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5.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4.xml" ContentType="application/vnd.openxmlformats-officedocument.drawingml.chart+xml"/>
  <Override PartName="/ppt/drawings/drawing3.xml" ContentType="application/vnd.openxmlformats-officedocument.drawingml.chartshapes+xml"/>
  <Override PartName="/ppt/notesSlides/notesSlide31.xml" ContentType="application/vnd.openxmlformats-officedocument.presentationml.notesSlide+xml"/>
  <Override PartName="/ppt/charts/chart5.xml" ContentType="application/vnd.openxmlformats-officedocument.drawingml.chart+xml"/>
  <Override PartName="/ppt/drawings/drawing4.xml" ContentType="application/vnd.openxmlformats-officedocument.drawingml.chartshape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32.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37.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4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42.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44.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6.xml" ContentType="application/vnd.openxmlformats-officedocument.drawingml.chart+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53.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763" r:id="rId1"/>
  </p:sldMasterIdLst>
  <p:notesMasterIdLst>
    <p:notesMasterId r:id="rId74"/>
  </p:notesMasterIdLst>
  <p:sldIdLst>
    <p:sldId id="259" r:id="rId2"/>
    <p:sldId id="260" r:id="rId3"/>
    <p:sldId id="261" r:id="rId4"/>
    <p:sldId id="262" r:id="rId5"/>
    <p:sldId id="263" r:id="rId6"/>
    <p:sldId id="366" r:id="rId7"/>
    <p:sldId id="367" r:id="rId8"/>
    <p:sldId id="368" r:id="rId9"/>
    <p:sldId id="369" r:id="rId10"/>
    <p:sldId id="392" r:id="rId11"/>
    <p:sldId id="393" r:id="rId12"/>
    <p:sldId id="325" r:id="rId13"/>
    <p:sldId id="372" r:id="rId14"/>
    <p:sldId id="329" r:id="rId15"/>
    <p:sldId id="330" r:id="rId16"/>
    <p:sldId id="272" r:id="rId17"/>
    <p:sldId id="357" r:id="rId18"/>
    <p:sldId id="345" r:id="rId19"/>
    <p:sldId id="346" r:id="rId20"/>
    <p:sldId id="347" r:id="rId21"/>
    <p:sldId id="348" r:id="rId22"/>
    <p:sldId id="365" r:id="rId23"/>
    <p:sldId id="281" r:id="rId24"/>
    <p:sldId id="332" r:id="rId25"/>
    <p:sldId id="283" r:id="rId26"/>
    <p:sldId id="284" r:id="rId27"/>
    <p:sldId id="285" r:id="rId28"/>
    <p:sldId id="286" r:id="rId29"/>
    <p:sldId id="287" r:id="rId30"/>
    <p:sldId id="334" r:id="rId31"/>
    <p:sldId id="335" r:id="rId32"/>
    <p:sldId id="373" r:id="rId33"/>
    <p:sldId id="374" r:id="rId34"/>
    <p:sldId id="352" r:id="rId35"/>
    <p:sldId id="358" r:id="rId36"/>
    <p:sldId id="292" r:id="rId37"/>
    <p:sldId id="375" r:id="rId38"/>
    <p:sldId id="376" r:id="rId39"/>
    <p:sldId id="294" r:id="rId40"/>
    <p:sldId id="353" r:id="rId41"/>
    <p:sldId id="377" r:id="rId42"/>
    <p:sldId id="378" r:id="rId43"/>
    <p:sldId id="379" r:id="rId44"/>
    <p:sldId id="380" r:id="rId45"/>
    <p:sldId id="381" r:id="rId46"/>
    <p:sldId id="360" r:id="rId47"/>
    <p:sldId id="298" r:id="rId48"/>
    <p:sldId id="361" r:id="rId49"/>
    <p:sldId id="354" r:id="rId50"/>
    <p:sldId id="303" r:id="rId51"/>
    <p:sldId id="304" r:id="rId52"/>
    <p:sldId id="305" r:id="rId53"/>
    <p:sldId id="382" r:id="rId54"/>
    <p:sldId id="394" r:id="rId55"/>
    <p:sldId id="309" r:id="rId56"/>
    <p:sldId id="340" r:id="rId57"/>
    <p:sldId id="339" r:id="rId58"/>
    <p:sldId id="350" r:id="rId59"/>
    <p:sldId id="313" r:id="rId60"/>
    <p:sldId id="362" r:id="rId61"/>
    <p:sldId id="355" r:id="rId62"/>
    <p:sldId id="395" r:id="rId63"/>
    <p:sldId id="316" r:id="rId64"/>
    <p:sldId id="317" r:id="rId65"/>
    <p:sldId id="318" r:id="rId66"/>
    <p:sldId id="319" r:id="rId67"/>
    <p:sldId id="320" r:id="rId68"/>
    <p:sldId id="321" r:id="rId69"/>
    <p:sldId id="322" r:id="rId70"/>
    <p:sldId id="363" r:id="rId71"/>
    <p:sldId id="356" r:id="rId72"/>
    <p:sldId id="324" r:id="rId73"/>
  </p:sldIdLst>
  <p:sldSz cx="9144000" cy="6858000" type="screen4x3"/>
  <p:notesSz cx="7010400" cy="9296400"/>
  <p:embeddedFontLst>
    <p:embeddedFont>
      <p:font typeface="Arial Unicode MS" panose="020B0604020202020204" charset="-128"/>
      <p:regular r:id="rId75"/>
    </p:embeddedFont>
    <p:embeddedFont>
      <p:font typeface="Wingdings 2" panose="05020102010507070707" pitchFamily="18" charset="2"/>
      <p:regular r:id="rId76"/>
    </p:embeddedFont>
    <p:embeddedFont>
      <p:font typeface="Helvetica" panose="020B0604020202020204" pitchFamily="34" charset="0"/>
      <p:regular r:id="rId77"/>
      <p:bold r:id="rId78"/>
      <p:italic r:id="rId79"/>
      <p:boldItalic r:id="rId80"/>
    </p:embeddedFont>
    <p:embeddedFont>
      <p:font typeface="Helvetica Neue" panose="020B0604020202020204" charset="0"/>
      <p:regular r:id="rId81"/>
      <p:bold r:id="rId82"/>
      <p:italic r:id="rId83"/>
      <p:boldItalic r:id="rId84"/>
    </p:embeddedFont>
    <p:embeddedFont>
      <p:font typeface="Arabic Typesetting" panose="020B0604020202020204" charset="-78"/>
      <p:regular r:id="rId85"/>
    </p:embeddedFont>
    <p:embeddedFont>
      <p:font typeface="Courier New Bold Italic" panose="020B0604020202020204" charset="0"/>
      <p:boldItalic r:id="rId86"/>
    </p:embeddedFont>
    <p:embeddedFont>
      <p:font typeface="Calibri" panose="020F0502020204030204" pitchFamily="34" charset="0"/>
      <p:regular r:id="rId87"/>
      <p:bold r:id="rId88"/>
      <p:italic r:id="rId89"/>
      <p:boldItalic r:id="rId90"/>
    </p:embeddedFont>
  </p:embeddedFontLst>
  <p:custDataLst>
    <p:tags r:id="rId9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slie N. Mulsoff" initials="LN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540" autoAdjust="0"/>
  </p:normalViewPr>
  <p:slideViewPr>
    <p:cSldViewPr snapToGrid="0" snapToObjects="1">
      <p:cViewPr varScale="1">
        <p:scale>
          <a:sx n="52" d="100"/>
          <a:sy n="52" d="100"/>
        </p:scale>
        <p:origin x="1700" y="44"/>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2" d="100"/>
          <a:sy n="82" d="100"/>
        </p:scale>
        <p:origin x="3198"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2.fntdata"/><Relationship Id="rId84" Type="http://schemas.openxmlformats.org/officeDocument/2006/relationships/font" Target="fonts/font10.fntdata"/><Relationship Id="rId89" Type="http://schemas.openxmlformats.org/officeDocument/2006/relationships/font" Target="fonts/font15.fntdata"/><Relationship Id="rId9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font" Target="fonts/font5.fntdata"/><Relationship Id="rId87"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8.fntdata"/><Relationship Id="rId90" Type="http://schemas.openxmlformats.org/officeDocument/2006/relationships/font" Target="fonts/font16.fntdata"/><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6.fntdata"/><Relationship Id="rId85" Type="http://schemas.openxmlformats.org/officeDocument/2006/relationships/font" Target="fonts/font11.fntdata"/><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tags" Target="tags/tag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3E0-41AC-957E-24E88A1EDF3C}"/>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33E0-41AC-957E-24E88A1EDF3C}"/>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33E0-41AC-957E-24E88A1EDF3C}"/>
            </c:ext>
          </c:extLst>
        </c:ser>
        <c:dLbls>
          <c:showLegendKey val="0"/>
          <c:showVal val="0"/>
          <c:showCatName val="0"/>
          <c:showSerName val="0"/>
          <c:showPercent val="0"/>
          <c:showBubbleSize val="0"/>
        </c:dLbls>
        <c:gapWidth val="150"/>
        <c:shape val="box"/>
        <c:axId val="1796666960"/>
        <c:axId val="1796667504"/>
        <c:axId val="1938261264"/>
      </c:bar3DChart>
      <c:catAx>
        <c:axId val="1796666960"/>
        <c:scaling>
          <c:orientation val="minMax"/>
        </c:scaling>
        <c:delete val="0"/>
        <c:axPos val="b"/>
        <c:numFmt formatCode="General" sourceLinked="0"/>
        <c:majorTickMark val="out"/>
        <c:minorTickMark val="none"/>
        <c:tickLblPos val="nextTo"/>
        <c:crossAx val="1796667504"/>
        <c:crosses val="autoZero"/>
        <c:auto val="1"/>
        <c:lblAlgn val="ctr"/>
        <c:lblOffset val="100"/>
        <c:noMultiLvlLbl val="0"/>
      </c:catAx>
      <c:valAx>
        <c:axId val="1796667504"/>
        <c:scaling>
          <c:orientation val="minMax"/>
        </c:scaling>
        <c:delete val="0"/>
        <c:axPos val="l"/>
        <c:majorGridlines/>
        <c:numFmt formatCode="General" sourceLinked="1"/>
        <c:majorTickMark val="out"/>
        <c:minorTickMark val="none"/>
        <c:tickLblPos val="nextTo"/>
        <c:crossAx val="1796666960"/>
        <c:crosses val="autoZero"/>
        <c:crossBetween val="between"/>
      </c:valAx>
      <c:serAx>
        <c:axId val="1938261264"/>
        <c:scaling>
          <c:orientation val="minMax"/>
        </c:scaling>
        <c:delete val="0"/>
        <c:axPos val="b"/>
        <c:majorTickMark val="out"/>
        <c:minorTickMark val="none"/>
        <c:tickLblPos val="nextTo"/>
        <c:crossAx val="1796667504"/>
        <c:crosses val="autoZero"/>
      </c:serAx>
    </c:plotArea>
    <c:legend>
      <c:legendPos val="r"/>
      <c:overlay val="0"/>
    </c:legend>
    <c:plotVisOnly val="1"/>
    <c:dispBlanksAs val="gap"/>
    <c:showDLblsOverMax val="0"/>
  </c:chart>
  <c:txPr>
    <a:bodyPr/>
    <a:lstStyle/>
    <a:p>
      <a:pPr>
        <a:defRPr sz="1800"/>
      </a:pPr>
      <a:endParaRPr lang="nl-NL"/>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83178902844485"/>
          <c:y val="0.17309738464913849"/>
          <c:w val="0.46872951193123147"/>
          <c:h val="0.73471087228292187"/>
        </c:manualLayout>
      </c:layout>
      <c:doughnutChart>
        <c:varyColors val="1"/>
        <c:ser>
          <c:idx val="0"/>
          <c:order val="0"/>
          <c:tx>
            <c:strRef>
              <c:f>Sheet1!$B$1</c:f>
              <c:strCache>
                <c:ptCount val="1"/>
                <c:pt idx="0">
                  <c:v>%</c:v>
                </c:pt>
              </c:strCache>
            </c:strRef>
          </c:tx>
          <c:dPt>
            <c:idx val="0"/>
            <c:bubble3D val="0"/>
            <c:spPr>
              <a:solidFill>
                <a:schemeClr val="accent5"/>
              </a:solidFill>
            </c:spPr>
            <c:extLst>
              <c:ext xmlns:c16="http://schemas.microsoft.com/office/drawing/2014/chart" uri="{C3380CC4-5D6E-409C-BE32-E72D297353CC}">
                <c16:uniqueId val="{00000001-336C-428E-8101-7BC66E421951}"/>
              </c:ext>
            </c:extLst>
          </c:dPt>
          <c:dPt>
            <c:idx val="1"/>
            <c:bubble3D val="0"/>
            <c:spPr>
              <a:solidFill>
                <a:schemeClr val="accent5">
                  <a:lumMod val="50000"/>
                </a:schemeClr>
              </a:solidFill>
            </c:spPr>
            <c:extLst>
              <c:ext xmlns:c16="http://schemas.microsoft.com/office/drawing/2014/chart" uri="{C3380CC4-5D6E-409C-BE32-E72D297353CC}">
                <c16:uniqueId val="{00000003-336C-428E-8101-7BC66E421951}"/>
              </c:ext>
            </c:extLst>
          </c:dPt>
          <c:dPt>
            <c:idx val="2"/>
            <c:bubble3D val="0"/>
            <c:spPr>
              <a:solidFill>
                <a:schemeClr val="accent1"/>
              </a:solidFill>
            </c:spPr>
            <c:extLst>
              <c:ext xmlns:c16="http://schemas.microsoft.com/office/drawing/2014/chart" uri="{C3380CC4-5D6E-409C-BE32-E72D297353CC}">
                <c16:uniqueId val="{00000005-336C-428E-8101-7BC66E421951}"/>
              </c:ext>
            </c:extLst>
          </c:dPt>
          <c:dPt>
            <c:idx val="3"/>
            <c:bubble3D val="0"/>
            <c:spPr>
              <a:solidFill>
                <a:schemeClr val="accent1">
                  <a:lumMod val="50000"/>
                </a:schemeClr>
              </a:solidFill>
            </c:spPr>
            <c:extLst>
              <c:ext xmlns:c16="http://schemas.microsoft.com/office/drawing/2014/chart" uri="{C3380CC4-5D6E-409C-BE32-E72D297353CC}">
                <c16:uniqueId val="{00000007-336C-428E-8101-7BC66E421951}"/>
              </c:ext>
            </c:extLst>
          </c:dPt>
          <c:cat>
            <c:strRef>
              <c:f>Sheet1!$A$2:$A$5</c:f>
              <c:strCache>
                <c:ptCount val="4"/>
                <c:pt idx="0">
                  <c:v>0-25%</c:v>
                </c:pt>
                <c:pt idx="1">
                  <c:v>26-50%</c:v>
                </c:pt>
                <c:pt idx="2">
                  <c:v>51-75%</c:v>
                </c:pt>
                <c:pt idx="3">
                  <c:v>76-100%</c:v>
                </c:pt>
              </c:strCache>
            </c:strRef>
          </c:cat>
          <c:val>
            <c:numRef>
              <c:f>Sheet1!$B$2:$B$5</c:f>
              <c:numCache>
                <c:formatCode>0%</c:formatCode>
                <c:ptCount val="4"/>
                <c:pt idx="0">
                  <c:v>0.22</c:v>
                </c:pt>
                <c:pt idx="1">
                  <c:v>0.46</c:v>
                </c:pt>
                <c:pt idx="2">
                  <c:v>0.22</c:v>
                </c:pt>
                <c:pt idx="3">
                  <c:v>0.1</c:v>
                </c:pt>
              </c:numCache>
            </c:numRef>
          </c:val>
          <c:extLst>
            <c:ext xmlns:c16="http://schemas.microsoft.com/office/drawing/2014/chart" uri="{C3380CC4-5D6E-409C-BE32-E72D297353CC}">
              <c16:uniqueId val="{00000008-336C-428E-8101-7BC66E421951}"/>
            </c:ext>
          </c:extLst>
        </c:ser>
        <c:dLbls>
          <c:showLegendKey val="0"/>
          <c:showVal val="0"/>
          <c:showCatName val="0"/>
          <c:showSerName val="0"/>
          <c:showPercent val="0"/>
          <c:showBubbleSize val="0"/>
          <c:showLeaderLines val="1"/>
        </c:dLbls>
        <c:firstSliceAng val="0"/>
        <c:holeSize val="78"/>
      </c:doughnutChart>
      <c:spPr>
        <a:noFill/>
        <a:ln w="19842">
          <a:noFill/>
        </a:ln>
      </c:spPr>
    </c:plotArea>
    <c:legend>
      <c:legendPos val="r"/>
      <c:layout>
        <c:manualLayout>
          <c:xMode val="edge"/>
          <c:yMode val="edge"/>
          <c:x val="0.68518368658752549"/>
          <c:y val="0.33316108907612269"/>
          <c:w val="0.13809562814835721"/>
          <c:h val="0.2988735958099778"/>
        </c:manualLayout>
      </c:layout>
      <c:overlay val="0"/>
      <c:txPr>
        <a:bodyPr/>
        <a:lstStyle/>
        <a:p>
          <a:pPr>
            <a:defRPr sz="1200"/>
          </a:pPr>
          <a:endParaRPr lang="nl-NL"/>
        </a:p>
      </c:txPr>
    </c:legend>
    <c:plotVisOnly val="1"/>
    <c:dispBlanksAs val="gap"/>
    <c:showDLblsOverMax val="0"/>
  </c:chart>
  <c:txPr>
    <a:bodyPr/>
    <a:lstStyle/>
    <a:p>
      <a:pPr>
        <a:defRPr sz="1406"/>
      </a:pPr>
      <a:endParaRPr lang="nl-NL"/>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83178902844485"/>
          <c:y val="0.17309738464913849"/>
          <c:w val="0.46872951193123147"/>
          <c:h val="0.73471087228292187"/>
        </c:manualLayout>
      </c:layout>
      <c:doughnutChart>
        <c:varyColors val="1"/>
        <c:ser>
          <c:idx val="0"/>
          <c:order val="0"/>
          <c:tx>
            <c:strRef>
              <c:f>Sheet1!$B$1</c:f>
              <c:strCache>
                <c:ptCount val="1"/>
                <c:pt idx="0">
                  <c:v>%</c:v>
                </c:pt>
              </c:strCache>
            </c:strRef>
          </c:tx>
          <c:dPt>
            <c:idx val="0"/>
            <c:bubble3D val="0"/>
            <c:spPr>
              <a:solidFill>
                <a:schemeClr val="accent5"/>
              </a:solidFill>
            </c:spPr>
            <c:extLst>
              <c:ext xmlns:c16="http://schemas.microsoft.com/office/drawing/2014/chart" uri="{C3380CC4-5D6E-409C-BE32-E72D297353CC}">
                <c16:uniqueId val="{00000001-1397-448F-BAC3-2E92A0A8E3D2}"/>
              </c:ext>
            </c:extLst>
          </c:dPt>
          <c:dPt>
            <c:idx val="1"/>
            <c:bubble3D val="0"/>
            <c:spPr>
              <a:solidFill>
                <a:schemeClr val="accent5">
                  <a:lumMod val="50000"/>
                </a:schemeClr>
              </a:solidFill>
            </c:spPr>
            <c:extLst>
              <c:ext xmlns:c16="http://schemas.microsoft.com/office/drawing/2014/chart" uri="{C3380CC4-5D6E-409C-BE32-E72D297353CC}">
                <c16:uniqueId val="{00000003-1397-448F-BAC3-2E92A0A8E3D2}"/>
              </c:ext>
            </c:extLst>
          </c:dPt>
          <c:dPt>
            <c:idx val="2"/>
            <c:bubble3D val="0"/>
            <c:spPr>
              <a:solidFill>
                <a:schemeClr val="accent1"/>
              </a:solidFill>
            </c:spPr>
            <c:extLst>
              <c:ext xmlns:c16="http://schemas.microsoft.com/office/drawing/2014/chart" uri="{C3380CC4-5D6E-409C-BE32-E72D297353CC}">
                <c16:uniqueId val="{00000005-1397-448F-BAC3-2E92A0A8E3D2}"/>
              </c:ext>
            </c:extLst>
          </c:dPt>
          <c:dPt>
            <c:idx val="3"/>
            <c:bubble3D val="0"/>
            <c:spPr>
              <a:solidFill>
                <a:schemeClr val="accent1">
                  <a:lumMod val="50000"/>
                </a:schemeClr>
              </a:solidFill>
            </c:spPr>
            <c:extLst>
              <c:ext xmlns:c16="http://schemas.microsoft.com/office/drawing/2014/chart" uri="{C3380CC4-5D6E-409C-BE32-E72D297353CC}">
                <c16:uniqueId val="{00000007-1397-448F-BAC3-2E92A0A8E3D2}"/>
              </c:ext>
            </c:extLst>
          </c:dPt>
          <c:cat>
            <c:strRef>
              <c:f>Sheet1!$A$2:$A$5</c:f>
              <c:strCache>
                <c:ptCount val="4"/>
                <c:pt idx="0">
                  <c:v>0-25%</c:v>
                </c:pt>
                <c:pt idx="1">
                  <c:v>26-50%</c:v>
                </c:pt>
                <c:pt idx="2">
                  <c:v>51-75%</c:v>
                </c:pt>
                <c:pt idx="3">
                  <c:v>76-100%</c:v>
                </c:pt>
              </c:strCache>
            </c:strRef>
          </c:cat>
          <c:val>
            <c:numRef>
              <c:f>Sheet1!$B$2:$B$5</c:f>
              <c:numCache>
                <c:formatCode>0%</c:formatCode>
                <c:ptCount val="4"/>
                <c:pt idx="0">
                  <c:v>0.22</c:v>
                </c:pt>
                <c:pt idx="1">
                  <c:v>0.46</c:v>
                </c:pt>
                <c:pt idx="2">
                  <c:v>0.22</c:v>
                </c:pt>
                <c:pt idx="3">
                  <c:v>0.1</c:v>
                </c:pt>
              </c:numCache>
            </c:numRef>
          </c:val>
          <c:extLst>
            <c:ext xmlns:c16="http://schemas.microsoft.com/office/drawing/2014/chart" uri="{C3380CC4-5D6E-409C-BE32-E72D297353CC}">
              <c16:uniqueId val="{00000008-1397-448F-BAC3-2E92A0A8E3D2}"/>
            </c:ext>
          </c:extLst>
        </c:ser>
        <c:dLbls>
          <c:showLegendKey val="0"/>
          <c:showVal val="0"/>
          <c:showCatName val="0"/>
          <c:showSerName val="0"/>
          <c:showPercent val="0"/>
          <c:showBubbleSize val="0"/>
          <c:showLeaderLines val="1"/>
        </c:dLbls>
        <c:firstSliceAng val="0"/>
        <c:holeSize val="78"/>
      </c:doughnutChart>
      <c:spPr>
        <a:noFill/>
        <a:ln w="19842">
          <a:noFill/>
        </a:ln>
      </c:spPr>
    </c:plotArea>
    <c:legend>
      <c:legendPos val="r"/>
      <c:layout>
        <c:manualLayout>
          <c:xMode val="edge"/>
          <c:yMode val="edge"/>
          <c:x val="0.68518368658752549"/>
          <c:y val="0.33316108907612269"/>
          <c:w val="0.13809562814835721"/>
          <c:h val="0.2988735958099778"/>
        </c:manualLayout>
      </c:layout>
      <c:overlay val="0"/>
      <c:txPr>
        <a:bodyPr/>
        <a:lstStyle/>
        <a:p>
          <a:pPr>
            <a:defRPr sz="1200"/>
          </a:pPr>
          <a:endParaRPr lang="nl-NL"/>
        </a:p>
      </c:txPr>
    </c:legend>
    <c:plotVisOnly val="1"/>
    <c:dispBlanksAs val="gap"/>
    <c:showDLblsOverMax val="0"/>
  </c:chart>
  <c:txPr>
    <a:bodyPr/>
    <a:lstStyle/>
    <a:p>
      <a:pPr>
        <a:defRPr sz="1406"/>
      </a:pPr>
      <a:endParaRPr lang="nl-NL"/>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83178902844485"/>
          <c:y val="0.17309738464913849"/>
          <c:w val="0.46872951193123147"/>
          <c:h val="0.73471087228292187"/>
        </c:manualLayout>
      </c:layout>
      <c:doughnutChart>
        <c:varyColors val="1"/>
        <c:ser>
          <c:idx val="0"/>
          <c:order val="0"/>
          <c:tx>
            <c:strRef>
              <c:f>Sheet1!$B$1</c:f>
              <c:strCache>
                <c:ptCount val="1"/>
                <c:pt idx="0">
                  <c:v>%</c:v>
                </c:pt>
              </c:strCache>
            </c:strRef>
          </c:tx>
          <c:dPt>
            <c:idx val="0"/>
            <c:bubble3D val="0"/>
            <c:spPr>
              <a:solidFill>
                <a:schemeClr val="accent5"/>
              </a:solidFill>
            </c:spPr>
            <c:extLst>
              <c:ext xmlns:c16="http://schemas.microsoft.com/office/drawing/2014/chart" uri="{C3380CC4-5D6E-409C-BE32-E72D297353CC}">
                <c16:uniqueId val="{00000001-3799-4BDF-A1A4-65677D194D5D}"/>
              </c:ext>
            </c:extLst>
          </c:dPt>
          <c:dPt>
            <c:idx val="1"/>
            <c:bubble3D val="0"/>
            <c:spPr>
              <a:solidFill>
                <a:schemeClr val="accent5">
                  <a:lumMod val="50000"/>
                </a:schemeClr>
              </a:solidFill>
            </c:spPr>
            <c:extLst>
              <c:ext xmlns:c16="http://schemas.microsoft.com/office/drawing/2014/chart" uri="{C3380CC4-5D6E-409C-BE32-E72D297353CC}">
                <c16:uniqueId val="{00000003-3799-4BDF-A1A4-65677D194D5D}"/>
              </c:ext>
            </c:extLst>
          </c:dPt>
          <c:dPt>
            <c:idx val="2"/>
            <c:bubble3D val="0"/>
            <c:spPr>
              <a:solidFill>
                <a:schemeClr val="accent1"/>
              </a:solidFill>
            </c:spPr>
            <c:extLst>
              <c:ext xmlns:c16="http://schemas.microsoft.com/office/drawing/2014/chart" uri="{C3380CC4-5D6E-409C-BE32-E72D297353CC}">
                <c16:uniqueId val="{00000005-3799-4BDF-A1A4-65677D194D5D}"/>
              </c:ext>
            </c:extLst>
          </c:dPt>
          <c:dPt>
            <c:idx val="3"/>
            <c:bubble3D val="0"/>
            <c:spPr>
              <a:solidFill>
                <a:schemeClr val="accent1">
                  <a:lumMod val="50000"/>
                </a:schemeClr>
              </a:solidFill>
            </c:spPr>
            <c:extLst>
              <c:ext xmlns:c16="http://schemas.microsoft.com/office/drawing/2014/chart" uri="{C3380CC4-5D6E-409C-BE32-E72D297353CC}">
                <c16:uniqueId val="{00000007-3799-4BDF-A1A4-65677D194D5D}"/>
              </c:ext>
            </c:extLst>
          </c:dPt>
          <c:cat>
            <c:strRef>
              <c:f>Sheet1!$A$2:$A$5</c:f>
              <c:strCache>
                <c:ptCount val="4"/>
                <c:pt idx="0">
                  <c:v>25% or less</c:v>
                </c:pt>
                <c:pt idx="1">
                  <c:v>26-50%</c:v>
                </c:pt>
                <c:pt idx="2">
                  <c:v>More than 50%</c:v>
                </c:pt>
                <c:pt idx="3">
                  <c:v>All</c:v>
                </c:pt>
              </c:strCache>
            </c:strRef>
          </c:cat>
          <c:val>
            <c:numRef>
              <c:f>Sheet1!$B$2:$B$5</c:f>
              <c:numCache>
                <c:formatCode>0%</c:formatCode>
                <c:ptCount val="4"/>
                <c:pt idx="0">
                  <c:v>0.35</c:v>
                </c:pt>
                <c:pt idx="1">
                  <c:v>0.18</c:v>
                </c:pt>
                <c:pt idx="2">
                  <c:v>0.35</c:v>
                </c:pt>
                <c:pt idx="3">
                  <c:v>0.12</c:v>
                </c:pt>
              </c:numCache>
            </c:numRef>
          </c:val>
          <c:extLst>
            <c:ext xmlns:c16="http://schemas.microsoft.com/office/drawing/2014/chart" uri="{C3380CC4-5D6E-409C-BE32-E72D297353CC}">
              <c16:uniqueId val="{00000008-3799-4BDF-A1A4-65677D194D5D}"/>
            </c:ext>
          </c:extLst>
        </c:ser>
        <c:dLbls>
          <c:showLegendKey val="0"/>
          <c:showVal val="0"/>
          <c:showCatName val="0"/>
          <c:showSerName val="0"/>
          <c:showPercent val="0"/>
          <c:showBubbleSize val="0"/>
          <c:showLeaderLines val="1"/>
        </c:dLbls>
        <c:firstSliceAng val="0"/>
        <c:holeSize val="78"/>
      </c:doughnutChart>
      <c:spPr>
        <a:noFill/>
        <a:ln w="19842">
          <a:noFill/>
        </a:ln>
      </c:spPr>
    </c:plotArea>
    <c:legend>
      <c:legendPos val="r"/>
      <c:layout>
        <c:manualLayout>
          <c:xMode val="edge"/>
          <c:yMode val="edge"/>
          <c:x val="0.68518368658752549"/>
          <c:y val="0.33316108907612269"/>
          <c:w val="0.22791828227373523"/>
          <c:h val="0.2988735958099778"/>
        </c:manualLayout>
      </c:layout>
      <c:overlay val="0"/>
      <c:txPr>
        <a:bodyPr/>
        <a:lstStyle/>
        <a:p>
          <a:pPr>
            <a:defRPr sz="1200"/>
          </a:pPr>
          <a:endParaRPr lang="nl-NL"/>
        </a:p>
      </c:txPr>
    </c:legend>
    <c:plotVisOnly val="1"/>
    <c:dispBlanksAs val="gap"/>
    <c:showDLblsOverMax val="0"/>
  </c:chart>
  <c:txPr>
    <a:bodyPr/>
    <a:lstStyle/>
    <a:p>
      <a:pPr>
        <a:defRPr sz="1406"/>
      </a:pPr>
      <a:endParaRPr lang="nl-NL"/>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83178902844485"/>
          <c:y val="0.17309738464913849"/>
          <c:w val="0.46872951193123147"/>
          <c:h val="0.73471087228292187"/>
        </c:manualLayout>
      </c:layout>
      <c:doughnutChart>
        <c:varyColors val="1"/>
        <c:ser>
          <c:idx val="0"/>
          <c:order val="0"/>
          <c:tx>
            <c:strRef>
              <c:f>Sheet1!$B$1</c:f>
              <c:strCache>
                <c:ptCount val="1"/>
                <c:pt idx="0">
                  <c:v>%</c:v>
                </c:pt>
              </c:strCache>
            </c:strRef>
          </c:tx>
          <c:dPt>
            <c:idx val="0"/>
            <c:bubble3D val="0"/>
            <c:spPr>
              <a:solidFill>
                <a:schemeClr val="accent5"/>
              </a:solidFill>
            </c:spPr>
            <c:extLst>
              <c:ext xmlns:c16="http://schemas.microsoft.com/office/drawing/2014/chart" uri="{C3380CC4-5D6E-409C-BE32-E72D297353CC}">
                <c16:uniqueId val="{00000001-902C-4FD3-9338-8B30D602B5BD}"/>
              </c:ext>
            </c:extLst>
          </c:dPt>
          <c:dPt>
            <c:idx val="1"/>
            <c:bubble3D val="0"/>
            <c:spPr>
              <a:solidFill>
                <a:schemeClr val="accent1"/>
              </a:solidFill>
            </c:spPr>
            <c:extLst>
              <c:ext xmlns:c16="http://schemas.microsoft.com/office/drawing/2014/chart" uri="{C3380CC4-5D6E-409C-BE32-E72D297353CC}">
                <c16:uniqueId val="{00000003-902C-4FD3-9338-8B30D602B5BD}"/>
              </c:ext>
            </c:extLst>
          </c:dPt>
          <c:dPt>
            <c:idx val="2"/>
            <c:bubble3D val="0"/>
            <c:spPr>
              <a:solidFill>
                <a:schemeClr val="accent1"/>
              </a:solidFill>
            </c:spPr>
            <c:extLst>
              <c:ext xmlns:c16="http://schemas.microsoft.com/office/drawing/2014/chart" uri="{C3380CC4-5D6E-409C-BE32-E72D297353CC}">
                <c16:uniqueId val="{00000005-902C-4FD3-9338-8B30D602B5BD}"/>
              </c:ext>
            </c:extLst>
          </c:dPt>
          <c:dPt>
            <c:idx val="3"/>
            <c:bubble3D val="0"/>
            <c:spPr>
              <a:solidFill>
                <a:schemeClr val="accent1">
                  <a:lumMod val="50000"/>
                </a:schemeClr>
              </a:solidFill>
            </c:spPr>
            <c:extLst>
              <c:ext xmlns:c16="http://schemas.microsoft.com/office/drawing/2014/chart" uri="{C3380CC4-5D6E-409C-BE32-E72D297353CC}">
                <c16:uniqueId val="{00000007-902C-4FD3-9338-8B30D602B5BD}"/>
              </c:ext>
            </c:extLst>
          </c:dPt>
          <c:cat>
            <c:strRef>
              <c:f>Sheet1!$A$2:$A$3</c:f>
              <c:strCache>
                <c:ptCount val="2"/>
                <c:pt idx="0">
                  <c:v>YES</c:v>
                </c:pt>
                <c:pt idx="1">
                  <c:v>NO</c:v>
                </c:pt>
              </c:strCache>
            </c:strRef>
          </c:cat>
          <c:val>
            <c:numRef>
              <c:f>Sheet1!$B$2:$B$3</c:f>
              <c:numCache>
                <c:formatCode>0%</c:formatCode>
                <c:ptCount val="2"/>
                <c:pt idx="0">
                  <c:v>0.43</c:v>
                </c:pt>
                <c:pt idx="1">
                  <c:v>0.56999999999999995</c:v>
                </c:pt>
              </c:numCache>
            </c:numRef>
          </c:val>
          <c:extLst>
            <c:ext xmlns:c16="http://schemas.microsoft.com/office/drawing/2014/chart" uri="{C3380CC4-5D6E-409C-BE32-E72D297353CC}">
              <c16:uniqueId val="{00000008-902C-4FD3-9338-8B30D602B5BD}"/>
            </c:ext>
          </c:extLst>
        </c:ser>
        <c:dLbls>
          <c:showLegendKey val="0"/>
          <c:showVal val="0"/>
          <c:showCatName val="0"/>
          <c:showSerName val="0"/>
          <c:showPercent val="0"/>
          <c:showBubbleSize val="0"/>
          <c:showLeaderLines val="1"/>
        </c:dLbls>
        <c:firstSliceAng val="0"/>
        <c:holeSize val="78"/>
      </c:doughnutChart>
      <c:spPr>
        <a:noFill/>
        <a:ln w="19842">
          <a:noFill/>
        </a:ln>
      </c:spPr>
    </c:plotArea>
    <c:legend>
      <c:legendPos val="r"/>
      <c:layout>
        <c:manualLayout>
          <c:xMode val="edge"/>
          <c:yMode val="edge"/>
          <c:x val="0.68518368658752549"/>
          <c:y val="0.33316108907612269"/>
          <c:w val="0.13809562814835721"/>
          <c:h val="0.2988735958099778"/>
        </c:manualLayout>
      </c:layout>
      <c:overlay val="0"/>
      <c:txPr>
        <a:bodyPr/>
        <a:lstStyle/>
        <a:p>
          <a:pPr>
            <a:defRPr sz="1200"/>
          </a:pPr>
          <a:endParaRPr lang="nl-NL"/>
        </a:p>
      </c:txPr>
    </c:legend>
    <c:plotVisOnly val="1"/>
    <c:dispBlanksAs val="gap"/>
    <c:showDLblsOverMax val="0"/>
  </c:chart>
  <c:txPr>
    <a:bodyPr/>
    <a:lstStyle/>
    <a:p>
      <a:pPr>
        <a:defRPr sz="1406"/>
      </a:pPr>
      <a:endParaRPr lang="nl-NL"/>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311444708154935"/>
          <c:y val="5.2090173325810542E-2"/>
          <c:w val="0.71901719091396299"/>
          <c:h val="0.60057894017265179"/>
        </c:manualLayout>
      </c:layout>
      <c:barChart>
        <c:barDir val="col"/>
        <c:grouping val="clustered"/>
        <c:varyColors val="0"/>
        <c:ser>
          <c:idx val="0"/>
          <c:order val="0"/>
          <c:tx>
            <c:strRef>
              <c:f>Sheet1!$B$1</c:f>
              <c:strCache>
                <c:ptCount val="1"/>
                <c:pt idx="0">
                  <c:v>Series 1</c:v>
                </c:pt>
              </c:strCache>
            </c:strRef>
          </c:tx>
          <c:spPr>
            <a:solidFill>
              <a:srgbClr val="C00000"/>
            </a:solidFill>
            <a:ln>
              <a:solidFill>
                <a:schemeClr val="bg1">
                  <a:lumMod val="75000"/>
                </a:schemeClr>
              </a:solidFill>
            </a:ln>
          </c:spPr>
          <c:invertIfNegative val="0"/>
          <c:cat>
            <c:strRef>
              <c:f>Sheet1!$A$2:$A$5</c:f>
              <c:strCache>
                <c:ptCount val="4"/>
                <c:pt idx="0">
                  <c:v>Less than 25%</c:v>
                </c:pt>
                <c:pt idx="1">
                  <c:v>26-50%</c:v>
                </c:pt>
                <c:pt idx="2">
                  <c:v>51-75%</c:v>
                </c:pt>
                <c:pt idx="3">
                  <c:v>76-100%</c:v>
                </c:pt>
              </c:strCache>
            </c:strRef>
          </c:cat>
          <c:val>
            <c:numRef>
              <c:f>Sheet1!$B$2:$B$5</c:f>
              <c:numCache>
                <c:formatCode>0.00%</c:formatCode>
                <c:ptCount val="4"/>
                <c:pt idx="0">
                  <c:v>0.71</c:v>
                </c:pt>
                <c:pt idx="1">
                  <c:v>0.11</c:v>
                </c:pt>
                <c:pt idx="2">
                  <c:v>7.0000000000000007E-2</c:v>
                </c:pt>
                <c:pt idx="3">
                  <c:v>0.11</c:v>
                </c:pt>
              </c:numCache>
            </c:numRef>
          </c:val>
          <c:extLst>
            <c:ext xmlns:c16="http://schemas.microsoft.com/office/drawing/2014/chart" uri="{C3380CC4-5D6E-409C-BE32-E72D297353CC}">
              <c16:uniqueId val="{00000000-FF71-4038-9764-24003F253E53}"/>
            </c:ext>
          </c:extLst>
        </c:ser>
        <c:ser>
          <c:idx val="1"/>
          <c:order val="1"/>
          <c:tx>
            <c:strRef>
              <c:f>Sheet1!$C$1</c:f>
              <c:strCache>
                <c:ptCount val="1"/>
                <c:pt idx="0">
                  <c:v>Column1</c:v>
                </c:pt>
              </c:strCache>
            </c:strRef>
          </c:tx>
          <c:invertIfNegative val="0"/>
          <c:cat>
            <c:strRef>
              <c:f>Sheet1!$A$2:$A$5</c:f>
              <c:strCache>
                <c:ptCount val="4"/>
                <c:pt idx="0">
                  <c:v>Less than 25%</c:v>
                </c:pt>
                <c:pt idx="1">
                  <c:v>26-50%</c:v>
                </c:pt>
                <c:pt idx="2">
                  <c:v>51-75%</c:v>
                </c:pt>
                <c:pt idx="3">
                  <c:v>76-100%</c:v>
                </c:pt>
              </c:strCache>
            </c:strRef>
          </c:cat>
          <c:val>
            <c:numRef>
              <c:f>Sheet1!$C$2:$C$5</c:f>
              <c:numCache>
                <c:formatCode>General</c:formatCode>
                <c:ptCount val="4"/>
              </c:numCache>
            </c:numRef>
          </c:val>
          <c:extLst>
            <c:ext xmlns:c16="http://schemas.microsoft.com/office/drawing/2014/chart" uri="{C3380CC4-5D6E-409C-BE32-E72D297353CC}">
              <c16:uniqueId val="{00000001-FF71-4038-9764-24003F253E53}"/>
            </c:ext>
          </c:extLst>
        </c:ser>
        <c:ser>
          <c:idx val="2"/>
          <c:order val="2"/>
          <c:tx>
            <c:strRef>
              <c:f>Sheet1!$D$1</c:f>
              <c:strCache>
                <c:ptCount val="1"/>
                <c:pt idx="0">
                  <c:v>Column2</c:v>
                </c:pt>
              </c:strCache>
            </c:strRef>
          </c:tx>
          <c:invertIfNegative val="0"/>
          <c:cat>
            <c:strRef>
              <c:f>Sheet1!$A$2:$A$5</c:f>
              <c:strCache>
                <c:ptCount val="4"/>
                <c:pt idx="0">
                  <c:v>Less than 25%</c:v>
                </c:pt>
                <c:pt idx="1">
                  <c:v>26-50%</c:v>
                </c:pt>
                <c:pt idx="2">
                  <c:v>51-75%</c:v>
                </c:pt>
                <c:pt idx="3">
                  <c:v>76-100%</c:v>
                </c:pt>
              </c:strCache>
            </c:strRef>
          </c:cat>
          <c:val>
            <c:numRef>
              <c:f>Sheet1!$D$2:$D$5</c:f>
              <c:numCache>
                <c:formatCode>General</c:formatCode>
                <c:ptCount val="4"/>
              </c:numCache>
            </c:numRef>
          </c:val>
          <c:extLst>
            <c:ext xmlns:c16="http://schemas.microsoft.com/office/drawing/2014/chart" uri="{C3380CC4-5D6E-409C-BE32-E72D297353CC}">
              <c16:uniqueId val="{00000002-FF71-4038-9764-24003F253E53}"/>
            </c:ext>
          </c:extLst>
        </c:ser>
        <c:dLbls>
          <c:showLegendKey val="0"/>
          <c:showVal val="0"/>
          <c:showCatName val="0"/>
          <c:showSerName val="0"/>
          <c:showPercent val="0"/>
          <c:showBubbleSize val="0"/>
        </c:dLbls>
        <c:gapWidth val="150"/>
        <c:axId val="1793227872"/>
        <c:axId val="1793225696"/>
      </c:barChart>
      <c:catAx>
        <c:axId val="1793227872"/>
        <c:scaling>
          <c:orientation val="minMax"/>
        </c:scaling>
        <c:delete val="0"/>
        <c:axPos val="b"/>
        <c:numFmt formatCode="General" sourceLinked="1"/>
        <c:majorTickMark val="out"/>
        <c:minorTickMark val="none"/>
        <c:tickLblPos val="nextTo"/>
        <c:crossAx val="1793225696"/>
        <c:crosses val="autoZero"/>
        <c:auto val="1"/>
        <c:lblAlgn val="ctr"/>
        <c:lblOffset val="100"/>
        <c:noMultiLvlLbl val="0"/>
      </c:catAx>
      <c:valAx>
        <c:axId val="1793225696"/>
        <c:scaling>
          <c:orientation val="minMax"/>
        </c:scaling>
        <c:delete val="0"/>
        <c:axPos val="l"/>
        <c:majorGridlines/>
        <c:numFmt formatCode="0.00%" sourceLinked="1"/>
        <c:majorTickMark val="out"/>
        <c:minorTickMark val="none"/>
        <c:tickLblPos val="nextTo"/>
        <c:crossAx val="1793227872"/>
        <c:crosses val="autoZero"/>
        <c:crossBetween val="between"/>
      </c:valAx>
      <c:spPr>
        <a:noFill/>
        <a:ln w="25374">
          <a:noFill/>
        </a:ln>
      </c:spPr>
    </c:plotArea>
    <c:plotVisOnly val="1"/>
    <c:dispBlanksAs val="gap"/>
    <c:showDLblsOverMax val="0"/>
  </c:chart>
  <c:spPr>
    <a:ln>
      <a:solidFill>
        <a:schemeClr val="bg1">
          <a:lumMod val="50000"/>
        </a:schemeClr>
      </a:solidFill>
    </a:ln>
  </c:spPr>
  <c:txPr>
    <a:bodyPr/>
    <a:lstStyle/>
    <a:p>
      <a:pPr>
        <a:defRPr sz="1797"/>
      </a:pPr>
      <a:endParaRPr lang="nl-NL"/>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8.emf"/></Relationships>
</file>

<file path=ppt/drawings/drawing1.xml><?xml version="1.0" encoding="utf-8"?>
<c:userShapes xmlns:c="http://schemas.openxmlformats.org/drawingml/2006/chart">
  <cdr:relSizeAnchor xmlns:cdr="http://schemas.openxmlformats.org/drawingml/2006/chartDrawing">
    <cdr:from>
      <cdr:x>0.06527</cdr:x>
      <cdr:y>0.22746</cdr:y>
    </cdr:from>
    <cdr:to>
      <cdr:x>0.19687</cdr:x>
      <cdr:y>0.42467</cdr:y>
    </cdr:to>
    <cdr:sp macro="" textlink="">
      <cdr:nvSpPr>
        <cdr:cNvPr id="2" name="TextBox 6"/>
        <cdr:cNvSpPr txBox="1">
          <a:spLocks xmlns:a="http://schemas.openxmlformats.org/drawingml/2006/main" noChangeArrowheads="1"/>
        </cdr:cNvSpPr>
      </cdr:nvSpPr>
      <cdr:spPr bwMode="auto">
        <a:xfrm xmlns:a="http://schemas.openxmlformats.org/drawingml/2006/main">
          <a:off x="396825" y="882270"/>
          <a:ext cx="800100" cy="76490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eaLnBrk="1" hangingPunct="1">
            <a:spcBef>
              <a:spcPct val="0"/>
            </a:spcBef>
            <a:buClrTx/>
            <a:buSzTx/>
            <a:buFontTx/>
            <a:buNone/>
          </a:pPr>
          <a:r>
            <a:rPr lang="en-US" altLang="en-US" sz="1800" dirty="0">
              <a:solidFill>
                <a:srgbClr val="000000"/>
              </a:solidFill>
            </a:rPr>
            <a:t>169</a:t>
          </a:r>
        </a:p>
        <a:p xmlns:a="http://schemas.openxmlformats.org/drawingml/2006/main">
          <a:pPr algn="ctr" eaLnBrk="1" hangingPunct="1">
            <a:spcBef>
              <a:spcPct val="0"/>
            </a:spcBef>
            <a:buClrTx/>
            <a:buSzTx/>
            <a:buFontTx/>
            <a:buNone/>
          </a:pPr>
          <a:r>
            <a:rPr lang="en-US" altLang="en-US" sz="1800" dirty="0">
              <a:solidFill>
                <a:srgbClr val="000000"/>
              </a:solidFill>
            </a:rPr>
            <a:t>(22%)</a:t>
          </a:r>
        </a:p>
      </cdr:txBody>
    </cdr:sp>
  </cdr:relSizeAnchor>
  <cdr:relSizeAnchor xmlns:cdr="http://schemas.openxmlformats.org/drawingml/2006/chartDrawing">
    <cdr:from>
      <cdr:x>0.22218</cdr:x>
      <cdr:y>0</cdr:y>
    </cdr:from>
    <cdr:to>
      <cdr:x>0.43277</cdr:x>
      <cdr:y>0.18485</cdr:y>
    </cdr:to>
    <cdr:sp macro="" textlink="">
      <cdr:nvSpPr>
        <cdr:cNvPr id="3" name="TextBox 4"/>
        <cdr:cNvSpPr txBox="1"/>
      </cdr:nvSpPr>
      <cdr:spPr>
        <a:xfrm xmlns:a="http://schemas.openxmlformats.org/drawingml/2006/main">
          <a:off x="1350821" y="0"/>
          <a:ext cx="1280344" cy="66529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dirty="0">
              <a:solidFill>
                <a:srgbClr val="000000"/>
              </a:solidFill>
            </a:rPr>
            <a:t>73</a:t>
          </a:r>
        </a:p>
        <a:p xmlns:a="http://schemas.openxmlformats.org/drawingml/2006/main">
          <a:pPr algn="ctr"/>
          <a:r>
            <a:rPr lang="en-US" dirty="0">
              <a:solidFill>
                <a:srgbClr val="000000"/>
              </a:solidFill>
            </a:rPr>
            <a:t>(10%)</a:t>
          </a:r>
        </a:p>
      </cdr:txBody>
    </cdr:sp>
  </cdr:relSizeAnchor>
  <cdr:relSizeAnchor xmlns:cdr="http://schemas.openxmlformats.org/drawingml/2006/chartDrawing">
    <cdr:from>
      <cdr:x>0.56975</cdr:x>
      <cdr:y>0.08315</cdr:y>
    </cdr:from>
    <cdr:to>
      <cdr:x>0.70135</cdr:x>
      <cdr:y>0.24973</cdr:y>
    </cdr:to>
    <cdr:sp macro="" textlink="">
      <cdr:nvSpPr>
        <cdr:cNvPr id="4" name="TextBox 4"/>
        <cdr:cNvSpPr txBox="1">
          <a:spLocks xmlns:a="http://schemas.openxmlformats.org/drawingml/2006/main" noChangeArrowheads="1"/>
        </cdr:cNvSpPr>
      </cdr:nvSpPr>
      <cdr:spPr bwMode="auto">
        <a:xfrm xmlns:a="http://schemas.openxmlformats.org/drawingml/2006/main">
          <a:off x="3463921" y="322537"/>
          <a:ext cx="800100" cy="64611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eaLnBrk="1" hangingPunct="1">
            <a:spcBef>
              <a:spcPct val="0"/>
            </a:spcBef>
            <a:buClrTx/>
            <a:buSzTx/>
            <a:buFontTx/>
            <a:buNone/>
          </a:pPr>
          <a:r>
            <a:rPr lang="en-US" altLang="en-US" sz="1800" dirty="0">
              <a:solidFill>
                <a:srgbClr val="000000"/>
              </a:solidFill>
            </a:rPr>
            <a:t>168</a:t>
          </a:r>
        </a:p>
        <a:p xmlns:a="http://schemas.openxmlformats.org/drawingml/2006/main">
          <a:pPr algn="ctr" eaLnBrk="1" hangingPunct="1">
            <a:spcBef>
              <a:spcPct val="0"/>
            </a:spcBef>
            <a:buClrTx/>
            <a:buSzTx/>
            <a:buFontTx/>
            <a:buNone/>
          </a:pPr>
          <a:r>
            <a:rPr lang="en-US" altLang="en-US" sz="1800" dirty="0">
              <a:solidFill>
                <a:srgbClr val="000000"/>
              </a:solidFill>
            </a:rPr>
            <a:t>(22%)</a:t>
          </a:r>
        </a:p>
      </cdr:txBody>
    </cdr:sp>
  </cdr:relSizeAnchor>
  <cdr:relSizeAnchor xmlns:cdr="http://schemas.openxmlformats.org/drawingml/2006/chartDrawing">
    <cdr:from>
      <cdr:x>0.55273</cdr:x>
      <cdr:y>0.83337</cdr:y>
    </cdr:from>
    <cdr:to>
      <cdr:x>0.6949</cdr:x>
      <cdr:y>1</cdr:y>
    </cdr:to>
    <cdr:sp macro="" textlink="">
      <cdr:nvSpPr>
        <cdr:cNvPr id="5" name="TextBox 5"/>
        <cdr:cNvSpPr txBox="1">
          <a:spLocks xmlns:a="http://schemas.openxmlformats.org/drawingml/2006/main" noChangeArrowheads="1"/>
        </cdr:cNvSpPr>
      </cdr:nvSpPr>
      <cdr:spPr bwMode="auto">
        <a:xfrm xmlns:a="http://schemas.openxmlformats.org/drawingml/2006/main">
          <a:off x="3360493" y="3232422"/>
          <a:ext cx="864339" cy="64633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eaLnBrk="1" hangingPunct="1">
            <a:spcBef>
              <a:spcPct val="0"/>
            </a:spcBef>
            <a:buClrTx/>
            <a:buSzTx/>
            <a:buFontTx/>
            <a:buNone/>
          </a:pPr>
          <a:r>
            <a:rPr lang="en-US" altLang="en-US" sz="1800" dirty="0">
              <a:solidFill>
                <a:srgbClr val="000000"/>
              </a:solidFill>
            </a:rPr>
            <a:t>347</a:t>
          </a:r>
          <a:br>
            <a:rPr lang="en-US" altLang="en-US" sz="1800" dirty="0">
              <a:solidFill>
                <a:srgbClr val="000000"/>
              </a:solidFill>
            </a:rPr>
          </a:br>
          <a:r>
            <a:rPr lang="en-US" altLang="en-US" sz="1800" dirty="0">
              <a:solidFill>
                <a:srgbClr val="000000"/>
              </a:solidFill>
            </a:rPr>
            <a:t>(46%) </a:t>
          </a:r>
        </a:p>
      </cdr:txBody>
    </cdr:sp>
  </cdr:relSizeAnchor>
  <cdr:relSizeAnchor xmlns:cdr="http://schemas.openxmlformats.org/drawingml/2006/chartDrawing">
    <cdr:from>
      <cdr:x>0.25709</cdr:x>
      <cdr:y>0.42371</cdr:y>
    </cdr:from>
    <cdr:to>
      <cdr:x>0.55982</cdr:x>
      <cdr:y>0.57447</cdr:y>
    </cdr:to>
    <cdr:sp macro="" textlink="">
      <cdr:nvSpPr>
        <cdr:cNvPr id="6" name="Rectangle 5"/>
        <cdr:cNvSpPr/>
      </cdr:nvSpPr>
      <cdr:spPr>
        <a:xfrm xmlns:a="http://schemas.openxmlformats.org/drawingml/2006/main">
          <a:off x="1563024" y="1643466"/>
          <a:ext cx="1840567" cy="584775"/>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285750" lvl="1" indent="-285750" algn="ctr">
            <a:spcBef>
              <a:spcPct val="20000"/>
            </a:spcBef>
            <a:buClr>
              <a:srgbClr val="B91432"/>
            </a:buClr>
            <a:buSzPct val="85000"/>
            <a:buFont typeface="Arial" panose="020B0604020202020204" pitchFamily="34" charset="0"/>
            <a:buChar char="•"/>
          </a:pPr>
          <a:r>
            <a:rPr lang="en-US" sz="1600" b="1" dirty="0" err="1">
              <a:solidFill>
                <a:srgbClr val="000000"/>
              </a:solidFill>
              <a:cs typeface="Arial"/>
            </a:rPr>
            <a:t>Gebaseerd</a:t>
          </a:r>
          <a:r>
            <a:rPr lang="en-US" sz="1600" b="1" dirty="0">
              <a:solidFill>
                <a:srgbClr val="000000"/>
              </a:solidFill>
              <a:cs typeface="Arial"/>
            </a:rPr>
            <a:t> op</a:t>
          </a:r>
          <a:br>
            <a:rPr lang="en-US" sz="1600" b="1" dirty="0">
              <a:solidFill>
                <a:srgbClr val="000000"/>
              </a:solidFill>
              <a:cs typeface="Arial"/>
            </a:rPr>
          </a:br>
          <a:r>
            <a:rPr lang="en-US" sz="1600" b="1" dirty="0">
              <a:solidFill>
                <a:srgbClr val="000000"/>
              </a:solidFill>
              <a:cs typeface="Arial"/>
            </a:rPr>
            <a:t>757 SVK’s </a:t>
          </a:r>
        </a:p>
      </cdr:txBody>
    </cdr:sp>
  </cdr:relSizeAnchor>
</c:userShapes>
</file>

<file path=ppt/drawings/drawing2.xml><?xml version="1.0" encoding="utf-8"?>
<c:userShapes xmlns:c="http://schemas.openxmlformats.org/drawingml/2006/chart">
  <cdr:relSizeAnchor xmlns:cdr="http://schemas.openxmlformats.org/drawingml/2006/chartDrawing">
    <cdr:from>
      <cdr:x>0.08866</cdr:x>
      <cdr:y>0.28808</cdr:y>
    </cdr:from>
    <cdr:to>
      <cdr:x>0.19497</cdr:x>
      <cdr:y>0.3833</cdr:y>
    </cdr:to>
    <cdr:sp macro="" textlink="">
      <cdr:nvSpPr>
        <cdr:cNvPr id="2" name="TextBox 6"/>
        <cdr:cNvSpPr txBox="1">
          <a:spLocks xmlns:a="http://schemas.openxmlformats.org/drawingml/2006/main" noChangeArrowheads="1"/>
        </cdr:cNvSpPr>
      </cdr:nvSpPr>
      <cdr:spPr bwMode="auto">
        <a:xfrm xmlns:a="http://schemas.openxmlformats.org/drawingml/2006/main">
          <a:off x="539035" y="1117391"/>
          <a:ext cx="646331" cy="36933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eaLnBrk="1" hangingPunct="1">
            <a:spcBef>
              <a:spcPct val="0"/>
            </a:spcBef>
            <a:buClrTx/>
            <a:buSzTx/>
            <a:buFontTx/>
            <a:buNone/>
          </a:pPr>
          <a:r>
            <a:rPr lang="en-US" altLang="en-US" sz="1800" dirty="0">
              <a:solidFill>
                <a:srgbClr val="000000"/>
              </a:solidFill>
            </a:rPr>
            <a:t>25%</a:t>
          </a:r>
        </a:p>
      </cdr:txBody>
    </cdr:sp>
  </cdr:relSizeAnchor>
  <cdr:relSizeAnchor xmlns:cdr="http://schemas.openxmlformats.org/drawingml/2006/chartDrawing">
    <cdr:from>
      <cdr:x>0.21573</cdr:x>
      <cdr:y>0.09093</cdr:y>
    </cdr:from>
    <cdr:to>
      <cdr:x>0.42632</cdr:x>
      <cdr:y>0.18615</cdr:y>
    </cdr:to>
    <cdr:sp macro="" textlink="">
      <cdr:nvSpPr>
        <cdr:cNvPr id="3" name="TextBox 4"/>
        <cdr:cNvSpPr txBox="1"/>
      </cdr:nvSpPr>
      <cdr:spPr>
        <a:xfrm xmlns:a="http://schemas.openxmlformats.org/drawingml/2006/main">
          <a:off x="1311612" y="352697"/>
          <a:ext cx="1280336"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dirty="0">
              <a:solidFill>
                <a:srgbClr val="000000"/>
              </a:solidFill>
            </a:rPr>
            <a:t>7%</a:t>
          </a:r>
        </a:p>
      </cdr:txBody>
    </cdr:sp>
  </cdr:relSizeAnchor>
  <cdr:relSizeAnchor xmlns:cdr="http://schemas.openxmlformats.org/drawingml/2006/chartDrawing">
    <cdr:from>
      <cdr:x>0.55232</cdr:x>
      <cdr:y>0.13367</cdr:y>
    </cdr:from>
    <cdr:to>
      <cdr:x>0.65862</cdr:x>
      <cdr:y>0.22889</cdr:y>
    </cdr:to>
    <cdr:sp macro="" textlink="">
      <cdr:nvSpPr>
        <cdr:cNvPr id="4" name="TextBox 4"/>
        <cdr:cNvSpPr txBox="1">
          <a:spLocks xmlns:a="http://schemas.openxmlformats.org/drawingml/2006/main" noChangeArrowheads="1"/>
        </cdr:cNvSpPr>
      </cdr:nvSpPr>
      <cdr:spPr bwMode="auto">
        <a:xfrm xmlns:a="http://schemas.openxmlformats.org/drawingml/2006/main">
          <a:off x="3357945" y="518473"/>
          <a:ext cx="646331" cy="36933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eaLnBrk="1" hangingPunct="1">
            <a:spcBef>
              <a:spcPct val="0"/>
            </a:spcBef>
            <a:buClrTx/>
            <a:buSzTx/>
            <a:buFontTx/>
            <a:buNone/>
          </a:pPr>
          <a:r>
            <a:rPr lang="en-US" altLang="en-US" sz="1800" dirty="0">
              <a:solidFill>
                <a:srgbClr val="000000"/>
              </a:solidFill>
            </a:rPr>
            <a:t>20%</a:t>
          </a:r>
        </a:p>
      </cdr:txBody>
    </cdr:sp>
  </cdr:relSizeAnchor>
  <cdr:relSizeAnchor xmlns:cdr="http://schemas.openxmlformats.org/drawingml/2006/chartDrawing">
    <cdr:from>
      <cdr:x>0.55562</cdr:x>
      <cdr:y>0.82765</cdr:y>
    </cdr:from>
    <cdr:to>
      <cdr:x>0.66193</cdr:x>
      <cdr:y>0.92287</cdr:y>
    </cdr:to>
    <cdr:sp macro="" textlink="">
      <cdr:nvSpPr>
        <cdr:cNvPr id="5" name="TextBox 5"/>
        <cdr:cNvSpPr txBox="1">
          <a:spLocks xmlns:a="http://schemas.openxmlformats.org/drawingml/2006/main" noChangeArrowheads="1"/>
        </cdr:cNvSpPr>
      </cdr:nvSpPr>
      <cdr:spPr bwMode="auto">
        <a:xfrm xmlns:a="http://schemas.openxmlformats.org/drawingml/2006/main">
          <a:off x="3378039" y="3210238"/>
          <a:ext cx="646332" cy="36933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eaLnBrk="1" hangingPunct="1">
            <a:spcBef>
              <a:spcPct val="0"/>
            </a:spcBef>
            <a:buClrTx/>
            <a:buSzTx/>
            <a:buFontTx/>
            <a:buNone/>
          </a:pPr>
          <a:r>
            <a:rPr lang="en-US" altLang="en-US" sz="1800" dirty="0">
              <a:solidFill>
                <a:srgbClr val="000000"/>
              </a:solidFill>
            </a:rPr>
            <a:t>48%</a:t>
          </a:r>
        </a:p>
      </cdr:txBody>
    </cdr:sp>
  </cdr:relSizeAnchor>
</c:userShapes>
</file>

<file path=ppt/drawings/drawing3.xml><?xml version="1.0" encoding="utf-8"?>
<c:userShapes xmlns:c="http://schemas.openxmlformats.org/drawingml/2006/chart">
  <cdr:relSizeAnchor xmlns:cdr="http://schemas.openxmlformats.org/drawingml/2006/chartDrawing">
    <cdr:from>
      <cdr:x>0.06526</cdr:x>
      <cdr:y>0.22746</cdr:y>
    </cdr:from>
    <cdr:to>
      <cdr:x>0.19688</cdr:x>
      <cdr:y>0.39409</cdr:y>
    </cdr:to>
    <cdr:sp macro="" textlink="">
      <cdr:nvSpPr>
        <cdr:cNvPr id="2" name="TextBox 6"/>
        <cdr:cNvSpPr txBox="1">
          <a:spLocks xmlns:a="http://schemas.openxmlformats.org/drawingml/2006/main" noChangeArrowheads="1"/>
        </cdr:cNvSpPr>
      </cdr:nvSpPr>
      <cdr:spPr bwMode="auto">
        <a:xfrm xmlns:a="http://schemas.openxmlformats.org/drawingml/2006/main">
          <a:off x="396765" y="882261"/>
          <a:ext cx="800219" cy="64633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eaLnBrk="1" hangingPunct="1">
            <a:spcBef>
              <a:spcPct val="0"/>
            </a:spcBef>
            <a:buClrTx/>
            <a:buSzTx/>
            <a:buFontTx/>
            <a:buNone/>
          </a:pPr>
          <a:r>
            <a:rPr lang="en-US" altLang="en-US" sz="1800" dirty="0" smtClean="0">
              <a:solidFill>
                <a:srgbClr val="000000"/>
              </a:solidFill>
            </a:rPr>
            <a:t>250</a:t>
          </a:r>
          <a:endParaRPr lang="en-US" altLang="en-US" sz="1800" dirty="0">
            <a:solidFill>
              <a:srgbClr val="000000"/>
            </a:solidFill>
          </a:endParaRPr>
        </a:p>
        <a:p xmlns:a="http://schemas.openxmlformats.org/drawingml/2006/main">
          <a:pPr algn="ctr" eaLnBrk="1" hangingPunct="1">
            <a:spcBef>
              <a:spcPct val="0"/>
            </a:spcBef>
            <a:buClrTx/>
            <a:buSzTx/>
            <a:buFontTx/>
            <a:buNone/>
          </a:pPr>
          <a:r>
            <a:rPr lang="en-US" altLang="en-US" sz="1800" dirty="0" smtClean="0">
              <a:solidFill>
                <a:srgbClr val="000000"/>
              </a:solidFill>
            </a:rPr>
            <a:t>(35%)</a:t>
          </a:r>
          <a:endParaRPr lang="en-US" altLang="en-US" sz="1800" dirty="0">
            <a:solidFill>
              <a:srgbClr val="000000"/>
            </a:solidFill>
          </a:endParaRPr>
        </a:p>
      </cdr:txBody>
    </cdr:sp>
  </cdr:relSizeAnchor>
  <cdr:relSizeAnchor xmlns:cdr="http://schemas.openxmlformats.org/drawingml/2006/chartDrawing">
    <cdr:from>
      <cdr:x>0.22218</cdr:x>
      <cdr:y>0</cdr:y>
    </cdr:from>
    <cdr:to>
      <cdr:x>0.43277</cdr:x>
      <cdr:y>0.16663</cdr:y>
    </cdr:to>
    <cdr:sp macro="" textlink="">
      <cdr:nvSpPr>
        <cdr:cNvPr id="3" name="TextBox 4"/>
        <cdr:cNvSpPr txBox="1"/>
      </cdr:nvSpPr>
      <cdr:spPr>
        <a:xfrm xmlns:a="http://schemas.openxmlformats.org/drawingml/2006/main">
          <a:off x="1350801" y="0"/>
          <a:ext cx="1280336" cy="64633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dirty="0" smtClean="0">
              <a:solidFill>
                <a:srgbClr val="000000"/>
              </a:solidFill>
            </a:rPr>
            <a:t>82</a:t>
          </a:r>
          <a:endParaRPr lang="en-US" dirty="0">
            <a:solidFill>
              <a:srgbClr val="000000"/>
            </a:solidFill>
          </a:endParaRPr>
        </a:p>
        <a:p xmlns:a="http://schemas.openxmlformats.org/drawingml/2006/main">
          <a:pPr algn="ctr"/>
          <a:r>
            <a:rPr lang="en-US" dirty="0">
              <a:solidFill>
                <a:srgbClr val="000000"/>
              </a:solidFill>
            </a:rPr>
            <a:t>(</a:t>
          </a:r>
          <a:r>
            <a:rPr lang="en-US" dirty="0" smtClean="0">
              <a:solidFill>
                <a:srgbClr val="000000"/>
              </a:solidFill>
            </a:rPr>
            <a:t>12%)</a:t>
          </a:r>
          <a:endParaRPr lang="en-US" dirty="0">
            <a:solidFill>
              <a:srgbClr val="000000"/>
            </a:solidFill>
          </a:endParaRPr>
        </a:p>
      </cdr:txBody>
    </cdr:sp>
  </cdr:relSizeAnchor>
  <cdr:relSizeAnchor xmlns:cdr="http://schemas.openxmlformats.org/drawingml/2006/chartDrawing">
    <cdr:from>
      <cdr:x>0.56974</cdr:x>
      <cdr:y>0.08315</cdr:y>
    </cdr:from>
    <cdr:to>
      <cdr:x>0.70136</cdr:x>
      <cdr:y>0.24978</cdr:y>
    </cdr:to>
    <cdr:sp macro="" textlink="">
      <cdr:nvSpPr>
        <cdr:cNvPr id="4" name="TextBox 4"/>
        <cdr:cNvSpPr txBox="1">
          <a:spLocks xmlns:a="http://schemas.openxmlformats.org/drawingml/2006/main" noChangeArrowheads="1"/>
        </cdr:cNvSpPr>
      </cdr:nvSpPr>
      <cdr:spPr bwMode="auto">
        <a:xfrm xmlns:a="http://schemas.openxmlformats.org/drawingml/2006/main">
          <a:off x="3463881" y="322518"/>
          <a:ext cx="800219" cy="64633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eaLnBrk="1" hangingPunct="1">
            <a:spcBef>
              <a:spcPct val="0"/>
            </a:spcBef>
            <a:buClrTx/>
            <a:buSzTx/>
            <a:buFontTx/>
            <a:buNone/>
          </a:pPr>
          <a:r>
            <a:rPr lang="en-US" altLang="en-US" sz="1800" dirty="0" smtClean="0">
              <a:solidFill>
                <a:srgbClr val="000000"/>
              </a:solidFill>
            </a:rPr>
            <a:t>249</a:t>
          </a:r>
        </a:p>
        <a:p xmlns:a="http://schemas.openxmlformats.org/drawingml/2006/main">
          <a:pPr algn="ctr" eaLnBrk="1" hangingPunct="1">
            <a:spcBef>
              <a:spcPct val="0"/>
            </a:spcBef>
            <a:buClrTx/>
            <a:buSzTx/>
            <a:buFontTx/>
            <a:buNone/>
          </a:pPr>
          <a:r>
            <a:rPr lang="en-US" altLang="en-US" dirty="0" smtClean="0">
              <a:solidFill>
                <a:srgbClr val="000000"/>
              </a:solidFill>
            </a:rPr>
            <a:t>(35%)</a:t>
          </a:r>
          <a:endParaRPr lang="en-US" altLang="en-US" sz="1800" dirty="0">
            <a:solidFill>
              <a:srgbClr val="000000"/>
            </a:solidFill>
          </a:endParaRPr>
        </a:p>
      </cdr:txBody>
    </cdr:sp>
  </cdr:relSizeAnchor>
  <cdr:relSizeAnchor xmlns:cdr="http://schemas.openxmlformats.org/drawingml/2006/chartDrawing">
    <cdr:from>
      <cdr:x>0.55273</cdr:x>
      <cdr:y>0.83337</cdr:y>
    </cdr:from>
    <cdr:to>
      <cdr:x>0.6949</cdr:x>
      <cdr:y>1</cdr:y>
    </cdr:to>
    <cdr:sp macro="" textlink="">
      <cdr:nvSpPr>
        <cdr:cNvPr id="5" name="TextBox 5"/>
        <cdr:cNvSpPr txBox="1">
          <a:spLocks xmlns:a="http://schemas.openxmlformats.org/drawingml/2006/main" noChangeArrowheads="1"/>
        </cdr:cNvSpPr>
      </cdr:nvSpPr>
      <cdr:spPr bwMode="auto">
        <a:xfrm xmlns:a="http://schemas.openxmlformats.org/drawingml/2006/main">
          <a:off x="3360476" y="3232422"/>
          <a:ext cx="864339" cy="64633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eaLnBrk="1" hangingPunct="1">
            <a:spcBef>
              <a:spcPct val="0"/>
            </a:spcBef>
            <a:buClrTx/>
            <a:buSzTx/>
            <a:buFontTx/>
            <a:buNone/>
          </a:pPr>
          <a:r>
            <a:rPr lang="en-US" altLang="en-US" sz="1800" dirty="0" smtClean="0">
              <a:solidFill>
                <a:srgbClr val="000000"/>
              </a:solidFill>
            </a:rPr>
            <a:t>123</a:t>
          </a:r>
          <a:br>
            <a:rPr lang="en-US" altLang="en-US" sz="1800" dirty="0" smtClean="0">
              <a:solidFill>
                <a:srgbClr val="000000"/>
              </a:solidFill>
            </a:rPr>
          </a:br>
          <a:r>
            <a:rPr lang="en-US" altLang="en-US" sz="1800" dirty="0" smtClean="0">
              <a:solidFill>
                <a:srgbClr val="000000"/>
              </a:solidFill>
            </a:rPr>
            <a:t>(18%) </a:t>
          </a:r>
          <a:endParaRPr lang="en-US" altLang="en-US" sz="1800" dirty="0">
            <a:solidFill>
              <a:srgbClr val="000000"/>
            </a:solidFill>
          </a:endParaRPr>
        </a:p>
      </cdr:txBody>
    </cdr:sp>
  </cdr:relSizeAnchor>
  <cdr:relSizeAnchor xmlns:cdr="http://schemas.openxmlformats.org/drawingml/2006/chartDrawing">
    <cdr:from>
      <cdr:x>0.26317</cdr:x>
      <cdr:y>0.46782</cdr:y>
    </cdr:from>
    <cdr:to>
      <cdr:x>0.56538</cdr:x>
      <cdr:y>0.61858</cdr:y>
    </cdr:to>
    <cdr:sp macro="" textlink="">
      <cdr:nvSpPr>
        <cdr:cNvPr id="6" name="Rectangle 5"/>
        <cdr:cNvSpPr/>
      </cdr:nvSpPr>
      <cdr:spPr>
        <a:xfrm xmlns:a="http://schemas.openxmlformats.org/drawingml/2006/main">
          <a:off x="1600010" y="1814558"/>
          <a:ext cx="1837362" cy="584775"/>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lvl="1" algn="ctr">
            <a:spcBef>
              <a:spcPct val="20000"/>
            </a:spcBef>
            <a:buClr>
              <a:srgbClr val="B91432"/>
            </a:buClr>
            <a:buSzPct val="85000"/>
          </a:pPr>
          <a:r>
            <a:rPr lang="en-US" sz="1600" b="1" dirty="0">
              <a:solidFill>
                <a:srgbClr val="000000"/>
              </a:solidFill>
              <a:cs typeface="Arial"/>
            </a:rPr>
            <a:t>* Based </a:t>
          </a:r>
          <a:r>
            <a:rPr lang="en-US" sz="1600" b="1" dirty="0" smtClean="0">
              <a:solidFill>
                <a:srgbClr val="000000"/>
              </a:solidFill>
              <a:cs typeface="Arial"/>
            </a:rPr>
            <a:t>on</a:t>
          </a:r>
          <a:br>
            <a:rPr lang="en-US" sz="1600" b="1" dirty="0" smtClean="0">
              <a:solidFill>
                <a:srgbClr val="000000"/>
              </a:solidFill>
              <a:cs typeface="Arial"/>
            </a:rPr>
          </a:br>
          <a:r>
            <a:rPr lang="en-US" sz="1600" b="1" dirty="0" smtClean="0">
              <a:solidFill>
                <a:srgbClr val="000000"/>
              </a:solidFill>
              <a:cs typeface="Arial"/>
            </a:rPr>
            <a:t>704 </a:t>
          </a:r>
          <a:r>
            <a:rPr lang="en-US" sz="1600" b="1" dirty="0">
              <a:solidFill>
                <a:srgbClr val="000000"/>
              </a:solidFill>
              <a:cs typeface="Arial"/>
            </a:rPr>
            <a:t>WOC Nurses</a:t>
          </a:r>
        </a:p>
      </cdr:txBody>
    </cdr:sp>
  </cdr:relSizeAnchor>
</c:userShapes>
</file>

<file path=ppt/drawings/drawing4.xml><?xml version="1.0" encoding="utf-8"?>
<c:userShapes xmlns:c="http://schemas.openxmlformats.org/drawingml/2006/chart">
  <cdr:relSizeAnchor xmlns:cdr="http://schemas.openxmlformats.org/drawingml/2006/chartDrawing">
    <cdr:from>
      <cdr:x>0.58737</cdr:x>
      <cdr:y>0.12306</cdr:y>
    </cdr:from>
    <cdr:to>
      <cdr:x>0.71899</cdr:x>
      <cdr:y>0.28969</cdr:y>
    </cdr:to>
    <cdr:sp macro="" textlink="">
      <cdr:nvSpPr>
        <cdr:cNvPr id="2" name="TextBox 6"/>
        <cdr:cNvSpPr txBox="1">
          <a:spLocks xmlns:a="http://schemas.openxmlformats.org/drawingml/2006/main" noChangeArrowheads="1"/>
        </cdr:cNvSpPr>
      </cdr:nvSpPr>
      <cdr:spPr bwMode="auto">
        <a:xfrm xmlns:a="http://schemas.openxmlformats.org/drawingml/2006/main">
          <a:off x="3571039" y="477312"/>
          <a:ext cx="800219" cy="64633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eaLnBrk="1" hangingPunct="1">
            <a:spcBef>
              <a:spcPct val="0"/>
            </a:spcBef>
            <a:buClrTx/>
            <a:buSzTx/>
            <a:buFontTx/>
            <a:buNone/>
          </a:pPr>
          <a:r>
            <a:rPr lang="en-US" altLang="en-US" sz="1800" dirty="0">
              <a:solidFill>
                <a:srgbClr val="000000"/>
              </a:solidFill>
            </a:rPr>
            <a:t>206 </a:t>
          </a:r>
        </a:p>
        <a:p xmlns:a="http://schemas.openxmlformats.org/drawingml/2006/main">
          <a:pPr algn="ctr" eaLnBrk="1" hangingPunct="1">
            <a:spcBef>
              <a:spcPct val="0"/>
            </a:spcBef>
            <a:buClrTx/>
            <a:buSzTx/>
            <a:buFontTx/>
            <a:buNone/>
          </a:pPr>
          <a:r>
            <a:rPr lang="en-US" altLang="en-US" sz="1800" dirty="0">
              <a:solidFill>
                <a:srgbClr val="000000"/>
              </a:solidFill>
            </a:rPr>
            <a:t>(43%)</a:t>
          </a:r>
        </a:p>
      </cdr:txBody>
    </cdr:sp>
  </cdr:relSizeAnchor>
  <cdr:relSizeAnchor xmlns:cdr="http://schemas.openxmlformats.org/drawingml/2006/chartDrawing">
    <cdr:from>
      <cdr:x>0.03922</cdr:x>
      <cdr:y>0.64477</cdr:y>
    </cdr:from>
    <cdr:to>
      <cdr:x>0.18139</cdr:x>
      <cdr:y>0.81141</cdr:y>
    </cdr:to>
    <cdr:sp macro="" textlink="">
      <cdr:nvSpPr>
        <cdr:cNvPr id="5" name="TextBox 5"/>
        <cdr:cNvSpPr txBox="1">
          <a:spLocks xmlns:a="http://schemas.openxmlformats.org/drawingml/2006/main" noChangeArrowheads="1"/>
        </cdr:cNvSpPr>
      </cdr:nvSpPr>
      <cdr:spPr bwMode="auto">
        <a:xfrm xmlns:a="http://schemas.openxmlformats.org/drawingml/2006/main">
          <a:off x="238453" y="2500916"/>
          <a:ext cx="864339" cy="64633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eaLnBrk="1" hangingPunct="1">
            <a:spcBef>
              <a:spcPct val="0"/>
            </a:spcBef>
            <a:buClrTx/>
            <a:buSzTx/>
            <a:buFontTx/>
            <a:buNone/>
          </a:pPr>
          <a:r>
            <a:rPr lang="en-US" altLang="en-US" sz="1800" dirty="0">
              <a:solidFill>
                <a:srgbClr val="000000"/>
              </a:solidFill>
            </a:rPr>
            <a:t>270</a:t>
          </a:r>
          <a:br>
            <a:rPr lang="en-US" altLang="en-US" sz="1800" dirty="0">
              <a:solidFill>
                <a:srgbClr val="000000"/>
              </a:solidFill>
            </a:rPr>
          </a:br>
          <a:r>
            <a:rPr lang="en-US" altLang="en-US" sz="1800" dirty="0">
              <a:solidFill>
                <a:srgbClr val="000000"/>
              </a:solidFill>
            </a:rPr>
            <a:t>(57%) </a:t>
          </a:r>
        </a:p>
      </cdr:txBody>
    </cdr:sp>
  </cdr:relSizeAnchor>
  <cdr:relSizeAnchor xmlns:cdr="http://schemas.openxmlformats.org/drawingml/2006/chartDrawing">
    <cdr:from>
      <cdr:x>0.27055</cdr:x>
      <cdr:y>0.46782</cdr:y>
    </cdr:from>
    <cdr:to>
      <cdr:x>0.558</cdr:x>
      <cdr:y>0.70745</cdr:y>
    </cdr:to>
    <cdr:sp macro="" textlink="">
      <cdr:nvSpPr>
        <cdr:cNvPr id="6" name="Rectangle 5"/>
        <cdr:cNvSpPr/>
      </cdr:nvSpPr>
      <cdr:spPr>
        <a:xfrm xmlns:a="http://schemas.openxmlformats.org/drawingml/2006/main">
          <a:off x="1644895" y="1814558"/>
          <a:ext cx="1747594" cy="929485"/>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lvl="1" algn="ctr">
            <a:spcBef>
              <a:spcPct val="20000"/>
            </a:spcBef>
            <a:buClr>
              <a:srgbClr val="B91432"/>
            </a:buClr>
            <a:buSzPct val="85000"/>
          </a:pPr>
          <a:r>
            <a:rPr lang="en-US" sz="1600" b="1" dirty="0">
              <a:solidFill>
                <a:srgbClr val="000000"/>
              </a:solidFill>
              <a:cs typeface="Arial"/>
            </a:rPr>
            <a:t>* </a:t>
          </a:r>
          <a:r>
            <a:rPr lang="en-US" sz="1600" b="1" dirty="0" err="1">
              <a:solidFill>
                <a:srgbClr val="000000"/>
              </a:solidFill>
              <a:cs typeface="Arial"/>
            </a:rPr>
            <a:t>Gebaseerd</a:t>
          </a:r>
          <a:r>
            <a:rPr lang="en-US" sz="1600" b="1" dirty="0">
              <a:solidFill>
                <a:srgbClr val="000000"/>
              </a:solidFill>
              <a:cs typeface="Arial"/>
            </a:rPr>
            <a:t> op </a:t>
          </a:r>
        </a:p>
        <a:p xmlns:a="http://schemas.openxmlformats.org/drawingml/2006/main">
          <a:pPr marL="0" lvl="1" algn="ctr">
            <a:spcBef>
              <a:spcPct val="20000"/>
            </a:spcBef>
            <a:buClr>
              <a:srgbClr val="B91432"/>
            </a:buClr>
            <a:buSzPct val="85000"/>
          </a:pPr>
          <a:r>
            <a:rPr lang="en-US" sz="1600" b="1" dirty="0">
              <a:solidFill>
                <a:srgbClr val="000000"/>
              </a:solidFill>
              <a:cs typeface="Arial"/>
            </a:rPr>
            <a:t>  476 SVK’s</a:t>
          </a:r>
        </a:p>
        <a:p xmlns:a="http://schemas.openxmlformats.org/drawingml/2006/main">
          <a:pPr marL="0" lvl="1" algn="ctr">
            <a:spcBef>
              <a:spcPct val="20000"/>
            </a:spcBef>
            <a:buClr>
              <a:srgbClr val="B91432"/>
            </a:buClr>
            <a:buSzPct val="85000"/>
          </a:pPr>
          <a:endParaRPr lang="en-US" sz="1600" b="1" dirty="0">
            <a:solidFill>
              <a:srgbClr val="000000"/>
            </a:solidFill>
            <a:cs typeface="Aria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62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9" y="0"/>
            <a:ext cx="3038475" cy="465621"/>
          </a:xfrm>
          <a:prstGeom prst="rect">
            <a:avLst/>
          </a:prstGeom>
        </p:spPr>
        <p:txBody>
          <a:bodyPr vert="horz" lIns="91440" tIns="45720" rIns="91440" bIns="45720" rtlCol="0"/>
          <a:lstStyle>
            <a:lvl1pPr algn="r">
              <a:defRPr sz="1200"/>
            </a:lvl1pPr>
          </a:lstStyle>
          <a:p>
            <a:fld id="{A59D4260-DF7F-4205-9972-8F7741EC075C}" type="datetimeFigureOut">
              <a:rPr lang="en-US" smtClean="0"/>
              <a:t>5/15/2018</a:t>
            </a:fld>
            <a:endParaRPr lang="en-US"/>
          </a:p>
        </p:txBody>
      </p:sp>
      <p:sp>
        <p:nvSpPr>
          <p:cNvPr id="4" name="Slide Image Placeholder 3"/>
          <p:cNvSpPr>
            <a:spLocks noGrp="1" noRot="1" noChangeAspect="1"/>
          </p:cNvSpPr>
          <p:nvPr>
            <p:ph type="sldImg" idx="2"/>
          </p:nvPr>
        </p:nvSpPr>
        <p:spPr>
          <a:xfrm>
            <a:off x="1181100" y="696913"/>
            <a:ext cx="4648200" cy="34877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191"/>
            <a:ext cx="5607050" cy="41825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180"/>
            <a:ext cx="3038475" cy="46562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829180"/>
            <a:ext cx="3038475" cy="465621"/>
          </a:xfrm>
          <a:prstGeom prst="rect">
            <a:avLst/>
          </a:prstGeom>
        </p:spPr>
        <p:txBody>
          <a:bodyPr vert="horz" lIns="91440" tIns="45720" rIns="91440" bIns="45720" rtlCol="0" anchor="b"/>
          <a:lstStyle>
            <a:lvl1pPr algn="r">
              <a:defRPr sz="1200"/>
            </a:lvl1pPr>
          </a:lstStyle>
          <a:p>
            <a:fld id="{0F5F404F-0411-483D-A10B-E0FDB309FB8E}" type="slidenum">
              <a:rPr lang="en-US" smtClean="0"/>
              <a:t>‹nr.›</a:t>
            </a:fld>
            <a:endParaRPr lang="en-US"/>
          </a:p>
        </p:txBody>
      </p:sp>
    </p:spTree>
    <p:extLst>
      <p:ext uri="{BB962C8B-B14F-4D97-AF65-F5344CB8AC3E}">
        <p14:creationId xmlns:p14="http://schemas.microsoft.com/office/powerpoint/2010/main" val="1943193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Hollister Associate to present</a:t>
            </a:r>
            <a:r>
              <a:rPr lang="en-US" baseline="0" dirty="0"/>
              <a:t> the Hollister Education Brand – Hollister Education</a:t>
            </a:r>
            <a:endParaRPr lang="en-US" dirty="0"/>
          </a:p>
        </p:txBody>
      </p:sp>
      <p:sp>
        <p:nvSpPr>
          <p:cNvPr id="4" name="Slide Number Placeholder 3"/>
          <p:cNvSpPr>
            <a:spLocks noGrp="1"/>
          </p:cNvSpPr>
          <p:nvPr>
            <p:ph type="sldNum" sz="quarter" idx="10"/>
          </p:nvPr>
        </p:nvSpPr>
        <p:spPr/>
        <p:txBody>
          <a:bodyPr/>
          <a:lstStyle/>
          <a:p>
            <a:fld id="{0F5F404F-0411-483D-A10B-E0FDB309FB8E}" type="slidenum">
              <a:rPr lang="en-US" smtClean="0"/>
              <a:t>1</a:t>
            </a:fld>
            <a:endParaRPr lang="en-US"/>
          </a:p>
        </p:txBody>
      </p:sp>
    </p:spTree>
    <p:extLst>
      <p:ext uri="{BB962C8B-B14F-4D97-AF65-F5344CB8AC3E}">
        <p14:creationId xmlns:p14="http://schemas.microsoft.com/office/powerpoint/2010/main" val="1392000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FYI: The statistics at the OCC events are very similar to the distribution of WOC nurses that are members of the WOCN Society. These are the responses from 2015</a:t>
            </a:r>
          </a:p>
          <a:p>
            <a:endParaRPr lang="en-US" dirty="0"/>
          </a:p>
        </p:txBody>
      </p:sp>
      <p:sp>
        <p:nvSpPr>
          <p:cNvPr id="4" name="Slide Number Placeholder 3"/>
          <p:cNvSpPr>
            <a:spLocks noGrp="1"/>
          </p:cNvSpPr>
          <p:nvPr>
            <p:ph type="sldNum" sz="quarter" idx="10"/>
          </p:nvPr>
        </p:nvSpPr>
        <p:spPr/>
        <p:txBody>
          <a:bodyPr/>
          <a:lstStyle/>
          <a:p>
            <a:fld id="{0F5F404F-0411-483D-A10B-E0FDB309FB8E}" type="slidenum">
              <a:rPr lang="en-US" smtClean="0"/>
              <a:t>10</a:t>
            </a:fld>
            <a:endParaRPr lang="en-US"/>
          </a:p>
        </p:txBody>
      </p:sp>
    </p:spTree>
    <p:extLst>
      <p:ext uri="{BB962C8B-B14F-4D97-AF65-F5344CB8AC3E}">
        <p14:creationId xmlns:p14="http://schemas.microsoft.com/office/powerpoint/2010/main" val="3739832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Possible follow-up questions:</a:t>
            </a:r>
          </a:p>
          <a:p>
            <a:pPr marL="173919" indent="-173919">
              <a:buFont typeface="Arial" panose="020B0604020202020204" pitchFamily="34" charset="0"/>
              <a:buChar char="•"/>
              <a:defRPr/>
            </a:pPr>
            <a:r>
              <a:rPr lang="en-US" dirty="0"/>
              <a:t>Want to understand the division of time spent on ostomy care v. other activities the WOC/ET nurse does.</a:t>
            </a:r>
          </a:p>
          <a:p>
            <a:pPr marL="173919" indent="-173919">
              <a:buFont typeface="Arial" panose="020B0604020202020204" pitchFamily="34" charset="0"/>
              <a:buChar char="•"/>
              <a:defRPr/>
            </a:pPr>
            <a:r>
              <a:rPr lang="en-US" dirty="0"/>
              <a:t>Are they being pulled more into wound care?  Are they doing more administrative work?</a:t>
            </a:r>
          </a:p>
          <a:p>
            <a:pPr marL="173919" indent="-173919">
              <a:buFont typeface="Arial" panose="020B0604020202020204" pitchFamily="34" charset="0"/>
              <a:buChar char="•"/>
              <a:defRPr/>
            </a:pPr>
            <a:r>
              <a:rPr lang="en-US" dirty="0"/>
              <a:t>Do they involve staff in routine ostomy care?</a:t>
            </a:r>
          </a:p>
          <a:p>
            <a:pPr marL="173919" indent="-173919">
              <a:buFont typeface="Arial" panose="020B0604020202020204" pitchFamily="34" charset="0"/>
              <a:buChar char="•"/>
              <a:defRPr/>
            </a:pPr>
            <a:r>
              <a:rPr lang="en-US" dirty="0"/>
              <a:t>Has this changed over time?</a:t>
            </a:r>
          </a:p>
          <a:p>
            <a:endParaRPr lang="en-US" dirty="0"/>
          </a:p>
        </p:txBody>
      </p:sp>
      <p:sp>
        <p:nvSpPr>
          <p:cNvPr id="4" name="Slide Number Placeholder 3"/>
          <p:cNvSpPr>
            <a:spLocks noGrp="1"/>
          </p:cNvSpPr>
          <p:nvPr>
            <p:ph type="sldNum" sz="quarter" idx="10"/>
          </p:nvPr>
        </p:nvSpPr>
        <p:spPr/>
        <p:txBody>
          <a:bodyPr/>
          <a:lstStyle/>
          <a:p>
            <a:fld id="{0F5F404F-0411-483D-A10B-E0FDB309FB8E}" type="slidenum">
              <a:rPr lang="en-US" smtClean="0"/>
              <a:t>11</a:t>
            </a:fld>
            <a:endParaRPr lang="en-US"/>
          </a:p>
        </p:txBody>
      </p:sp>
    </p:spTree>
    <p:extLst>
      <p:ext uri="{BB962C8B-B14F-4D97-AF65-F5344CB8AC3E}">
        <p14:creationId xmlns:p14="http://schemas.microsoft.com/office/powerpoint/2010/main" val="3638597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5F404F-0411-483D-A10B-E0FDB309FB8E}" type="slidenum">
              <a:rPr lang="en-US" smtClean="0"/>
              <a:t>12</a:t>
            </a:fld>
            <a:endParaRPr lang="en-US"/>
          </a:p>
        </p:txBody>
      </p:sp>
    </p:spTree>
    <p:extLst>
      <p:ext uri="{BB962C8B-B14F-4D97-AF65-F5344CB8AC3E}">
        <p14:creationId xmlns:p14="http://schemas.microsoft.com/office/powerpoint/2010/main" val="1402135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question that was asked two years ago in OCC 2014. </a:t>
            </a:r>
          </a:p>
          <a:p>
            <a:endParaRPr lang="en-US" dirty="0"/>
          </a:p>
          <a:p>
            <a:r>
              <a:rPr lang="en-US" dirty="0"/>
              <a:t>We are asking this question in 2016 and will look at how it relates to the responses in 2014.</a:t>
            </a:r>
          </a:p>
          <a:p>
            <a:endParaRPr lang="en-US" dirty="0"/>
          </a:p>
        </p:txBody>
      </p:sp>
      <p:sp>
        <p:nvSpPr>
          <p:cNvPr id="4" name="Slide Number Placeholder 3"/>
          <p:cNvSpPr>
            <a:spLocks noGrp="1"/>
          </p:cNvSpPr>
          <p:nvPr>
            <p:ph type="sldNum" sz="quarter" idx="10"/>
          </p:nvPr>
        </p:nvSpPr>
        <p:spPr/>
        <p:txBody>
          <a:bodyPr/>
          <a:lstStyle/>
          <a:p>
            <a:fld id="{7CAB2AFB-EC20-44A9-8610-473BBA483B63}"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509556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was a question that was posed to your WOC / ET Nurse colleagues at the 2014 OCC educational events in North America. When asked how many of their patients developed a </a:t>
            </a:r>
            <a:r>
              <a:rPr lang="en-US" altLang="en-US" dirty="0" err="1"/>
              <a:t>peristomal</a:t>
            </a:r>
            <a:r>
              <a:rPr lang="en-US" altLang="en-US" dirty="0"/>
              <a:t> skin problem over the lifetime of having an ostomy – the response is astounding. If you look at the data – more than half of the WOC nurses feel that up to 50% of their patients will experience a </a:t>
            </a:r>
            <a:r>
              <a:rPr lang="en-US" altLang="en-US" dirty="0" err="1"/>
              <a:t>peristomal</a:t>
            </a:r>
            <a:r>
              <a:rPr lang="en-US" altLang="en-US" dirty="0"/>
              <a:t> skin problem throughout their lifetime. </a:t>
            </a:r>
          </a:p>
          <a:p>
            <a:endParaRPr lang="en-US" altLang="en-US" dirty="0"/>
          </a:p>
          <a:p>
            <a:r>
              <a:rPr lang="en-US" altLang="en-US" dirty="0"/>
              <a:t>Possible  follow up questions: </a:t>
            </a:r>
          </a:p>
          <a:p>
            <a:r>
              <a:rPr lang="en-US" altLang="en-US" dirty="0"/>
              <a:t>Would you agree with this information? </a:t>
            </a:r>
          </a:p>
          <a:p>
            <a:r>
              <a:rPr lang="en-US" altLang="en-US" dirty="0"/>
              <a:t>Do you think it is higher or lower? </a:t>
            </a:r>
          </a:p>
          <a:p>
            <a:r>
              <a:rPr lang="en-US" altLang="en-US" dirty="0"/>
              <a:t>Do we actually understand what really happens what the patient leaves our care from the acute care setting? </a:t>
            </a:r>
          </a:p>
          <a:p>
            <a:r>
              <a:rPr lang="en-US" altLang="en-US" dirty="0"/>
              <a:t>Do we think no news is good news? Is it? </a:t>
            </a:r>
          </a:p>
          <a:p>
            <a:endParaRPr lang="en-US" dirty="0"/>
          </a:p>
        </p:txBody>
      </p:sp>
      <p:sp>
        <p:nvSpPr>
          <p:cNvPr id="4" name="Slide Number Placeholder 3"/>
          <p:cNvSpPr>
            <a:spLocks noGrp="1"/>
          </p:cNvSpPr>
          <p:nvPr>
            <p:ph type="sldNum" sz="quarter" idx="10"/>
          </p:nvPr>
        </p:nvSpPr>
        <p:spPr/>
        <p:txBody>
          <a:bodyPr/>
          <a:lstStyle/>
          <a:p>
            <a:fld id="{0F5F404F-0411-483D-A10B-E0FDB309FB8E}" type="slidenum">
              <a:rPr lang="en-US" smtClean="0"/>
              <a:t>14</a:t>
            </a:fld>
            <a:endParaRPr lang="en-US"/>
          </a:p>
        </p:txBody>
      </p:sp>
    </p:spTree>
    <p:extLst>
      <p:ext uri="{BB962C8B-B14F-4D97-AF65-F5344CB8AC3E}">
        <p14:creationId xmlns:p14="http://schemas.microsoft.com/office/powerpoint/2010/main" val="3455006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was a question that was also posed to your WOC / ET Nurse colleagues at a 2014 OCC educational event in UK an ANZ. . When asked how many of their patients developed a </a:t>
            </a:r>
            <a:r>
              <a:rPr lang="en-US" altLang="en-US" dirty="0" err="1"/>
              <a:t>peristomal</a:t>
            </a:r>
            <a:r>
              <a:rPr lang="en-US" altLang="en-US" dirty="0"/>
              <a:t> skin problem over the lifetime of having an ostomy – the response is astounding. If you look at the data – more than half of the WOC nurses feel that up to 50% of their patients will experience a </a:t>
            </a:r>
            <a:r>
              <a:rPr lang="en-US" altLang="en-US" dirty="0" err="1"/>
              <a:t>peristomal</a:t>
            </a:r>
            <a:r>
              <a:rPr lang="en-US" altLang="en-US" dirty="0"/>
              <a:t> skin problem throughout their lifetime. This is VERY consistent with the NA data – this is a global issue!!!!</a:t>
            </a:r>
          </a:p>
          <a:p>
            <a:endParaRPr lang="en-US" altLang="en-US" dirty="0"/>
          </a:p>
          <a:p>
            <a:endParaRPr lang="en-US" dirty="0"/>
          </a:p>
        </p:txBody>
      </p:sp>
      <p:sp>
        <p:nvSpPr>
          <p:cNvPr id="4" name="Slide Number Placeholder 3"/>
          <p:cNvSpPr>
            <a:spLocks noGrp="1"/>
          </p:cNvSpPr>
          <p:nvPr>
            <p:ph type="sldNum" sz="quarter" idx="10"/>
          </p:nvPr>
        </p:nvSpPr>
        <p:spPr/>
        <p:txBody>
          <a:bodyPr/>
          <a:lstStyle/>
          <a:p>
            <a:fld id="{0F5F404F-0411-483D-A10B-E0FDB309FB8E}" type="slidenum">
              <a:rPr lang="en-US" smtClean="0"/>
              <a:t>15</a:t>
            </a:fld>
            <a:endParaRPr lang="en-US"/>
          </a:p>
        </p:txBody>
      </p:sp>
    </p:spTree>
    <p:extLst>
      <p:ext uri="{BB962C8B-B14F-4D97-AF65-F5344CB8AC3E}">
        <p14:creationId xmlns:p14="http://schemas.microsoft.com/office/powerpoint/2010/main" val="3455006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a:t>Secure Start survey 2015 – Refer to Newsletter: Attached</a:t>
            </a:r>
          </a:p>
          <a:p>
            <a:pPr>
              <a:defRPr/>
            </a:pPr>
            <a:r>
              <a:rPr lang="en-US" sz="1100" dirty="0"/>
              <a:t>Hollister asked patients to complete an online survey to identify specific areas where the patient felt or a family member is lacking information or support related to living with an ostomy. Over 200 people completed the questionnaire and provided Hollister with invaluable data. </a:t>
            </a:r>
          </a:p>
          <a:p>
            <a:pPr>
              <a:defRPr/>
            </a:pPr>
            <a:r>
              <a:rPr lang="en-US" sz="1100" dirty="0"/>
              <a:t>Skin Health</a:t>
            </a:r>
          </a:p>
          <a:p>
            <a:pPr>
              <a:defRPr/>
            </a:pPr>
            <a:r>
              <a:rPr lang="en-US" sz="1100" dirty="0"/>
              <a:t>• 92% have experienced some degree of skin barrier leakage and 66% would like information on why leakage can occur : WHAT DOES THIS TELL YOU? </a:t>
            </a:r>
          </a:p>
          <a:p>
            <a:pPr>
              <a:defRPr/>
            </a:pPr>
            <a:r>
              <a:rPr lang="en-US" sz="1100" dirty="0"/>
              <a:t>• 84% have experienced </a:t>
            </a:r>
            <a:r>
              <a:rPr lang="en-US" sz="1100" dirty="0" err="1"/>
              <a:t>peristomal</a:t>
            </a:r>
            <a:r>
              <a:rPr lang="en-US" sz="1100" dirty="0"/>
              <a:t> skin irritation and 66% would like information as to why skin irritation can occur: WHAT DOES THIS TELL YOU? </a:t>
            </a:r>
          </a:p>
          <a:p>
            <a:pPr>
              <a:defRPr/>
            </a:pPr>
            <a:endParaRPr lang="en-US" sz="1100" dirty="0"/>
          </a:p>
          <a:p>
            <a:pPr>
              <a:defRPr/>
            </a:pPr>
            <a:r>
              <a:rPr lang="en-US" sz="1100" dirty="0"/>
              <a:t>Possible follow up questions: </a:t>
            </a:r>
          </a:p>
          <a:p>
            <a:pPr>
              <a:defRPr/>
            </a:pPr>
            <a:r>
              <a:rPr lang="en-US" sz="1100" dirty="0"/>
              <a:t>Obviously </a:t>
            </a:r>
            <a:r>
              <a:rPr lang="en-US" sz="1100" dirty="0" err="1"/>
              <a:t>peristomal</a:t>
            </a:r>
            <a:r>
              <a:rPr lang="en-US" sz="1100" dirty="0"/>
              <a:t> skin problems are an issue and people are experiencing these issues often because of leakage. People want more information on why it occurs and most likely would like to understand how to fix it. Why are these numbers so high? </a:t>
            </a:r>
          </a:p>
          <a:p>
            <a:pPr>
              <a:defRPr/>
            </a:pPr>
            <a:endParaRPr lang="en-US" sz="1100" dirty="0"/>
          </a:p>
          <a:p>
            <a:pPr>
              <a:defRPr/>
            </a:pPr>
            <a:r>
              <a:rPr lang="en-US" sz="1100" dirty="0"/>
              <a:t>As WOC nurses we should take this information very seriously. There is a problem and WE are the ones who can take action and help minimize the issue. </a:t>
            </a:r>
          </a:p>
          <a:p>
            <a:pPr>
              <a:defRPr/>
            </a:pPr>
            <a:endParaRPr lang="en-US" sz="1100" dirty="0"/>
          </a:p>
          <a:p>
            <a:pPr>
              <a:defRPr/>
            </a:pPr>
            <a:endParaRPr lang="en-US" sz="1100" dirty="0"/>
          </a:p>
        </p:txBody>
      </p:sp>
      <p:sp>
        <p:nvSpPr>
          <p:cNvPr id="890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3648" indent="-289865" eaLnBrk="0" hangingPunct="0">
              <a:spcBef>
                <a:spcPct val="30000"/>
              </a:spcBef>
              <a:defRPr sz="1200">
                <a:solidFill>
                  <a:schemeClr val="tx1"/>
                </a:solidFill>
                <a:latin typeface="Calibri" pitchFamily="34" charset="0"/>
              </a:defRPr>
            </a:lvl2pPr>
            <a:lvl3pPr marL="1159459" indent="-231892" eaLnBrk="0" hangingPunct="0">
              <a:spcBef>
                <a:spcPct val="30000"/>
              </a:spcBef>
              <a:defRPr sz="1200">
                <a:solidFill>
                  <a:schemeClr val="tx1"/>
                </a:solidFill>
                <a:latin typeface="Calibri" pitchFamily="34" charset="0"/>
              </a:defRPr>
            </a:lvl3pPr>
            <a:lvl4pPr marL="1623243" indent="-231892" eaLnBrk="0" hangingPunct="0">
              <a:spcBef>
                <a:spcPct val="30000"/>
              </a:spcBef>
              <a:defRPr sz="1200">
                <a:solidFill>
                  <a:schemeClr val="tx1"/>
                </a:solidFill>
                <a:latin typeface="Calibri" pitchFamily="34" charset="0"/>
              </a:defRPr>
            </a:lvl4pPr>
            <a:lvl5pPr marL="2087027" indent="-231892" eaLnBrk="0" hangingPunct="0">
              <a:spcBef>
                <a:spcPct val="30000"/>
              </a:spcBef>
              <a:defRPr sz="1200">
                <a:solidFill>
                  <a:schemeClr val="tx1"/>
                </a:solidFill>
                <a:latin typeface="Calibri" pitchFamily="34" charset="0"/>
              </a:defRPr>
            </a:lvl5pPr>
            <a:lvl6pPr marL="2550810" indent="-231892" eaLnBrk="0" fontAlgn="base" hangingPunct="0">
              <a:spcBef>
                <a:spcPct val="30000"/>
              </a:spcBef>
              <a:spcAft>
                <a:spcPct val="0"/>
              </a:spcAft>
              <a:defRPr sz="1200">
                <a:solidFill>
                  <a:schemeClr val="tx1"/>
                </a:solidFill>
                <a:latin typeface="Calibri" pitchFamily="34" charset="0"/>
              </a:defRPr>
            </a:lvl6pPr>
            <a:lvl7pPr marL="3014594" indent="-231892" eaLnBrk="0" fontAlgn="base" hangingPunct="0">
              <a:spcBef>
                <a:spcPct val="30000"/>
              </a:spcBef>
              <a:spcAft>
                <a:spcPct val="0"/>
              </a:spcAft>
              <a:defRPr sz="1200">
                <a:solidFill>
                  <a:schemeClr val="tx1"/>
                </a:solidFill>
                <a:latin typeface="Calibri" pitchFamily="34" charset="0"/>
              </a:defRPr>
            </a:lvl7pPr>
            <a:lvl8pPr marL="3478378" indent="-231892" eaLnBrk="0" fontAlgn="base" hangingPunct="0">
              <a:spcBef>
                <a:spcPct val="30000"/>
              </a:spcBef>
              <a:spcAft>
                <a:spcPct val="0"/>
              </a:spcAft>
              <a:defRPr sz="1200">
                <a:solidFill>
                  <a:schemeClr val="tx1"/>
                </a:solidFill>
                <a:latin typeface="Calibri" pitchFamily="34" charset="0"/>
              </a:defRPr>
            </a:lvl8pPr>
            <a:lvl9pPr marL="3942161" indent="-23189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07C981CF-E004-44C9-88C6-F0B3FFDEDEDF}" type="slidenum">
              <a:rPr lang="en-US" altLang="en-US" smtClean="0">
                <a:latin typeface="Arial" pitchFamily="34" charset="0"/>
              </a:rPr>
              <a:pPr eaLnBrk="1" hangingPunct="1">
                <a:spcBef>
                  <a:spcPct val="0"/>
                </a:spcBef>
                <a:defRPr/>
              </a:pPr>
              <a:t>16</a:t>
            </a:fld>
            <a:endParaRPr lang="en-US" altLang="en-US">
              <a:latin typeface="Arial" pitchFamily="34" charset="0"/>
            </a:endParaRPr>
          </a:p>
        </p:txBody>
      </p:sp>
    </p:spTree>
    <p:extLst>
      <p:ext uri="{BB962C8B-B14F-4D97-AF65-F5344CB8AC3E}">
        <p14:creationId xmlns:p14="http://schemas.microsoft.com/office/powerpoint/2010/main" val="455605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literature shares  statistics</a:t>
            </a:r>
            <a:r>
              <a:rPr lang="en-US" baseline="0" dirty="0"/>
              <a:t>  that support the survey findings . Here are a few articles that identify </a:t>
            </a:r>
            <a:r>
              <a:rPr lang="en-US" baseline="0" dirty="0" err="1"/>
              <a:t>peristomal</a:t>
            </a:r>
            <a:r>
              <a:rPr lang="en-US" baseline="0" dirty="0"/>
              <a:t> skin issues and the statistics range from 45% - 74%</a:t>
            </a:r>
          </a:p>
          <a:p>
            <a:endParaRPr lang="en-US" baseline="0" dirty="0"/>
          </a:p>
          <a:p>
            <a:r>
              <a:rPr lang="en-US" baseline="0" dirty="0"/>
              <a:t>You may want to explain two of the articles…a  reference list will be provided if the attendees wish to read the article as well.</a:t>
            </a:r>
          </a:p>
          <a:p>
            <a:endParaRPr lang="en-US" baseline="0" dirty="0"/>
          </a:p>
          <a:p>
            <a:r>
              <a:rPr lang="en-US" baseline="0" dirty="0"/>
              <a:t>Key take </a:t>
            </a:r>
            <a:r>
              <a:rPr lang="en-US" baseline="0" dirty="0" err="1"/>
              <a:t>aways</a:t>
            </a:r>
            <a:r>
              <a:rPr lang="en-US" baseline="0" dirty="0"/>
              <a:t>:</a:t>
            </a:r>
          </a:p>
          <a:p>
            <a:pPr marL="174708" indent="-174708">
              <a:buFont typeface="Arial" panose="020B0604020202020204" pitchFamily="34" charset="0"/>
              <a:buChar char="•"/>
            </a:pPr>
            <a:r>
              <a:rPr lang="en-US" baseline="0" dirty="0"/>
              <a:t>Peristomal skin problems continue to be high as reported in the literature.</a:t>
            </a:r>
          </a:p>
          <a:p>
            <a:pPr marL="174708" indent="-174708">
              <a:buFont typeface="Arial" panose="020B0604020202020204" pitchFamily="34" charset="0"/>
              <a:buChar char="•"/>
            </a:pPr>
            <a:r>
              <a:rPr lang="en-US" baseline="0" dirty="0"/>
              <a:t>Patients often do not recognize that they have a peristomal skin problem</a:t>
            </a:r>
          </a:p>
          <a:p>
            <a:pPr marL="174708" indent="-174708">
              <a:buFont typeface="Arial" panose="020B0604020202020204" pitchFamily="34" charset="0"/>
              <a:buChar char="•"/>
            </a:pPr>
            <a:r>
              <a:rPr lang="en-US" baseline="0" dirty="0"/>
              <a:t>Patients often do not seek help even if they recognize they have a problem</a:t>
            </a:r>
          </a:p>
          <a:p>
            <a:pPr marL="174708" indent="-174708">
              <a:buFont typeface="Arial" panose="020B0604020202020204" pitchFamily="34" charset="0"/>
              <a:buChar char="•"/>
            </a:pPr>
            <a:r>
              <a:rPr lang="en-US" baseline="0" dirty="0"/>
              <a:t>Many patients feel peristomal skin issues are “normal”</a:t>
            </a:r>
          </a:p>
          <a:p>
            <a:pPr marL="174708" indent="-174708">
              <a:buFont typeface="Arial" panose="020B0604020202020204" pitchFamily="34" charset="0"/>
              <a:buChar char="•"/>
            </a:pPr>
            <a:r>
              <a:rPr lang="en-US" baseline="0" dirty="0"/>
              <a:t>This is a “Global” issue and not isolated to North America</a:t>
            </a:r>
            <a:endParaRPr lang="en-US" dirty="0"/>
          </a:p>
        </p:txBody>
      </p:sp>
      <p:sp>
        <p:nvSpPr>
          <p:cNvPr id="4" name="Slide Number Placeholder 3"/>
          <p:cNvSpPr>
            <a:spLocks noGrp="1"/>
          </p:cNvSpPr>
          <p:nvPr>
            <p:ph type="sldNum" sz="quarter" idx="10"/>
          </p:nvPr>
        </p:nvSpPr>
        <p:spPr/>
        <p:txBody>
          <a:bodyPr/>
          <a:lstStyle/>
          <a:p>
            <a:pPr>
              <a:defRPr/>
            </a:pPr>
            <a:fld id="{7776BD70-D35B-4AEE-8AF8-AA44E71F8352}" type="slidenum">
              <a:rPr lang="en-US" smtClean="0"/>
              <a:pPr>
                <a:defRPr/>
              </a:pPr>
              <a:t>17</a:t>
            </a:fld>
            <a:endParaRPr lang="en-US"/>
          </a:p>
        </p:txBody>
      </p:sp>
    </p:spTree>
    <p:extLst>
      <p:ext uri="{BB962C8B-B14F-4D97-AF65-F5344CB8AC3E}">
        <p14:creationId xmlns:p14="http://schemas.microsoft.com/office/powerpoint/2010/main" val="3080793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err="1" smtClean="0"/>
              <a:t>definitie</a:t>
            </a:r>
            <a:r>
              <a:rPr lang="en-US" altLang="en-US" baseline="0" dirty="0" smtClean="0"/>
              <a:t> </a:t>
            </a:r>
            <a:r>
              <a:rPr lang="en-US" altLang="en-US" baseline="0" dirty="0" smtClean="0"/>
              <a:t>health </a:t>
            </a:r>
            <a:r>
              <a:rPr lang="en-US" altLang="en-US" baseline="0" dirty="0" smtClean="0"/>
              <a:t>utility: </a:t>
            </a:r>
            <a:r>
              <a:rPr lang="en-US" altLang="en-US" baseline="0" dirty="0" err="1" smtClean="0"/>
              <a:t>meetinstrument</a:t>
            </a:r>
            <a:r>
              <a:rPr lang="en-US" altLang="en-US" baseline="0" dirty="0" smtClean="0"/>
              <a:t> </a:t>
            </a:r>
            <a:r>
              <a:rPr lang="en-US" altLang="en-US" baseline="0" dirty="0" err="1" smtClean="0"/>
              <a:t>dat</a:t>
            </a:r>
            <a:r>
              <a:rPr lang="en-US" altLang="en-US" baseline="0" dirty="0" smtClean="0"/>
              <a:t> de </a:t>
            </a:r>
            <a:r>
              <a:rPr lang="en-US" altLang="en-US" baseline="0" dirty="0" err="1" smtClean="0"/>
              <a:t>grootte</a:t>
            </a:r>
            <a:r>
              <a:rPr lang="en-US" altLang="en-US" baseline="0" dirty="0" smtClean="0"/>
              <a:t> van </a:t>
            </a:r>
            <a:r>
              <a:rPr lang="en-US" altLang="en-US" baseline="0" dirty="0" err="1" smtClean="0"/>
              <a:t>een</a:t>
            </a:r>
            <a:r>
              <a:rPr lang="en-US" altLang="en-US" baseline="0" dirty="0" smtClean="0"/>
              <a:t> </a:t>
            </a:r>
            <a:r>
              <a:rPr lang="en-US" altLang="en-US" baseline="0" dirty="0" err="1" smtClean="0"/>
              <a:t>gezondheidsprobleem</a:t>
            </a:r>
            <a:r>
              <a:rPr lang="en-US" altLang="en-US" baseline="0" dirty="0" smtClean="0"/>
              <a:t> in de </a:t>
            </a:r>
            <a:r>
              <a:rPr lang="en-US" altLang="en-US" baseline="0" dirty="0" err="1" smtClean="0"/>
              <a:t>beleving</a:t>
            </a:r>
            <a:r>
              <a:rPr lang="en-US" altLang="en-US" baseline="0" dirty="0" smtClean="0"/>
              <a:t> van de patient </a:t>
            </a:r>
            <a:r>
              <a:rPr lang="en-US" altLang="en-US" baseline="0" dirty="0" err="1" smtClean="0"/>
              <a:t>uitdrukt</a:t>
            </a:r>
            <a:r>
              <a:rPr lang="en-US" altLang="en-US" baseline="0" dirty="0" smtClean="0"/>
              <a:t> op </a:t>
            </a:r>
            <a:r>
              <a:rPr lang="en-US" altLang="en-US" baseline="0" dirty="0" err="1" smtClean="0"/>
              <a:t>kwantitatieve</a:t>
            </a:r>
            <a:r>
              <a:rPr lang="en-US" altLang="en-US" baseline="0" dirty="0" smtClean="0"/>
              <a:t> </a:t>
            </a:r>
            <a:r>
              <a:rPr lang="en-US" altLang="en-US" baseline="0" dirty="0" err="1" smtClean="0"/>
              <a:t>manier</a:t>
            </a:r>
            <a:r>
              <a:rPr lang="en-US" altLang="en-US" baseline="0" dirty="0" smtClean="0"/>
              <a:t>. </a:t>
            </a:r>
            <a:endParaRPr lang="en-US" altLang="en-US" dirty="0" smtClean="0"/>
          </a:p>
          <a:p>
            <a:pPr>
              <a:defRPr/>
            </a:pPr>
            <a:endParaRPr lang="en-US" altLang="en-US" dirty="0" smtClean="0"/>
          </a:p>
          <a:p>
            <a:pPr>
              <a:defRPr/>
            </a:pPr>
            <a:r>
              <a:rPr lang="en-US" altLang="en-US" dirty="0" smtClean="0"/>
              <a:t>So </a:t>
            </a:r>
            <a:r>
              <a:rPr lang="en-US" altLang="en-US" dirty="0"/>
              <a:t>we probably all agree that there is a problem with the number of patients having </a:t>
            </a:r>
            <a:r>
              <a:rPr lang="en-US" altLang="en-US" dirty="0" err="1"/>
              <a:t>peristomal</a:t>
            </a:r>
            <a:r>
              <a:rPr lang="en-US" altLang="en-US" dirty="0"/>
              <a:t> skin problems. And we all agree that when a patient has a </a:t>
            </a:r>
            <a:r>
              <a:rPr lang="en-US" altLang="en-US" dirty="0" err="1"/>
              <a:t>peristomal</a:t>
            </a:r>
            <a:r>
              <a:rPr lang="en-US" altLang="en-US" dirty="0"/>
              <a:t> skin problem it impacts the following:: </a:t>
            </a:r>
          </a:p>
          <a:p>
            <a:pPr marL="231892" indent="-231892">
              <a:buFontTx/>
              <a:buAutoNum type="arabicPeriod"/>
              <a:defRPr/>
            </a:pPr>
            <a:r>
              <a:rPr lang="en-US" altLang="en-US" dirty="0"/>
              <a:t>Clinical Outcomes: When a patient's </a:t>
            </a:r>
            <a:r>
              <a:rPr lang="en-US" altLang="en-US" dirty="0" err="1"/>
              <a:t>peristomal</a:t>
            </a:r>
            <a:r>
              <a:rPr lang="en-US" altLang="en-US" dirty="0"/>
              <a:t> skin is red and weeping the barrier and pouch may  not adhere as well. If they have continued leakage, further skin breakdown and odor</a:t>
            </a:r>
          </a:p>
          <a:p>
            <a:pPr marL="231892" indent="-231892">
              <a:buFontTx/>
              <a:buAutoNum type="arabicPeriod"/>
              <a:defRPr/>
            </a:pPr>
            <a:r>
              <a:rPr lang="en-US" altLang="en-US" dirty="0"/>
              <a:t>Impact on living life: If the pouch falls off , the patient will not be confident to participate in activities, may socially isolate themselves and not live life as they would have done if they had confidence in their system</a:t>
            </a:r>
          </a:p>
          <a:p>
            <a:pPr marL="231892" indent="-231892">
              <a:buFontTx/>
              <a:buAutoNum type="arabicPeriod"/>
              <a:defRPr/>
            </a:pPr>
            <a:r>
              <a:rPr lang="en-US" altLang="en-US" dirty="0"/>
              <a:t>Economic Impact: If the pouch requires changing daily  - the patient will go through more supplies more often and this will have an impact on the amount of money spent. They may also seek more assistance with the WOC nurse and may end up being admitted to the hospital or visit a ED. </a:t>
            </a:r>
          </a:p>
          <a:p>
            <a:pPr marL="231892" indent="-231892">
              <a:buFontTx/>
              <a:buAutoNum type="arabicPeriod"/>
              <a:defRPr/>
            </a:pPr>
            <a:endParaRPr lang="en-US" altLang="en-US" dirty="0"/>
          </a:p>
          <a:p>
            <a:pPr>
              <a:defRPr/>
            </a:pPr>
            <a:r>
              <a:rPr lang="en-US" altLang="en-US" dirty="0"/>
              <a:t>We would like to share another measurement that will help support why  </a:t>
            </a:r>
            <a:r>
              <a:rPr lang="en-US" altLang="en-US" dirty="0" err="1"/>
              <a:t>peristomal</a:t>
            </a:r>
            <a:r>
              <a:rPr lang="en-US" altLang="en-US" dirty="0"/>
              <a:t> skin problems are  BIG PROBLEMS. This measurement is called HEALTH UTILITY!</a:t>
            </a:r>
          </a:p>
          <a:p>
            <a:endParaRPr lang="en-US" dirty="0"/>
          </a:p>
        </p:txBody>
      </p:sp>
      <p:sp>
        <p:nvSpPr>
          <p:cNvPr id="4" name="Slide Number Placeholder 3"/>
          <p:cNvSpPr>
            <a:spLocks noGrp="1"/>
          </p:cNvSpPr>
          <p:nvPr>
            <p:ph type="sldNum" sz="quarter" idx="10"/>
          </p:nvPr>
        </p:nvSpPr>
        <p:spPr/>
        <p:txBody>
          <a:bodyPr/>
          <a:lstStyle/>
          <a:p>
            <a:fld id="{0F5F404F-0411-483D-A10B-E0FDB309FB8E}" type="slidenum">
              <a:rPr lang="en-US" smtClean="0"/>
              <a:t>18</a:t>
            </a:fld>
            <a:endParaRPr lang="en-US"/>
          </a:p>
        </p:txBody>
      </p:sp>
    </p:spTree>
    <p:extLst>
      <p:ext uri="{BB962C8B-B14F-4D97-AF65-F5344CB8AC3E}">
        <p14:creationId xmlns:p14="http://schemas.microsoft.com/office/powerpoint/2010/main" val="1402135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Health Utility is defined as </a:t>
            </a:r>
            <a:r>
              <a:rPr lang="en-US" altLang="en-US" u="sng" dirty="0"/>
              <a:t>preferences</a:t>
            </a:r>
            <a:r>
              <a:rPr lang="en-US" altLang="en-US" dirty="0"/>
              <a:t> that individuals have for their health state and health outcomes. This is measured by understanding their physical, social, cognitive function, psychological well being and symptoms such as pain. </a:t>
            </a:r>
          </a:p>
          <a:p>
            <a:endParaRPr lang="en-US" altLang="en-US" dirty="0"/>
          </a:p>
          <a:p>
            <a:r>
              <a:rPr lang="en-US" altLang="en-US" dirty="0"/>
              <a:t>In the analysis of health outcomes, a number between 0 and 1 is assigned to a state of health or a health outcome They range from 0 = Being the worse health state possible / imaginable – perhaps even death  and 1= the best health state imaginable or optimal health.  Each health state in between 0 and 1</a:t>
            </a:r>
            <a:r>
              <a:rPr lang="en-US" altLang="en-US" baseline="0" dirty="0"/>
              <a:t> is assigned a numerical value which represents the preference or utility weight.  If some one experiences an improvement in their well being, we say that his or her’s utility has increased.  If their well being should decline, we would say that their health utility has decreased.</a:t>
            </a:r>
            <a:endParaRPr lang="en-US" altLang="en-US" dirty="0"/>
          </a:p>
          <a:p>
            <a:endParaRPr lang="en-US" altLang="en-US" dirty="0"/>
          </a:p>
          <a:p>
            <a:endParaRPr lang="en-US" altLang="en-US" dirty="0"/>
          </a:p>
        </p:txBody>
      </p:sp>
      <p:sp>
        <p:nvSpPr>
          <p:cNvPr id="942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3648" indent="-289865" eaLnBrk="0" hangingPunct="0">
              <a:spcBef>
                <a:spcPct val="30000"/>
              </a:spcBef>
              <a:defRPr sz="1200">
                <a:solidFill>
                  <a:schemeClr val="tx1"/>
                </a:solidFill>
                <a:latin typeface="Calibri" pitchFamily="34" charset="0"/>
              </a:defRPr>
            </a:lvl2pPr>
            <a:lvl3pPr marL="1159459" indent="-231892" eaLnBrk="0" hangingPunct="0">
              <a:spcBef>
                <a:spcPct val="30000"/>
              </a:spcBef>
              <a:defRPr sz="1200">
                <a:solidFill>
                  <a:schemeClr val="tx1"/>
                </a:solidFill>
                <a:latin typeface="Calibri" pitchFamily="34" charset="0"/>
              </a:defRPr>
            </a:lvl3pPr>
            <a:lvl4pPr marL="1623243" indent="-231892" eaLnBrk="0" hangingPunct="0">
              <a:spcBef>
                <a:spcPct val="30000"/>
              </a:spcBef>
              <a:defRPr sz="1200">
                <a:solidFill>
                  <a:schemeClr val="tx1"/>
                </a:solidFill>
                <a:latin typeface="Calibri" pitchFamily="34" charset="0"/>
              </a:defRPr>
            </a:lvl4pPr>
            <a:lvl5pPr marL="2087027" indent="-231892" eaLnBrk="0" hangingPunct="0">
              <a:spcBef>
                <a:spcPct val="30000"/>
              </a:spcBef>
              <a:defRPr sz="1200">
                <a:solidFill>
                  <a:schemeClr val="tx1"/>
                </a:solidFill>
                <a:latin typeface="Calibri" pitchFamily="34" charset="0"/>
              </a:defRPr>
            </a:lvl5pPr>
            <a:lvl6pPr marL="2550810" indent="-231892" eaLnBrk="0" fontAlgn="base" hangingPunct="0">
              <a:spcBef>
                <a:spcPct val="30000"/>
              </a:spcBef>
              <a:spcAft>
                <a:spcPct val="0"/>
              </a:spcAft>
              <a:defRPr sz="1200">
                <a:solidFill>
                  <a:schemeClr val="tx1"/>
                </a:solidFill>
                <a:latin typeface="Calibri" pitchFamily="34" charset="0"/>
              </a:defRPr>
            </a:lvl6pPr>
            <a:lvl7pPr marL="3014594" indent="-231892" eaLnBrk="0" fontAlgn="base" hangingPunct="0">
              <a:spcBef>
                <a:spcPct val="30000"/>
              </a:spcBef>
              <a:spcAft>
                <a:spcPct val="0"/>
              </a:spcAft>
              <a:defRPr sz="1200">
                <a:solidFill>
                  <a:schemeClr val="tx1"/>
                </a:solidFill>
                <a:latin typeface="Calibri" pitchFamily="34" charset="0"/>
              </a:defRPr>
            </a:lvl7pPr>
            <a:lvl8pPr marL="3478378" indent="-231892" eaLnBrk="0" fontAlgn="base" hangingPunct="0">
              <a:spcBef>
                <a:spcPct val="30000"/>
              </a:spcBef>
              <a:spcAft>
                <a:spcPct val="0"/>
              </a:spcAft>
              <a:defRPr sz="1200">
                <a:solidFill>
                  <a:schemeClr val="tx1"/>
                </a:solidFill>
                <a:latin typeface="Calibri" pitchFamily="34" charset="0"/>
              </a:defRPr>
            </a:lvl8pPr>
            <a:lvl9pPr marL="3942161" indent="-23189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9E2FB12B-AE40-4FC2-9DC2-94C682036903}" type="slidenum">
              <a:rPr lang="en-US" altLang="en-US" smtClean="0">
                <a:latin typeface="Arial" pitchFamily="34" charset="0"/>
              </a:rPr>
              <a:pPr eaLnBrk="1" hangingPunct="1">
                <a:spcBef>
                  <a:spcPct val="0"/>
                </a:spcBef>
                <a:defRPr/>
              </a:pPr>
              <a:t>19</a:t>
            </a:fld>
            <a:endParaRPr lang="en-US" altLang="en-US">
              <a:latin typeface="Arial" pitchFamily="34" charset="0"/>
            </a:endParaRPr>
          </a:p>
        </p:txBody>
      </p:sp>
    </p:spTree>
    <p:extLst>
      <p:ext uri="{BB962C8B-B14F-4D97-AF65-F5344CB8AC3E}">
        <p14:creationId xmlns:p14="http://schemas.microsoft.com/office/powerpoint/2010/main" val="3167716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57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3648" indent="-289865" eaLnBrk="0" hangingPunct="0">
              <a:defRPr>
                <a:solidFill>
                  <a:schemeClr val="tx1"/>
                </a:solidFill>
                <a:latin typeface="Arial" pitchFamily="34" charset="0"/>
              </a:defRPr>
            </a:lvl2pPr>
            <a:lvl3pPr marL="1159459" indent="-231892" eaLnBrk="0" hangingPunct="0">
              <a:defRPr>
                <a:solidFill>
                  <a:schemeClr val="tx1"/>
                </a:solidFill>
                <a:latin typeface="Arial" pitchFamily="34" charset="0"/>
              </a:defRPr>
            </a:lvl3pPr>
            <a:lvl4pPr marL="1623243" indent="-231892" eaLnBrk="0" hangingPunct="0">
              <a:defRPr>
                <a:solidFill>
                  <a:schemeClr val="tx1"/>
                </a:solidFill>
                <a:latin typeface="Arial" pitchFamily="34" charset="0"/>
              </a:defRPr>
            </a:lvl4pPr>
            <a:lvl5pPr marL="2087027" indent="-231892" eaLnBrk="0" hangingPunct="0">
              <a:defRPr>
                <a:solidFill>
                  <a:schemeClr val="tx1"/>
                </a:solidFill>
                <a:latin typeface="Arial" pitchFamily="34" charset="0"/>
              </a:defRPr>
            </a:lvl5pPr>
            <a:lvl6pPr marL="2550810" indent="-231892" eaLnBrk="0" fontAlgn="base" hangingPunct="0">
              <a:spcBef>
                <a:spcPct val="0"/>
              </a:spcBef>
              <a:spcAft>
                <a:spcPct val="0"/>
              </a:spcAft>
              <a:defRPr>
                <a:solidFill>
                  <a:schemeClr val="tx1"/>
                </a:solidFill>
                <a:latin typeface="Arial" pitchFamily="34" charset="0"/>
              </a:defRPr>
            </a:lvl6pPr>
            <a:lvl7pPr marL="3014594" indent="-231892" eaLnBrk="0" fontAlgn="base" hangingPunct="0">
              <a:spcBef>
                <a:spcPct val="0"/>
              </a:spcBef>
              <a:spcAft>
                <a:spcPct val="0"/>
              </a:spcAft>
              <a:defRPr>
                <a:solidFill>
                  <a:schemeClr val="tx1"/>
                </a:solidFill>
                <a:latin typeface="Arial" pitchFamily="34" charset="0"/>
              </a:defRPr>
            </a:lvl7pPr>
            <a:lvl8pPr marL="3478378" indent="-231892" eaLnBrk="0" fontAlgn="base" hangingPunct="0">
              <a:spcBef>
                <a:spcPct val="0"/>
              </a:spcBef>
              <a:spcAft>
                <a:spcPct val="0"/>
              </a:spcAft>
              <a:defRPr>
                <a:solidFill>
                  <a:schemeClr val="tx1"/>
                </a:solidFill>
                <a:latin typeface="Arial" pitchFamily="34" charset="0"/>
              </a:defRPr>
            </a:lvl8pPr>
            <a:lvl9pPr marL="3942161" indent="-231892" eaLnBrk="0" fontAlgn="base" hangingPunct="0">
              <a:spcBef>
                <a:spcPct val="0"/>
              </a:spcBef>
              <a:spcAft>
                <a:spcPct val="0"/>
              </a:spcAft>
              <a:defRPr>
                <a:solidFill>
                  <a:schemeClr val="tx1"/>
                </a:solidFill>
                <a:latin typeface="Arial" pitchFamily="34" charset="0"/>
              </a:defRPr>
            </a:lvl9pPr>
          </a:lstStyle>
          <a:p>
            <a:pPr eaLnBrk="1" hangingPunct="1">
              <a:defRPr/>
            </a:pPr>
            <a:fld id="{0AFF7EE0-D759-4DD9-A5C8-52FAB994534E}" type="slidenum">
              <a:rPr lang="en-US" altLang="en-US" smtClean="0"/>
              <a:pPr eaLnBrk="1" hangingPunct="1">
                <a:defRPr/>
              </a:pPr>
              <a:t>2</a:t>
            </a:fld>
            <a:endParaRPr lang="en-US" altLang="en-US"/>
          </a:p>
        </p:txBody>
      </p:sp>
    </p:spTree>
    <p:extLst>
      <p:ext uri="{BB962C8B-B14F-4D97-AF65-F5344CB8AC3E}">
        <p14:creationId xmlns:p14="http://schemas.microsoft.com/office/powerpoint/2010/main" val="657813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average adult in the U.S. has a reported health utility score of 0.754.  Interestingly, this is identical</a:t>
            </a:r>
            <a:r>
              <a:rPr lang="en-US" altLang="en-US" baseline="0" dirty="0"/>
              <a:t> to the average health utility score of an adult living with a stoma (aged greater than 18 and without any skin complications). This would suggest that over time, most people with ostomies have adjusted to their stoma.  Of course, a 16year old female waking up to a stoma will have much lower reported health utility than say a 75 year old who has had their stoma for the last 30 years.  But in time, we adjust to our new normal.</a:t>
            </a:r>
            <a:endParaRPr lang="en-US" altLang="en-US" dirty="0"/>
          </a:p>
          <a:p>
            <a:endParaRPr lang="en-US" altLang="en-US" dirty="0"/>
          </a:p>
          <a:p>
            <a:r>
              <a:rPr lang="en-US" altLang="en-US" dirty="0"/>
              <a:t>As a baseline.. We know that the average adult with an uncomplicated ostomy has a health utility of .754 out of 1. The lower the score, the greater the decrease in QOL (including social isolation / socializing with family and friends / </a:t>
            </a:r>
            <a:r>
              <a:rPr lang="en-US" altLang="en-US" dirty="0" err="1"/>
              <a:t>etc</a:t>
            </a:r>
            <a:r>
              <a:rPr lang="en-US" altLang="en-US" dirty="0"/>
              <a:t>).</a:t>
            </a:r>
          </a:p>
        </p:txBody>
      </p:sp>
      <p:sp>
        <p:nvSpPr>
          <p:cNvPr id="952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3648" indent="-289865" eaLnBrk="0" hangingPunct="0">
              <a:defRPr>
                <a:solidFill>
                  <a:schemeClr val="tx1"/>
                </a:solidFill>
                <a:latin typeface="Arial" pitchFamily="34" charset="0"/>
              </a:defRPr>
            </a:lvl2pPr>
            <a:lvl3pPr marL="1159459" indent="-231892" eaLnBrk="0" hangingPunct="0">
              <a:defRPr>
                <a:solidFill>
                  <a:schemeClr val="tx1"/>
                </a:solidFill>
                <a:latin typeface="Arial" pitchFamily="34" charset="0"/>
              </a:defRPr>
            </a:lvl3pPr>
            <a:lvl4pPr marL="1623243" indent="-231892" eaLnBrk="0" hangingPunct="0">
              <a:defRPr>
                <a:solidFill>
                  <a:schemeClr val="tx1"/>
                </a:solidFill>
                <a:latin typeface="Arial" pitchFamily="34" charset="0"/>
              </a:defRPr>
            </a:lvl4pPr>
            <a:lvl5pPr marL="2087027" indent="-231892" eaLnBrk="0" hangingPunct="0">
              <a:defRPr>
                <a:solidFill>
                  <a:schemeClr val="tx1"/>
                </a:solidFill>
                <a:latin typeface="Arial" pitchFamily="34" charset="0"/>
              </a:defRPr>
            </a:lvl5pPr>
            <a:lvl6pPr marL="2550810" indent="-231892" eaLnBrk="0" fontAlgn="base" hangingPunct="0">
              <a:spcBef>
                <a:spcPct val="0"/>
              </a:spcBef>
              <a:spcAft>
                <a:spcPct val="0"/>
              </a:spcAft>
              <a:defRPr>
                <a:solidFill>
                  <a:schemeClr val="tx1"/>
                </a:solidFill>
                <a:latin typeface="Arial" pitchFamily="34" charset="0"/>
              </a:defRPr>
            </a:lvl6pPr>
            <a:lvl7pPr marL="3014594" indent="-231892" eaLnBrk="0" fontAlgn="base" hangingPunct="0">
              <a:spcBef>
                <a:spcPct val="0"/>
              </a:spcBef>
              <a:spcAft>
                <a:spcPct val="0"/>
              </a:spcAft>
              <a:defRPr>
                <a:solidFill>
                  <a:schemeClr val="tx1"/>
                </a:solidFill>
                <a:latin typeface="Arial" pitchFamily="34" charset="0"/>
              </a:defRPr>
            </a:lvl7pPr>
            <a:lvl8pPr marL="3478378" indent="-231892" eaLnBrk="0" fontAlgn="base" hangingPunct="0">
              <a:spcBef>
                <a:spcPct val="0"/>
              </a:spcBef>
              <a:spcAft>
                <a:spcPct val="0"/>
              </a:spcAft>
              <a:defRPr>
                <a:solidFill>
                  <a:schemeClr val="tx1"/>
                </a:solidFill>
                <a:latin typeface="Arial" pitchFamily="34" charset="0"/>
              </a:defRPr>
            </a:lvl8pPr>
            <a:lvl9pPr marL="3942161" indent="-231892" eaLnBrk="0" fontAlgn="base" hangingPunct="0">
              <a:spcBef>
                <a:spcPct val="0"/>
              </a:spcBef>
              <a:spcAft>
                <a:spcPct val="0"/>
              </a:spcAft>
              <a:defRPr>
                <a:solidFill>
                  <a:schemeClr val="tx1"/>
                </a:solidFill>
                <a:latin typeface="Arial" pitchFamily="34" charset="0"/>
              </a:defRPr>
            </a:lvl9pPr>
          </a:lstStyle>
          <a:p>
            <a:pPr eaLnBrk="1" hangingPunct="1">
              <a:defRPr/>
            </a:pPr>
            <a:fld id="{108A6C34-614E-4CDE-93E6-CB51A51D6EF1}" type="slidenum">
              <a:rPr lang="en-US" altLang="en-US" smtClean="0"/>
              <a:pPr eaLnBrk="1" hangingPunct="1">
                <a:defRPr/>
              </a:pPr>
              <a:t>20</a:t>
            </a:fld>
            <a:endParaRPr lang="en-US" altLang="en-US"/>
          </a:p>
        </p:txBody>
      </p:sp>
    </p:spTree>
    <p:extLst>
      <p:ext uri="{BB962C8B-B14F-4D97-AF65-F5344CB8AC3E}">
        <p14:creationId xmlns:p14="http://schemas.microsoft.com/office/powerpoint/2010/main" val="819672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Now look what happens when a patient has a peristomal skin complication. The health utility decreases … meaning that QOL is impacted. In fact, based on an analysis</a:t>
            </a:r>
            <a:r>
              <a:rPr lang="en-US" altLang="en-US" baseline="0" dirty="0"/>
              <a:t> by Bell in 2001, looking at a variety of health states and summarizing the literature and studies, you can see that someone with a severe PSC may report out their health utility as being somewhere between someone on dialysis and someone with severe heart failure.  Even a mild complication has negative effects on quality of life.  The lower the score, the greater the negative impact on quality of life.</a:t>
            </a:r>
          </a:p>
          <a:p>
            <a:endParaRPr lang="en-US" altLang="en-US" baseline="0" dirty="0"/>
          </a:p>
          <a:p>
            <a:r>
              <a:rPr lang="en-US" altLang="en-US" baseline="0" dirty="0"/>
              <a:t>PSCs decreases well being (or utility).  The more severe of the skin complication, the greater the decrease.</a:t>
            </a:r>
            <a:endParaRPr lang="en-US" altLang="en-US" dirty="0"/>
          </a:p>
          <a:p>
            <a:endParaRPr lang="en-US" altLang="en-US" dirty="0"/>
          </a:p>
          <a:p>
            <a:r>
              <a:rPr lang="en-US" altLang="en-US" dirty="0"/>
              <a:t>As a WOC nurse we want to help patients live a rewarding and dignified life with an ostomy. If they experience a peristomal skin complication – their QOL is impacted. </a:t>
            </a:r>
          </a:p>
          <a:p>
            <a:endParaRPr lang="en-US" altLang="en-US" dirty="0"/>
          </a:p>
          <a:p>
            <a:r>
              <a:rPr lang="en-US" altLang="en-US" dirty="0"/>
              <a:t>It is our specialty! We need to manage this issue! Optimal stoma management recognizes the profound impact a skin complication may have on someone’s quality of life.</a:t>
            </a:r>
          </a:p>
          <a:p>
            <a:endParaRPr lang="en-US" altLang="en-US" dirty="0"/>
          </a:p>
          <a:p>
            <a:r>
              <a:rPr lang="en-US" altLang="en-US" dirty="0"/>
              <a:t>REFERENCE: Medical Decision Making Article </a:t>
            </a:r>
          </a:p>
          <a:p>
            <a:endParaRPr lang="en-US" altLang="en-US" dirty="0"/>
          </a:p>
          <a:p>
            <a:endParaRPr lang="en-US" altLang="en-US" dirty="0"/>
          </a:p>
        </p:txBody>
      </p:sp>
      <p:sp>
        <p:nvSpPr>
          <p:cNvPr id="962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3648" indent="-289865" eaLnBrk="0" hangingPunct="0">
              <a:defRPr>
                <a:solidFill>
                  <a:schemeClr val="tx1"/>
                </a:solidFill>
                <a:latin typeface="Arial" pitchFamily="34" charset="0"/>
              </a:defRPr>
            </a:lvl2pPr>
            <a:lvl3pPr marL="1159459" indent="-231892" eaLnBrk="0" hangingPunct="0">
              <a:defRPr>
                <a:solidFill>
                  <a:schemeClr val="tx1"/>
                </a:solidFill>
                <a:latin typeface="Arial" pitchFamily="34" charset="0"/>
              </a:defRPr>
            </a:lvl3pPr>
            <a:lvl4pPr marL="1623243" indent="-231892" eaLnBrk="0" hangingPunct="0">
              <a:defRPr>
                <a:solidFill>
                  <a:schemeClr val="tx1"/>
                </a:solidFill>
                <a:latin typeface="Arial" pitchFamily="34" charset="0"/>
              </a:defRPr>
            </a:lvl4pPr>
            <a:lvl5pPr marL="2087027" indent="-231892" eaLnBrk="0" hangingPunct="0">
              <a:defRPr>
                <a:solidFill>
                  <a:schemeClr val="tx1"/>
                </a:solidFill>
                <a:latin typeface="Arial" pitchFamily="34" charset="0"/>
              </a:defRPr>
            </a:lvl5pPr>
            <a:lvl6pPr marL="2550810" indent="-231892" eaLnBrk="0" fontAlgn="base" hangingPunct="0">
              <a:spcBef>
                <a:spcPct val="0"/>
              </a:spcBef>
              <a:spcAft>
                <a:spcPct val="0"/>
              </a:spcAft>
              <a:defRPr>
                <a:solidFill>
                  <a:schemeClr val="tx1"/>
                </a:solidFill>
                <a:latin typeface="Arial" pitchFamily="34" charset="0"/>
              </a:defRPr>
            </a:lvl6pPr>
            <a:lvl7pPr marL="3014594" indent="-231892" eaLnBrk="0" fontAlgn="base" hangingPunct="0">
              <a:spcBef>
                <a:spcPct val="0"/>
              </a:spcBef>
              <a:spcAft>
                <a:spcPct val="0"/>
              </a:spcAft>
              <a:defRPr>
                <a:solidFill>
                  <a:schemeClr val="tx1"/>
                </a:solidFill>
                <a:latin typeface="Arial" pitchFamily="34" charset="0"/>
              </a:defRPr>
            </a:lvl7pPr>
            <a:lvl8pPr marL="3478378" indent="-231892" eaLnBrk="0" fontAlgn="base" hangingPunct="0">
              <a:spcBef>
                <a:spcPct val="0"/>
              </a:spcBef>
              <a:spcAft>
                <a:spcPct val="0"/>
              </a:spcAft>
              <a:defRPr>
                <a:solidFill>
                  <a:schemeClr val="tx1"/>
                </a:solidFill>
                <a:latin typeface="Arial" pitchFamily="34" charset="0"/>
              </a:defRPr>
            </a:lvl8pPr>
            <a:lvl9pPr marL="3942161" indent="-231892" eaLnBrk="0" fontAlgn="base" hangingPunct="0">
              <a:spcBef>
                <a:spcPct val="0"/>
              </a:spcBef>
              <a:spcAft>
                <a:spcPct val="0"/>
              </a:spcAft>
              <a:defRPr>
                <a:solidFill>
                  <a:schemeClr val="tx1"/>
                </a:solidFill>
                <a:latin typeface="Arial" pitchFamily="34" charset="0"/>
              </a:defRPr>
            </a:lvl9pPr>
          </a:lstStyle>
          <a:p>
            <a:pPr eaLnBrk="1" hangingPunct="1">
              <a:defRPr/>
            </a:pPr>
            <a:fld id="{D8DB67E8-8F95-483F-A6F8-CB50D4B98A4C}" type="slidenum">
              <a:rPr lang="en-US" altLang="en-US" smtClean="0"/>
              <a:pPr eaLnBrk="1" hangingPunct="1">
                <a:defRPr/>
              </a:pPr>
              <a:t>21</a:t>
            </a:fld>
            <a:endParaRPr lang="en-US" altLang="en-US"/>
          </a:p>
        </p:txBody>
      </p:sp>
    </p:spTree>
    <p:extLst>
      <p:ext uri="{BB962C8B-B14F-4D97-AF65-F5344CB8AC3E}">
        <p14:creationId xmlns:p14="http://schemas.microsoft.com/office/powerpoint/2010/main" val="2157601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n-US" altLang="en-US" dirty="0"/>
              <a:t>We want this to be more than just a dinner educational event… we want this to be an educational opportunity where you are inspired to take action to make change in your practice and a difference to your patients. </a:t>
            </a:r>
          </a:p>
          <a:p>
            <a:endParaRPr lang="en-US" altLang="en-US" dirty="0"/>
          </a:p>
          <a:p>
            <a:r>
              <a:rPr lang="en-US" altLang="en-US" dirty="0"/>
              <a:t>No one else will take this issue as seriously as a WOC nurse. </a:t>
            </a:r>
          </a:p>
          <a:p>
            <a:r>
              <a:rPr lang="en-US" altLang="en-US" dirty="0"/>
              <a:t>IF NOT US…. WHO</a:t>
            </a:r>
          </a:p>
          <a:p>
            <a:r>
              <a:rPr lang="en-US" altLang="en-US" dirty="0"/>
              <a:t>IF NOT NOW…..WHEN</a:t>
            </a:r>
          </a:p>
          <a:p>
            <a:pPr>
              <a:defRPr/>
            </a:pPr>
            <a:endParaRPr lang="en-US" dirty="0"/>
          </a:p>
        </p:txBody>
      </p:sp>
      <p:sp>
        <p:nvSpPr>
          <p:cNvPr id="983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3648" indent="-289865" eaLnBrk="0" hangingPunct="0">
              <a:defRPr>
                <a:solidFill>
                  <a:schemeClr val="tx1"/>
                </a:solidFill>
                <a:latin typeface="Arial" pitchFamily="34" charset="0"/>
              </a:defRPr>
            </a:lvl2pPr>
            <a:lvl3pPr marL="1159459" indent="-231892" eaLnBrk="0" hangingPunct="0">
              <a:defRPr>
                <a:solidFill>
                  <a:schemeClr val="tx1"/>
                </a:solidFill>
                <a:latin typeface="Arial" pitchFamily="34" charset="0"/>
              </a:defRPr>
            </a:lvl3pPr>
            <a:lvl4pPr marL="1623243" indent="-231892" eaLnBrk="0" hangingPunct="0">
              <a:defRPr>
                <a:solidFill>
                  <a:schemeClr val="tx1"/>
                </a:solidFill>
                <a:latin typeface="Arial" pitchFamily="34" charset="0"/>
              </a:defRPr>
            </a:lvl4pPr>
            <a:lvl5pPr marL="2087027" indent="-231892" eaLnBrk="0" hangingPunct="0">
              <a:defRPr>
                <a:solidFill>
                  <a:schemeClr val="tx1"/>
                </a:solidFill>
                <a:latin typeface="Arial" pitchFamily="34" charset="0"/>
              </a:defRPr>
            </a:lvl5pPr>
            <a:lvl6pPr marL="2550810" indent="-231892" eaLnBrk="0" fontAlgn="base" hangingPunct="0">
              <a:spcBef>
                <a:spcPct val="0"/>
              </a:spcBef>
              <a:spcAft>
                <a:spcPct val="0"/>
              </a:spcAft>
              <a:defRPr>
                <a:solidFill>
                  <a:schemeClr val="tx1"/>
                </a:solidFill>
                <a:latin typeface="Arial" pitchFamily="34" charset="0"/>
              </a:defRPr>
            </a:lvl6pPr>
            <a:lvl7pPr marL="3014594" indent="-231892" eaLnBrk="0" fontAlgn="base" hangingPunct="0">
              <a:spcBef>
                <a:spcPct val="0"/>
              </a:spcBef>
              <a:spcAft>
                <a:spcPct val="0"/>
              </a:spcAft>
              <a:defRPr>
                <a:solidFill>
                  <a:schemeClr val="tx1"/>
                </a:solidFill>
                <a:latin typeface="Arial" pitchFamily="34" charset="0"/>
              </a:defRPr>
            </a:lvl7pPr>
            <a:lvl8pPr marL="3478378" indent="-231892" eaLnBrk="0" fontAlgn="base" hangingPunct="0">
              <a:spcBef>
                <a:spcPct val="0"/>
              </a:spcBef>
              <a:spcAft>
                <a:spcPct val="0"/>
              </a:spcAft>
              <a:defRPr>
                <a:solidFill>
                  <a:schemeClr val="tx1"/>
                </a:solidFill>
                <a:latin typeface="Arial" pitchFamily="34" charset="0"/>
              </a:defRPr>
            </a:lvl8pPr>
            <a:lvl9pPr marL="3942161" indent="-231892" eaLnBrk="0" fontAlgn="base" hangingPunct="0">
              <a:spcBef>
                <a:spcPct val="0"/>
              </a:spcBef>
              <a:spcAft>
                <a:spcPct val="0"/>
              </a:spcAft>
              <a:defRPr>
                <a:solidFill>
                  <a:schemeClr val="tx1"/>
                </a:solidFill>
                <a:latin typeface="Arial" pitchFamily="34" charset="0"/>
              </a:defRPr>
            </a:lvl9pPr>
          </a:lstStyle>
          <a:p>
            <a:pPr eaLnBrk="1" hangingPunct="1">
              <a:defRPr/>
            </a:pPr>
            <a:fld id="{987D6F5F-8DE9-4093-8FD9-8689108317BA}" type="slidenum">
              <a:rPr lang="en-US" altLang="en-US" smtClean="0"/>
              <a:pPr eaLnBrk="1" hangingPunct="1">
                <a:defRPr/>
              </a:pPr>
              <a:t>22</a:t>
            </a:fld>
            <a:endParaRPr lang="en-US" altLang="en-US"/>
          </a:p>
        </p:txBody>
      </p:sp>
    </p:spTree>
    <p:extLst>
      <p:ext uri="{BB962C8B-B14F-4D97-AF65-F5344CB8AC3E}">
        <p14:creationId xmlns:p14="http://schemas.microsoft.com/office/powerpoint/2010/main" val="3977439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altLang="en-US" dirty="0"/>
              <a:t>We are handing out a commitment card to you so that as you go through the presentation today you may think of one small change you can make in your practice – write it down!!</a:t>
            </a:r>
          </a:p>
          <a:p>
            <a:pPr>
              <a:defRPr/>
            </a:pPr>
            <a:r>
              <a:rPr lang="en-US" altLang="en-US" dirty="0"/>
              <a:t>Did you know that:</a:t>
            </a:r>
          </a:p>
          <a:p>
            <a:pPr marL="173919" indent="-173919">
              <a:buFont typeface="Arial" panose="020B0604020202020204" pitchFamily="34" charset="0"/>
              <a:buChar char="•"/>
              <a:defRPr/>
            </a:pPr>
            <a:r>
              <a:rPr lang="en-US" dirty="0"/>
              <a:t>25 percent of people abandon their New Year’s resolutions after one week.</a:t>
            </a:r>
          </a:p>
          <a:p>
            <a:pPr marL="173919" indent="-173919">
              <a:buFont typeface="Arial" panose="020B0604020202020204" pitchFamily="34" charset="0"/>
              <a:buChar char="•"/>
              <a:defRPr/>
            </a:pPr>
            <a:r>
              <a:rPr lang="en-US" dirty="0"/>
              <a:t>60 percent of people abandon them within six months. </a:t>
            </a:r>
          </a:p>
          <a:p>
            <a:pPr marL="173919" indent="-173919">
              <a:buFont typeface="Arial" panose="020B0604020202020204" pitchFamily="34" charset="0"/>
              <a:buChar char="•"/>
              <a:defRPr/>
            </a:pPr>
            <a:endParaRPr lang="en-US" dirty="0"/>
          </a:p>
          <a:p>
            <a:pPr>
              <a:defRPr/>
            </a:pPr>
            <a:r>
              <a:rPr lang="en-US" dirty="0"/>
              <a:t>Don’t let your change statement – not come to life! </a:t>
            </a:r>
          </a:p>
          <a:p>
            <a:pPr marL="173919" indent="-173919">
              <a:buFont typeface="Arial" panose="020B0604020202020204" pitchFamily="34" charset="0"/>
              <a:buChar char="•"/>
              <a:defRPr/>
            </a:pPr>
            <a:endParaRPr lang="en-US" dirty="0"/>
          </a:p>
          <a:p>
            <a:pPr>
              <a:defRPr/>
            </a:pPr>
            <a:r>
              <a:rPr lang="en-US" dirty="0"/>
              <a:t>Dr. Gail Matthews, a psychology professor at Dominican University in California, did a study on goal-setting. She found that you are 33 percent more likely to achieve your goals just by writing them down.</a:t>
            </a:r>
          </a:p>
          <a:p>
            <a:pPr>
              <a:defRPr/>
            </a:pPr>
            <a:r>
              <a:rPr lang="en-US" dirty="0"/>
              <a:t>http://www.dominican.edu/dominicannews/dominican-research-cited-in-forbes-article</a:t>
            </a:r>
          </a:p>
          <a:p>
            <a:pPr>
              <a:defRPr/>
            </a:pPr>
            <a:endParaRPr lang="en-US" dirty="0"/>
          </a:p>
          <a:p>
            <a:pPr>
              <a:defRPr/>
            </a:pPr>
            <a:r>
              <a:rPr lang="en-US" dirty="0"/>
              <a:t>For this reason we want you to take this card – write down the change you can make to promote better outcomes for your patient by maintaining positive </a:t>
            </a:r>
            <a:r>
              <a:rPr lang="en-US" dirty="0" err="1"/>
              <a:t>peristomal</a:t>
            </a:r>
            <a:r>
              <a:rPr lang="en-US" dirty="0"/>
              <a:t> skin health. Write it down… and post it in your office! </a:t>
            </a:r>
            <a:r>
              <a:rPr lang="en-US" dirty="0">
                <a:sym typeface="Wingdings" panose="05000000000000000000" pitchFamily="2" charset="2"/>
              </a:rPr>
              <a:t></a:t>
            </a:r>
            <a:endParaRPr lang="en-US" dirty="0"/>
          </a:p>
          <a:p>
            <a:pPr marL="173919" indent="-173919">
              <a:buFont typeface="Arial" panose="020B0604020202020204" pitchFamily="34" charset="0"/>
              <a:buChar char="•"/>
              <a:defRPr/>
            </a:pPr>
            <a:endParaRPr lang="en-US" dirty="0"/>
          </a:p>
          <a:p>
            <a:pPr>
              <a:defRPr/>
            </a:pPr>
            <a:endParaRPr lang="en-US" altLang="en-US" dirty="0"/>
          </a:p>
          <a:p>
            <a:pPr>
              <a:defRPr/>
            </a:pPr>
            <a:endParaRPr lang="en-US" dirty="0"/>
          </a:p>
        </p:txBody>
      </p:sp>
      <p:sp>
        <p:nvSpPr>
          <p:cNvPr id="983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3648" indent="-289865" eaLnBrk="0" hangingPunct="0">
              <a:defRPr>
                <a:solidFill>
                  <a:schemeClr val="tx1"/>
                </a:solidFill>
                <a:latin typeface="Arial" pitchFamily="34" charset="0"/>
              </a:defRPr>
            </a:lvl2pPr>
            <a:lvl3pPr marL="1159459" indent="-231892" eaLnBrk="0" hangingPunct="0">
              <a:defRPr>
                <a:solidFill>
                  <a:schemeClr val="tx1"/>
                </a:solidFill>
                <a:latin typeface="Arial" pitchFamily="34" charset="0"/>
              </a:defRPr>
            </a:lvl3pPr>
            <a:lvl4pPr marL="1623243" indent="-231892" eaLnBrk="0" hangingPunct="0">
              <a:defRPr>
                <a:solidFill>
                  <a:schemeClr val="tx1"/>
                </a:solidFill>
                <a:latin typeface="Arial" pitchFamily="34" charset="0"/>
              </a:defRPr>
            </a:lvl4pPr>
            <a:lvl5pPr marL="2087027" indent="-231892" eaLnBrk="0" hangingPunct="0">
              <a:defRPr>
                <a:solidFill>
                  <a:schemeClr val="tx1"/>
                </a:solidFill>
                <a:latin typeface="Arial" pitchFamily="34" charset="0"/>
              </a:defRPr>
            </a:lvl5pPr>
            <a:lvl6pPr marL="2550810" indent="-231892" eaLnBrk="0" fontAlgn="base" hangingPunct="0">
              <a:spcBef>
                <a:spcPct val="0"/>
              </a:spcBef>
              <a:spcAft>
                <a:spcPct val="0"/>
              </a:spcAft>
              <a:defRPr>
                <a:solidFill>
                  <a:schemeClr val="tx1"/>
                </a:solidFill>
                <a:latin typeface="Arial" pitchFamily="34" charset="0"/>
              </a:defRPr>
            </a:lvl6pPr>
            <a:lvl7pPr marL="3014594" indent="-231892" eaLnBrk="0" fontAlgn="base" hangingPunct="0">
              <a:spcBef>
                <a:spcPct val="0"/>
              </a:spcBef>
              <a:spcAft>
                <a:spcPct val="0"/>
              </a:spcAft>
              <a:defRPr>
                <a:solidFill>
                  <a:schemeClr val="tx1"/>
                </a:solidFill>
                <a:latin typeface="Arial" pitchFamily="34" charset="0"/>
              </a:defRPr>
            </a:lvl7pPr>
            <a:lvl8pPr marL="3478378" indent="-231892" eaLnBrk="0" fontAlgn="base" hangingPunct="0">
              <a:spcBef>
                <a:spcPct val="0"/>
              </a:spcBef>
              <a:spcAft>
                <a:spcPct val="0"/>
              </a:spcAft>
              <a:defRPr>
                <a:solidFill>
                  <a:schemeClr val="tx1"/>
                </a:solidFill>
                <a:latin typeface="Arial" pitchFamily="34" charset="0"/>
              </a:defRPr>
            </a:lvl8pPr>
            <a:lvl9pPr marL="3942161" indent="-231892" eaLnBrk="0" fontAlgn="base" hangingPunct="0">
              <a:spcBef>
                <a:spcPct val="0"/>
              </a:spcBef>
              <a:spcAft>
                <a:spcPct val="0"/>
              </a:spcAft>
              <a:defRPr>
                <a:solidFill>
                  <a:schemeClr val="tx1"/>
                </a:solidFill>
                <a:latin typeface="Arial" pitchFamily="34" charset="0"/>
              </a:defRPr>
            </a:lvl9pPr>
          </a:lstStyle>
          <a:p>
            <a:pPr eaLnBrk="1" hangingPunct="1">
              <a:defRPr/>
            </a:pPr>
            <a:fld id="{987D6F5F-8DE9-4093-8FD9-8689108317BA}" type="slidenum">
              <a:rPr lang="en-US" altLang="en-US" smtClean="0"/>
              <a:pPr eaLnBrk="1" hangingPunct="1">
                <a:defRPr/>
              </a:pPr>
              <a:t>23</a:t>
            </a:fld>
            <a:endParaRPr lang="en-US" altLang="en-US"/>
          </a:p>
        </p:txBody>
      </p:sp>
    </p:spTree>
    <p:extLst>
      <p:ext uri="{BB962C8B-B14F-4D97-AF65-F5344CB8AC3E}">
        <p14:creationId xmlns:p14="http://schemas.microsoft.com/office/powerpoint/2010/main" val="2277838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Today’s presentation is going to look at the continuum of care and identify “gaps” along the continuum of care that can have impact </a:t>
            </a:r>
            <a:r>
              <a:rPr lang="en-US" altLang="en-US" dirty="0" err="1"/>
              <a:t>peristomal</a:t>
            </a:r>
            <a:r>
              <a:rPr lang="en-US" altLang="en-US" dirty="0"/>
              <a:t> skin health. </a:t>
            </a:r>
          </a:p>
        </p:txBody>
      </p:sp>
      <p:sp>
        <p:nvSpPr>
          <p:cNvPr id="4" name="Slide Number Placeholder 3"/>
          <p:cNvSpPr>
            <a:spLocks noGrp="1"/>
          </p:cNvSpPr>
          <p:nvPr>
            <p:ph type="sldNum" sz="quarter" idx="10"/>
          </p:nvPr>
        </p:nvSpPr>
        <p:spPr/>
        <p:txBody>
          <a:bodyPr/>
          <a:lstStyle/>
          <a:p>
            <a:fld id="{0F5F404F-0411-483D-A10B-E0FDB309FB8E}" type="slidenum">
              <a:rPr lang="en-US" smtClean="0"/>
              <a:t>24</a:t>
            </a:fld>
            <a:endParaRPr lang="en-US"/>
          </a:p>
        </p:txBody>
      </p:sp>
    </p:spTree>
    <p:extLst>
      <p:ext uri="{BB962C8B-B14F-4D97-AF65-F5344CB8AC3E}">
        <p14:creationId xmlns:p14="http://schemas.microsoft.com/office/powerpoint/2010/main" val="1402135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xfrm>
            <a:off x="701040" y="4260850"/>
            <a:ext cx="5608320" cy="418338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a:t>The continuum of care includes the preoperative period, the time spent in the acute care setting/hospital, the discharge which may be to home or to a rehab center and then living with an ostomy!</a:t>
            </a:r>
          </a:p>
          <a:p>
            <a:pPr marL="231892" indent="-231892">
              <a:spcBef>
                <a:spcPct val="0"/>
              </a:spcBef>
              <a:buFontTx/>
              <a:buAutoNum type="arabicPeriod"/>
              <a:defRPr/>
            </a:pPr>
            <a:r>
              <a:rPr lang="en-US" altLang="en-US" dirty="0"/>
              <a:t>Pre-Operative : Stoma Site Marking</a:t>
            </a:r>
          </a:p>
          <a:p>
            <a:pPr marL="231892" indent="-231892">
              <a:spcBef>
                <a:spcPct val="0"/>
              </a:spcBef>
              <a:buFontTx/>
              <a:buAutoNum type="arabicPeriod"/>
              <a:defRPr/>
            </a:pPr>
            <a:r>
              <a:rPr lang="en-US" altLang="en-US" dirty="0"/>
              <a:t>Hospital: Short length of stay / Immediate post operative abdomen and stoma </a:t>
            </a:r>
          </a:p>
          <a:p>
            <a:pPr marL="231892" indent="-231892">
              <a:spcBef>
                <a:spcPct val="0"/>
              </a:spcBef>
              <a:buFontTx/>
              <a:buAutoNum type="arabicPeriod"/>
              <a:defRPr/>
            </a:pPr>
            <a:r>
              <a:rPr lang="en-US" altLang="en-US" dirty="0"/>
              <a:t>Post Discharge: Changes to the abdomen and stoma   / Home care </a:t>
            </a:r>
          </a:p>
          <a:p>
            <a:pPr marL="231892" indent="-231892">
              <a:spcBef>
                <a:spcPct val="0"/>
              </a:spcBef>
              <a:buFontTx/>
              <a:buAutoNum type="arabicPeriod"/>
              <a:defRPr/>
            </a:pPr>
            <a:r>
              <a:rPr lang="en-US" altLang="en-US" dirty="0"/>
              <a:t>Living with an Ostomy: Life with an ostomy</a:t>
            </a:r>
          </a:p>
          <a:p>
            <a:pPr eaLnBrk="1" hangingPunct="1">
              <a:spcBef>
                <a:spcPct val="0"/>
              </a:spcBef>
              <a:defRPr/>
            </a:pPr>
            <a:endParaRPr lang="en-US" altLang="en-US" dirty="0"/>
          </a:p>
          <a:p>
            <a:pPr eaLnBrk="1" hangingPunct="1">
              <a:spcBef>
                <a:spcPct val="0"/>
              </a:spcBef>
              <a:defRPr/>
            </a:pPr>
            <a:endParaRPr lang="en-US" altLang="en-US" dirty="0"/>
          </a:p>
          <a:p>
            <a:pPr eaLnBrk="1" hangingPunct="1">
              <a:spcBef>
                <a:spcPct val="0"/>
              </a:spcBef>
              <a:defRPr/>
            </a:pPr>
            <a:r>
              <a:rPr lang="en-US" altLang="en-US" dirty="0"/>
              <a:t>There has been a lot of changes in health care – I am sure everyone would acknowledge this. </a:t>
            </a:r>
          </a:p>
          <a:p>
            <a:pPr eaLnBrk="1" hangingPunct="1">
              <a:spcBef>
                <a:spcPct val="0"/>
              </a:spcBef>
              <a:defRPr/>
            </a:pPr>
            <a:r>
              <a:rPr lang="en-US" altLang="en-US" dirty="0"/>
              <a:t>What has changed in your practice? </a:t>
            </a:r>
          </a:p>
          <a:p>
            <a:pPr marL="173919" indent="-173919">
              <a:spcBef>
                <a:spcPct val="0"/>
              </a:spcBef>
              <a:buFontTx/>
              <a:buChar char="-"/>
              <a:defRPr/>
            </a:pPr>
            <a:r>
              <a:rPr lang="en-US" altLang="en-US" dirty="0"/>
              <a:t>Shorter hospital stays</a:t>
            </a:r>
          </a:p>
          <a:p>
            <a:pPr marL="173919" indent="-173919">
              <a:spcBef>
                <a:spcPct val="0"/>
              </a:spcBef>
              <a:buFontTx/>
              <a:buChar char="-"/>
              <a:defRPr/>
            </a:pPr>
            <a:r>
              <a:rPr lang="en-US" altLang="en-US" dirty="0"/>
              <a:t>Obesity</a:t>
            </a:r>
          </a:p>
          <a:p>
            <a:pPr marL="173919" indent="-173919">
              <a:spcBef>
                <a:spcPct val="0"/>
              </a:spcBef>
              <a:buFontTx/>
              <a:buChar char="-"/>
              <a:defRPr/>
            </a:pPr>
            <a:r>
              <a:rPr lang="en-US" altLang="en-US" dirty="0"/>
              <a:t>Surgical technique</a:t>
            </a:r>
          </a:p>
          <a:p>
            <a:pPr marL="173919" indent="-173919">
              <a:spcBef>
                <a:spcPct val="0"/>
              </a:spcBef>
              <a:buFontTx/>
              <a:buChar char="-"/>
              <a:defRPr/>
            </a:pPr>
            <a:r>
              <a:rPr lang="en-US" altLang="en-US" dirty="0"/>
              <a:t>Stoma clinics</a:t>
            </a:r>
          </a:p>
          <a:p>
            <a:pPr marL="173919" indent="-173919">
              <a:spcBef>
                <a:spcPct val="0"/>
              </a:spcBef>
              <a:buFontTx/>
              <a:buChar char="-"/>
              <a:defRPr/>
            </a:pPr>
            <a:r>
              <a:rPr lang="en-US" altLang="en-US" dirty="0"/>
              <a:t>Staffing</a:t>
            </a:r>
          </a:p>
          <a:p>
            <a:pPr marL="173919" indent="-173919">
              <a:spcBef>
                <a:spcPct val="0"/>
              </a:spcBef>
              <a:buFontTx/>
              <a:buChar char="-"/>
              <a:defRPr/>
            </a:pPr>
            <a:r>
              <a:rPr lang="en-US" altLang="en-US" dirty="0"/>
              <a:t>Insurance / reimbursement</a:t>
            </a:r>
          </a:p>
          <a:p>
            <a:pPr marL="173919" indent="-173919">
              <a:spcBef>
                <a:spcPct val="0"/>
              </a:spcBef>
              <a:buFontTx/>
              <a:buChar char="-"/>
              <a:defRPr/>
            </a:pPr>
            <a:endParaRPr lang="en-US" altLang="en-US" dirty="0"/>
          </a:p>
          <a:p>
            <a:pPr marL="173919" indent="-173919">
              <a:spcBef>
                <a:spcPct val="0"/>
              </a:spcBef>
              <a:buFontTx/>
              <a:buChar char="-"/>
              <a:defRPr/>
            </a:pPr>
            <a:r>
              <a:rPr lang="en-US" altLang="en-US" dirty="0"/>
              <a:t>We are going to look at PSCs along the continuum of care. We will identify the gaps and determine where we can make an impact. We will do this through discussion and learning from each other. </a:t>
            </a:r>
          </a:p>
          <a:p>
            <a:pPr marL="173919" indent="-173919">
              <a:spcBef>
                <a:spcPct val="0"/>
              </a:spcBef>
              <a:buFontTx/>
              <a:buChar char="-"/>
              <a:defRPr/>
            </a:pPr>
            <a:endParaRPr lang="en-US" altLang="en-US" dirty="0"/>
          </a:p>
          <a:p>
            <a:pPr marL="173919" indent="-173919">
              <a:spcBef>
                <a:spcPct val="0"/>
              </a:spcBef>
              <a:buFontTx/>
              <a:buChar char="-"/>
              <a:defRPr/>
            </a:pPr>
            <a:r>
              <a:rPr lang="en-US" altLang="en-US" dirty="0"/>
              <a:t>Again… remember as we go through this… think where can you make a difference. It does not need to be a big change like a change in policy it just needs to be any change for positive outcomes . </a:t>
            </a:r>
          </a:p>
        </p:txBody>
      </p:sp>
      <p:sp>
        <p:nvSpPr>
          <p:cNvPr id="1003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3648" indent="-289865" eaLnBrk="0" hangingPunct="0">
              <a:spcBef>
                <a:spcPct val="30000"/>
              </a:spcBef>
              <a:defRPr sz="1200">
                <a:solidFill>
                  <a:schemeClr val="tx1"/>
                </a:solidFill>
                <a:latin typeface="Calibri" pitchFamily="34" charset="0"/>
              </a:defRPr>
            </a:lvl2pPr>
            <a:lvl3pPr marL="1159459" indent="-231892" eaLnBrk="0" hangingPunct="0">
              <a:spcBef>
                <a:spcPct val="30000"/>
              </a:spcBef>
              <a:defRPr sz="1200">
                <a:solidFill>
                  <a:schemeClr val="tx1"/>
                </a:solidFill>
                <a:latin typeface="Calibri" pitchFamily="34" charset="0"/>
              </a:defRPr>
            </a:lvl3pPr>
            <a:lvl4pPr marL="1623243" indent="-231892" eaLnBrk="0" hangingPunct="0">
              <a:spcBef>
                <a:spcPct val="30000"/>
              </a:spcBef>
              <a:defRPr sz="1200">
                <a:solidFill>
                  <a:schemeClr val="tx1"/>
                </a:solidFill>
                <a:latin typeface="Calibri" pitchFamily="34" charset="0"/>
              </a:defRPr>
            </a:lvl4pPr>
            <a:lvl5pPr marL="2087027" indent="-231892" eaLnBrk="0" hangingPunct="0">
              <a:spcBef>
                <a:spcPct val="30000"/>
              </a:spcBef>
              <a:defRPr sz="1200">
                <a:solidFill>
                  <a:schemeClr val="tx1"/>
                </a:solidFill>
                <a:latin typeface="Calibri" pitchFamily="34" charset="0"/>
              </a:defRPr>
            </a:lvl5pPr>
            <a:lvl6pPr marL="2550810" indent="-231892" eaLnBrk="0" fontAlgn="base" hangingPunct="0">
              <a:spcBef>
                <a:spcPct val="30000"/>
              </a:spcBef>
              <a:spcAft>
                <a:spcPct val="0"/>
              </a:spcAft>
              <a:defRPr sz="1200">
                <a:solidFill>
                  <a:schemeClr val="tx1"/>
                </a:solidFill>
                <a:latin typeface="Calibri" pitchFamily="34" charset="0"/>
              </a:defRPr>
            </a:lvl6pPr>
            <a:lvl7pPr marL="3014594" indent="-231892" eaLnBrk="0" fontAlgn="base" hangingPunct="0">
              <a:spcBef>
                <a:spcPct val="30000"/>
              </a:spcBef>
              <a:spcAft>
                <a:spcPct val="0"/>
              </a:spcAft>
              <a:defRPr sz="1200">
                <a:solidFill>
                  <a:schemeClr val="tx1"/>
                </a:solidFill>
                <a:latin typeface="Calibri" pitchFamily="34" charset="0"/>
              </a:defRPr>
            </a:lvl7pPr>
            <a:lvl8pPr marL="3478378" indent="-231892" eaLnBrk="0" fontAlgn="base" hangingPunct="0">
              <a:spcBef>
                <a:spcPct val="30000"/>
              </a:spcBef>
              <a:spcAft>
                <a:spcPct val="0"/>
              </a:spcAft>
              <a:defRPr sz="1200">
                <a:solidFill>
                  <a:schemeClr val="tx1"/>
                </a:solidFill>
                <a:latin typeface="Calibri" pitchFamily="34" charset="0"/>
              </a:defRPr>
            </a:lvl8pPr>
            <a:lvl9pPr marL="3942161" indent="-23189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61659BF3-E56E-4352-A7B9-B46D96A077C1}" type="slidenum">
              <a:rPr lang="en-US" altLang="en-US" smtClean="0">
                <a:latin typeface="Arial" pitchFamily="34" charset="0"/>
              </a:rPr>
              <a:pPr eaLnBrk="1" hangingPunct="1">
                <a:spcBef>
                  <a:spcPct val="0"/>
                </a:spcBef>
                <a:defRPr/>
              </a:pPr>
              <a:t>25</a:t>
            </a:fld>
            <a:endParaRPr lang="en-US" altLang="en-US">
              <a:latin typeface="Arial" pitchFamily="34" charset="0"/>
            </a:endParaRPr>
          </a:p>
        </p:txBody>
      </p:sp>
    </p:spTree>
    <p:extLst>
      <p:ext uri="{BB962C8B-B14F-4D97-AF65-F5344CB8AC3E}">
        <p14:creationId xmlns:p14="http://schemas.microsoft.com/office/powerpoint/2010/main" val="2773274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799501" y="4416191"/>
            <a:ext cx="5607050" cy="4182580"/>
          </a:xfrm>
        </p:spPr>
        <p:txBody>
          <a:bodyPr/>
          <a:lstStyle/>
          <a:p>
            <a:pPr eaLnBrk="1" hangingPunct="1">
              <a:spcBef>
                <a:spcPct val="0"/>
              </a:spcBef>
              <a:defRPr/>
            </a:pPr>
            <a:r>
              <a:rPr lang="en-US" altLang="en-US" dirty="0"/>
              <a:t>The preoperative period is very important – especially for pre-operative marking. Multiple studies indicate that patients who have their stoma site marked preoperatively by a trained clinician have fewer ostomy-related complications. An appropriate stoma site may decrease ostomy-related complications such as leakage of the pouching system and </a:t>
            </a:r>
            <a:r>
              <a:rPr lang="en-US" altLang="en-US" dirty="0" err="1"/>
              <a:t>peristomal</a:t>
            </a:r>
            <a:r>
              <a:rPr lang="en-US" altLang="en-US" dirty="0"/>
              <a:t> dermatitis. </a:t>
            </a:r>
          </a:p>
          <a:p>
            <a:pPr eaLnBrk="1" hangingPunct="1">
              <a:spcBef>
                <a:spcPct val="0"/>
              </a:spcBef>
              <a:defRPr/>
            </a:pPr>
            <a:endParaRPr lang="en-US" altLang="en-US" dirty="0"/>
          </a:p>
          <a:p>
            <a:pPr eaLnBrk="1" hangingPunct="1">
              <a:spcBef>
                <a:spcPct val="0"/>
              </a:spcBef>
              <a:defRPr/>
            </a:pPr>
            <a:r>
              <a:rPr lang="en-US" altLang="en-US" dirty="0"/>
              <a:t>Colwell JC, Gray M.  </a:t>
            </a:r>
            <a:r>
              <a:rPr lang="en-US" altLang="en-US" i="1" dirty="0"/>
              <a:t>Does Preoperative Teaching and Stoma Site Marking Affect</a:t>
            </a:r>
          </a:p>
          <a:p>
            <a:pPr eaLnBrk="1" hangingPunct="1">
              <a:spcBef>
                <a:spcPct val="0"/>
              </a:spcBef>
              <a:defRPr/>
            </a:pPr>
            <a:r>
              <a:rPr lang="en-US" altLang="en-US" i="1" dirty="0"/>
              <a:t>Surgical Outcomes in Patients Undergoing Ostomy Surgery?  </a:t>
            </a:r>
            <a:r>
              <a:rPr lang="en-US" altLang="en-US" u="sng" dirty="0"/>
              <a:t>JWOCN</a:t>
            </a:r>
            <a:r>
              <a:rPr lang="en-US" altLang="en-US" dirty="0"/>
              <a:t>, Sept/Oct 2007.</a:t>
            </a:r>
          </a:p>
          <a:p>
            <a:pPr marL="173919" indent="-173919">
              <a:spcBef>
                <a:spcPct val="0"/>
              </a:spcBef>
              <a:buFont typeface="Arial" panose="020B0604020202020204" pitchFamily="34" charset="0"/>
              <a:buChar char="•"/>
              <a:defRPr/>
            </a:pPr>
            <a:r>
              <a:rPr lang="en-US" altLang="en-US" dirty="0"/>
              <a:t>May reduce the incidence of postoperative stoma and </a:t>
            </a:r>
            <a:r>
              <a:rPr lang="en-US" altLang="en-US" dirty="0" err="1"/>
              <a:t>peristomal</a:t>
            </a:r>
            <a:r>
              <a:rPr lang="en-US" altLang="en-US" dirty="0"/>
              <a:t> complications</a:t>
            </a:r>
          </a:p>
          <a:p>
            <a:pPr marL="173919" indent="-173919">
              <a:spcBef>
                <a:spcPct val="0"/>
              </a:spcBef>
              <a:buFont typeface="Arial" panose="020B0604020202020204" pitchFamily="34" charset="0"/>
              <a:buChar char="•"/>
              <a:defRPr/>
            </a:pPr>
            <a:endParaRPr lang="en-US" altLang="en-US" dirty="0"/>
          </a:p>
          <a:p>
            <a:pPr eaLnBrk="1" hangingPunct="1">
              <a:spcBef>
                <a:spcPct val="0"/>
              </a:spcBef>
              <a:defRPr/>
            </a:pPr>
            <a:r>
              <a:rPr lang="en-US" altLang="en-US" i="1" dirty="0"/>
              <a:t>ASCRS and WOCN Joint Position Statement on the Value of Preoperative Stoma Marking</a:t>
            </a:r>
          </a:p>
          <a:p>
            <a:pPr eaLnBrk="1" hangingPunct="1">
              <a:spcBef>
                <a:spcPct val="0"/>
              </a:spcBef>
              <a:defRPr/>
            </a:pPr>
            <a:r>
              <a:rPr lang="en-US" altLang="en-US" i="1" dirty="0"/>
              <a:t>for Patients Undergoing Fecal Ostomy Surgery</a:t>
            </a:r>
            <a:r>
              <a:rPr lang="en-US" altLang="en-US" dirty="0"/>
              <a:t>, </a:t>
            </a:r>
            <a:r>
              <a:rPr lang="en-US" altLang="en-US" u="sng" dirty="0"/>
              <a:t>JWOCN</a:t>
            </a:r>
            <a:r>
              <a:rPr lang="en-US" altLang="en-US" dirty="0"/>
              <a:t>, May/June 2015</a:t>
            </a:r>
          </a:p>
          <a:p>
            <a:pPr marL="173919" indent="-173919">
              <a:buFont typeface="Arial" panose="020B0604020202020204" pitchFamily="34" charset="0"/>
              <a:buChar char="•"/>
              <a:defRPr/>
            </a:pPr>
            <a:r>
              <a:rPr lang="en-US" dirty="0"/>
              <a:t> Poor stoma placement can cause undue hardship and have a negative impact on psychological and emotional health. At its worst, poor stoma placement or construction can be disabling for the patient and his or her family, leads to direct dissatisfaction with the diversion choice and greatly impairs quality of life for the patient and caregiver. Proper placement of the stoma enhances patient independence in stoma care and resumption of normal activity</a:t>
            </a:r>
            <a:endParaRPr lang="en-US" altLang="en-US" dirty="0"/>
          </a:p>
          <a:p>
            <a:pPr marL="173919" indent="-173919">
              <a:spcBef>
                <a:spcPct val="0"/>
              </a:spcBef>
              <a:buFont typeface="Arial" panose="020B0604020202020204" pitchFamily="34" charset="0"/>
              <a:buChar char="•"/>
              <a:defRPr/>
            </a:pPr>
            <a:r>
              <a:rPr lang="en-US" altLang="en-US" dirty="0"/>
              <a:t>May help reduce post-operative problems such as leakage, fitting challenges, need for expensive customized pouches, skin irritation and pain. </a:t>
            </a:r>
          </a:p>
          <a:p>
            <a:pPr marL="173919" indent="-173919">
              <a:spcBef>
                <a:spcPct val="0"/>
              </a:spcBef>
              <a:buFont typeface="Arial" panose="020B0604020202020204" pitchFamily="34" charset="0"/>
              <a:buChar char="•"/>
              <a:defRPr/>
            </a:pPr>
            <a:endParaRPr lang="en-US" altLang="en-US" dirty="0"/>
          </a:p>
          <a:p>
            <a:pPr>
              <a:spcBef>
                <a:spcPct val="0"/>
              </a:spcBef>
              <a:defRPr/>
            </a:pPr>
            <a:endParaRPr lang="en-US" altLang="en-US" dirty="0"/>
          </a:p>
          <a:p>
            <a:pPr eaLnBrk="1" hangingPunct="1">
              <a:spcBef>
                <a:spcPct val="0"/>
              </a:spcBef>
              <a:defRPr/>
            </a:pPr>
            <a:endParaRPr lang="en-US" altLang="en-US" dirty="0"/>
          </a:p>
          <a:p>
            <a:pPr eaLnBrk="1" hangingPunct="1">
              <a:spcBef>
                <a:spcPct val="0"/>
              </a:spcBef>
              <a:defRPr/>
            </a:pPr>
            <a:endParaRPr lang="en-US" altLang="en-US" dirty="0"/>
          </a:p>
          <a:p>
            <a:pPr eaLnBrk="1" hangingPunct="1">
              <a:spcBef>
                <a:spcPct val="0"/>
              </a:spcBef>
              <a:defRPr/>
            </a:pPr>
            <a:endParaRPr lang="en-US" altLang="en-US" dirty="0"/>
          </a:p>
          <a:p>
            <a:pPr eaLnBrk="1" hangingPunct="1">
              <a:spcBef>
                <a:spcPct val="0"/>
              </a:spcBef>
              <a:defRPr/>
            </a:pPr>
            <a:endParaRPr lang="en-US" altLang="en-US" dirty="0"/>
          </a:p>
          <a:p>
            <a:pPr eaLnBrk="1" hangingPunct="1">
              <a:spcBef>
                <a:spcPct val="0"/>
              </a:spcBef>
              <a:defRPr/>
            </a:pPr>
            <a:endParaRPr lang="en-US" altLang="en-US" dirty="0"/>
          </a:p>
          <a:p>
            <a:pPr eaLnBrk="1" hangingPunct="1">
              <a:spcBef>
                <a:spcPct val="0"/>
              </a:spcBef>
              <a:defRPr/>
            </a:pPr>
            <a:endParaRPr lang="en-US" altLang="en-US" dirty="0"/>
          </a:p>
          <a:p>
            <a:pPr eaLnBrk="1" hangingPunct="1">
              <a:spcBef>
                <a:spcPct val="0"/>
              </a:spcBef>
              <a:defRPr/>
            </a:pPr>
            <a:endParaRPr lang="en-US" altLang="en-US" dirty="0"/>
          </a:p>
          <a:p>
            <a:pPr>
              <a:defRPr/>
            </a:pPr>
            <a:endParaRPr lang="en-US" dirty="0"/>
          </a:p>
        </p:txBody>
      </p:sp>
      <p:sp>
        <p:nvSpPr>
          <p:cNvPr id="1013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3648" indent="-289865" eaLnBrk="0" hangingPunct="0">
              <a:defRPr>
                <a:solidFill>
                  <a:schemeClr val="tx1"/>
                </a:solidFill>
                <a:latin typeface="Arial" pitchFamily="34" charset="0"/>
              </a:defRPr>
            </a:lvl2pPr>
            <a:lvl3pPr marL="1159459" indent="-231892" eaLnBrk="0" hangingPunct="0">
              <a:defRPr>
                <a:solidFill>
                  <a:schemeClr val="tx1"/>
                </a:solidFill>
                <a:latin typeface="Arial" pitchFamily="34" charset="0"/>
              </a:defRPr>
            </a:lvl3pPr>
            <a:lvl4pPr marL="1623243" indent="-231892" eaLnBrk="0" hangingPunct="0">
              <a:defRPr>
                <a:solidFill>
                  <a:schemeClr val="tx1"/>
                </a:solidFill>
                <a:latin typeface="Arial" pitchFamily="34" charset="0"/>
              </a:defRPr>
            </a:lvl4pPr>
            <a:lvl5pPr marL="2087027" indent="-231892" eaLnBrk="0" hangingPunct="0">
              <a:defRPr>
                <a:solidFill>
                  <a:schemeClr val="tx1"/>
                </a:solidFill>
                <a:latin typeface="Arial" pitchFamily="34" charset="0"/>
              </a:defRPr>
            </a:lvl5pPr>
            <a:lvl6pPr marL="2550810" indent="-231892" eaLnBrk="0" fontAlgn="base" hangingPunct="0">
              <a:spcBef>
                <a:spcPct val="0"/>
              </a:spcBef>
              <a:spcAft>
                <a:spcPct val="0"/>
              </a:spcAft>
              <a:defRPr>
                <a:solidFill>
                  <a:schemeClr val="tx1"/>
                </a:solidFill>
                <a:latin typeface="Arial" pitchFamily="34" charset="0"/>
              </a:defRPr>
            </a:lvl6pPr>
            <a:lvl7pPr marL="3014594" indent="-231892" eaLnBrk="0" fontAlgn="base" hangingPunct="0">
              <a:spcBef>
                <a:spcPct val="0"/>
              </a:spcBef>
              <a:spcAft>
                <a:spcPct val="0"/>
              </a:spcAft>
              <a:defRPr>
                <a:solidFill>
                  <a:schemeClr val="tx1"/>
                </a:solidFill>
                <a:latin typeface="Arial" pitchFamily="34" charset="0"/>
              </a:defRPr>
            </a:lvl7pPr>
            <a:lvl8pPr marL="3478378" indent="-231892" eaLnBrk="0" fontAlgn="base" hangingPunct="0">
              <a:spcBef>
                <a:spcPct val="0"/>
              </a:spcBef>
              <a:spcAft>
                <a:spcPct val="0"/>
              </a:spcAft>
              <a:defRPr>
                <a:solidFill>
                  <a:schemeClr val="tx1"/>
                </a:solidFill>
                <a:latin typeface="Arial" pitchFamily="34" charset="0"/>
              </a:defRPr>
            </a:lvl8pPr>
            <a:lvl9pPr marL="3942161" indent="-231892" eaLnBrk="0" fontAlgn="base" hangingPunct="0">
              <a:spcBef>
                <a:spcPct val="0"/>
              </a:spcBef>
              <a:spcAft>
                <a:spcPct val="0"/>
              </a:spcAft>
              <a:defRPr>
                <a:solidFill>
                  <a:schemeClr val="tx1"/>
                </a:solidFill>
                <a:latin typeface="Arial" pitchFamily="34" charset="0"/>
              </a:defRPr>
            </a:lvl9pPr>
          </a:lstStyle>
          <a:p>
            <a:pPr eaLnBrk="1" hangingPunct="1">
              <a:defRPr/>
            </a:pPr>
            <a:fld id="{384011B5-8074-41EC-84FD-FB6172C6D4EF}" type="slidenum">
              <a:rPr lang="en-US" altLang="en-US" smtClean="0"/>
              <a:pPr eaLnBrk="1" hangingPunct="1">
                <a:defRPr/>
              </a:pPr>
              <a:t>26</a:t>
            </a:fld>
            <a:endParaRPr lang="en-US" altLang="en-US"/>
          </a:p>
        </p:txBody>
      </p:sp>
    </p:spTree>
    <p:extLst>
      <p:ext uri="{BB962C8B-B14F-4D97-AF65-F5344CB8AC3E}">
        <p14:creationId xmlns:p14="http://schemas.microsoft.com/office/powerpoint/2010/main" val="2459243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Here is an example of stoma site marking and its importance. Look how different the abdomen looks!  Some considerations are old scars, waist line etc. </a:t>
            </a:r>
          </a:p>
          <a:p>
            <a:endParaRPr lang="en-US" altLang="en-US" dirty="0"/>
          </a:p>
          <a:p>
            <a:r>
              <a:rPr lang="en-US" altLang="en-US" dirty="0"/>
              <a:t>Poor stoma placement with this woman would have led to devastating consequences with leakage, </a:t>
            </a:r>
            <a:r>
              <a:rPr lang="en-US" altLang="en-US" dirty="0" err="1"/>
              <a:t>peristomal</a:t>
            </a:r>
            <a:r>
              <a:rPr lang="en-US" altLang="en-US" dirty="0"/>
              <a:t> skin issues, decreased QOL, poor acceptance of stoma </a:t>
            </a:r>
            <a:r>
              <a:rPr lang="en-US" altLang="en-US" dirty="0" err="1"/>
              <a:t>etc</a:t>
            </a:r>
            <a:r>
              <a:rPr lang="en-US" altLang="en-US" dirty="0"/>
              <a:t>! </a:t>
            </a:r>
          </a:p>
          <a:p>
            <a:endParaRPr lang="en-US" altLang="en-US" dirty="0"/>
          </a:p>
          <a:p>
            <a:r>
              <a:rPr lang="en-US" altLang="en-US" dirty="0"/>
              <a:t>It seems  the longer we are WOC nurses, the more importance is placed on stoma site marking. It takes huge responsibility and makes such a difference! </a:t>
            </a:r>
          </a:p>
          <a:p>
            <a:endParaRPr lang="en-US" altLang="en-US" dirty="0"/>
          </a:p>
          <a:p>
            <a:endParaRPr lang="en-US" altLang="en-US" dirty="0"/>
          </a:p>
        </p:txBody>
      </p:sp>
      <p:sp>
        <p:nvSpPr>
          <p:cNvPr id="1024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3648" indent="-289865" eaLnBrk="0" hangingPunct="0">
              <a:defRPr>
                <a:solidFill>
                  <a:schemeClr val="tx1"/>
                </a:solidFill>
                <a:latin typeface="Arial" pitchFamily="34" charset="0"/>
              </a:defRPr>
            </a:lvl2pPr>
            <a:lvl3pPr marL="1159459" indent="-231892" eaLnBrk="0" hangingPunct="0">
              <a:defRPr>
                <a:solidFill>
                  <a:schemeClr val="tx1"/>
                </a:solidFill>
                <a:latin typeface="Arial" pitchFamily="34" charset="0"/>
              </a:defRPr>
            </a:lvl3pPr>
            <a:lvl4pPr marL="1623243" indent="-231892" eaLnBrk="0" hangingPunct="0">
              <a:defRPr>
                <a:solidFill>
                  <a:schemeClr val="tx1"/>
                </a:solidFill>
                <a:latin typeface="Arial" pitchFamily="34" charset="0"/>
              </a:defRPr>
            </a:lvl4pPr>
            <a:lvl5pPr marL="2087027" indent="-231892" eaLnBrk="0" hangingPunct="0">
              <a:defRPr>
                <a:solidFill>
                  <a:schemeClr val="tx1"/>
                </a:solidFill>
                <a:latin typeface="Arial" pitchFamily="34" charset="0"/>
              </a:defRPr>
            </a:lvl5pPr>
            <a:lvl6pPr marL="2550810" indent="-231892" eaLnBrk="0" fontAlgn="base" hangingPunct="0">
              <a:spcBef>
                <a:spcPct val="0"/>
              </a:spcBef>
              <a:spcAft>
                <a:spcPct val="0"/>
              </a:spcAft>
              <a:defRPr>
                <a:solidFill>
                  <a:schemeClr val="tx1"/>
                </a:solidFill>
                <a:latin typeface="Arial" pitchFamily="34" charset="0"/>
              </a:defRPr>
            </a:lvl6pPr>
            <a:lvl7pPr marL="3014594" indent="-231892" eaLnBrk="0" fontAlgn="base" hangingPunct="0">
              <a:spcBef>
                <a:spcPct val="0"/>
              </a:spcBef>
              <a:spcAft>
                <a:spcPct val="0"/>
              </a:spcAft>
              <a:defRPr>
                <a:solidFill>
                  <a:schemeClr val="tx1"/>
                </a:solidFill>
                <a:latin typeface="Arial" pitchFamily="34" charset="0"/>
              </a:defRPr>
            </a:lvl7pPr>
            <a:lvl8pPr marL="3478378" indent="-231892" eaLnBrk="0" fontAlgn="base" hangingPunct="0">
              <a:spcBef>
                <a:spcPct val="0"/>
              </a:spcBef>
              <a:spcAft>
                <a:spcPct val="0"/>
              </a:spcAft>
              <a:defRPr>
                <a:solidFill>
                  <a:schemeClr val="tx1"/>
                </a:solidFill>
                <a:latin typeface="Arial" pitchFamily="34" charset="0"/>
              </a:defRPr>
            </a:lvl8pPr>
            <a:lvl9pPr marL="3942161" indent="-231892" eaLnBrk="0" fontAlgn="base" hangingPunct="0">
              <a:spcBef>
                <a:spcPct val="0"/>
              </a:spcBef>
              <a:spcAft>
                <a:spcPct val="0"/>
              </a:spcAft>
              <a:defRPr>
                <a:solidFill>
                  <a:schemeClr val="tx1"/>
                </a:solidFill>
                <a:latin typeface="Arial" pitchFamily="34" charset="0"/>
              </a:defRPr>
            </a:lvl9pPr>
          </a:lstStyle>
          <a:p>
            <a:pPr eaLnBrk="1" hangingPunct="1">
              <a:defRPr/>
            </a:pPr>
            <a:fld id="{BFEAC85E-EFC4-4F91-BFEA-124DB2A8B7DF}" type="slidenum">
              <a:rPr lang="en-US" altLang="en-US" smtClean="0"/>
              <a:pPr eaLnBrk="1" hangingPunct="1">
                <a:defRPr/>
              </a:pPr>
              <a:t>27</a:t>
            </a:fld>
            <a:endParaRPr lang="en-US" altLang="en-US"/>
          </a:p>
        </p:txBody>
      </p:sp>
    </p:spTree>
    <p:extLst>
      <p:ext uri="{BB962C8B-B14F-4D97-AF65-F5344CB8AC3E}">
        <p14:creationId xmlns:p14="http://schemas.microsoft.com/office/powerpoint/2010/main" val="2927796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is an example case study</a:t>
            </a:r>
          </a:p>
          <a:p>
            <a:endParaRPr lang="en-US" altLang="en-US" dirty="0"/>
          </a:p>
          <a:p>
            <a:r>
              <a:rPr lang="en-US" altLang="en-US" dirty="0"/>
              <a:t>These photos are examples. Please replace with your own photos and your own story! </a:t>
            </a:r>
          </a:p>
        </p:txBody>
      </p:sp>
      <p:sp>
        <p:nvSpPr>
          <p:cNvPr id="1034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3648" indent="-289865" eaLnBrk="0" hangingPunct="0">
              <a:spcBef>
                <a:spcPct val="30000"/>
              </a:spcBef>
              <a:defRPr sz="1200">
                <a:solidFill>
                  <a:schemeClr val="tx1"/>
                </a:solidFill>
                <a:latin typeface="Calibri" pitchFamily="34" charset="0"/>
              </a:defRPr>
            </a:lvl2pPr>
            <a:lvl3pPr marL="1159459" indent="-231892" eaLnBrk="0" hangingPunct="0">
              <a:spcBef>
                <a:spcPct val="30000"/>
              </a:spcBef>
              <a:defRPr sz="1200">
                <a:solidFill>
                  <a:schemeClr val="tx1"/>
                </a:solidFill>
                <a:latin typeface="Calibri" pitchFamily="34" charset="0"/>
              </a:defRPr>
            </a:lvl3pPr>
            <a:lvl4pPr marL="1623243" indent="-231892" eaLnBrk="0" hangingPunct="0">
              <a:spcBef>
                <a:spcPct val="30000"/>
              </a:spcBef>
              <a:defRPr sz="1200">
                <a:solidFill>
                  <a:schemeClr val="tx1"/>
                </a:solidFill>
                <a:latin typeface="Calibri" pitchFamily="34" charset="0"/>
              </a:defRPr>
            </a:lvl4pPr>
            <a:lvl5pPr marL="2087027" indent="-231892" eaLnBrk="0" hangingPunct="0">
              <a:spcBef>
                <a:spcPct val="30000"/>
              </a:spcBef>
              <a:defRPr sz="1200">
                <a:solidFill>
                  <a:schemeClr val="tx1"/>
                </a:solidFill>
                <a:latin typeface="Calibri" pitchFamily="34" charset="0"/>
              </a:defRPr>
            </a:lvl5pPr>
            <a:lvl6pPr marL="2550810" indent="-231892" eaLnBrk="0" fontAlgn="base" hangingPunct="0">
              <a:spcBef>
                <a:spcPct val="30000"/>
              </a:spcBef>
              <a:spcAft>
                <a:spcPct val="0"/>
              </a:spcAft>
              <a:defRPr sz="1200">
                <a:solidFill>
                  <a:schemeClr val="tx1"/>
                </a:solidFill>
                <a:latin typeface="Calibri" pitchFamily="34" charset="0"/>
              </a:defRPr>
            </a:lvl6pPr>
            <a:lvl7pPr marL="3014594" indent="-231892" eaLnBrk="0" fontAlgn="base" hangingPunct="0">
              <a:spcBef>
                <a:spcPct val="30000"/>
              </a:spcBef>
              <a:spcAft>
                <a:spcPct val="0"/>
              </a:spcAft>
              <a:defRPr sz="1200">
                <a:solidFill>
                  <a:schemeClr val="tx1"/>
                </a:solidFill>
                <a:latin typeface="Calibri" pitchFamily="34" charset="0"/>
              </a:defRPr>
            </a:lvl7pPr>
            <a:lvl8pPr marL="3478378" indent="-231892" eaLnBrk="0" fontAlgn="base" hangingPunct="0">
              <a:spcBef>
                <a:spcPct val="30000"/>
              </a:spcBef>
              <a:spcAft>
                <a:spcPct val="0"/>
              </a:spcAft>
              <a:defRPr sz="1200">
                <a:solidFill>
                  <a:schemeClr val="tx1"/>
                </a:solidFill>
                <a:latin typeface="Calibri" pitchFamily="34" charset="0"/>
              </a:defRPr>
            </a:lvl8pPr>
            <a:lvl9pPr marL="3942161" indent="-23189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47DF4311-71BC-40EB-9E88-12ABBA64F972}" type="slidenum">
              <a:rPr lang="en-US" altLang="en-US" smtClean="0">
                <a:latin typeface="Arial" pitchFamily="34" charset="0"/>
              </a:rPr>
              <a:pPr eaLnBrk="1" hangingPunct="1">
                <a:spcBef>
                  <a:spcPct val="0"/>
                </a:spcBef>
                <a:defRPr/>
              </a:pPr>
              <a:t>28</a:t>
            </a:fld>
            <a:endParaRPr lang="en-US" altLang="en-US">
              <a:latin typeface="Arial" pitchFamily="34" charset="0"/>
            </a:endParaRPr>
          </a:p>
        </p:txBody>
      </p:sp>
    </p:spTree>
    <p:extLst>
      <p:ext uri="{BB962C8B-B14F-4D97-AF65-F5344CB8AC3E}">
        <p14:creationId xmlns:p14="http://schemas.microsoft.com/office/powerpoint/2010/main" val="3394047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3648" indent="-289865" eaLnBrk="0" hangingPunct="0">
              <a:spcBef>
                <a:spcPct val="30000"/>
              </a:spcBef>
              <a:defRPr sz="1200">
                <a:solidFill>
                  <a:schemeClr val="tx1"/>
                </a:solidFill>
                <a:latin typeface="Calibri" pitchFamily="34" charset="0"/>
              </a:defRPr>
            </a:lvl2pPr>
            <a:lvl3pPr marL="1159459" indent="-231892" eaLnBrk="0" hangingPunct="0">
              <a:spcBef>
                <a:spcPct val="30000"/>
              </a:spcBef>
              <a:defRPr sz="1200">
                <a:solidFill>
                  <a:schemeClr val="tx1"/>
                </a:solidFill>
                <a:latin typeface="Calibri" pitchFamily="34" charset="0"/>
              </a:defRPr>
            </a:lvl3pPr>
            <a:lvl4pPr marL="1623243" indent="-231892" eaLnBrk="0" hangingPunct="0">
              <a:spcBef>
                <a:spcPct val="30000"/>
              </a:spcBef>
              <a:defRPr sz="1200">
                <a:solidFill>
                  <a:schemeClr val="tx1"/>
                </a:solidFill>
                <a:latin typeface="Calibri" pitchFamily="34" charset="0"/>
              </a:defRPr>
            </a:lvl4pPr>
            <a:lvl5pPr marL="2087027" indent="-231892" eaLnBrk="0" hangingPunct="0">
              <a:spcBef>
                <a:spcPct val="30000"/>
              </a:spcBef>
              <a:defRPr sz="1200">
                <a:solidFill>
                  <a:schemeClr val="tx1"/>
                </a:solidFill>
                <a:latin typeface="Calibri" pitchFamily="34" charset="0"/>
              </a:defRPr>
            </a:lvl5pPr>
            <a:lvl6pPr marL="2550810" indent="-231892" eaLnBrk="0" fontAlgn="base" hangingPunct="0">
              <a:spcBef>
                <a:spcPct val="30000"/>
              </a:spcBef>
              <a:spcAft>
                <a:spcPct val="0"/>
              </a:spcAft>
              <a:defRPr sz="1200">
                <a:solidFill>
                  <a:schemeClr val="tx1"/>
                </a:solidFill>
                <a:latin typeface="Calibri" pitchFamily="34" charset="0"/>
              </a:defRPr>
            </a:lvl6pPr>
            <a:lvl7pPr marL="3014594" indent="-231892" eaLnBrk="0" fontAlgn="base" hangingPunct="0">
              <a:spcBef>
                <a:spcPct val="30000"/>
              </a:spcBef>
              <a:spcAft>
                <a:spcPct val="0"/>
              </a:spcAft>
              <a:defRPr sz="1200">
                <a:solidFill>
                  <a:schemeClr val="tx1"/>
                </a:solidFill>
                <a:latin typeface="Calibri" pitchFamily="34" charset="0"/>
              </a:defRPr>
            </a:lvl7pPr>
            <a:lvl8pPr marL="3478378" indent="-231892" eaLnBrk="0" fontAlgn="base" hangingPunct="0">
              <a:spcBef>
                <a:spcPct val="30000"/>
              </a:spcBef>
              <a:spcAft>
                <a:spcPct val="0"/>
              </a:spcAft>
              <a:defRPr sz="1200">
                <a:solidFill>
                  <a:schemeClr val="tx1"/>
                </a:solidFill>
                <a:latin typeface="Calibri" pitchFamily="34" charset="0"/>
              </a:defRPr>
            </a:lvl8pPr>
            <a:lvl9pPr marL="3942161" indent="-23189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39FA0835-B841-475E-9125-5E5C3371AB34}" type="slidenum">
              <a:rPr lang="en-US" altLang="en-US" smtClean="0"/>
              <a:pPr eaLnBrk="1" hangingPunct="1">
                <a:spcBef>
                  <a:spcPct val="0"/>
                </a:spcBef>
                <a:defRPr/>
              </a:pPr>
              <a:t>29</a:t>
            </a:fld>
            <a:endParaRPr lang="en-US" altLang="en-US"/>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is an example case study. </a:t>
            </a:r>
          </a:p>
          <a:p>
            <a:pPr marL="171450" indent="-171450">
              <a:buFont typeface="Arial" panose="020B0604020202020204" pitchFamily="34" charset="0"/>
              <a:buChar char="•"/>
            </a:pPr>
            <a:r>
              <a:rPr lang="en-US" altLang="en-US" dirty="0"/>
              <a:t>Patient has MS</a:t>
            </a:r>
          </a:p>
          <a:p>
            <a:pPr marL="171450" indent="-171450">
              <a:buFont typeface="Arial" panose="020B0604020202020204" pitchFamily="34" charset="0"/>
              <a:buChar char="•"/>
            </a:pPr>
            <a:r>
              <a:rPr lang="en-US" altLang="en-US" dirty="0"/>
              <a:t>Ileostomy</a:t>
            </a:r>
            <a:r>
              <a:rPr lang="en-US" altLang="en-US" baseline="0" dirty="0"/>
              <a:t> – well spudded</a:t>
            </a:r>
          </a:p>
          <a:p>
            <a:pPr marL="171450" indent="-171450">
              <a:buFont typeface="Arial" panose="020B0604020202020204" pitchFamily="34" charset="0"/>
              <a:buChar char="•"/>
            </a:pPr>
            <a:r>
              <a:rPr lang="en-US" altLang="en-US" baseline="0" dirty="0"/>
              <a:t>Convexity</a:t>
            </a:r>
          </a:p>
          <a:p>
            <a:pPr marL="171450" indent="-171450">
              <a:buFont typeface="Arial" panose="020B0604020202020204" pitchFamily="34" charset="0"/>
              <a:buChar char="•"/>
            </a:pPr>
            <a:r>
              <a:rPr lang="en-US" altLang="en-US" baseline="0" dirty="0"/>
              <a:t>Leakage occurring especially when patient is sitting in wheelchair</a:t>
            </a:r>
            <a:endParaRPr lang="en-US" altLang="en-US" dirty="0"/>
          </a:p>
          <a:p>
            <a:r>
              <a:rPr lang="en-US" altLang="en-US" dirty="0"/>
              <a:t>These photos are examples. Please replace with your own photos and your own story! </a:t>
            </a:r>
          </a:p>
        </p:txBody>
      </p:sp>
    </p:spTree>
    <p:extLst>
      <p:ext uri="{BB962C8B-B14F-4D97-AF65-F5344CB8AC3E}">
        <p14:creationId xmlns:p14="http://schemas.microsoft.com/office/powerpoint/2010/main" val="95967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ostomy educational sessions are entitled Ostomy Care Confidential. …. But it really is NOT so confidential.  Confidential also means taking someone into your “confidence.”</a:t>
            </a:r>
          </a:p>
          <a:p>
            <a:r>
              <a:rPr lang="en-US" altLang="en-US" dirty="0"/>
              <a:t>These ostomy educational events are an opportunity to share information and ideas and to do so with confidence.  It also means we should not be secretive about the WOC nurse practice.  We need to “spread the word” amongst a group of specialists and help reduce the number of </a:t>
            </a:r>
            <a:r>
              <a:rPr lang="en-US" altLang="en-US" dirty="0" err="1"/>
              <a:t>peristomal</a:t>
            </a:r>
            <a:r>
              <a:rPr lang="en-US" altLang="en-US" dirty="0"/>
              <a:t> skin conditions patients experience. </a:t>
            </a:r>
          </a:p>
          <a:p>
            <a:r>
              <a:rPr lang="en-US" altLang="en-US" dirty="0"/>
              <a:t>This event is also an educational event that is focused on “peer to peer” education. Learning from each other!</a:t>
            </a:r>
          </a:p>
        </p:txBody>
      </p:sp>
      <p:sp>
        <p:nvSpPr>
          <p:cNvPr id="768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3648" indent="-289865" eaLnBrk="0" hangingPunct="0">
              <a:spcBef>
                <a:spcPct val="30000"/>
              </a:spcBef>
              <a:defRPr sz="1200">
                <a:solidFill>
                  <a:schemeClr val="tx1"/>
                </a:solidFill>
                <a:latin typeface="Calibri" pitchFamily="34" charset="0"/>
              </a:defRPr>
            </a:lvl2pPr>
            <a:lvl3pPr marL="1159459" indent="-231892" eaLnBrk="0" hangingPunct="0">
              <a:spcBef>
                <a:spcPct val="30000"/>
              </a:spcBef>
              <a:defRPr sz="1200">
                <a:solidFill>
                  <a:schemeClr val="tx1"/>
                </a:solidFill>
                <a:latin typeface="Calibri" pitchFamily="34" charset="0"/>
              </a:defRPr>
            </a:lvl3pPr>
            <a:lvl4pPr marL="1623243" indent="-231892" eaLnBrk="0" hangingPunct="0">
              <a:spcBef>
                <a:spcPct val="30000"/>
              </a:spcBef>
              <a:defRPr sz="1200">
                <a:solidFill>
                  <a:schemeClr val="tx1"/>
                </a:solidFill>
                <a:latin typeface="Calibri" pitchFamily="34" charset="0"/>
              </a:defRPr>
            </a:lvl4pPr>
            <a:lvl5pPr marL="2087027" indent="-231892" eaLnBrk="0" hangingPunct="0">
              <a:spcBef>
                <a:spcPct val="30000"/>
              </a:spcBef>
              <a:defRPr sz="1200">
                <a:solidFill>
                  <a:schemeClr val="tx1"/>
                </a:solidFill>
                <a:latin typeface="Calibri" pitchFamily="34" charset="0"/>
              </a:defRPr>
            </a:lvl5pPr>
            <a:lvl6pPr marL="2550810" indent="-231892" eaLnBrk="0" fontAlgn="base" hangingPunct="0">
              <a:spcBef>
                <a:spcPct val="30000"/>
              </a:spcBef>
              <a:spcAft>
                <a:spcPct val="0"/>
              </a:spcAft>
              <a:defRPr sz="1200">
                <a:solidFill>
                  <a:schemeClr val="tx1"/>
                </a:solidFill>
                <a:latin typeface="Calibri" pitchFamily="34" charset="0"/>
              </a:defRPr>
            </a:lvl6pPr>
            <a:lvl7pPr marL="3014594" indent="-231892" eaLnBrk="0" fontAlgn="base" hangingPunct="0">
              <a:spcBef>
                <a:spcPct val="30000"/>
              </a:spcBef>
              <a:spcAft>
                <a:spcPct val="0"/>
              </a:spcAft>
              <a:defRPr sz="1200">
                <a:solidFill>
                  <a:schemeClr val="tx1"/>
                </a:solidFill>
                <a:latin typeface="Calibri" pitchFamily="34" charset="0"/>
              </a:defRPr>
            </a:lvl7pPr>
            <a:lvl8pPr marL="3478378" indent="-231892" eaLnBrk="0" fontAlgn="base" hangingPunct="0">
              <a:spcBef>
                <a:spcPct val="30000"/>
              </a:spcBef>
              <a:spcAft>
                <a:spcPct val="0"/>
              </a:spcAft>
              <a:defRPr sz="1200">
                <a:solidFill>
                  <a:schemeClr val="tx1"/>
                </a:solidFill>
                <a:latin typeface="Calibri" pitchFamily="34" charset="0"/>
              </a:defRPr>
            </a:lvl8pPr>
            <a:lvl9pPr marL="3942161" indent="-23189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0A4C8679-1C93-40A9-B1C5-F17210870429}" type="slidenum">
              <a:rPr lang="en-US" altLang="en-US" smtClean="0">
                <a:latin typeface="Arial" pitchFamily="34" charset="0"/>
              </a:rPr>
              <a:pPr eaLnBrk="1" hangingPunct="1">
                <a:spcBef>
                  <a:spcPct val="0"/>
                </a:spcBef>
                <a:defRPr/>
              </a:pPr>
              <a:t>3</a:t>
            </a:fld>
            <a:endParaRPr lang="en-US" altLang="en-US">
              <a:latin typeface="Arial" pitchFamily="34" charset="0"/>
            </a:endParaRPr>
          </a:p>
        </p:txBody>
      </p:sp>
    </p:spTree>
    <p:extLst>
      <p:ext uri="{BB962C8B-B14F-4D97-AF65-F5344CB8AC3E}">
        <p14:creationId xmlns:p14="http://schemas.microsoft.com/office/powerpoint/2010/main" val="8199351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is very interesting. Of the 704 WOC nurses reported that their patients were marked &lt;50% of the time</a:t>
            </a:r>
          </a:p>
          <a:p>
            <a:pPr>
              <a:defRPr/>
            </a:pPr>
            <a:endParaRPr lang="en-US" dirty="0"/>
          </a:p>
          <a:p>
            <a:pPr>
              <a:defRPr/>
            </a:pPr>
            <a:r>
              <a:rPr lang="en-US" dirty="0"/>
              <a:t>Did you know that in Australia when this question was asked,  39% of stoma care nurses responded that  ALL their patients are marked preoperatively compared to the US 12%. </a:t>
            </a:r>
          </a:p>
          <a:p>
            <a:pPr>
              <a:defRPr/>
            </a:pPr>
            <a:r>
              <a:rPr lang="en-US" dirty="0"/>
              <a:t>Did you know that in the UK 100% of all planned surgery are marked?  This has become a standard of care with processes in place for per-op care. Just what is the UK doing to make such an impact on this area along the continuum.? (This information provided by stoma care nurse in UK</a:t>
            </a:r>
          </a:p>
          <a:p>
            <a:pPr>
              <a:defRPr/>
            </a:pPr>
            <a:endParaRPr lang="en-US" dirty="0"/>
          </a:p>
          <a:p>
            <a:pPr>
              <a:defRPr/>
            </a:pPr>
            <a:endParaRPr lang="en-US" dirty="0"/>
          </a:p>
          <a:p>
            <a:pPr>
              <a:defRPr/>
            </a:pPr>
            <a:r>
              <a:rPr lang="en-US" dirty="0"/>
              <a:t>Possible further discussion</a:t>
            </a:r>
          </a:p>
          <a:p>
            <a:pPr marL="173919" indent="-173919">
              <a:buFont typeface="Arial" panose="020B0604020202020204" pitchFamily="34" charset="0"/>
              <a:buChar char="•"/>
              <a:defRPr/>
            </a:pPr>
            <a:r>
              <a:rPr lang="en-US" dirty="0"/>
              <a:t>How are we missing people for teaching and marking? </a:t>
            </a:r>
          </a:p>
          <a:p>
            <a:pPr marL="173919" indent="-173919">
              <a:buFont typeface="Arial" panose="020B0604020202020204" pitchFamily="34" charset="0"/>
              <a:buChar char="•"/>
              <a:defRPr/>
            </a:pPr>
            <a:r>
              <a:rPr lang="en-US" dirty="0"/>
              <a:t> Is this acceptable? </a:t>
            </a:r>
          </a:p>
          <a:p>
            <a:pPr marL="173919" indent="-173919">
              <a:buFont typeface="Arial" panose="020B0604020202020204" pitchFamily="34" charset="0"/>
              <a:buChar char="•"/>
              <a:defRPr/>
            </a:pPr>
            <a:r>
              <a:rPr lang="en-US" dirty="0"/>
              <a:t>What do you think the barriers are? </a:t>
            </a:r>
          </a:p>
          <a:p>
            <a:pPr marL="173919" indent="-173919">
              <a:buFont typeface="Arial" panose="020B0604020202020204" pitchFamily="34" charset="0"/>
              <a:buChar char="•"/>
              <a:defRPr/>
            </a:pPr>
            <a:r>
              <a:rPr lang="en-US" dirty="0"/>
              <a:t>Why are patients not getting marked? </a:t>
            </a:r>
          </a:p>
          <a:p>
            <a:pPr marL="173919" indent="-173919">
              <a:buFont typeface="Arial" panose="020B0604020202020204" pitchFamily="34" charset="0"/>
              <a:buChar char="•"/>
              <a:defRPr/>
            </a:pPr>
            <a:r>
              <a:rPr lang="en-US" dirty="0"/>
              <a:t>Are surgeons marking? </a:t>
            </a:r>
          </a:p>
          <a:p>
            <a:endParaRPr lang="en-US" dirty="0"/>
          </a:p>
        </p:txBody>
      </p:sp>
      <p:sp>
        <p:nvSpPr>
          <p:cNvPr id="4" name="Slide Number Placeholder 3"/>
          <p:cNvSpPr>
            <a:spLocks noGrp="1"/>
          </p:cNvSpPr>
          <p:nvPr>
            <p:ph type="sldNum" sz="quarter" idx="10"/>
          </p:nvPr>
        </p:nvSpPr>
        <p:spPr/>
        <p:txBody>
          <a:bodyPr/>
          <a:lstStyle/>
          <a:p>
            <a:fld id="{0F5F404F-0411-483D-A10B-E0FDB309FB8E}" type="slidenum">
              <a:rPr lang="en-US" smtClean="0"/>
              <a:t>30</a:t>
            </a:fld>
            <a:endParaRPr lang="en-US"/>
          </a:p>
        </p:txBody>
      </p:sp>
    </p:spTree>
    <p:extLst>
      <p:ext uri="{BB962C8B-B14F-4D97-AF65-F5344CB8AC3E}">
        <p14:creationId xmlns:p14="http://schemas.microsoft.com/office/powerpoint/2010/main" val="3455006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Here is a fact from 2015 OCC. What are your thoughts on this? </a:t>
            </a:r>
          </a:p>
          <a:p>
            <a:r>
              <a:rPr lang="en-US" altLang="en-US" dirty="0"/>
              <a:t>Is this an area where you think can make change in your own practice? What kind of things can you  do? </a:t>
            </a:r>
          </a:p>
          <a:p>
            <a:r>
              <a:rPr lang="en-US" altLang="en-US" dirty="0"/>
              <a:t>What happens on weekends when a WOC nurse is not available? </a:t>
            </a:r>
          </a:p>
          <a:p>
            <a:endParaRPr lang="en-US" altLang="en-US" dirty="0"/>
          </a:p>
          <a:p>
            <a:r>
              <a:rPr lang="en-US" altLang="en-US" dirty="0"/>
              <a:t>Can you educate surgeons / residents / nurses to do stoma site marking? </a:t>
            </a:r>
          </a:p>
          <a:p>
            <a:r>
              <a:rPr lang="en-US" altLang="en-US" dirty="0"/>
              <a:t>Do you feel this takes away from the WOC nurse importance and responsibility?</a:t>
            </a:r>
          </a:p>
          <a:p>
            <a:endParaRPr lang="en-US" dirty="0"/>
          </a:p>
        </p:txBody>
      </p:sp>
      <p:sp>
        <p:nvSpPr>
          <p:cNvPr id="4" name="Slide Number Placeholder 3"/>
          <p:cNvSpPr>
            <a:spLocks noGrp="1"/>
          </p:cNvSpPr>
          <p:nvPr>
            <p:ph type="sldNum" sz="quarter" idx="10"/>
          </p:nvPr>
        </p:nvSpPr>
        <p:spPr/>
        <p:txBody>
          <a:bodyPr/>
          <a:lstStyle/>
          <a:p>
            <a:fld id="{0F5F404F-0411-483D-A10B-E0FDB309FB8E}" type="slidenum">
              <a:rPr lang="en-US" smtClean="0"/>
              <a:t>31</a:t>
            </a:fld>
            <a:endParaRPr lang="en-US"/>
          </a:p>
        </p:txBody>
      </p:sp>
    </p:spTree>
    <p:extLst>
      <p:ext uri="{BB962C8B-B14F-4D97-AF65-F5344CB8AC3E}">
        <p14:creationId xmlns:p14="http://schemas.microsoft.com/office/powerpoint/2010/main" val="3455006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Possible Follow Up Questions:</a:t>
            </a:r>
          </a:p>
          <a:p>
            <a:pPr marL="173919" indent="-173919">
              <a:buFont typeface="Arial" panose="020B0604020202020204" pitchFamily="34" charset="0"/>
              <a:buChar char="•"/>
              <a:defRPr/>
            </a:pPr>
            <a:r>
              <a:rPr lang="en-US" dirty="0"/>
              <a:t>If no why?</a:t>
            </a:r>
          </a:p>
          <a:p>
            <a:pPr marL="173919" indent="-173919">
              <a:buFont typeface="Arial" panose="020B0604020202020204" pitchFamily="34" charset="0"/>
              <a:buChar char="•"/>
              <a:defRPr/>
            </a:pPr>
            <a:r>
              <a:rPr lang="en-US" dirty="0"/>
              <a:t>If yes… how did you initiate this? </a:t>
            </a:r>
          </a:p>
          <a:p>
            <a:pPr marL="173919" indent="-173919">
              <a:buFont typeface="Arial" panose="020B0604020202020204" pitchFamily="34" charset="0"/>
              <a:buChar char="•"/>
              <a:defRPr/>
            </a:pPr>
            <a:r>
              <a:rPr lang="en-US" dirty="0"/>
              <a:t>Does anyone have examples? </a:t>
            </a:r>
          </a:p>
          <a:p>
            <a:endParaRPr lang="en-US" dirty="0"/>
          </a:p>
        </p:txBody>
      </p:sp>
      <p:sp>
        <p:nvSpPr>
          <p:cNvPr id="4" name="Slide Number Placeholder 3"/>
          <p:cNvSpPr>
            <a:spLocks noGrp="1"/>
          </p:cNvSpPr>
          <p:nvPr>
            <p:ph type="sldNum" sz="quarter" idx="10"/>
          </p:nvPr>
        </p:nvSpPr>
        <p:spPr/>
        <p:txBody>
          <a:bodyPr/>
          <a:lstStyle/>
          <a:p>
            <a:fld id="{7CAB2AFB-EC20-44A9-8610-473BBA483B63}" type="slidenum">
              <a:rPr lang="en-US" smtClean="0"/>
              <a:t>32</a:t>
            </a:fld>
            <a:endParaRPr lang="en-US" dirty="0"/>
          </a:p>
        </p:txBody>
      </p:sp>
    </p:spTree>
    <p:extLst>
      <p:ext uri="{BB962C8B-B14F-4D97-AF65-F5344CB8AC3E}">
        <p14:creationId xmlns:p14="http://schemas.microsoft.com/office/powerpoint/2010/main" val="2438867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Follow up Questions: </a:t>
            </a:r>
          </a:p>
          <a:p>
            <a:pPr marL="173919" indent="-173919">
              <a:buFont typeface="Arial" panose="020B0604020202020204" pitchFamily="34" charset="0"/>
              <a:buChar char="•"/>
              <a:defRPr/>
            </a:pPr>
            <a:r>
              <a:rPr lang="en-US" dirty="0"/>
              <a:t>Do you </a:t>
            </a:r>
            <a:r>
              <a:rPr lang="en-US" dirty="0" err="1"/>
              <a:t>priorize</a:t>
            </a:r>
            <a:r>
              <a:rPr lang="en-US" dirty="0"/>
              <a:t> what you teach? What is that? </a:t>
            </a:r>
          </a:p>
          <a:p>
            <a:pPr marL="173919" indent="-173919">
              <a:buFont typeface="Arial" panose="020B0604020202020204" pitchFamily="34" charset="0"/>
              <a:buChar char="•"/>
              <a:defRPr/>
            </a:pPr>
            <a:r>
              <a:rPr lang="en-US" dirty="0"/>
              <a:t>How can we be creative n our teaching? </a:t>
            </a:r>
          </a:p>
          <a:p>
            <a:pPr marL="173919" indent="-173919">
              <a:buFont typeface="Arial" panose="020B0604020202020204" pitchFamily="34" charset="0"/>
              <a:buChar char="•"/>
              <a:defRPr/>
            </a:pPr>
            <a:r>
              <a:rPr lang="en-US" dirty="0"/>
              <a:t>Do you have any examples to share? </a:t>
            </a:r>
          </a:p>
          <a:p>
            <a:endParaRPr lang="en-US" dirty="0"/>
          </a:p>
        </p:txBody>
      </p:sp>
      <p:sp>
        <p:nvSpPr>
          <p:cNvPr id="4" name="Slide Number Placeholder 3"/>
          <p:cNvSpPr>
            <a:spLocks noGrp="1"/>
          </p:cNvSpPr>
          <p:nvPr>
            <p:ph type="sldNum" sz="quarter" idx="10"/>
          </p:nvPr>
        </p:nvSpPr>
        <p:spPr/>
        <p:txBody>
          <a:bodyPr/>
          <a:lstStyle/>
          <a:p>
            <a:fld id="{7CAB2AFB-EC20-44A9-8610-473BBA483B63}"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509556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xfrm>
            <a:off x="1258888" y="696913"/>
            <a:ext cx="4648200" cy="3487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Stoma site marking makes a difference in helping to minimize PSC post operative. BUT we know it is not just the marking…  we know that preoperative teaching makes a difference and we need to advocate that ALL patients see a WOC nurse before surgery – because this is where it begins. </a:t>
            </a:r>
          </a:p>
          <a:p>
            <a:endParaRPr lang="en-US" altLang="en-US" dirty="0"/>
          </a:p>
          <a:p>
            <a:r>
              <a:rPr lang="en-US" altLang="en-US" dirty="0"/>
              <a:t>What kind of things can you do to make sure that ALL your patients see a WOC nurse before surgery to receive both stoma site marking and preoperative teaching? If you can think of something – write it down! </a:t>
            </a:r>
          </a:p>
          <a:p>
            <a:r>
              <a:rPr lang="en-US" altLang="en-US" dirty="0"/>
              <a:t>Possible follow up discussion: </a:t>
            </a:r>
          </a:p>
          <a:p>
            <a:pPr marL="637703" lvl="1" indent="-173919">
              <a:buFontTx/>
              <a:buChar char="•"/>
            </a:pPr>
            <a:r>
              <a:rPr lang="en-US" altLang="en-US" dirty="0"/>
              <a:t>Preoperative KITs</a:t>
            </a:r>
          </a:p>
          <a:p>
            <a:pPr marL="637703" lvl="1" indent="-173919">
              <a:buFontTx/>
              <a:buChar char="•"/>
            </a:pPr>
            <a:r>
              <a:rPr lang="en-US" altLang="en-US" dirty="0"/>
              <a:t>Ostomy Preoperative Clinic</a:t>
            </a:r>
          </a:p>
          <a:p>
            <a:pPr marL="637703" lvl="1" indent="-173919">
              <a:buFontTx/>
              <a:buChar char="•"/>
            </a:pPr>
            <a:r>
              <a:rPr lang="en-US" altLang="en-US" dirty="0"/>
              <a:t>Collaborate with preoperative assessment clinic</a:t>
            </a:r>
          </a:p>
          <a:p>
            <a:pPr marL="637703" lvl="1" indent="-173919">
              <a:buFontTx/>
              <a:buChar char="•"/>
            </a:pPr>
            <a:r>
              <a:rPr lang="en-US" altLang="en-US" dirty="0"/>
              <a:t>Stoma site marking techniques</a:t>
            </a:r>
          </a:p>
          <a:p>
            <a:pPr marL="637703" lvl="1" indent="-173919">
              <a:buFontTx/>
              <a:buChar char="•"/>
            </a:pPr>
            <a:r>
              <a:rPr lang="en-US" altLang="en-US" dirty="0"/>
              <a:t>Designate stoma site marker</a:t>
            </a:r>
          </a:p>
          <a:p>
            <a:pPr marL="637703" lvl="1" indent="-173919">
              <a:buFontTx/>
              <a:buChar char="•"/>
            </a:pPr>
            <a:r>
              <a:rPr lang="en-US" altLang="en-US" dirty="0"/>
              <a:t>Educating surgeon  / residents</a:t>
            </a:r>
          </a:p>
          <a:p>
            <a:pPr marL="637703" lvl="1" indent="-173919">
              <a:buFontTx/>
              <a:buChar char="•"/>
            </a:pPr>
            <a:r>
              <a:rPr lang="en-US" altLang="en-US" dirty="0"/>
              <a:t>Pouch change preoperative / Practice with closure</a:t>
            </a:r>
          </a:p>
          <a:p>
            <a:pPr marL="637703" lvl="1" indent="-173919">
              <a:buFontTx/>
              <a:buChar char="•"/>
            </a:pPr>
            <a:r>
              <a:rPr lang="en-US" altLang="en-US" dirty="0"/>
              <a:t>Fake stoma application preoperative</a:t>
            </a:r>
          </a:p>
          <a:p>
            <a:r>
              <a:rPr lang="en-US" altLang="en-US" dirty="0"/>
              <a:t>EXAMPLE: Jan Colwell at the university of Chicago has developed preoperative videos that are on </a:t>
            </a:r>
            <a:r>
              <a:rPr lang="en-US" altLang="en-US" dirty="0" err="1"/>
              <a:t>youtube</a:t>
            </a:r>
            <a:r>
              <a:rPr lang="en-US" altLang="en-US" dirty="0"/>
              <a:t> to assist with teaching both pre-operatively and </a:t>
            </a:r>
            <a:r>
              <a:rPr lang="en-US" altLang="en-US" dirty="0" err="1"/>
              <a:t>postoperaatively</a:t>
            </a:r>
            <a:r>
              <a:rPr lang="en-US" altLang="en-US" dirty="0"/>
              <a:t/>
            </a:r>
            <a:br>
              <a:rPr lang="en-US" altLang="en-US" dirty="0"/>
            </a:br>
            <a:endParaRPr lang="en-US" altLang="en-US" dirty="0"/>
          </a:p>
          <a:p>
            <a:pPr marL="637703" lvl="1" indent="-173919">
              <a:buFontTx/>
              <a:buChar char="•"/>
            </a:pPr>
            <a:endParaRPr lang="en-US" altLang="en-US" dirty="0"/>
          </a:p>
          <a:p>
            <a:r>
              <a:rPr lang="en-US" altLang="en-US" dirty="0"/>
              <a:t>NOTE: Try to keep the discussion to skin and PSCs. </a:t>
            </a:r>
          </a:p>
        </p:txBody>
      </p:sp>
      <p:sp>
        <p:nvSpPr>
          <p:cNvPr id="1095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3648" indent="-289865" eaLnBrk="0" hangingPunct="0">
              <a:spcBef>
                <a:spcPct val="30000"/>
              </a:spcBef>
              <a:defRPr sz="1200">
                <a:solidFill>
                  <a:schemeClr val="tx1"/>
                </a:solidFill>
                <a:latin typeface="Calibri" pitchFamily="34" charset="0"/>
              </a:defRPr>
            </a:lvl2pPr>
            <a:lvl3pPr marL="1159459" indent="-231892" eaLnBrk="0" hangingPunct="0">
              <a:spcBef>
                <a:spcPct val="30000"/>
              </a:spcBef>
              <a:defRPr sz="1200">
                <a:solidFill>
                  <a:schemeClr val="tx1"/>
                </a:solidFill>
                <a:latin typeface="Calibri" pitchFamily="34" charset="0"/>
              </a:defRPr>
            </a:lvl3pPr>
            <a:lvl4pPr marL="1623243" indent="-231892" eaLnBrk="0" hangingPunct="0">
              <a:spcBef>
                <a:spcPct val="30000"/>
              </a:spcBef>
              <a:defRPr sz="1200">
                <a:solidFill>
                  <a:schemeClr val="tx1"/>
                </a:solidFill>
                <a:latin typeface="Calibri" pitchFamily="34" charset="0"/>
              </a:defRPr>
            </a:lvl4pPr>
            <a:lvl5pPr marL="2087027" indent="-231892" eaLnBrk="0" hangingPunct="0">
              <a:spcBef>
                <a:spcPct val="30000"/>
              </a:spcBef>
              <a:defRPr sz="1200">
                <a:solidFill>
                  <a:schemeClr val="tx1"/>
                </a:solidFill>
                <a:latin typeface="Calibri" pitchFamily="34" charset="0"/>
              </a:defRPr>
            </a:lvl5pPr>
            <a:lvl6pPr marL="2550810" indent="-231892" eaLnBrk="0" fontAlgn="base" hangingPunct="0">
              <a:spcBef>
                <a:spcPct val="30000"/>
              </a:spcBef>
              <a:spcAft>
                <a:spcPct val="0"/>
              </a:spcAft>
              <a:defRPr sz="1200">
                <a:solidFill>
                  <a:schemeClr val="tx1"/>
                </a:solidFill>
                <a:latin typeface="Calibri" pitchFamily="34" charset="0"/>
              </a:defRPr>
            </a:lvl6pPr>
            <a:lvl7pPr marL="3014594" indent="-231892" eaLnBrk="0" fontAlgn="base" hangingPunct="0">
              <a:spcBef>
                <a:spcPct val="30000"/>
              </a:spcBef>
              <a:spcAft>
                <a:spcPct val="0"/>
              </a:spcAft>
              <a:defRPr sz="1200">
                <a:solidFill>
                  <a:schemeClr val="tx1"/>
                </a:solidFill>
                <a:latin typeface="Calibri" pitchFamily="34" charset="0"/>
              </a:defRPr>
            </a:lvl7pPr>
            <a:lvl8pPr marL="3478378" indent="-231892" eaLnBrk="0" fontAlgn="base" hangingPunct="0">
              <a:spcBef>
                <a:spcPct val="30000"/>
              </a:spcBef>
              <a:spcAft>
                <a:spcPct val="0"/>
              </a:spcAft>
              <a:defRPr sz="1200">
                <a:solidFill>
                  <a:schemeClr val="tx1"/>
                </a:solidFill>
                <a:latin typeface="Calibri" pitchFamily="34" charset="0"/>
              </a:defRPr>
            </a:lvl8pPr>
            <a:lvl9pPr marL="3942161" indent="-23189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5938A183-C56D-4E44-BB57-3A1F3E18AD6C}" type="slidenum">
              <a:rPr lang="en-US" altLang="en-US" smtClean="0">
                <a:latin typeface="Arial" pitchFamily="34" charset="0"/>
              </a:rPr>
              <a:pPr eaLnBrk="1" hangingPunct="1">
                <a:spcBef>
                  <a:spcPct val="0"/>
                </a:spcBef>
                <a:defRPr/>
              </a:pPr>
              <a:t>34</a:t>
            </a:fld>
            <a:endParaRPr lang="en-US" altLang="en-US">
              <a:latin typeface="Arial" pitchFamily="34" charset="0"/>
            </a:endParaRPr>
          </a:p>
        </p:txBody>
      </p:sp>
    </p:spTree>
    <p:extLst>
      <p:ext uri="{BB962C8B-B14F-4D97-AF65-F5344CB8AC3E}">
        <p14:creationId xmlns:p14="http://schemas.microsoft.com/office/powerpoint/2010/main" val="13998311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altLang="en-US" dirty="0"/>
              <a:t>Can you make a commitment to</a:t>
            </a:r>
            <a:r>
              <a:rPr lang="en-US" altLang="en-US" baseline="0" dirty="0"/>
              <a:t> make a change in the preoperative period that would impact </a:t>
            </a:r>
            <a:r>
              <a:rPr lang="en-US" altLang="en-US" baseline="0" dirty="0" err="1"/>
              <a:t>peristomal</a:t>
            </a:r>
            <a:r>
              <a:rPr lang="en-US" altLang="en-US" baseline="0" dirty="0"/>
              <a:t> skin health? </a:t>
            </a:r>
          </a:p>
          <a:p>
            <a:pPr>
              <a:defRPr/>
            </a:pPr>
            <a:endParaRPr lang="en-US" dirty="0"/>
          </a:p>
          <a:p>
            <a:pPr>
              <a:defRPr/>
            </a:pPr>
            <a:r>
              <a:rPr lang="en-US" dirty="0"/>
              <a:t>If so… write it down!</a:t>
            </a:r>
          </a:p>
          <a:p>
            <a:pPr>
              <a:defRPr/>
            </a:pPr>
            <a:endParaRPr lang="en-US" dirty="0"/>
          </a:p>
        </p:txBody>
      </p:sp>
      <p:sp>
        <p:nvSpPr>
          <p:cNvPr id="983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3648" indent="-289865" eaLnBrk="0" hangingPunct="0">
              <a:defRPr>
                <a:solidFill>
                  <a:schemeClr val="tx1"/>
                </a:solidFill>
                <a:latin typeface="Arial" pitchFamily="34" charset="0"/>
              </a:defRPr>
            </a:lvl2pPr>
            <a:lvl3pPr marL="1159459" indent="-231892" eaLnBrk="0" hangingPunct="0">
              <a:defRPr>
                <a:solidFill>
                  <a:schemeClr val="tx1"/>
                </a:solidFill>
                <a:latin typeface="Arial" pitchFamily="34" charset="0"/>
              </a:defRPr>
            </a:lvl3pPr>
            <a:lvl4pPr marL="1623243" indent="-231892" eaLnBrk="0" hangingPunct="0">
              <a:defRPr>
                <a:solidFill>
                  <a:schemeClr val="tx1"/>
                </a:solidFill>
                <a:latin typeface="Arial" pitchFamily="34" charset="0"/>
              </a:defRPr>
            </a:lvl4pPr>
            <a:lvl5pPr marL="2087027" indent="-231892" eaLnBrk="0" hangingPunct="0">
              <a:defRPr>
                <a:solidFill>
                  <a:schemeClr val="tx1"/>
                </a:solidFill>
                <a:latin typeface="Arial" pitchFamily="34" charset="0"/>
              </a:defRPr>
            </a:lvl5pPr>
            <a:lvl6pPr marL="2550810" indent="-231892" eaLnBrk="0" fontAlgn="base" hangingPunct="0">
              <a:spcBef>
                <a:spcPct val="0"/>
              </a:spcBef>
              <a:spcAft>
                <a:spcPct val="0"/>
              </a:spcAft>
              <a:defRPr>
                <a:solidFill>
                  <a:schemeClr val="tx1"/>
                </a:solidFill>
                <a:latin typeface="Arial" pitchFamily="34" charset="0"/>
              </a:defRPr>
            </a:lvl6pPr>
            <a:lvl7pPr marL="3014594" indent="-231892" eaLnBrk="0" fontAlgn="base" hangingPunct="0">
              <a:spcBef>
                <a:spcPct val="0"/>
              </a:spcBef>
              <a:spcAft>
                <a:spcPct val="0"/>
              </a:spcAft>
              <a:defRPr>
                <a:solidFill>
                  <a:schemeClr val="tx1"/>
                </a:solidFill>
                <a:latin typeface="Arial" pitchFamily="34" charset="0"/>
              </a:defRPr>
            </a:lvl7pPr>
            <a:lvl8pPr marL="3478378" indent="-231892" eaLnBrk="0" fontAlgn="base" hangingPunct="0">
              <a:spcBef>
                <a:spcPct val="0"/>
              </a:spcBef>
              <a:spcAft>
                <a:spcPct val="0"/>
              </a:spcAft>
              <a:defRPr>
                <a:solidFill>
                  <a:schemeClr val="tx1"/>
                </a:solidFill>
                <a:latin typeface="Arial" pitchFamily="34" charset="0"/>
              </a:defRPr>
            </a:lvl8pPr>
            <a:lvl9pPr marL="3942161" indent="-231892" eaLnBrk="0" fontAlgn="base" hangingPunct="0">
              <a:spcBef>
                <a:spcPct val="0"/>
              </a:spcBef>
              <a:spcAft>
                <a:spcPct val="0"/>
              </a:spcAft>
              <a:defRPr>
                <a:solidFill>
                  <a:schemeClr val="tx1"/>
                </a:solidFill>
                <a:latin typeface="Arial" pitchFamily="34" charset="0"/>
              </a:defRPr>
            </a:lvl9pPr>
          </a:lstStyle>
          <a:p>
            <a:pPr eaLnBrk="1" hangingPunct="1">
              <a:defRPr/>
            </a:pPr>
            <a:fld id="{987D6F5F-8DE9-4093-8FD9-8689108317BA}" type="slidenum">
              <a:rPr lang="en-US" altLang="en-US" smtClean="0"/>
              <a:pPr eaLnBrk="1" hangingPunct="1">
                <a:defRPr/>
              </a:pPr>
              <a:t>35</a:t>
            </a:fld>
            <a:endParaRPr lang="en-US" altLang="en-US"/>
          </a:p>
        </p:txBody>
      </p:sp>
    </p:spTree>
    <p:extLst>
      <p:ext uri="{BB962C8B-B14F-4D97-AF65-F5344CB8AC3E}">
        <p14:creationId xmlns:p14="http://schemas.microsoft.com/office/powerpoint/2010/main" val="41450854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spcBef>
                <a:spcPct val="0"/>
              </a:spcBef>
              <a:defRPr/>
            </a:pPr>
            <a:r>
              <a:rPr lang="en-US" altLang="en-US" dirty="0"/>
              <a:t>The patient has now had surgery and is in the hospital recovering and preparing for discharge. This is probably the most overwhelming stage for the patient but the most important stage to prepare them to be discharge and set them up for success and avoid </a:t>
            </a:r>
            <a:r>
              <a:rPr lang="en-US" altLang="en-US" dirty="0" err="1"/>
              <a:t>peristomal</a:t>
            </a:r>
            <a:r>
              <a:rPr lang="en-US" altLang="en-US" dirty="0"/>
              <a:t> skin complications. Unfortunately for WOC nurses it is one of the more challenges stages along the continuum as most WOC nurses are in acute care setting and this is where the expertise is located. </a:t>
            </a:r>
          </a:p>
          <a:p>
            <a:pPr eaLnBrk="1" hangingPunct="1">
              <a:spcBef>
                <a:spcPct val="0"/>
              </a:spcBef>
              <a:defRPr/>
            </a:pPr>
            <a:endParaRPr lang="en-US" altLang="en-US" dirty="0"/>
          </a:p>
          <a:p>
            <a:pPr eaLnBrk="1" hangingPunct="1">
              <a:spcBef>
                <a:spcPct val="0"/>
              </a:spcBef>
              <a:defRPr/>
            </a:pPr>
            <a:r>
              <a:rPr lang="en-US" altLang="en-US" dirty="0"/>
              <a:t>Did you know that of all the nurses that attended the 2015 OCC – 71% were from the acute care setting and this is reflective of the national WOCN statistics. So who is helping the patient once they have been discharged.</a:t>
            </a:r>
          </a:p>
          <a:p>
            <a:pPr eaLnBrk="1" hangingPunct="1">
              <a:spcBef>
                <a:spcPct val="0"/>
              </a:spcBef>
              <a:defRPr/>
            </a:pPr>
            <a:endParaRPr lang="en-US" altLang="en-US" dirty="0"/>
          </a:p>
          <a:p>
            <a:pPr eaLnBrk="1" hangingPunct="1">
              <a:spcBef>
                <a:spcPct val="0"/>
              </a:spcBef>
              <a:defRPr/>
            </a:pPr>
            <a:r>
              <a:rPr lang="en-US" altLang="en-US" dirty="0"/>
              <a:t>What are the MOST challenging issues that you are facing in the acute care setting that impact </a:t>
            </a:r>
            <a:r>
              <a:rPr lang="en-US" altLang="en-US" dirty="0" err="1"/>
              <a:t>peristomal</a:t>
            </a:r>
            <a:r>
              <a:rPr lang="en-US" altLang="en-US" dirty="0"/>
              <a:t> skin health? </a:t>
            </a:r>
          </a:p>
          <a:p>
            <a:pPr eaLnBrk="1" hangingPunct="1">
              <a:spcBef>
                <a:spcPct val="0"/>
              </a:spcBef>
              <a:defRPr/>
            </a:pPr>
            <a:r>
              <a:rPr lang="en-US" altLang="en-US" dirty="0"/>
              <a:t>Possible follow up discussion:  </a:t>
            </a:r>
          </a:p>
          <a:p>
            <a:pPr marL="173919" indent="-173919">
              <a:spcBef>
                <a:spcPct val="0"/>
              </a:spcBef>
              <a:buFontTx/>
              <a:buChar char="-"/>
              <a:defRPr/>
            </a:pPr>
            <a:r>
              <a:rPr lang="en-US" altLang="en-US" dirty="0"/>
              <a:t>Length of stay</a:t>
            </a:r>
          </a:p>
          <a:p>
            <a:pPr marL="173919" indent="-173919">
              <a:spcBef>
                <a:spcPct val="0"/>
              </a:spcBef>
              <a:buFontTx/>
              <a:buChar char="-"/>
              <a:defRPr/>
            </a:pPr>
            <a:r>
              <a:rPr lang="en-US" altLang="en-US" dirty="0"/>
              <a:t>Lack of bedside nurse knowledge</a:t>
            </a:r>
          </a:p>
          <a:p>
            <a:pPr marL="173919" indent="-173919">
              <a:spcBef>
                <a:spcPct val="0"/>
              </a:spcBef>
              <a:buFontTx/>
              <a:buChar char="-"/>
              <a:defRPr/>
            </a:pPr>
            <a:r>
              <a:rPr lang="en-US" altLang="en-US" dirty="0"/>
              <a:t>Focused doing more wound care and less ostomy</a:t>
            </a:r>
          </a:p>
          <a:p>
            <a:pPr marL="173919" indent="-173919">
              <a:spcBef>
                <a:spcPct val="0"/>
              </a:spcBef>
              <a:buFontTx/>
              <a:buChar char="-"/>
              <a:defRPr/>
            </a:pPr>
            <a:r>
              <a:rPr lang="en-US" altLang="en-US" dirty="0"/>
              <a:t>Not working weekend and patients discharged on weekend</a:t>
            </a:r>
          </a:p>
          <a:p>
            <a:pPr marL="173919" indent="-173919">
              <a:spcBef>
                <a:spcPct val="0"/>
              </a:spcBef>
              <a:buFontTx/>
              <a:buChar char="-"/>
              <a:defRPr/>
            </a:pPr>
            <a:r>
              <a:rPr lang="en-US" altLang="en-US" dirty="0"/>
              <a:t>No time for family interaction</a:t>
            </a:r>
          </a:p>
          <a:p>
            <a:pPr marL="173919" indent="-173919">
              <a:spcBef>
                <a:spcPct val="0"/>
              </a:spcBef>
              <a:buFontTx/>
              <a:buChar char="-"/>
              <a:defRPr/>
            </a:pPr>
            <a:r>
              <a:rPr lang="en-US" altLang="en-US" dirty="0"/>
              <a:t>Patient over medicated / pain / diagnosis</a:t>
            </a:r>
          </a:p>
          <a:p>
            <a:pPr marL="173919" indent="-173919">
              <a:spcBef>
                <a:spcPct val="0"/>
              </a:spcBef>
              <a:buFontTx/>
              <a:buChar char="-"/>
              <a:defRPr/>
            </a:pPr>
            <a:r>
              <a:rPr lang="en-US" altLang="en-US" dirty="0"/>
              <a:t>Information overload</a:t>
            </a:r>
          </a:p>
          <a:p>
            <a:pPr marL="173919" indent="-173919">
              <a:spcBef>
                <a:spcPct val="0"/>
              </a:spcBef>
              <a:buFontTx/>
              <a:buChar char="-"/>
              <a:defRPr/>
            </a:pPr>
            <a:endParaRPr lang="en-US" altLang="en-US" dirty="0"/>
          </a:p>
        </p:txBody>
      </p:sp>
      <p:sp>
        <p:nvSpPr>
          <p:cNvPr id="1105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3648" indent="-289865" eaLnBrk="0" hangingPunct="0">
              <a:defRPr>
                <a:solidFill>
                  <a:schemeClr val="tx1"/>
                </a:solidFill>
                <a:latin typeface="Arial" pitchFamily="34" charset="0"/>
              </a:defRPr>
            </a:lvl2pPr>
            <a:lvl3pPr marL="1159459" indent="-231892" eaLnBrk="0" hangingPunct="0">
              <a:defRPr>
                <a:solidFill>
                  <a:schemeClr val="tx1"/>
                </a:solidFill>
                <a:latin typeface="Arial" pitchFamily="34" charset="0"/>
              </a:defRPr>
            </a:lvl3pPr>
            <a:lvl4pPr marL="1623243" indent="-231892" eaLnBrk="0" hangingPunct="0">
              <a:defRPr>
                <a:solidFill>
                  <a:schemeClr val="tx1"/>
                </a:solidFill>
                <a:latin typeface="Arial" pitchFamily="34" charset="0"/>
              </a:defRPr>
            </a:lvl4pPr>
            <a:lvl5pPr marL="2087027" indent="-231892" eaLnBrk="0" hangingPunct="0">
              <a:defRPr>
                <a:solidFill>
                  <a:schemeClr val="tx1"/>
                </a:solidFill>
                <a:latin typeface="Arial" pitchFamily="34" charset="0"/>
              </a:defRPr>
            </a:lvl5pPr>
            <a:lvl6pPr marL="2550810" indent="-231892" eaLnBrk="0" fontAlgn="base" hangingPunct="0">
              <a:spcBef>
                <a:spcPct val="0"/>
              </a:spcBef>
              <a:spcAft>
                <a:spcPct val="0"/>
              </a:spcAft>
              <a:defRPr>
                <a:solidFill>
                  <a:schemeClr val="tx1"/>
                </a:solidFill>
                <a:latin typeface="Arial" pitchFamily="34" charset="0"/>
              </a:defRPr>
            </a:lvl6pPr>
            <a:lvl7pPr marL="3014594" indent="-231892" eaLnBrk="0" fontAlgn="base" hangingPunct="0">
              <a:spcBef>
                <a:spcPct val="0"/>
              </a:spcBef>
              <a:spcAft>
                <a:spcPct val="0"/>
              </a:spcAft>
              <a:defRPr>
                <a:solidFill>
                  <a:schemeClr val="tx1"/>
                </a:solidFill>
                <a:latin typeface="Arial" pitchFamily="34" charset="0"/>
              </a:defRPr>
            </a:lvl7pPr>
            <a:lvl8pPr marL="3478378" indent="-231892" eaLnBrk="0" fontAlgn="base" hangingPunct="0">
              <a:spcBef>
                <a:spcPct val="0"/>
              </a:spcBef>
              <a:spcAft>
                <a:spcPct val="0"/>
              </a:spcAft>
              <a:defRPr>
                <a:solidFill>
                  <a:schemeClr val="tx1"/>
                </a:solidFill>
                <a:latin typeface="Arial" pitchFamily="34" charset="0"/>
              </a:defRPr>
            </a:lvl8pPr>
            <a:lvl9pPr marL="3942161" indent="-231892" eaLnBrk="0" fontAlgn="base" hangingPunct="0">
              <a:spcBef>
                <a:spcPct val="0"/>
              </a:spcBef>
              <a:spcAft>
                <a:spcPct val="0"/>
              </a:spcAft>
              <a:defRPr>
                <a:solidFill>
                  <a:schemeClr val="tx1"/>
                </a:solidFill>
                <a:latin typeface="Arial" pitchFamily="34" charset="0"/>
              </a:defRPr>
            </a:lvl9pPr>
          </a:lstStyle>
          <a:p>
            <a:pPr eaLnBrk="1" hangingPunct="1">
              <a:defRPr/>
            </a:pPr>
            <a:fld id="{80F8AD65-0362-4D6D-84C1-DF3E9F3E695C}" type="slidenum">
              <a:rPr lang="en-US" altLang="en-US" smtClean="0"/>
              <a:pPr eaLnBrk="1" hangingPunct="1">
                <a:defRPr/>
              </a:pPr>
              <a:t>36</a:t>
            </a:fld>
            <a:endParaRPr lang="en-US" altLang="en-US"/>
          </a:p>
        </p:txBody>
      </p:sp>
    </p:spTree>
    <p:extLst>
      <p:ext uri="{BB962C8B-B14F-4D97-AF65-F5344CB8AC3E}">
        <p14:creationId xmlns:p14="http://schemas.microsoft.com/office/powerpoint/2010/main" val="29365220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question is specifically about fecal ostomies… We will also ask the same question for a urinary ostomy. </a:t>
            </a:r>
          </a:p>
          <a:p>
            <a:pPr>
              <a:defRPr/>
            </a:pPr>
            <a:endParaRPr lang="en-US" dirty="0"/>
          </a:p>
          <a:p>
            <a:pPr>
              <a:defRPr/>
            </a:pPr>
            <a:r>
              <a:rPr lang="en-US" dirty="0"/>
              <a:t>Possible Follow Up Questions: </a:t>
            </a:r>
          </a:p>
          <a:p>
            <a:pPr marL="173919" indent="-173919">
              <a:buFont typeface="Arial" panose="020B0604020202020204" pitchFamily="34" charset="0"/>
              <a:buChar char="•"/>
              <a:defRPr/>
            </a:pPr>
            <a:r>
              <a:rPr lang="en-US" dirty="0"/>
              <a:t>How does this impact your teaching to help minimize </a:t>
            </a:r>
            <a:r>
              <a:rPr lang="en-US" dirty="0" err="1"/>
              <a:t>peristomal</a:t>
            </a:r>
            <a:r>
              <a:rPr lang="en-US" dirty="0"/>
              <a:t> skin complications? </a:t>
            </a:r>
          </a:p>
          <a:p>
            <a:pPr marL="173919" indent="-173919">
              <a:buFont typeface="Arial" panose="020B0604020202020204" pitchFamily="34" charset="0"/>
              <a:buChar char="•"/>
              <a:defRPr/>
            </a:pPr>
            <a:r>
              <a:rPr lang="en-US" dirty="0"/>
              <a:t>How much has this changed over time? </a:t>
            </a:r>
          </a:p>
          <a:p>
            <a:endParaRPr lang="en-US" dirty="0"/>
          </a:p>
        </p:txBody>
      </p:sp>
      <p:sp>
        <p:nvSpPr>
          <p:cNvPr id="4" name="Slide Number Placeholder 3"/>
          <p:cNvSpPr>
            <a:spLocks noGrp="1"/>
          </p:cNvSpPr>
          <p:nvPr>
            <p:ph type="sldNum" sz="quarter" idx="10"/>
          </p:nvPr>
        </p:nvSpPr>
        <p:spPr/>
        <p:txBody>
          <a:bodyPr/>
          <a:lstStyle/>
          <a:p>
            <a:fld id="{7CAB2AFB-EC20-44A9-8610-473BBA483B63}"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509556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question is about a urinary stoma… </a:t>
            </a:r>
          </a:p>
          <a:p>
            <a:pPr>
              <a:defRPr/>
            </a:pPr>
            <a:endParaRPr lang="en-US" dirty="0"/>
          </a:p>
          <a:p>
            <a:pPr>
              <a:defRPr/>
            </a:pPr>
            <a:r>
              <a:rPr lang="en-US" dirty="0"/>
              <a:t>Does it matter whether it is fecal or urinary? </a:t>
            </a:r>
          </a:p>
          <a:p>
            <a:pPr>
              <a:defRPr/>
            </a:pPr>
            <a:r>
              <a:rPr lang="en-US" dirty="0"/>
              <a:t>Is short length of stay an issue overall for both types of ostomies? </a:t>
            </a:r>
          </a:p>
          <a:p>
            <a:pPr>
              <a:defRPr/>
            </a:pPr>
            <a:endParaRPr lang="en-US" dirty="0"/>
          </a:p>
          <a:p>
            <a:pPr>
              <a:defRPr/>
            </a:pPr>
            <a:r>
              <a:rPr lang="en-US" dirty="0"/>
              <a:t>Possible Follow Up Questions: </a:t>
            </a:r>
          </a:p>
          <a:p>
            <a:pPr marL="173919" indent="-173919">
              <a:buFont typeface="Arial" panose="020B0604020202020204" pitchFamily="34" charset="0"/>
              <a:buChar char="•"/>
              <a:defRPr/>
            </a:pPr>
            <a:r>
              <a:rPr lang="en-US" dirty="0"/>
              <a:t>How does this impact your teaching to help minimize </a:t>
            </a:r>
            <a:r>
              <a:rPr lang="en-US" dirty="0" err="1"/>
              <a:t>peristomal</a:t>
            </a:r>
            <a:r>
              <a:rPr lang="en-US" dirty="0"/>
              <a:t> skin complications? </a:t>
            </a:r>
          </a:p>
          <a:p>
            <a:pPr marL="173919" indent="-173919">
              <a:buFont typeface="Arial" panose="020B0604020202020204" pitchFamily="34" charset="0"/>
              <a:buChar char="•"/>
              <a:defRPr/>
            </a:pPr>
            <a:r>
              <a:rPr lang="en-US" dirty="0"/>
              <a:t>How much has this changed over time? </a:t>
            </a:r>
          </a:p>
          <a:p>
            <a:endParaRPr lang="en-US" dirty="0"/>
          </a:p>
        </p:txBody>
      </p:sp>
      <p:sp>
        <p:nvSpPr>
          <p:cNvPr id="4" name="Slide Number Placeholder 3"/>
          <p:cNvSpPr>
            <a:spLocks noGrp="1"/>
          </p:cNvSpPr>
          <p:nvPr>
            <p:ph type="sldNum" sz="quarter" idx="10"/>
          </p:nvPr>
        </p:nvSpPr>
        <p:spPr/>
        <p:txBody>
          <a:bodyPr/>
          <a:lstStyle/>
          <a:p>
            <a:fld id="{7CAB2AFB-EC20-44A9-8610-473BBA483B63}"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5095563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dirty="0"/>
              <a:t>The short hospital stay impacts  our ability to teach. There is the physical ability to learn but then there is also the emotional/psychological and readiness to learn. This is all impacted in the immediate acute care period. </a:t>
            </a:r>
          </a:p>
          <a:p>
            <a:pPr marL="173919" indent="-173919">
              <a:buFont typeface="Arial" panose="020B0604020202020204" pitchFamily="34" charset="0"/>
              <a:buChar char="•"/>
              <a:defRPr/>
            </a:pPr>
            <a:r>
              <a:rPr lang="en-US" altLang="en-US" dirty="0"/>
              <a:t>The ostomy is not yet active. Unable to teach emptying. Does the patient go home and allow their pouch to overfill and have leakage problems? </a:t>
            </a:r>
          </a:p>
          <a:p>
            <a:pPr marL="173919" indent="-173919">
              <a:buFont typeface="Arial" panose="020B0604020202020204" pitchFamily="34" charset="0"/>
              <a:buChar char="•"/>
              <a:defRPr/>
            </a:pPr>
            <a:r>
              <a:rPr lang="en-US" altLang="en-US" dirty="0"/>
              <a:t>The stoma is edematous and the abdomen firm and distended. Is the product chosen in the hospital the most appropriate FIT for when the stoma and abdomen change shape once discharged. </a:t>
            </a:r>
          </a:p>
          <a:p>
            <a:pPr marL="173919" indent="-173919">
              <a:buFont typeface="Arial" panose="020B0604020202020204" pitchFamily="34" charset="0"/>
              <a:buChar char="•"/>
              <a:defRPr/>
            </a:pPr>
            <a:r>
              <a:rPr lang="en-US" altLang="en-US" dirty="0"/>
              <a:t>Minimal physical activity: The patient may be achieving a good FIT in hospital when there is little stress placed on the pouching system,  but this will change when the patient becomes more active and the abdomen changes shape with movement. Is the product chosen the right one a week later? How proactive are you being? </a:t>
            </a:r>
          </a:p>
          <a:p>
            <a:pPr marL="173919" indent="-173919">
              <a:buFont typeface="Arial" panose="020B0604020202020204" pitchFamily="34" charset="0"/>
              <a:buChar char="•"/>
              <a:defRPr/>
            </a:pPr>
            <a:endParaRPr lang="en-US" altLang="en-US" dirty="0"/>
          </a:p>
          <a:p>
            <a:pPr marL="173919" indent="-173919">
              <a:buFont typeface="Arial" panose="020B0604020202020204" pitchFamily="34" charset="0"/>
              <a:buChar char="•"/>
              <a:defRPr/>
            </a:pPr>
            <a:r>
              <a:rPr lang="en-US" altLang="en-US" dirty="0"/>
              <a:t>What is critical for the patient to learn before they go home? Do you teach more than emptying? </a:t>
            </a:r>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3648" indent="-289865" eaLnBrk="0" hangingPunct="0">
              <a:spcBef>
                <a:spcPct val="30000"/>
              </a:spcBef>
              <a:defRPr sz="1200">
                <a:solidFill>
                  <a:schemeClr val="tx1"/>
                </a:solidFill>
                <a:latin typeface="Calibri" pitchFamily="34" charset="0"/>
              </a:defRPr>
            </a:lvl2pPr>
            <a:lvl3pPr marL="1159459" indent="-231892" eaLnBrk="0" hangingPunct="0">
              <a:spcBef>
                <a:spcPct val="30000"/>
              </a:spcBef>
              <a:defRPr sz="1200">
                <a:solidFill>
                  <a:schemeClr val="tx1"/>
                </a:solidFill>
                <a:latin typeface="Calibri" pitchFamily="34" charset="0"/>
              </a:defRPr>
            </a:lvl3pPr>
            <a:lvl4pPr marL="1623243" indent="-231892" eaLnBrk="0" hangingPunct="0">
              <a:spcBef>
                <a:spcPct val="30000"/>
              </a:spcBef>
              <a:defRPr sz="1200">
                <a:solidFill>
                  <a:schemeClr val="tx1"/>
                </a:solidFill>
                <a:latin typeface="Calibri" pitchFamily="34" charset="0"/>
              </a:defRPr>
            </a:lvl4pPr>
            <a:lvl5pPr marL="2087027" indent="-231892" eaLnBrk="0" hangingPunct="0">
              <a:spcBef>
                <a:spcPct val="30000"/>
              </a:spcBef>
              <a:defRPr sz="1200">
                <a:solidFill>
                  <a:schemeClr val="tx1"/>
                </a:solidFill>
                <a:latin typeface="Calibri" pitchFamily="34" charset="0"/>
              </a:defRPr>
            </a:lvl5pPr>
            <a:lvl6pPr marL="2550810" indent="-231892" eaLnBrk="0" fontAlgn="base" hangingPunct="0">
              <a:spcBef>
                <a:spcPct val="30000"/>
              </a:spcBef>
              <a:spcAft>
                <a:spcPct val="0"/>
              </a:spcAft>
              <a:defRPr sz="1200">
                <a:solidFill>
                  <a:schemeClr val="tx1"/>
                </a:solidFill>
                <a:latin typeface="Calibri" pitchFamily="34" charset="0"/>
              </a:defRPr>
            </a:lvl6pPr>
            <a:lvl7pPr marL="3014594" indent="-231892" eaLnBrk="0" fontAlgn="base" hangingPunct="0">
              <a:spcBef>
                <a:spcPct val="30000"/>
              </a:spcBef>
              <a:spcAft>
                <a:spcPct val="0"/>
              </a:spcAft>
              <a:defRPr sz="1200">
                <a:solidFill>
                  <a:schemeClr val="tx1"/>
                </a:solidFill>
                <a:latin typeface="Calibri" pitchFamily="34" charset="0"/>
              </a:defRPr>
            </a:lvl7pPr>
            <a:lvl8pPr marL="3478378" indent="-231892" eaLnBrk="0" fontAlgn="base" hangingPunct="0">
              <a:spcBef>
                <a:spcPct val="30000"/>
              </a:spcBef>
              <a:spcAft>
                <a:spcPct val="0"/>
              </a:spcAft>
              <a:defRPr sz="1200">
                <a:solidFill>
                  <a:schemeClr val="tx1"/>
                </a:solidFill>
                <a:latin typeface="Calibri" pitchFamily="34" charset="0"/>
              </a:defRPr>
            </a:lvl8pPr>
            <a:lvl9pPr marL="3942161" indent="-23189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D364883D-7496-4A04-B749-4040AC2D47BB}" type="slidenum">
              <a:rPr lang="en-US" altLang="en-US" smtClean="0">
                <a:latin typeface="Arial" pitchFamily="34" charset="0"/>
              </a:rPr>
              <a:pPr eaLnBrk="1" hangingPunct="1">
                <a:spcBef>
                  <a:spcPct val="0"/>
                </a:spcBef>
                <a:defRPr/>
              </a:pPr>
              <a:t>39</a:t>
            </a:fld>
            <a:endParaRPr lang="en-US" altLang="en-US">
              <a:latin typeface="Arial" pitchFamily="34" charset="0"/>
            </a:endParaRPr>
          </a:p>
        </p:txBody>
      </p:sp>
    </p:spTree>
    <p:extLst>
      <p:ext uri="{BB962C8B-B14F-4D97-AF65-F5344CB8AC3E}">
        <p14:creationId xmlns:p14="http://schemas.microsoft.com/office/powerpoint/2010/main" val="1061957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701040" y="4260850"/>
            <a:ext cx="5608320" cy="418338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first program focused on being proactive to minimize </a:t>
            </a:r>
            <a:r>
              <a:rPr lang="en-US" dirty="0" err="1" smtClean="0"/>
              <a:t>peristomal</a:t>
            </a:r>
            <a:r>
              <a:rPr lang="en-US" dirty="0" smtClean="0"/>
              <a:t> skin complications by obtaining the correct FIT with ostomy products and using the right barrier FORMULATION to help maintain healthy </a:t>
            </a:r>
            <a:r>
              <a:rPr lang="en-US" dirty="0" err="1" smtClean="0"/>
              <a:t>peristomal</a:t>
            </a:r>
            <a:r>
              <a:rPr lang="en-US" dirty="0" smtClean="0"/>
              <a:t> skin. </a:t>
            </a:r>
          </a:p>
          <a:p>
            <a:pPr>
              <a:defRPr/>
            </a:pPr>
            <a:r>
              <a:rPr lang="en-US" dirty="0" smtClean="0"/>
              <a:t>The </a:t>
            </a:r>
            <a:r>
              <a:rPr lang="en-US" dirty="0"/>
              <a:t>OCC educational events have continued to focus on </a:t>
            </a:r>
            <a:r>
              <a:rPr lang="en-US" dirty="0" err="1"/>
              <a:t>peristomal</a:t>
            </a:r>
            <a:r>
              <a:rPr lang="en-US" dirty="0"/>
              <a:t> skin issues as it continues to be an issue that needs to be addressed. We know that </a:t>
            </a:r>
            <a:r>
              <a:rPr lang="en-US" dirty="0" err="1"/>
              <a:t>peristomal</a:t>
            </a:r>
            <a:r>
              <a:rPr lang="en-US" dirty="0"/>
              <a:t> skin complications impacts patients quality of life, Clinical Outcomes and overall Health Economics. </a:t>
            </a:r>
          </a:p>
          <a:p>
            <a:pPr>
              <a:defRPr/>
            </a:pPr>
            <a:endParaRPr lang="en-US" dirty="0"/>
          </a:p>
          <a:p>
            <a:pPr>
              <a:defRPr/>
            </a:pPr>
            <a:r>
              <a:rPr lang="en-US" dirty="0"/>
              <a:t> The objectives of our meeting today are: </a:t>
            </a:r>
          </a:p>
          <a:p>
            <a:pPr marL="231892" indent="-231892">
              <a:buFontTx/>
              <a:buAutoNum type="arabicPeriod"/>
              <a:defRPr/>
            </a:pPr>
            <a:r>
              <a:rPr lang="en-US" dirty="0"/>
              <a:t>Review the magnitude of PSC – We will provide you with some data that WOC nurses provided in the first two OCC events as well as some literature documentation</a:t>
            </a:r>
          </a:p>
          <a:p>
            <a:pPr marL="231892" indent="-231892">
              <a:buFontTx/>
              <a:buAutoNum type="arabicPeriod"/>
              <a:defRPr/>
            </a:pPr>
            <a:r>
              <a:rPr lang="en-US" dirty="0"/>
              <a:t>Identify factors along the continuum of care that impact </a:t>
            </a:r>
            <a:r>
              <a:rPr lang="en-US" dirty="0" err="1"/>
              <a:t>peristomal</a:t>
            </a:r>
            <a:r>
              <a:rPr lang="en-US" dirty="0"/>
              <a:t> skin health</a:t>
            </a:r>
          </a:p>
          <a:p>
            <a:pPr marL="231892" indent="-231892">
              <a:buFontTx/>
              <a:buAutoNum type="arabicPeriod"/>
              <a:defRPr/>
            </a:pPr>
            <a:r>
              <a:rPr lang="en-US" dirty="0"/>
              <a:t>Identify and discuss strategies to improve </a:t>
            </a:r>
            <a:r>
              <a:rPr lang="en-US" dirty="0" err="1"/>
              <a:t>peristomal</a:t>
            </a:r>
            <a:r>
              <a:rPr lang="en-US" dirty="0"/>
              <a:t> skin health in your practice </a:t>
            </a:r>
          </a:p>
          <a:p>
            <a:pPr marL="695676" lvl="1" indent="-231892">
              <a:buFontTx/>
              <a:buAutoNum type="arabicPeriod"/>
              <a:defRPr/>
            </a:pPr>
            <a:r>
              <a:rPr lang="en-US" dirty="0"/>
              <a:t>How do we get a plan for making change in a specific care setting</a:t>
            </a:r>
          </a:p>
          <a:p>
            <a:pPr marL="695676" lvl="1" indent="-231892">
              <a:buFontTx/>
              <a:buAutoNum type="arabicPeriod"/>
              <a:defRPr/>
            </a:pPr>
            <a:r>
              <a:rPr lang="en-US" dirty="0"/>
              <a:t>How do we do it? Are there tools available to use? </a:t>
            </a:r>
          </a:p>
          <a:p>
            <a:pPr marL="695676" lvl="1" indent="-231892">
              <a:buFontTx/>
              <a:buAutoNum type="arabicPeriod"/>
              <a:defRPr/>
            </a:pPr>
            <a:r>
              <a:rPr lang="en-US" dirty="0"/>
              <a:t>Change is happening all around us – How can we change our practice? </a:t>
            </a:r>
          </a:p>
          <a:p>
            <a:pPr marL="695676" lvl="1" indent="-231892">
              <a:buFontTx/>
              <a:buAutoNum type="arabicPeriod"/>
              <a:defRPr/>
            </a:pPr>
            <a:endParaRPr lang="en-US" dirty="0"/>
          </a:p>
          <a:p>
            <a:pPr lvl="1">
              <a:defRPr/>
            </a:pPr>
            <a:endParaRPr lang="en-US" dirty="0"/>
          </a:p>
          <a:p>
            <a:pPr marL="695676" lvl="1" indent="-231892">
              <a:buFontTx/>
              <a:buAutoNum type="arabicPeriod"/>
              <a:defRPr/>
            </a:pPr>
            <a:endParaRPr lang="en-US" dirty="0"/>
          </a:p>
          <a:p>
            <a:pPr marL="231892" indent="-231892">
              <a:buFontTx/>
              <a:buAutoNum type="arabicPeriod"/>
              <a:defRPr/>
            </a:pPr>
            <a:endParaRPr lang="en-US" dirty="0"/>
          </a:p>
        </p:txBody>
      </p:sp>
    </p:spTree>
    <p:extLst>
      <p:ext uri="{BB962C8B-B14F-4D97-AF65-F5344CB8AC3E}">
        <p14:creationId xmlns:p14="http://schemas.microsoft.com/office/powerpoint/2010/main" val="8608047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issues around</a:t>
            </a:r>
            <a:r>
              <a:rPr lang="en-US" baseline="0" dirty="0"/>
              <a:t> the stoma (construction, </a:t>
            </a:r>
            <a:r>
              <a:rPr lang="en-US" baseline="0" dirty="0" err="1"/>
              <a:t>peristomal</a:t>
            </a:r>
            <a:r>
              <a:rPr lang="en-US" baseline="0" dirty="0"/>
              <a:t> skin </a:t>
            </a:r>
            <a:r>
              <a:rPr lang="en-US" baseline="0" dirty="0" err="1"/>
              <a:t>etc</a:t>
            </a:r>
            <a:r>
              <a:rPr lang="en-US" baseline="0" dirty="0"/>
              <a:t>) can </a:t>
            </a:r>
            <a:r>
              <a:rPr lang="en-US" dirty="0"/>
              <a:t>plays an impact on </a:t>
            </a:r>
            <a:r>
              <a:rPr lang="en-US" dirty="0" err="1"/>
              <a:t>peristomal</a:t>
            </a:r>
            <a:r>
              <a:rPr lang="en-US" dirty="0"/>
              <a:t> skin health. </a:t>
            </a:r>
          </a:p>
          <a:p>
            <a:r>
              <a:rPr lang="en-US" dirty="0"/>
              <a:t>Stomas that are created flush, retracted or perhaps have a </a:t>
            </a:r>
            <a:r>
              <a:rPr lang="en-US" dirty="0" err="1"/>
              <a:t>mucocutaneous</a:t>
            </a:r>
            <a:r>
              <a:rPr lang="en-US" dirty="0"/>
              <a:t> separation may lead to </a:t>
            </a:r>
            <a:r>
              <a:rPr lang="en-US" dirty="0" err="1"/>
              <a:t>peristomal</a:t>
            </a:r>
            <a:r>
              <a:rPr lang="en-US" dirty="0"/>
              <a:t> skin complications. </a:t>
            </a:r>
          </a:p>
          <a:p>
            <a:endParaRPr lang="en-US" dirty="0"/>
          </a:p>
          <a:p>
            <a:r>
              <a:rPr lang="en-US" dirty="0"/>
              <a:t>Although as WOC nurses we are not able to perform surgery and create “ideal” stomas and sometimes surgeons try their best to create an ideal stoma – this is not always the case! </a:t>
            </a:r>
          </a:p>
          <a:p>
            <a:endParaRPr lang="en-US" dirty="0"/>
          </a:p>
          <a:p>
            <a:r>
              <a:rPr lang="en-US" dirty="0"/>
              <a:t>What are you doing in your practice to help ensure the stoma is constructed ideally</a:t>
            </a:r>
          </a:p>
          <a:p>
            <a:endParaRPr lang="en-US" dirty="0"/>
          </a:p>
          <a:p>
            <a:pPr marL="171450" indent="-171450">
              <a:buFontTx/>
              <a:buChar char="-"/>
            </a:pPr>
            <a:r>
              <a:rPr lang="en-US" dirty="0"/>
              <a:t>Teach surgeons to stoma site mark</a:t>
            </a:r>
          </a:p>
          <a:p>
            <a:pPr marL="171450" indent="-171450">
              <a:buFontTx/>
              <a:buChar char="-"/>
            </a:pPr>
            <a:r>
              <a:rPr lang="en-US" dirty="0"/>
              <a:t>Teach surgeons about the importance of stoma construction</a:t>
            </a:r>
          </a:p>
          <a:p>
            <a:pPr marL="171450" indent="-171450">
              <a:buFontTx/>
              <a:buChar char="-"/>
            </a:pPr>
            <a:r>
              <a:rPr lang="en-US" dirty="0"/>
              <a:t>Teach surgeons the impact that poor stoma construction and stoma location can have on </a:t>
            </a:r>
            <a:r>
              <a:rPr lang="en-US" dirty="0" err="1"/>
              <a:t>peristomal</a:t>
            </a:r>
            <a:r>
              <a:rPr lang="en-US" dirty="0"/>
              <a:t> skin health</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0F5F404F-0411-483D-A10B-E0FDB309FB8E}" type="slidenum">
              <a:rPr lang="en-US" smtClean="0"/>
              <a:t>40</a:t>
            </a:fld>
            <a:endParaRPr lang="en-US"/>
          </a:p>
        </p:txBody>
      </p:sp>
    </p:spTree>
    <p:extLst>
      <p:ext uri="{BB962C8B-B14F-4D97-AF65-F5344CB8AC3E}">
        <p14:creationId xmlns:p14="http://schemas.microsoft.com/office/powerpoint/2010/main" val="24614154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Follow up Questions: </a:t>
            </a:r>
          </a:p>
          <a:p>
            <a:pPr marL="173919" indent="-173919">
              <a:buFont typeface="Arial" panose="020B0604020202020204" pitchFamily="34" charset="0"/>
              <a:buChar char="•"/>
              <a:defRPr/>
            </a:pPr>
            <a:r>
              <a:rPr lang="en-US" dirty="0"/>
              <a:t>Do you </a:t>
            </a:r>
            <a:r>
              <a:rPr lang="en-US" dirty="0" err="1"/>
              <a:t>priorize</a:t>
            </a:r>
            <a:r>
              <a:rPr lang="en-US" dirty="0"/>
              <a:t> what you teach? What is that? </a:t>
            </a:r>
          </a:p>
          <a:p>
            <a:pPr marL="173919" indent="-173919">
              <a:buFont typeface="Arial" panose="020B0604020202020204" pitchFamily="34" charset="0"/>
              <a:buChar char="•"/>
              <a:defRPr/>
            </a:pPr>
            <a:r>
              <a:rPr lang="en-US" dirty="0"/>
              <a:t>How can we be creative in our teaching? </a:t>
            </a:r>
          </a:p>
          <a:p>
            <a:pPr marL="173919" indent="-173919">
              <a:buFont typeface="Arial" panose="020B0604020202020204" pitchFamily="34" charset="0"/>
              <a:buChar char="•"/>
              <a:defRPr/>
            </a:pPr>
            <a:r>
              <a:rPr lang="en-US" dirty="0"/>
              <a:t>Do you have any examples to share? </a:t>
            </a:r>
          </a:p>
        </p:txBody>
      </p:sp>
      <p:sp>
        <p:nvSpPr>
          <p:cNvPr id="4" name="Slide Number Placeholder 3"/>
          <p:cNvSpPr>
            <a:spLocks noGrp="1"/>
          </p:cNvSpPr>
          <p:nvPr>
            <p:ph type="sldNum" sz="quarter" idx="10"/>
          </p:nvPr>
        </p:nvSpPr>
        <p:spPr/>
        <p:txBody>
          <a:bodyPr/>
          <a:lstStyle/>
          <a:p>
            <a:fld id="{7CAB2AFB-EC20-44A9-8610-473BBA483B63}"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15095563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EFFECTIVE would be defined as return</a:t>
            </a:r>
            <a:r>
              <a:rPr lang="en-US" baseline="0" dirty="0"/>
              <a:t> demonstration / or recalling two things back what was taught previously.</a:t>
            </a:r>
          </a:p>
          <a:p>
            <a:pPr>
              <a:defRPr/>
            </a:pPr>
            <a:endParaRPr lang="en-US" baseline="0" dirty="0"/>
          </a:p>
          <a:p>
            <a:pPr>
              <a:defRPr/>
            </a:pPr>
            <a:r>
              <a:rPr lang="en-US" dirty="0"/>
              <a:t>Follow up Questions: </a:t>
            </a:r>
          </a:p>
          <a:p>
            <a:pPr marL="173919" indent="-173919">
              <a:buFont typeface="Arial" panose="020B0604020202020204" pitchFamily="34" charset="0"/>
              <a:buChar char="•"/>
              <a:defRPr/>
            </a:pPr>
            <a:r>
              <a:rPr lang="en-US" dirty="0"/>
              <a:t>Do you </a:t>
            </a:r>
            <a:r>
              <a:rPr lang="en-US" dirty="0" err="1"/>
              <a:t>priorize</a:t>
            </a:r>
            <a:r>
              <a:rPr lang="en-US" dirty="0"/>
              <a:t> what you teach? What is that? </a:t>
            </a:r>
          </a:p>
          <a:p>
            <a:pPr marL="173919" indent="-173919">
              <a:buFont typeface="Arial" panose="020B0604020202020204" pitchFamily="34" charset="0"/>
              <a:buChar char="•"/>
              <a:defRPr/>
            </a:pPr>
            <a:r>
              <a:rPr lang="en-US" dirty="0"/>
              <a:t>How can we be creative </a:t>
            </a:r>
            <a:r>
              <a:rPr lang="en-US" dirty="0" smtClean="0"/>
              <a:t>in </a:t>
            </a:r>
            <a:r>
              <a:rPr lang="en-US" dirty="0"/>
              <a:t>our teaching? </a:t>
            </a:r>
          </a:p>
          <a:p>
            <a:pPr marL="173919" indent="-173919">
              <a:buFont typeface="Arial" panose="020B0604020202020204" pitchFamily="34" charset="0"/>
              <a:buChar char="•"/>
              <a:defRPr/>
            </a:pPr>
            <a:r>
              <a:rPr lang="en-US" dirty="0"/>
              <a:t>Do you have any examples to share? </a:t>
            </a:r>
          </a:p>
          <a:p>
            <a:pPr>
              <a:defRPr/>
            </a:pPr>
            <a:endParaRPr lang="en-US" dirty="0"/>
          </a:p>
          <a:p>
            <a:pPr>
              <a:defRPr/>
            </a:pPr>
            <a:endParaRPr lang="en-US" dirty="0"/>
          </a:p>
        </p:txBody>
      </p:sp>
      <p:sp>
        <p:nvSpPr>
          <p:cNvPr id="4" name="Slide Number Placeholder 3"/>
          <p:cNvSpPr>
            <a:spLocks noGrp="1"/>
          </p:cNvSpPr>
          <p:nvPr>
            <p:ph type="sldNum" sz="quarter" idx="10"/>
          </p:nvPr>
        </p:nvSpPr>
        <p:spPr/>
        <p:txBody>
          <a:bodyPr/>
          <a:lstStyle/>
          <a:p>
            <a:fld id="{7CAB2AFB-EC20-44A9-8610-473BBA483B63}"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5095563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Possible Follow up questions</a:t>
            </a:r>
          </a:p>
          <a:p>
            <a:pPr marL="173919" indent="-173919">
              <a:buFont typeface="Arial" panose="020B0604020202020204" pitchFamily="34" charset="0"/>
              <a:buChar char="•"/>
              <a:defRPr/>
            </a:pPr>
            <a:r>
              <a:rPr lang="en-US" dirty="0"/>
              <a:t>What do you do when the ostomy is not yet active? </a:t>
            </a:r>
          </a:p>
          <a:p>
            <a:pPr marL="173919" indent="-173919">
              <a:buFont typeface="Arial" panose="020B0604020202020204" pitchFamily="34" charset="0"/>
              <a:buChar char="•"/>
              <a:defRPr/>
            </a:pPr>
            <a:r>
              <a:rPr lang="en-US" dirty="0"/>
              <a:t>Do you rely on family? </a:t>
            </a:r>
          </a:p>
          <a:p>
            <a:pPr marL="173919" indent="-173919">
              <a:buFont typeface="Arial" panose="020B0604020202020204" pitchFamily="34" charset="0"/>
              <a:buChar char="•"/>
              <a:defRPr/>
            </a:pPr>
            <a:r>
              <a:rPr lang="en-US" dirty="0"/>
              <a:t>Do you rely on home care nurses to do teaching? </a:t>
            </a:r>
          </a:p>
          <a:p>
            <a:pPr marL="173919" indent="-173919">
              <a:buFont typeface="Arial" panose="020B0604020202020204" pitchFamily="34" charset="0"/>
              <a:buChar char="•"/>
              <a:defRPr/>
            </a:pPr>
            <a:r>
              <a:rPr lang="en-US" dirty="0"/>
              <a:t>Do you have the authority to have patient stay another day? </a:t>
            </a:r>
          </a:p>
          <a:p>
            <a:pPr marL="173919" indent="-173919">
              <a:buFont typeface="Arial" panose="020B0604020202020204" pitchFamily="34" charset="0"/>
              <a:buChar char="•"/>
              <a:defRPr/>
            </a:pPr>
            <a:endParaRPr lang="en-US" dirty="0"/>
          </a:p>
          <a:p>
            <a:pPr>
              <a:defRPr/>
            </a:pPr>
            <a:endParaRPr lang="en-US" dirty="0"/>
          </a:p>
        </p:txBody>
      </p:sp>
      <p:sp>
        <p:nvSpPr>
          <p:cNvPr id="4" name="Slide Number Placeholder 3"/>
          <p:cNvSpPr>
            <a:spLocks noGrp="1"/>
          </p:cNvSpPr>
          <p:nvPr>
            <p:ph type="sldNum" sz="quarter" idx="10"/>
          </p:nvPr>
        </p:nvSpPr>
        <p:spPr/>
        <p:txBody>
          <a:bodyPr/>
          <a:lstStyle/>
          <a:p>
            <a:fld id="{7CAB2AFB-EC20-44A9-8610-473BBA483B63}"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15095563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Possible Follow up questions</a:t>
            </a:r>
          </a:p>
          <a:p>
            <a:pPr marL="173919" indent="-173919">
              <a:buFont typeface="Arial" panose="020B0604020202020204" pitchFamily="34" charset="0"/>
              <a:buChar char="•"/>
              <a:defRPr/>
            </a:pPr>
            <a:r>
              <a:rPr lang="en-US" dirty="0"/>
              <a:t>What do you do when the patient is not ready to change the pouch but the surgeon is ready to send them home? </a:t>
            </a:r>
          </a:p>
          <a:p>
            <a:pPr marL="173919" indent="-173919">
              <a:buFont typeface="Arial" panose="020B0604020202020204" pitchFamily="34" charset="0"/>
              <a:buChar char="•"/>
              <a:defRPr/>
            </a:pPr>
            <a:r>
              <a:rPr lang="en-US" dirty="0"/>
              <a:t>Do you rely on family? </a:t>
            </a:r>
          </a:p>
          <a:p>
            <a:pPr marL="173919" indent="-173919">
              <a:buFont typeface="Arial" panose="020B0604020202020204" pitchFamily="34" charset="0"/>
              <a:buChar char="•"/>
              <a:defRPr/>
            </a:pPr>
            <a:r>
              <a:rPr lang="en-US" dirty="0"/>
              <a:t>Do you rely on home care nurses to do teaching? </a:t>
            </a:r>
          </a:p>
          <a:p>
            <a:pPr marL="173919" indent="-173919">
              <a:buFont typeface="Arial" panose="020B0604020202020204" pitchFamily="34" charset="0"/>
              <a:buChar char="•"/>
              <a:defRPr/>
            </a:pPr>
            <a:r>
              <a:rPr lang="en-US" dirty="0"/>
              <a:t>Do you have the authority to have patient stay another day? </a:t>
            </a:r>
          </a:p>
          <a:p>
            <a:pPr marL="173919" indent="-173919">
              <a:buFont typeface="Arial" panose="020B0604020202020204" pitchFamily="34" charset="0"/>
              <a:buChar char="•"/>
              <a:defRPr/>
            </a:pPr>
            <a:endParaRPr lang="en-US" dirty="0"/>
          </a:p>
          <a:p>
            <a:pPr>
              <a:defRPr/>
            </a:pPr>
            <a:endParaRPr lang="en-US" dirty="0"/>
          </a:p>
        </p:txBody>
      </p:sp>
      <p:sp>
        <p:nvSpPr>
          <p:cNvPr id="4" name="Slide Number Placeholder 3"/>
          <p:cNvSpPr>
            <a:spLocks noGrp="1"/>
          </p:cNvSpPr>
          <p:nvPr>
            <p:ph type="sldNum" sz="quarter" idx="10"/>
          </p:nvPr>
        </p:nvSpPr>
        <p:spPr/>
        <p:txBody>
          <a:bodyPr/>
          <a:lstStyle/>
          <a:p>
            <a:fld id="{7CAB2AFB-EC20-44A9-8610-473BBA483B63}"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5095563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Is this a priority in teaching with short hospital stays? </a:t>
            </a:r>
          </a:p>
          <a:p>
            <a:r>
              <a:rPr lang="en-US" altLang="en-US" dirty="0"/>
              <a:t>How do you </a:t>
            </a:r>
            <a:r>
              <a:rPr lang="en-US" altLang="en-US" dirty="0" err="1"/>
              <a:t>priorize</a:t>
            </a:r>
            <a:r>
              <a:rPr lang="en-US" altLang="en-US" dirty="0"/>
              <a:t> your teaching? </a:t>
            </a:r>
          </a:p>
          <a:p>
            <a:endParaRPr lang="en-US" altLang="en-US" dirty="0"/>
          </a:p>
          <a:p>
            <a:r>
              <a:rPr lang="en-US" altLang="en-US" dirty="0"/>
              <a:t>Do you think understanding </a:t>
            </a:r>
            <a:r>
              <a:rPr lang="en-US" altLang="en-US" dirty="0" err="1"/>
              <a:t>peristomal</a:t>
            </a:r>
            <a:r>
              <a:rPr lang="en-US" altLang="en-US" dirty="0"/>
              <a:t> skin complications is more important than diet, activity and sexuality teaching? </a:t>
            </a:r>
          </a:p>
          <a:p>
            <a:endParaRPr lang="en-US" altLang="en-US" dirty="0"/>
          </a:p>
          <a:p>
            <a:endParaRPr lang="en-US" altLang="en-US" dirty="0"/>
          </a:p>
          <a:p>
            <a:pPr>
              <a:defRPr/>
            </a:pPr>
            <a:endParaRPr lang="en-US" dirty="0"/>
          </a:p>
        </p:txBody>
      </p:sp>
      <p:sp>
        <p:nvSpPr>
          <p:cNvPr id="4" name="Slide Number Placeholder 3"/>
          <p:cNvSpPr>
            <a:spLocks noGrp="1"/>
          </p:cNvSpPr>
          <p:nvPr>
            <p:ph type="sldNum" sz="quarter" idx="10"/>
          </p:nvPr>
        </p:nvSpPr>
        <p:spPr/>
        <p:txBody>
          <a:bodyPr/>
          <a:lstStyle/>
          <a:p>
            <a:fld id="{7CAB2AFB-EC20-44A9-8610-473BBA483B63}"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15095563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How do you teach your patients about </a:t>
            </a:r>
            <a:r>
              <a:rPr lang="en-US" altLang="en-US" dirty="0" err="1"/>
              <a:t>peristomal</a:t>
            </a:r>
            <a:r>
              <a:rPr lang="en-US" altLang="en-US" dirty="0"/>
              <a:t> skin complications? </a:t>
            </a:r>
          </a:p>
          <a:p>
            <a:pPr marL="171450" indent="-171450">
              <a:buFontTx/>
              <a:buChar char="-"/>
            </a:pPr>
            <a:r>
              <a:rPr lang="en-US" altLang="en-US" dirty="0" err="1"/>
              <a:t>Remeasure</a:t>
            </a:r>
            <a:r>
              <a:rPr lang="en-US" altLang="en-US" dirty="0"/>
              <a:t> the stoma</a:t>
            </a:r>
          </a:p>
          <a:p>
            <a:pPr marL="171450" indent="-171450">
              <a:buFontTx/>
              <a:buChar char="-"/>
            </a:pPr>
            <a:r>
              <a:rPr lang="en-US" altLang="en-US" dirty="0"/>
              <a:t>Educational materials</a:t>
            </a:r>
          </a:p>
          <a:p>
            <a:pPr marL="171450" indent="-171450">
              <a:buFontTx/>
              <a:buChar char="-"/>
            </a:pPr>
            <a:r>
              <a:rPr lang="en-US" altLang="en-US" dirty="0"/>
              <a:t>Call the WOC / ET nurse when the skin does not look the same as the other side of the body</a:t>
            </a:r>
          </a:p>
          <a:p>
            <a:pPr marL="171450" indent="-171450">
              <a:buFontTx/>
              <a:buChar char="-"/>
            </a:pPr>
            <a:r>
              <a:rPr lang="en-US" altLang="en-US" dirty="0"/>
              <a:t>Routine </a:t>
            </a:r>
            <a:r>
              <a:rPr lang="en-US" altLang="en-US" dirty="0" err="1"/>
              <a:t>followup</a:t>
            </a:r>
            <a:endParaRPr lang="en-US" altLang="en-US" dirty="0"/>
          </a:p>
          <a:p>
            <a:pPr marL="171450" indent="-171450">
              <a:buFontTx/>
              <a:buChar char="-"/>
            </a:pPr>
            <a:endParaRPr lang="en-US" altLang="en-US" dirty="0"/>
          </a:p>
          <a:p>
            <a:pPr marL="171450" indent="-171450">
              <a:buFontTx/>
              <a:buChar char="-"/>
            </a:pPr>
            <a:r>
              <a:rPr lang="en-US" altLang="en-US" dirty="0"/>
              <a:t>Discussion Points: </a:t>
            </a:r>
          </a:p>
          <a:p>
            <a:endParaRPr lang="en-US" altLang="en-US" dirty="0"/>
          </a:p>
          <a:p>
            <a:r>
              <a:rPr lang="en-US" altLang="en-US" dirty="0"/>
              <a:t>NOTE: </a:t>
            </a:r>
          </a:p>
          <a:p>
            <a:r>
              <a:rPr lang="en-US" altLang="en-US" dirty="0"/>
              <a:t>We talk about this today as we know that with early discharge the stoma is still very swollen and within time, the stoma changes size and shape. Does the patient understand this. Do they know how to properly measure and cut their barrier to avoid a </a:t>
            </a:r>
            <a:r>
              <a:rPr lang="en-US" altLang="en-US" dirty="0" err="1"/>
              <a:t>peristomal</a:t>
            </a:r>
            <a:r>
              <a:rPr lang="en-US" altLang="en-US" dirty="0"/>
              <a:t> skin problem. Sometimes it can be as simple of changing the barrier size to protect the skin and minimize a </a:t>
            </a:r>
            <a:r>
              <a:rPr lang="en-US" altLang="en-US" dirty="0" err="1"/>
              <a:t>peristomal</a:t>
            </a:r>
            <a:r>
              <a:rPr lang="en-US" altLang="en-US" dirty="0"/>
              <a:t> skin complication from </a:t>
            </a:r>
            <a:r>
              <a:rPr lang="en-US" altLang="en-US" dirty="0" err="1"/>
              <a:t>occuring</a:t>
            </a:r>
            <a:r>
              <a:rPr lang="en-US" altLang="en-US" dirty="0"/>
              <a:t>. </a:t>
            </a:r>
          </a:p>
          <a:p>
            <a:endParaRPr lang="en-US" altLang="en-US" dirty="0"/>
          </a:p>
          <a:p>
            <a:r>
              <a:rPr lang="en-US" altLang="en-US" dirty="0"/>
              <a:t>There has been much discussion around this topic. With new hydrocolloid barrier technology, the barrier should fit so that there is no skin showing. You do not need to worry that the barrier contact with the stoma will cause a laceration as it once did with hard faceplates. </a:t>
            </a:r>
          </a:p>
          <a:p>
            <a:r>
              <a:rPr lang="en-US" altLang="en-US" dirty="0"/>
              <a:t>The wording in the new core curriculum book is: “The skin barrier should be blocking access of the stoma effluent to the skin around the stoma. Thus, the opening should fit at the skin –stoma junction” </a:t>
            </a:r>
          </a:p>
        </p:txBody>
      </p:sp>
      <p:sp>
        <p:nvSpPr>
          <p:cNvPr id="1187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3648" indent="-289865" eaLnBrk="0" hangingPunct="0">
              <a:defRPr>
                <a:solidFill>
                  <a:schemeClr val="tx1"/>
                </a:solidFill>
                <a:latin typeface="Arial" pitchFamily="34" charset="0"/>
              </a:defRPr>
            </a:lvl2pPr>
            <a:lvl3pPr marL="1159459" indent="-231892" eaLnBrk="0" hangingPunct="0">
              <a:defRPr>
                <a:solidFill>
                  <a:schemeClr val="tx1"/>
                </a:solidFill>
                <a:latin typeface="Arial" pitchFamily="34" charset="0"/>
              </a:defRPr>
            </a:lvl3pPr>
            <a:lvl4pPr marL="1623243" indent="-231892" eaLnBrk="0" hangingPunct="0">
              <a:defRPr>
                <a:solidFill>
                  <a:schemeClr val="tx1"/>
                </a:solidFill>
                <a:latin typeface="Arial" pitchFamily="34" charset="0"/>
              </a:defRPr>
            </a:lvl4pPr>
            <a:lvl5pPr marL="2087027" indent="-231892" eaLnBrk="0" hangingPunct="0">
              <a:defRPr>
                <a:solidFill>
                  <a:schemeClr val="tx1"/>
                </a:solidFill>
                <a:latin typeface="Arial" pitchFamily="34" charset="0"/>
              </a:defRPr>
            </a:lvl5pPr>
            <a:lvl6pPr marL="2550810" indent="-231892" eaLnBrk="0" fontAlgn="base" hangingPunct="0">
              <a:spcBef>
                <a:spcPct val="0"/>
              </a:spcBef>
              <a:spcAft>
                <a:spcPct val="0"/>
              </a:spcAft>
              <a:defRPr>
                <a:solidFill>
                  <a:schemeClr val="tx1"/>
                </a:solidFill>
                <a:latin typeface="Arial" pitchFamily="34" charset="0"/>
              </a:defRPr>
            </a:lvl6pPr>
            <a:lvl7pPr marL="3014594" indent="-231892" eaLnBrk="0" fontAlgn="base" hangingPunct="0">
              <a:spcBef>
                <a:spcPct val="0"/>
              </a:spcBef>
              <a:spcAft>
                <a:spcPct val="0"/>
              </a:spcAft>
              <a:defRPr>
                <a:solidFill>
                  <a:schemeClr val="tx1"/>
                </a:solidFill>
                <a:latin typeface="Arial" pitchFamily="34" charset="0"/>
              </a:defRPr>
            </a:lvl7pPr>
            <a:lvl8pPr marL="3478378" indent="-231892" eaLnBrk="0" fontAlgn="base" hangingPunct="0">
              <a:spcBef>
                <a:spcPct val="0"/>
              </a:spcBef>
              <a:spcAft>
                <a:spcPct val="0"/>
              </a:spcAft>
              <a:defRPr>
                <a:solidFill>
                  <a:schemeClr val="tx1"/>
                </a:solidFill>
                <a:latin typeface="Arial" pitchFamily="34" charset="0"/>
              </a:defRPr>
            </a:lvl8pPr>
            <a:lvl9pPr marL="3942161" indent="-231892" eaLnBrk="0" fontAlgn="base" hangingPunct="0">
              <a:spcBef>
                <a:spcPct val="0"/>
              </a:spcBef>
              <a:spcAft>
                <a:spcPct val="0"/>
              </a:spcAft>
              <a:defRPr>
                <a:solidFill>
                  <a:schemeClr val="tx1"/>
                </a:solidFill>
                <a:latin typeface="Arial" pitchFamily="34" charset="0"/>
              </a:defRPr>
            </a:lvl9pPr>
          </a:lstStyle>
          <a:p>
            <a:pPr eaLnBrk="1" hangingPunct="1">
              <a:defRPr/>
            </a:pPr>
            <a:fld id="{F085821D-6DEA-4E46-A082-889680A98B24}" type="slidenum">
              <a:rPr lang="en-US" altLang="en-US" smtClean="0"/>
              <a:pPr eaLnBrk="1" hangingPunct="1">
                <a:defRPr/>
              </a:pPr>
              <a:t>46</a:t>
            </a:fld>
            <a:endParaRPr lang="en-US" altLang="en-US"/>
          </a:p>
        </p:txBody>
      </p:sp>
    </p:spTree>
    <p:extLst>
      <p:ext uri="{BB962C8B-B14F-4D97-AF65-F5344CB8AC3E}">
        <p14:creationId xmlns:p14="http://schemas.microsoft.com/office/powerpoint/2010/main" val="41629264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a:t>
            </a:r>
            <a:r>
              <a:rPr lang="en-US" dirty="0" err="1"/>
              <a:t>Enterostomal</a:t>
            </a:r>
            <a:r>
              <a:rPr lang="en-US" dirty="0"/>
              <a:t> Therapy Nurses in the greater downtown area of Toronto recognized the challenges of transitioning new ostomy patients from the acute care setting to the community.  Impacted by shortened length of stays (typically 4 days),  the ETs noted that the opportunity to provide effective  in-hospital patient education was limited, and that the bulk of the education about the new ostomy was happening in the community setting.  Equally challenging was the lack of supports for community nurses to provide the enhanced care that this patient population required.</a:t>
            </a:r>
          </a:p>
          <a:p>
            <a:r>
              <a:rPr lang="en-US" dirty="0"/>
              <a:t> </a:t>
            </a:r>
          </a:p>
          <a:p>
            <a:r>
              <a:rPr lang="en-US" dirty="0"/>
              <a:t>A collaborative working group between acute and community care was established to develop tools that would guide knowledge and skill acquisition for the new ostomy patient.  The tool was intended to provide a platform for communication between the patient, the community nurse and the ET about the patient’s journey and progress with their new ostomy.  Structured  to coincide with planned visits, the tool acknowledged that adaptation was not a single event, but required multiple visits and multiple efforts to reinforce the content.</a:t>
            </a:r>
          </a:p>
          <a:p>
            <a:r>
              <a:rPr lang="en-US" altLang="en-US" dirty="0"/>
              <a:t>! </a:t>
            </a:r>
          </a:p>
        </p:txBody>
      </p:sp>
      <p:sp>
        <p:nvSpPr>
          <p:cNvPr id="1167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3648" indent="-289865" eaLnBrk="0" hangingPunct="0">
              <a:defRPr>
                <a:solidFill>
                  <a:schemeClr val="tx1"/>
                </a:solidFill>
                <a:latin typeface="Arial" pitchFamily="34" charset="0"/>
              </a:defRPr>
            </a:lvl2pPr>
            <a:lvl3pPr marL="1159459" indent="-231892" eaLnBrk="0" hangingPunct="0">
              <a:defRPr>
                <a:solidFill>
                  <a:schemeClr val="tx1"/>
                </a:solidFill>
                <a:latin typeface="Arial" pitchFamily="34" charset="0"/>
              </a:defRPr>
            </a:lvl3pPr>
            <a:lvl4pPr marL="1623243" indent="-231892" eaLnBrk="0" hangingPunct="0">
              <a:defRPr>
                <a:solidFill>
                  <a:schemeClr val="tx1"/>
                </a:solidFill>
                <a:latin typeface="Arial" pitchFamily="34" charset="0"/>
              </a:defRPr>
            </a:lvl4pPr>
            <a:lvl5pPr marL="2087027" indent="-231892" eaLnBrk="0" hangingPunct="0">
              <a:defRPr>
                <a:solidFill>
                  <a:schemeClr val="tx1"/>
                </a:solidFill>
                <a:latin typeface="Arial" pitchFamily="34" charset="0"/>
              </a:defRPr>
            </a:lvl5pPr>
            <a:lvl6pPr marL="2550810" indent="-231892" eaLnBrk="0" fontAlgn="base" hangingPunct="0">
              <a:spcBef>
                <a:spcPct val="0"/>
              </a:spcBef>
              <a:spcAft>
                <a:spcPct val="0"/>
              </a:spcAft>
              <a:defRPr>
                <a:solidFill>
                  <a:schemeClr val="tx1"/>
                </a:solidFill>
                <a:latin typeface="Arial" pitchFamily="34" charset="0"/>
              </a:defRPr>
            </a:lvl6pPr>
            <a:lvl7pPr marL="3014594" indent="-231892" eaLnBrk="0" fontAlgn="base" hangingPunct="0">
              <a:spcBef>
                <a:spcPct val="0"/>
              </a:spcBef>
              <a:spcAft>
                <a:spcPct val="0"/>
              </a:spcAft>
              <a:defRPr>
                <a:solidFill>
                  <a:schemeClr val="tx1"/>
                </a:solidFill>
                <a:latin typeface="Arial" pitchFamily="34" charset="0"/>
              </a:defRPr>
            </a:lvl7pPr>
            <a:lvl8pPr marL="3478378" indent="-231892" eaLnBrk="0" fontAlgn="base" hangingPunct="0">
              <a:spcBef>
                <a:spcPct val="0"/>
              </a:spcBef>
              <a:spcAft>
                <a:spcPct val="0"/>
              </a:spcAft>
              <a:defRPr>
                <a:solidFill>
                  <a:schemeClr val="tx1"/>
                </a:solidFill>
                <a:latin typeface="Arial" pitchFamily="34" charset="0"/>
              </a:defRPr>
            </a:lvl8pPr>
            <a:lvl9pPr marL="3942161" indent="-231892" eaLnBrk="0" fontAlgn="base" hangingPunct="0">
              <a:spcBef>
                <a:spcPct val="0"/>
              </a:spcBef>
              <a:spcAft>
                <a:spcPct val="0"/>
              </a:spcAft>
              <a:defRPr>
                <a:solidFill>
                  <a:schemeClr val="tx1"/>
                </a:solidFill>
                <a:latin typeface="Arial" pitchFamily="34" charset="0"/>
              </a:defRPr>
            </a:lvl9pPr>
          </a:lstStyle>
          <a:p>
            <a:pPr eaLnBrk="1" hangingPunct="1">
              <a:defRPr/>
            </a:pPr>
            <a:fld id="{44C55319-0B1B-4FF0-94F4-83847137676A}" type="slidenum">
              <a:rPr lang="en-US" altLang="en-US" smtClean="0"/>
              <a:pPr eaLnBrk="1" hangingPunct="1">
                <a:defRPr/>
              </a:pPr>
              <a:t>47</a:t>
            </a:fld>
            <a:endParaRPr lang="en-US" altLang="en-US"/>
          </a:p>
        </p:txBody>
      </p:sp>
    </p:spTree>
    <p:extLst>
      <p:ext uri="{BB962C8B-B14F-4D97-AF65-F5344CB8AC3E}">
        <p14:creationId xmlns:p14="http://schemas.microsoft.com/office/powerpoint/2010/main" val="12136833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altLang="en-US" dirty="0"/>
              <a:t>Can you make a commitment to</a:t>
            </a:r>
            <a:r>
              <a:rPr lang="en-US" altLang="en-US" baseline="0" dirty="0"/>
              <a:t> make a change in the acute care period that would impact </a:t>
            </a:r>
            <a:r>
              <a:rPr lang="en-US" altLang="en-US" baseline="0" dirty="0" err="1"/>
              <a:t>peristomal</a:t>
            </a:r>
            <a:r>
              <a:rPr lang="en-US" altLang="en-US" baseline="0" dirty="0"/>
              <a:t> skin health? </a:t>
            </a:r>
          </a:p>
          <a:p>
            <a:pPr>
              <a:defRPr/>
            </a:pPr>
            <a:endParaRPr lang="en-US" baseline="0" dirty="0"/>
          </a:p>
          <a:p>
            <a:endParaRPr lang="en-US" altLang="en-US" dirty="0"/>
          </a:p>
          <a:p>
            <a:r>
              <a:rPr lang="en-US" altLang="en-US" dirty="0"/>
              <a:t>What impact can you make??? </a:t>
            </a:r>
          </a:p>
          <a:p>
            <a:r>
              <a:rPr lang="en-US" altLang="en-US" dirty="0"/>
              <a:t>Possible discussion Topics are: </a:t>
            </a:r>
          </a:p>
          <a:p>
            <a:r>
              <a:rPr lang="en-US" altLang="en-US" dirty="0"/>
              <a:t>Assessment</a:t>
            </a:r>
          </a:p>
          <a:p>
            <a:pPr lvl="1"/>
            <a:r>
              <a:rPr lang="en-US" altLang="en-US" dirty="0"/>
              <a:t>Physical Assessment – Implementing a guide </a:t>
            </a:r>
          </a:p>
          <a:p>
            <a:pPr lvl="1"/>
            <a:r>
              <a:rPr lang="en-US" altLang="en-US" dirty="0"/>
              <a:t>Product Selection FIT – formulary charts </a:t>
            </a:r>
          </a:p>
          <a:p>
            <a:r>
              <a:rPr lang="en-US" altLang="en-US" dirty="0"/>
              <a:t>Education</a:t>
            </a:r>
          </a:p>
          <a:p>
            <a:pPr lvl="1"/>
            <a:r>
              <a:rPr lang="en-US" altLang="en-US" dirty="0"/>
              <a:t>Discharge Lists</a:t>
            </a:r>
          </a:p>
          <a:p>
            <a:pPr lvl="1"/>
            <a:r>
              <a:rPr lang="en-US" altLang="en-US" dirty="0"/>
              <a:t>Educational Resources (convexity assessment guide)</a:t>
            </a:r>
          </a:p>
          <a:p>
            <a:pPr lvl="1"/>
            <a:r>
              <a:rPr lang="en-US" altLang="en-US" dirty="0"/>
              <a:t>Go Pro Video Technology</a:t>
            </a:r>
          </a:p>
          <a:p>
            <a:pPr lvl="1"/>
            <a:r>
              <a:rPr lang="en-US" altLang="en-US" dirty="0"/>
              <a:t>iPhone Video Technology</a:t>
            </a:r>
          </a:p>
          <a:p>
            <a:pPr lvl="1"/>
            <a:r>
              <a:rPr lang="en-US" altLang="en-US" dirty="0"/>
              <a:t>Pictures</a:t>
            </a:r>
          </a:p>
          <a:p>
            <a:r>
              <a:rPr lang="en-US" altLang="en-US" dirty="0"/>
              <a:t>Transition Programs</a:t>
            </a:r>
          </a:p>
          <a:p>
            <a:pPr lvl="1"/>
            <a:endParaRPr lang="en-US" altLang="en-US" dirty="0"/>
          </a:p>
          <a:p>
            <a:pPr>
              <a:defRPr/>
            </a:pPr>
            <a:endParaRPr lang="en-US" dirty="0"/>
          </a:p>
        </p:txBody>
      </p:sp>
      <p:sp>
        <p:nvSpPr>
          <p:cNvPr id="983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3648" indent="-289865" eaLnBrk="0" hangingPunct="0">
              <a:defRPr>
                <a:solidFill>
                  <a:schemeClr val="tx1"/>
                </a:solidFill>
                <a:latin typeface="Arial" pitchFamily="34" charset="0"/>
              </a:defRPr>
            </a:lvl2pPr>
            <a:lvl3pPr marL="1159459" indent="-231892" eaLnBrk="0" hangingPunct="0">
              <a:defRPr>
                <a:solidFill>
                  <a:schemeClr val="tx1"/>
                </a:solidFill>
                <a:latin typeface="Arial" pitchFamily="34" charset="0"/>
              </a:defRPr>
            </a:lvl3pPr>
            <a:lvl4pPr marL="1623243" indent="-231892" eaLnBrk="0" hangingPunct="0">
              <a:defRPr>
                <a:solidFill>
                  <a:schemeClr val="tx1"/>
                </a:solidFill>
                <a:latin typeface="Arial" pitchFamily="34" charset="0"/>
              </a:defRPr>
            </a:lvl4pPr>
            <a:lvl5pPr marL="2087027" indent="-231892" eaLnBrk="0" hangingPunct="0">
              <a:defRPr>
                <a:solidFill>
                  <a:schemeClr val="tx1"/>
                </a:solidFill>
                <a:latin typeface="Arial" pitchFamily="34" charset="0"/>
              </a:defRPr>
            </a:lvl5pPr>
            <a:lvl6pPr marL="2550810" indent="-231892" eaLnBrk="0" fontAlgn="base" hangingPunct="0">
              <a:spcBef>
                <a:spcPct val="0"/>
              </a:spcBef>
              <a:spcAft>
                <a:spcPct val="0"/>
              </a:spcAft>
              <a:defRPr>
                <a:solidFill>
                  <a:schemeClr val="tx1"/>
                </a:solidFill>
                <a:latin typeface="Arial" pitchFamily="34" charset="0"/>
              </a:defRPr>
            </a:lvl6pPr>
            <a:lvl7pPr marL="3014594" indent="-231892" eaLnBrk="0" fontAlgn="base" hangingPunct="0">
              <a:spcBef>
                <a:spcPct val="0"/>
              </a:spcBef>
              <a:spcAft>
                <a:spcPct val="0"/>
              </a:spcAft>
              <a:defRPr>
                <a:solidFill>
                  <a:schemeClr val="tx1"/>
                </a:solidFill>
                <a:latin typeface="Arial" pitchFamily="34" charset="0"/>
              </a:defRPr>
            </a:lvl7pPr>
            <a:lvl8pPr marL="3478378" indent="-231892" eaLnBrk="0" fontAlgn="base" hangingPunct="0">
              <a:spcBef>
                <a:spcPct val="0"/>
              </a:spcBef>
              <a:spcAft>
                <a:spcPct val="0"/>
              </a:spcAft>
              <a:defRPr>
                <a:solidFill>
                  <a:schemeClr val="tx1"/>
                </a:solidFill>
                <a:latin typeface="Arial" pitchFamily="34" charset="0"/>
              </a:defRPr>
            </a:lvl8pPr>
            <a:lvl9pPr marL="3942161" indent="-231892" eaLnBrk="0" fontAlgn="base" hangingPunct="0">
              <a:spcBef>
                <a:spcPct val="0"/>
              </a:spcBef>
              <a:spcAft>
                <a:spcPct val="0"/>
              </a:spcAft>
              <a:defRPr>
                <a:solidFill>
                  <a:schemeClr val="tx1"/>
                </a:solidFill>
                <a:latin typeface="Arial" pitchFamily="34" charset="0"/>
              </a:defRPr>
            </a:lvl9pPr>
          </a:lstStyle>
          <a:p>
            <a:pPr eaLnBrk="1" hangingPunct="1">
              <a:defRPr/>
            </a:pPr>
            <a:fld id="{987D6F5F-8DE9-4093-8FD9-8689108317BA}" type="slidenum">
              <a:rPr lang="en-US" altLang="en-US" smtClean="0"/>
              <a:pPr eaLnBrk="1" hangingPunct="1">
                <a:defRPr/>
              </a:pPr>
              <a:t>48</a:t>
            </a:fld>
            <a:endParaRPr lang="en-US" altLang="en-US"/>
          </a:p>
        </p:txBody>
      </p:sp>
    </p:spTree>
    <p:extLst>
      <p:ext uri="{BB962C8B-B14F-4D97-AF65-F5344CB8AC3E}">
        <p14:creationId xmlns:p14="http://schemas.microsoft.com/office/powerpoint/2010/main" val="26135361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xfrm>
            <a:off x="701040" y="4260850"/>
            <a:ext cx="5608320" cy="418338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patient is then discharged home or into a long term care or rehabilitative center. What are the factors that might impact</a:t>
            </a:r>
            <a:r>
              <a:rPr lang="en-US" altLang="en-US" baseline="0" dirty="0"/>
              <a:t> </a:t>
            </a:r>
            <a:r>
              <a:rPr lang="en-US" altLang="en-US" dirty="0"/>
              <a:t>the patient and may cause them to experience a </a:t>
            </a:r>
            <a:r>
              <a:rPr lang="en-US" altLang="en-US" dirty="0" err="1"/>
              <a:t>peristomal</a:t>
            </a:r>
            <a:r>
              <a:rPr lang="en-US" altLang="en-US" dirty="0"/>
              <a:t> skin complication?  </a:t>
            </a:r>
          </a:p>
          <a:p>
            <a:pPr eaLnBrk="1" hangingPunct="1">
              <a:spcBef>
                <a:spcPct val="0"/>
              </a:spcBef>
            </a:pPr>
            <a:endParaRPr lang="en-US" altLang="en-US" dirty="0"/>
          </a:p>
          <a:p>
            <a:pPr eaLnBrk="1" hangingPunct="1">
              <a:spcBef>
                <a:spcPct val="0"/>
              </a:spcBef>
            </a:pPr>
            <a:r>
              <a:rPr lang="en-US" altLang="en-US" dirty="0"/>
              <a:t>What are the major issues that patients run into when they are discharged from the acute care setting: </a:t>
            </a:r>
          </a:p>
          <a:p>
            <a:pPr eaLnBrk="1" hangingPunct="1">
              <a:spcBef>
                <a:spcPct val="0"/>
              </a:spcBef>
            </a:pPr>
            <a:endParaRPr lang="en-US" altLang="en-US" dirty="0"/>
          </a:p>
          <a:p>
            <a:pPr marL="171450" indent="-171450" eaLnBrk="1" hangingPunct="1">
              <a:spcBef>
                <a:spcPct val="0"/>
              </a:spcBef>
              <a:buFontTx/>
              <a:buChar char="-"/>
            </a:pPr>
            <a:r>
              <a:rPr lang="en-US" altLang="en-US" dirty="0"/>
              <a:t>Not enough supplies</a:t>
            </a:r>
          </a:p>
          <a:p>
            <a:pPr marL="171450" indent="-171450" eaLnBrk="1" hangingPunct="1">
              <a:spcBef>
                <a:spcPct val="0"/>
              </a:spcBef>
              <a:buFontTx/>
              <a:buChar char="-"/>
            </a:pPr>
            <a:r>
              <a:rPr lang="en-US" altLang="en-US" dirty="0"/>
              <a:t>No one to call</a:t>
            </a:r>
          </a:p>
          <a:p>
            <a:pPr marL="171450" indent="-171450" eaLnBrk="1" hangingPunct="1">
              <a:spcBef>
                <a:spcPct val="0"/>
              </a:spcBef>
              <a:buFontTx/>
              <a:buChar char="-"/>
            </a:pPr>
            <a:r>
              <a:rPr lang="en-US" altLang="en-US" dirty="0"/>
              <a:t>High Output ostomy / dehydration</a:t>
            </a:r>
          </a:p>
          <a:p>
            <a:pPr marL="171450" indent="-171450" eaLnBrk="1" hangingPunct="1">
              <a:spcBef>
                <a:spcPct val="0"/>
              </a:spcBef>
              <a:buFontTx/>
              <a:buChar char="-"/>
            </a:pPr>
            <a:r>
              <a:rPr lang="en-US" altLang="en-US" dirty="0"/>
              <a:t>Inadequate nursing support</a:t>
            </a:r>
          </a:p>
          <a:p>
            <a:pPr eaLnBrk="1" hangingPunct="1">
              <a:spcBef>
                <a:spcPct val="0"/>
              </a:spcBef>
              <a:defRPr/>
            </a:pPr>
            <a:endParaRPr lang="en-US" altLang="en-US" dirty="0"/>
          </a:p>
        </p:txBody>
      </p:sp>
      <p:sp>
        <p:nvSpPr>
          <p:cNvPr id="1003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3648" indent="-289865" eaLnBrk="0" hangingPunct="0">
              <a:spcBef>
                <a:spcPct val="30000"/>
              </a:spcBef>
              <a:defRPr sz="1200">
                <a:solidFill>
                  <a:schemeClr val="tx1"/>
                </a:solidFill>
                <a:latin typeface="Calibri" pitchFamily="34" charset="0"/>
              </a:defRPr>
            </a:lvl2pPr>
            <a:lvl3pPr marL="1159459" indent="-231892" eaLnBrk="0" hangingPunct="0">
              <a:spcBef>
                <a:spcPct val="30000"/>
              </a:spcBef>
              <a:defRPr sz="1200">
                <a:solidFill>
                  <a:schemeClr val="tx1"/>
                </a:solidFill>
                <a:latin typeface="Calibri" pitchFamily="34" charset="0"/>
              </a:defRPr>
            </a:lvl3pPr>
            <a:lvl4pPr marL="1623243" indent="-231892" eaLnBrk="0" hangingPunct="0">
              <a:spcBef>
                <a:spcPct val="30000"/>
              </a:spcBef>
              <a:defRPr sz="1200">
                <a:solidFill>
                  <a:schemeClr val="tx1"/>
                </a:solidFill>
                <a:latin typeface="Calibri" pitchFamily="34" charset="0"/>
              </a:defRPr>
            </a:lvl4pPr>
            <a:lvl5pPr marL="2087027" indent="-231892" eaLnBrk="0" hangingPunct="0">
              <a:spcBef>
                <a:spcPct val="30000"/>
              </a:spcBef>
              <a:defRPr sz="1200">
                <a:solidFill>
                  <a:schemeClr val="tx1"/>
                </a:solidFill>
                <a:latin typeface="Calibri" pitchFamily="34" charset="0"/>
              </a:defRPr>
            </a:lvl5pPr>
            <a:lvl6pPr marL="2550810" indent="-231892" eaLnBrk="0" fontAlgn="base" hangingPunct="0">
              <a:spcBef>
                <a:spcPct val="30000"/>
              </a:spcBef>
              <a:spcAft>
                <a:spcPct val="0"/>
              </a:spcAft>
              <a:defRPr sz="1200">
                <a:solidFill>
                  <a:schemeClr val="tx1"/>
                </a:solidFill>
                <a:latin typeface="Calibri" pitchFamily="34" charset="0"/>
              </a:defRPr>
            </a:lvl6pPr>
            <a:lvl7pPr marL="3014594" indent="-231892" eaLnBrk="0" fontAlgn="base" hangingPunct="0">
              <a:spcBef>
                <a:spcPct val="30000"/>
              </a:spcBef>
              <a:spcAft>
                <a:spcPct val="0"/>
              </a:spcAft>
              <a:defRPr sz="1200">
                <a:solidFill>
                  <a:schemeClr val="tx1"/>
                </a:solidFill>
                <a:latin typeface="Calibri" pitchFamily="34" charset="0"/>
              </a:defRPr>
            </a:lvl7pPr>
            <a:lvl8pPr marL="3478378" indent="-231892" eaLnBrk="0" fontAlgn="base" hangingPunct="0">
              <a:spcBef>
                <a:spcPct val="30000"/>
              </a:spcBef>
              <a:spcAft>
                <a:spcPct val="0"/>
              </a:spcAft>
              <a:defRPr sz="1200">
                <a:solidFill>
                  <a:schemeClr val="tx1"/>
                </a:solidFill>
                <a:latin typeface="Calibri" pitchFamily="34" charset="0"/>
              </a:defRPr>
            </a:lvl8pPr>
            <a:lvl9pPr marL="3942161" indent="-23189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61659BF3-E56E-4352-A7B9-B46D96A077C1}" type="slidenum">
              <a:rPr lang="en-US" altLang="en-US" smtClean="0">
                <a:latin typeface="Arial" pitchFamily="34" charset="0"/>
              </a:rPr>
              <a:pPr eaLnBrk="1" hangingPunct="1">
                <a:spcBef>
                  <a:spcPct val="0"/>
                </a:spcBef>
                <a:defRPr/>
              </a:pPr>
              <a:t>49</a:t>
            </a:fld>
            <a:endParaRPr lang="en-US" altLang="en-US">
              <a:latin typeface="Arial" pitchFamily="34" charset="0"/>
            </a:endParaRPr>
          </a:p>
        </p:txBody>
      </p:sp>
    </p:spTree>
    <p:extLst>
      <p:ext uri="{BB962C8B-B14F-4D97-AF65-F5344CB8AC3E}">
        <p14:creationId xmlns:p14="http://schemas.microsoft.com/office/powerpoint/2010/main" val="4106122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educational event is not solely a lecture format. It  includes audience participation with all of those in attendance. It is your clinical experience and stories that will help each and everyone of us learn. </a:t>
            </a:r>
          </a:p>
          <a:p>
            <a:r>
              <a:rPr lang="en-US" altLang="en-US" dirty="0"/>
              <a:t>Sharing with our colleagues will make this session most valuable. </a:t>
            </a:r>
          </a:p>
          <a:p>
            <a:endParaRPr lang="en-US" altLang="en-US" dirty="0"/>
          </a:p>
          <a:p>
            <a:r>
              <a:rPr lang="en-US" altLang="en-US" dirty="0"/>
              <a:t>Each of you will receive a Turning Point Audience Response Card. We are going to ask questions throughout the evening that you can answer. This is usually followed by some great discussion and learning. We will have a TEST question to familiarize yourself with using the ARC and then you will see questions throughout the presentation! </a:t>
            </a:r>
          </a:p>
          <a:p>
            <a:endParaRPr lang="en-US" altLang="en-US" dirty="0"/>
          </a:p>
        </p:txBody>
      </p:sp>
      <p:sp>
        <p:nvSpPr>
          <p:cNvPr id="788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3648" indent="-289865" eaLnBrk="0" hangingPunct="0">
              <a:spcBef>
                <a:spcPct val="30000"/>
              </a:spcBef>
              <a:defRPr sz="1200">
                <a:solidFill>
                  <a:schemeClr val="tx1"/>
                </a:solidFill>
                <a:latin typeface="Calibri" pitchFamily="34" charset="0"/>
              </a:defRPr>
            </a:lvl2pPr>
            <a:lvl3pPr marL="1159459" indent="-231892" eaLnBrk="0" hangingPunct="0">
              <a:spcBef>
                <a:spcPct val="30000"/>
              </a:spcBef>
              <a:defRPr sz="1200">
                <a:solidFill>
                  <a:schemeClr val="tx1"/>
                </a:solidFill>
                <a:latin typeface="Calibri" pitchFamily="34" charset="0"/>
              </a:defRPr>
            </a:lvl3pPr>
            <a:lvl4pPr marL="1623243" indent="-231892" eaLnBrk="0" hangingPunct="0">
              <a:spcBef>
                <a:spcPct val="30000"/>
              </a:spcBef>
              <a:defRPr sz="1200">
                <a:solidFill>
                  <a:schemeClr val="tx1"/>
                </a:solidFill>
                <a:latin typeface="Calibri" pitchFamily="34" charset="0"/>
              </a:defRPr>
            </a:lvl4pPr>
            <a:lvl5pPr marL="2087027" indent="-231892" eaLnBrk="0" hangingPunct="0">
              <a:spcBef>
                <a:spcPct val="30000"/>
              </a:spcBef>
              <a:defRPr sz="1200">
                <a:solidFill>
                  <a:schemeClr val="tx1"/>
                </a:solidFill>
                <a:latin typeface="Calibri" pitchFamily="34" charset="0"/>
              </a:defRPr>
            </a:lvl5pPr>
            <a:lvl6pPr marL="2550810" indent="-231892" eaLnBrk="0" fontAlgn="base" hangingPunct="0">
              <a:spcBef>
                <a:spcPct val="30000"/>
              </a:spcBef>
              <a:spcAft>
                <a:spcPct val="0"/>
              </a:spcAft>
              <a:defRPr sz="1200">
                <a:solidFill>
                  <a:schemeClr val="tx1"/>
                </a:solidFill>
                <a:latin typeface="Calibri" pitchFamily="34" charset="0"/>
              </a:defRPr>
            </a:lvl6pPr>
            <a:lvl7pPr marL="3014594" indent="-231892" eaLnBrk="0" fontAlgn="base" hangingPunct="0">
              <a:spcBef>
                <a:spcPct val="30000"/>
              </a:spcBef>
              <a:spcAft>
                <a:spcPct val="0"/>
              </a:spcAft>
              <a:defRPr sz="1200">
                <a:solidFill>
                  <a:schemeClr val="tx1"/>
                </a:solidFill>
                <a:latin typeface="Calibri" pitchFamily="34" charset="0"/>
              </a:defRPr>
            </a:lvl7pPr>
            <a:lvl8pPr marL="3478378" indent="-231892" eaLnBrk="0" fontAlgn="base" hangingPunct="0">
              <a:spcBef>
                <a:spcPct val="30000"/>
              </a:spcBef>
              <a:spcAft>
                <a:spcPct val="0"/>
              </a:spcAft>
              <a:defRPr sz="1200">
                <a:solidFill>
                  <a:schemeClr val="tx1"/>
                </a:solidFill>
                <a:latin typeface="Calibri" pitchFamily="34" charset="0"/>
              </a:defRPr>
            </a:lvl8pPr>
            <a:lvl9pPr marL="3942161" indent="-23189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CA5E647B-1025-47D8-BD5E-ECBB90190B8C}" type="slidenum">
              <a:rPr lang="en-US" altLang="en-US" smtClean="0">
                <a:latin typeface="Arial" pitchFamily="34" charset="0"/>
              </a:rPr>
              <a:pPr eaLnBrk="1" hangingPunct="1">
                <a:spcBef>
                  <a:spcPct val="0"/>
                </a:spcBef>
                <a:defRPr/>
              </a:pPr>
              <a:t>5</a:t>
            </a:fld>
            <a:endParaRPr lang="en-US" altLang="en-US">
              <a:latin typeface="Arial" pitchFamily="34" charset="0"/>
            </a:endParaRPr>
          </a:p>
        </p:txBody>
      </p:sp>
    </p:spTree>
    <p:extLst>
      <p:ext uri="{BB962C8B-B14F-4D97-AF65-F5344CB8AC3E}">
        <p14:creationId xmlns:p14="http://schemas.microsoft.com/office/powerpoint/2010/main" val="30548858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We may think that we are being clear in what we say to our patients however there is so much information coming at them and they can only absorb so much. These are actual examples of things people say. </a:t>
            </a:r>
          </a:p>
          <a:p>
            <a:r>
              <a:rPr lang="en-US" altLang="en-US" dirty="0"/>
              <a:t>The point of this is that as a WOC nurse in the acute care setting preparing for the patient for discharge ….. We really don’t know how much they recall and what they recall. Can they have a shower? What do I clean my skin with? How do I measure my stoma? How often do I change my barrier? Who do I call if I have a problem? What is a problem? How do I describe my situation? </a:t>
            </a:r>
          </a:p>
        </p:txBody>
      </p:sp>
      <p:sp>
        <p:nvSpPr>
          <p:cNvPr id="1218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3648" indent="-289865" eaLnBrk="0" hangingPunct="0">
              <a:spcBef>
                <a:spcPct val="30000"/>
              </a:spcBef>
              <a:defRPr sz="1200">
                <a:solidFill>
                  <a:schemeClr val="tx1"/>
                </a:solidFill>
                <a:latin typeface="Calibri" pitchFamily="34" charset="0"/>
              </a:defRPr>
            </a:lvl2pPr>
            <a:lvl3pPr marL="1159459" indent="-231892" eaLnBrk="0" hangingPunct="0">
              <a:spcBef>
                <a:spcPct val="30000"/>
              </a:spcBef>
              <a:defRPr sz="1200">
                <a:solidFill>
                  <a:schemeClr val="tx1"/>
                </a:solidFill>
                <a:latin typeface="Calibri" pitchFamily="34" charset="0"/>
              </a:defRPr>
            </a:lvl3pPr>
            <a:lvl4pPr marL="1623243" indent="-231892" eaLnBrk="0" hangingPunct="0">
              <a:spcBef>
                <a:spcPct val="30000"/>
              </a:spcBef>
              <a:defRPr sz="1200">
                <a:solidFill>
                  <a:schemeClr val="tx1"/>
                </a:solidFill>
                <a:latin typeface="Calibri" pitchFamily="34" charset="0"/>
              </a:defRPr>
            </a:lvl4pPr>
            <a:lvl5pPr marL="2087027" indent="-231892" eaLnBrk="0" hangingPunct="0">
              <a:spcBef>
                <a:spcPct val="30000"/>
              </a:spcBef>
              <a:defRPr sz="1200">
                <a:solidFill>
                  <a:schemeClr val="tx1"/>
                </a:solidFill>
                <a:latin typeface="Calibri" pitchFamily="34" charset="0"/>
              </a:defRPr>
            </a:lvl5pPr>
            <a:lvl6pPr marL="2550810" indent="-231892" eaLnBrk="0" fontAlgn="base" hangingPunct="0">
              <a:spcBef>
                <a:spcPct val="30000"/>
              </a:spcBef>
              <a:spcAft>
                <a:spcPct val="0"/>
              </a:spcAft>
              <a:defRPr sz="1200">
                <a:solidFill>
                  <a:schemeClr val="tx1"/>
                </a:solidFill>
                <a:latin typeface="Calibri" pitchFamily="34" charset="0"/>
              </a:defRPr>
            </a:lvl6pPr>
            <a:lvl7pPr marL="3014594" indent="-231892" eaLnBrk="0" fontAlgn="base" hangingPunct="0">
              <a:spcBef>
                <a:spcPct val="30000"/>
              </a:spcBef>
              <a:spcAft>
                <a:spcPct val="0"/>
              </a:spcAft>
              <a:defRPr sz="1200">
                <a:solidFill>
                  <a:schemeClr val="tx1"/>
                </a:solidFill>
                <a:latin typeface="Calibri" pitchFamily="34" charset="0"/>
              </a:defRPr>
            </a:lvl7pPr>
            <a:lvl8pPr marL="3478378" indent="-231892" eaLnBrk="0" fontAlgn="base" hangingPunct="0">
              <a:spcBef>
                <a:spcPct val="30000"/>
              </a:spcBef>
              <a:spcAft>
                <a:spcPct val="0"/>
              </a:spcAft>
              <a:defRPr sz="1200">
                <a:solidFill>
                  <a:schemeClr val="tx1"/>
                </a:solidFill>
                <a:latin typeface="Calibri" pitchFamily="34" charset="0"/>
              </a:defRPr>
            </a:lvl8pPr>
            <a:lvl9pPr marL="3942161" indent="-23189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201270DB-204C-4869-82C7-1E698A52DC67}" type="slidenum">
              <a:rPr lang="en-US" altLang="en-US" smtClean="0">
                <a:latin typeface="Arial" pitchFamily="34" charset="0"/>
              </a:rPr>
              <a:pPr eaLnBrk="1" hangingPunct="1">
                <a:spcBef>
                  <a:spcPct val="0"/>
                </a:spcBef>
                <a:defRPr/>
              </a:pPr>
              <a:t>50</a:t>
            </a:fld>
            <a:endParaRPr lang="en-US" altLang="en-US">
              <a:latin typeface="Arial" pitchFamily="34" charset="0"/>
            </a:endParaRPr>
          </a:p>
        </p:txBody>
      </p:sp>
    </p:spTree>
    <p:extLst>
      <p:ext uri="{BB962C8B-B14F-4D97-AF65-F5344CB8AC3E}">
        <p14:creationId xmlns:p14="http://schemas.microsoft.com/office/powerpoint/2010/main" val="12560153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Patients deserve teaching by a WOC nurse all along the continuum. </a:t>
            </a:r>
          </a:p>
          <a:p>
            <a:r>
              <a:rPr lang="en-US" altLang="en-US" dirty="0"/>
              <a:t>What can we do – what changes can we make to ensure that our patients have the best positive outcome possible. </a:t>
            </a:r>
          </a:p>
        </p:txBody>
      </p:sp>
      <p:sp>
        <p:nvSpPr>
          <p:cNvPr id="1228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3648" indent="-289865" eaLnBrk="0" hangingPunct="0">
              <a:defRPr>
                <a:solidFill>
                  <a:schemeClr val="tx1"/>
                </a:solidFill>
                <a:latin typeface="Arial" pitchFamily="34" charset="0"/>
              </a:defRPr>
            </a:lvl2pPr>
            <a:lvl3pPr marL="1159459" indent="-231892" eaLnBrk="0" hangingPunct="0">
              <a:defRPr>
                <a:solidFill>
                  <a:schemeClr val="tx1"/>
                </a:solidFill>
                <a:latin typeface="Arial" pitchFamily="34" charset="0"/>
              </a:defRPr>
            </a:lvl3pPr>
            <a:lvl4pPr marL="1623243" indent="-231892" eaLnBrk="0" hangingPunct="0">
              <a:defRPr>
                <a:solidFill>
                  <a:schemeClr val="tx1"/>
                </a:solidFill>
                <a:latin typeface="Arial" pitchFamily="34" charset="0"/>
              </a:defRPr>
            </a:lvl4pPr>
            <a:lvl5pPr marL="2087027" indent="-231892" eaLnBrk="0" hangingPunct="0">
              <a:defRPr>
                <a:solidFill>
                  <a:schemeClr val="tx1"/>
                </a:solidFill>
                <a:latin typeface="Arial" pitchFamily="34" charset="0"/>
              </a:defRPr>
            </a:lvl5pPr>
            <a:lvl6pPr marL="2550810" indent="-231892" eaLnBrk="0" fontAlgn="base" hangingPunct="0">
              <a:spcBef>
                <a:spcPct val="0"/>
              </a:spcBef>
              <a:spcAft>
                <a:spcPct val="0"/>
              </a:spcAft>
              <a:defRPr>
                <a:solidFill>
                  <a:schemeClr val="tx1"/>
                </a:solidFill>
                <a:latin typeface="Arial" pitchFamily="34" charset="0"/>
              </a:defRPr>
            </a:lvl6pPr>
            <a:lvl7pPr marL="3014594" indent="-231892" eaLnBrk="0" fontAlgn="base" hangingPunct="0">
              <a:spcBef>
                <a:spcPct val="0"/>
              </a:spcBef>
              <a:spcAft>
                <a:spcPct val="0"/>
              </a:spcAft>
              <a:defRPr>
                <a:solidFill>
                  <a:schemeClr val="tx1"/>
                </a:solidFill>
                <a:latin typeface="Arial" pitchFamily="34" charset="0"/>
              </a:defRPr>
            </a:lvl7pPr>
            <a:lvl8pPr marL="3478378" indent="-231892" eaLnBrk="0" fontAlgn="base" hangingPunct="0">
              <a:spcBef>
                <a:spcPct val="0"/>
              </a:spcBef>
              <a:spcAft>
                <a:spcPct val="0"/>
              </a:spcAft>
              <a:defRPr>
                <a:solidFill>
                  <a:schemeClr val="tx1"/>
                </a:solidFill>
                <a:latin typeface="Arial" pitchFamily="34" charset="0"/>
              </a:defRPr>
            </a:lvl8pPr>
            <a:lvl9pPr marL="3942161" indent="-231892" eaLnBrk="0" fontAlgn="base" hangingPunct="0">
              <a:spcBef>
                <a:spcPct val="0"/>
              </a:spcBef>
              <a:spcAft>
                <a:spcPct val="0"/>
              </a:spcAft>
              <a:defRPr>
                <a:solidFill>
                  <a:schemeClr val="tx1"/>
                </a:solidFill>
                <a:latin typeface="Arial" pitchFamily="34" charset="0"/>
              </a:defRPr>
            </a:lvl9pPr>
          </a:lstStyle>
          <a:p>
            <a:pPr eaLnBrk="1" hangingPunct="1">
              <a:defRPr/>
            </a:pPr>
            <a:fld id="{713075F9-5C52-4029-9A8B-E3FEE14FBC78}" type="slidenum">
              <a:rPr lang="en-US" altLang="en-US" smtClean="0"/>
              <a:pPr eaLnBrk="1" hangingPunct="1">
                <a:defRPr/>
              </a:pPr>
              <a:t>51</a:t>
            </a:fld>
            <a:endParaRPr lang="en-US" altLang="en-US"/>
          </a:p>
        </p:txBody>
      </p:sp>
    </p:spTree>
    <p:extLst>
      <p:ext uri="{BB962C8B-B14F-4D97-AF65-F5344CB8AC3E}">
        <p14:creationId xmlns:p14="http://schemas.microsoft.com/office/powerpoint/2010/main" val="26835936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a:t>This is probably not surprising as we have so few WOC nurses in the community. </a:t>
            </a:r>
            <a:r>
              <a:rPr lang="en-US" altLang="en-US" dirty="0"/>
              <a:t>So lots of patients receive a home care nurse or a nurse in a long term care facility but this nurse is not a WOC nurse. What challenges do you face with home care nurses? They are not trained WOC nurses and are masters of many things but not an expert in ostomy management. </a:t>
            </a:r>
            <a:endParaRPr lang="en-US" dirty="0"/>
          </a:p>
          <a:p>
            <a:pPr>
              <a:defRPr/>
            </a:pPr>
            <a:endParaRPr lang="en-US" dirty="0"/>
          </a:p>
          <a:p>
            <a:pPr>
              <a:defRPr/>
            </a:pPr>
            <a:r>
              <a:rPr lang="en-US" dirty="0"/>
              <a:t>Possible follow up discussion: </a:t>
            </a:r>
          </a:p>
          <a:p>
            <a:pPr marL="173919" indent="-173919">
              <a:buFont typeface="Arial" panose="020B0604020202020204" pitchFamily="34" charset="0"/>
              <a:buChar char="•"/>
              <a:defRPr/>
            </a:pPr>
            <a:r>
              <a:rPr lang="en-US" dirty="0"/>
              <a:t>Do you feel the teaching of home care nurses is at its highest level?</a:t>
            </a:r>
          </a:p>
          <a:p>
            <a:pPr marL="173919" indent="-173919">
              <a:buFont typeface="Arial" panose="020B0604020202020204" pitchFamily="34" charset="0"/>
              <a:buChar char="•"/>
              <a:defRPr/>
            </a:pPr>
            <a:r>
              <a:rPr lang="en-US" dirty="0"/>
              <a:t>What can we do to support home care nurses?</a:t>
            </a:r>
          </a:p>
          <a:p>
            <a:pPr marL="173919" indent="-173919">
              <a:buFont typeface="Arial" panose="020B0604020202020204" pitchFamily="34" charset="0"/>
              <a:buChar char="•"/>
              <a:defRPr/>
            </a:pPr>
            <a:r>
              <a:rPr lang="en-US" dirty="0"/>
              <a:t>Do you have any contact with home care nurses? Can you  support them?</a:t>
            </a:r>
          </a:p>
          <a:p>
            <a:pPr marL="173919" indent="-173919">
              <a:buFont typeface="Arial" panose="020B0604020202020204" pitchFamily="34" charset="0"/>
              <a:buChar char="•"/>
              <a:defRPr/>
            </a:pPr>
            <a:endParaRPr lang="en-US" dirty="0"/>
          </a:p>
        </p:txBody>
      </p:sp>
      <p:sp>
        <p:nvSpPr>
          <p:cNvPr id="1239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3648" indent="-289865" eaLnBrk="0" hangingPunct="0">
              <a:defRPr>
                <a:solidFill>
                  <a:schemeClr val="tx1"/>
                </a:solidFill>
                <a:latin typeface="Arial" pitchFamily="34" charset="0"/>
              </a:defRPr>
            </a:lvl2pPr>
            <a:lvl3pPr marL="1159459" indent="-231892" eaLnBrk="0" hangingPunct="0">
              <a:defRPr>
                <a:solidFill>
                  <a:schemeClr val="tx1"/>
                </a:solidFill>
                <a:latin typeface="Arial" pitchFamily="34" charset="0"/>
              </a:defRPr>
            </a:lvl3pPr>
            <a:lvl4pPr marL="1623243" indent="-231892" eaLnBrk="0" hangingPunct="0">
              <a:defRPr>
                <a:solidFill>
                  <a:schemeClr val="tx1"/>
                </a:solidFill>
                <a:latin typeface="Arial" pitchFamily="34" charset="0"/>
              </a:defRPr>
            </a:lvl4pPr>
            <a:lvl5pPr marL="2087027" indent="-231892" eaLnBrk="0" hangingPunct="0">
              <a:defRPr>
                <a:solidFill>
                  <a:schemeClr val="tx1"/>
                </a:solidFill>
                <a:latin typeface="Arial" pitchFamily="34" charset="0"/>
              </a:defRPr>
            </a:lvl5pPr>
            <a:lvl6pPr marL="2550810" indent="-231892" eaLnBrk="0" fontAlgn="base" hangingPunct="0">
              <a:spcBef>
                <a:spcPct val="0"/>
              </a:spcBef>
              <a:spcAft>
                <a:spcPct val="0"/>
              </a:spcAft>
              <a:defRPr>
                <a:solidFill>
                  <a:schemeClr val="tx1"/>
                </a:solidFill>
                <a:latin typeface="Arial" pitchFamily="34" charset="0"/>
              </a:defRPr>
            </a:lvl6pPr>
            <a:lvl7pPr marL="3014594" indent="-231892" eaLnBrk="0" fontAlgn="base" hangingPunct="0">
              <a:spcBef>
                <a:spcPct val="0"/>
              </a:spcBef>
              <a:spcAft>
                <a:spcPct val="0"/>
              </a:spcAft>
              <a:defRPr>
                <a:solidFill>
                  <a:schemeClr val="tx1"/>
                </a:solidFill>
                <a:latin typeface="Arial" pitchFamily="34" charset="0"/>
              </a:defRPr>
            </a:lvl7pPr>
            <a:lvl8pPr marL="3478378" indent="-231892" eaLnBrk="0" fontAlgn="base" hangingPunct="0">
              <a:spcBef>
                <a:spcPct val="0"/>
              </a:spcBef>
              <a:spcAft>
                <a:spcPct val="0"/>
              </a:spcAft>
              <a:defRPr>
                <a:solidFill>
                  <a:schemeClr val="tx1"/>
                </a:solidFill>
                <a:latin typeface="Arial" pitchFamily="34" charset="0"/>
              </a:defRPr>
            </a:lvl8pPr>
            <a:lvl9pPr marL="3942161" indent="-231892" eaLnBrk="0" fontAlgn="base" hangingPunct="0">
              <a:spcBef>
                <a:spcPct val="0"/>
              </a:spcBef>
              <a:spcAft>
                <a:spcPct val="0"/>
              </a:spcAft>
              <a:defRPr>
                <a:solidFill>
                  <a:schemeClr val="tx1"/>
                </a:solidFill>
                <a:latin typeface="Arial" pitchFamily="34" charset="0"/>
              </a:defRPr>
            </a:lvl9pPr>
          </a:lstStyle>
          <a:p>
            <a:pPr eaLnBrk="1" hangingPunct="1">
              <a:defRPr/>
            </a:pPr>
            <a:fld id="{B2E7C38B-6057-4026-AE68-280EA4A5A0C9}" type="slidenum">
              <a:rPr lang="en-US" altLang="en-US" smtClean="0"/>
              <a:pPr eaLnBrk="1" hangingPunct="1">
                <a:defRPr/>
              </a:pPr>
              <a:t>52</a:t>
            </a:fld>
            <a:endParaRPr lang="en-US" altLang="en-US"/>
          </a:p>
        </p:txBody>
      </p:sp>
    </p:spTree>
    <p:extLst>
      <p:ext uri="{BB962C8B-B14F-4D97-AF65-F5344CB8AC3E}">
        <p14:creationId xmlns:p14="http://schemas.microsoft.com/office/powerpoint/2010/main" val="38779366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If you do have contact with a home care nurse – what does it look like? Is there strong collaboration? Can we influence them? Can we teach them? </a:t>
            </a:r>
          </a:p>
          <a:p>
            <a:r>
              <a:rPr lang="en-US" altLang="en-US" dirty="0"/>
              <a:t>If you do not … how can you make an impact in the home care setting? </a:t>
            </a:r>
          </a:p>
          <a:p>
            <a:endParaRPr lang="en-US" dirty="0"/>
          </a:p>
        </p:txBody>
      </p:sp>
      <p:sp>
        <p:nvSpPr>
          <p:cNvPr id="4" name="Slide Number Placeholder 3"/>
          <p:cNvSpPr>
            <a:spLocks noGrp="1"/>
          </p:cNvSpPr>
          <p:nvPr>
            <p:ph type="sldNum" sz="quarter" idx="10"/>
          </p:nvPr>
        </p:nvSpPr>
        <p:spPr/>
        <p:txBody>
          <a:bodyPr/>
          <a:lstStyle/>
          <a:p>
            <a:fld id="{7CAB2AFB-EC20-44A9-8610-473BBA483B63}" type="slidenum">
              <a:rPr lang="en-US" smtClean="0"/>
              <a:t>53</a:t>
            </a:fld>
            <a:endParaRPr lang="en-US" dirty="0"/>
          </a:p>
        </p:txBody>
      </p:sp>
    </p:spTree>
    <p:extLst>
      <p:ext uri="{BB962C8B-B14F-4D97-AF65-F5344CB8AC3E}">
        <p14:creationId xmlns:p14="http://schemas.microsoft.com/office/powerpoint/2010/main" val="2438867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Possible Follow-up Discussion:</a:t>
            </a:r>
          </a:p>
          <a:p>
            <a:pPr marL="173919" indent="-173919">
              <a:buFont typeface="Arial" panose="020B0604020202020204" pitchFamily="34" charset="0"/>
              <a:buChar char="•"/>
              <a:defRPr/>
            </a:pPr>
            <a:r>
              <a:rPr lang="en-US" dirty="0"/>
              <a:t>What is your practice like? </a:t>
            </a:r>
          </a:p>
          <a:p>
            <a:pPr marL="173919" indent="-173919">
              <a:buFont typeface="Arial" panose="020B0604020202020204" pitchFamily="34" charset="0"/>
              <a:buChar char="•"/>
              <a:defRPr/>
            </a:pPr>
            <a:r>
              <a:rPr lang="en-US" dirty="0"/>
              <a:t>Do we have the “manpower” to manage this? </a:t>
            </a:r>
          </a:p>
          <a:p>
            <a:endParaRPr lang="en-US" dirty="0"/>
          </a:p>
        </p:txBody>
      </p:sp>
      <p:sp>
        <p:nvSpPr>
          <p:cNvPr id="4" name="Slide Number Placeholder 3"/>
          <p:cNvSpPr>
            <a:spLocks noGrp="1"/>
          </p:cNvSpPr>
          <p:nvPr>
            <p:ph type="sldNum" sz="quarter" idx="10"/>
          </p:nvPr>
        </p:nvSpPr>
        <p:spPr/>
        <p:txBody>
          <a:bodyPr/>
          <a:lstStyle/>
          <a:p>
            <a:fld id="{0F5F404F-0411-483D-A10B-E0FDB309FB8E}" type="slidenum">
              <a:rPr lang="en-US" smtClean="0"/>
              <a:t>54</a:t>
            </a:fld>
            <a:endParaRPr lang="en-US"/>
          </a:p>
        </p:txBody>
      </p:sp>
    </p:spTree>
    <p:extLst>
      <p:ext uri="{BB962C8B-B14F-4D97-AF65-F5344CB8AC3E}">
        <p14:creationId xmlns:p14="http://schemas.microsoft.com/office/powerpoint/2010/main" val="13384414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 would like to share a study done by Indiana Health to evaluate web-based ostomy patient support services. This was a poster presentation</a:t>
            </a:r>
            <a:r>
              <a:rPr lang="en-US" altLang="en-US" baseline="0" dirty="0"/>
              <a:t> at a UK conference and will be an oral and poster presentation done at WOCN/CAET</a:t>
            </a:r>
            <a:endParaRPr lang="en-US" altLang="en-US" dirty="0"/>
          </a:p>
          <a:p>
            <a:endParaRPr lang="en-US" altLang="en-US" dirty="0"/>
          </a:p>
          <a:p>
            <a:r>
              <a:rPr lang="en-US" altLang="en-US" dirty="0"/>
              <a:t>The principle investigators are Joyce Pitman and  Susan </a:t>
            </a:r>
            <a:r>
              <a:rPr lang="en-US" altLang="en-US" dirty="0" err="1"/>
              <a:t>Rawl</a:t>
            </a:r>
            <a:endParaRPr lang="en-US" altLang="en-US" dirty="0"/>
          </a:p>
          <a:p>
            <a:endParaRPr lang="en-US" altLang="en-US" dirty="0"/>
          </a:p>
          <a:p>
            <a:r>
              <a:rPr lang="en-US" altLang="en-US" dirty="0"/>
              <a:t>The purpose of the research was to evaluate the use of web-based patient support resources for patients with an ostomy</a:t>
            </a:r>
          </a:p>
          <a:p>
            <a:endParaRPr lang="en-US" altLang="en-US" dirty="0"/>
          </a:p>
          <a:p>
            <a:r>
              <a:rPr lang="en-US" altLang="en-US" dirty="0"/>
              <a:t>Here is just some back ground information </a:t>
            </a:r>
          </a:p>
          <a:p>
            <a:r>
              <a:rPr lang="en-US" altLang="en-US" dirty="0"/>
              <a:t>As we have already discussed – there are a great number of patients having ostomy surgery and approximately 80% of them will have complications. </a:t>
            </a:r>
          </a:p>
          <a:p>
            <a:r>
              <a:rPr lang="en-US" altLang="en-US" dirty="0"/>
              <a:t>Many of these patients get limited education and follow-up so therefore use web based patient support services to promote self management, minimize complications and enhance adjustment to living with an ostomy. </a:t>
            </a:r>
          </a:p>
          <a:p>
            <a:endParaRPr lang="en-US" altLang="en-US" dirty="0"/>
          </a:p>
        </p:txBody>
      </p:sp>
      <p:sp>
        <p:nvSpPr>
          <p:cNvPr id="1280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3648" indent="-289865" eaLnBrk="0" hangingPunct="0">
              <a:defRPr>
                <a:solidFill>
                  <a:schemeClr val="tx1"/>
                </a:solidFill>
                <a:latin typeface="Arial" pitchFamily="34" charset="0"/>
              </a:defRPr>
            </a:lvl2pPr>
            <a:lvl3pPr marL="1159459" indent="-231892" eaLnBrk="0" hangingPunct="0">
              <a:defRPr>
                <a:solidFill>
                  <a:schemeClr val="tx1"/>
                </a:solidFill>
                <a:latin typeface="Arial" pitchFamily="34" charset="0"/>
              </a:defRPr>
            </a:lvl3pPr>
            <a:lvl4pPr marL="1623243" indent="-231892" eaLnBrk="0" hangingPunct="0">
              <a:defRPr>
                <a:solidFill>
                  <a:schemeClr val="tx1"/>
                </a:solidFill>
                <a:latin typeface="Arial" pitchFamily="34" charset="0"/>
              </a:defRPr>
            </a:lvl4pPr>
            <a:lvl5pPr marL="2087027" indent="-231892" eaLnBrk="0" hangingPunct="0">
              <a:defRPr>
                <a:solidFill>
                  <a:schemeClr val="tx1"/>
                </a:solidFill>
                <a:latin typeface="Arial" pitchFamily="34" charset="0"/>
              </a:defRPr>
            </a:lvl5pPr>
            <a:lvl6pPr marL="2550810" indent="-231892" eaLnBrk="0" fontAlgn="base" hangingPunct="0">
              <a:spcBef>
                <a:spcPct val="0"/>
              </a:spcBef>
              <a:spcAft>
                <a:spcPct val="0"/>
              </a:spcAft>
              <a:defRPr>
                <a:solidFill>
                  <a:schemeClr val="tx1"/>
                </a:solidFill>
                <a:latin typeface="Arial" pitchFamily="34" charset="0"/>
              </a:defRPr>
            </a:lvl6pPr>
            <a:lvl7pPr marL="3014594" indent="-231892" eaLnBrk="0" fontAlgn="base" hangingPunct="0">
              <a:spcBef>
                <a:spcPct val="0"/>
              </a:spcBef>
              <a:spcAft>
                <a:spcPct val="0"/>
              </a:spcAft>
              <a:defRPr>
                <a:solidFill>
                  <a:schemeClr val="tx1"/>
                </a:solidFill>
                <a:latin typeface="Arial" pitchFamily="34" charset="0"/>
              </a:defRPr>
            </a:lvl7pPr>
            <a:lvl8pPr marL="3478378" indent="-231892" eaLnBrk="0" fontAlgn="base" hangingPunct="0">
              <a:spcBef>
                <a:spcPct val="0"/>
              </a:spcBef>
              <a:spcAft>
                <a:spcPct val="0"/>
              </a:spcAft>
              <a:defRPr>
                <a:solidFill>
                  <a:schemeClr val="tx1"/>
                </a:solidFill>
                <a:latin typeface="Arial" pitchFamily="34" charset="0"/>
              </a:defRPr>
            </a:lvl8pPr>
            <a:lvl9pPr marL="3942161" indent="-231892" eaLnBrk="0" fontAlgn="base" hangingPunct="0">
              <a:spcBef>
                <a:spcPct val="0"/>
              </a:spcBef>
              <a:spcAft>
                <a:spcPct val="0"/>
              </a:spcAft>
              <a:defRPr>
                <a:solidFill>
                  <a:schemeClr val="tx1"/>
                </a:solidFill>
                <a:latin typeface="Arial" pitchFamily="34" charset="0"/>
              </a:defRPr>
            </a:lvl9pPr>
          </a:lstStyle>
          <a:p>
            <a:pPr eaLnBrk="1" hangingPunct="1">
              <a:defRPr/>
            </a:pPr>
            <a:fld id="{98C5D3ED-511A-4905-8B09-0ED20DA5B0CF}" type="slidenum">
              <a:rPr lang="en-US" altLang="en-US" smtClean="0"/>
              <a:pPr eaLnBrk="1" hangingPunct="1">
                <a:defRPr/>
              </a:pPr>
              <a:t>55</a:t>
            </a:fld>
            <a:endParaRPr lang="en-US" altLang="en-US"/>
          </a:p>
        </p:txBody>
      </p:sp>
    </p:spTree>
    <p:extLst>
      <p:ext uri="{BB962C8B-B14F-4D97-AF65-F5344CB8AC3E}">
        <p14:creationId xmlns:p14="http://schemas.microsoft.com/office/powerpoint/2010/main" val="40244938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These are some of the key findings: NOT all of them but just some I would like to highlight</a:t>
            </a:r>
          </a:p>
          <a:p>
            <a:endParaRPr lang="en-US" altLang="en-US" dirty="0"/>
          </a:p>
          <a:p>
            <a:r>
              <a:rPr lang="en-US" altLang="en-US" dirty="0"/>
              <a:t>Almost 50% of the people surveyed used the internet as  a source of info.</a:t>
            </a:r>
          </a:p>
          <a:p>
            <a:endParaRPr lang="en-US" altLang="en-US" dirty="0"/>
          </a:p>
          <a:p>
            <a:r>
              <a:rPr lang="en-US" altLang="en-US" dirty="0"/>
              <a:t>75% of people surveyed felt that they could obtain the information needed on the internet – while 82% of them find the information easy to understand</a:t>
            </a:r>
          </a:p>
          <a:p>
            <a:endParaRPr lang="en-US" altLang="en-US" dirty="0"/>
          </a:p>
          <a:p>
            <a:r>
              <a:rPr lang="en-US" altLang="en-US" dirty="0"/>
              <a:t>71% are using the internet after surgery!!!!</a:t>
            </a:r>
          </a:p>
          <a:p>
            <a:endParaRPr lang="en-US" altLang="en-US" dirty="0"/>
          </a:p>
          <a:p>
            <a:r>
              <a:rPr lang="en-US" altLang="en-US" dirty="0"/>
              <a:t>The reason for highlighting these findings is that we may want to understand the internet as a source for education! </a:t>
            </a:r>
          </a:p>
          <a:p>
            <a:endParaRPr lang="en-US" altLang="en-US" dirty="0"/>
          </a:p>
        </p:txBody>
      </p:sp>
      <p:sp>
        <p:nvSpPr>
          <p:cNvPr id="4" name="Slide Number Placeholder 3"/>
          <p:cNvSpPr>
            <a:spLocks noGrp="1"/>
          </p:cNvSpPr>
          <p:nvPr>
            <p:ph type="sldNum" sz="quarter" idx="10"/>
          </p:nvPr>
        </p:nvSpPr>
        <p:spPr/>
        <p:txBody>
          <a:bodyPr/>
          <a:lstStyle/>
          <a:p>
            <a:fld id="{0F5F404F-0411-483D-A10B-E0FDB309FB8E}" type="slidenum">
              <a:rPr lang="en-US" smtClean="0"/>
              <a:t>56</a:t>
            </a:fld>
            <a:endParaRPr lang="en-US"/>
          </a:p>
        </p:txBody>
      </p:sp>
    </p:spTree>
    <p:extLst>
      <p:ext uri="{BB962C8B-B14F-4D97-AF65-F5344CB8AC3E}">
        <p14:creationId xmlns:p14="http://schemas.microsoft.com/office/powerpoint/2010/main" val="3259122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variety of resources on the internet for people today.  They include industry resources, professional associations, Ostomy associations and independent resources such as The Stolen Colon and Uncover Ostomy</a:t>
            </a:r>
          </a:p>
          <a:p>
            <a:endParaRPr lang="en-US" dirty="0"/>
          </a:p>
          <a:p>
            <a:r>
              <a:rPr lang="en-US" dirty="0"/>
              <a:t>Possible Discussion:</a:t>
            </a:r>
          </a:p>
          <a:p>
            <a:pPr marL="171450" indent="-171450">
              <a:buFontTx/>
              <a:buChar char="-"/>
            </a:pPr>
            <a:r>
              <a:rPr lang="en-US" dirty="0"/>
              <a:t>Do you have sites you like to go to? </a:t>
            </a:r>
          </a:p>
          <a:p>
            <a:pPr marL="171450" indent="-171450">
              <a:buFontTx/>
              <a:buChar char="-"/>
            </a:pPr>
            <a:r>
              <a:rPr lang="en-US" dirty="0"/>
              <a:t>Do more and more of your patients visit the internet? </a:t>
            </a:r>
          </a:p>
          <a:p>
            <a:pPr marL="171450" indent="-171450">
              <a:buFontTx/>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F5F404F-0411-483D-A10B-E0FDB309FB8E}" type="slidenum">
              <a:rPr lang="en-US" smtClean="0"/>
              <a:t>57</a:t>
            </a:fld>
            <a:endParaRPr lang="en-US"/>
          </a:p>
        </p:txBody>
      </p:sp>
    </p:spTree>
    <p:extLst>
      <p:ext uri="{BB962C8B-B14F-4D97-AF65-F5344CB8AC3E}">
        <p14:creationId xmlns:p14="http://schemas.microsoft.com/office/powerpoint/2010/main" val="28615549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xfrm>
            <a:off x="1258888" y="696913"/>
            <a:ext cx="4648200" cy="3487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This is a GREAT Example where a clinician has used you tube to educate</a:t>
            </a:r>
          </a:p>
          <a:p>
            <a:endParaRPr lang="en-US" altLang="en-US" dirty="0"/>
          </a:p>
          <a:p>
            <a:r>
              <a:rPr lang="en-US" altLang="en-US" dirty="0"/>
              <a:t>EXAMPLE: Jan Colwell at the university of Chicago has developed you tube videos that are can be accessed by her patients for additional teaching. They can also be accessed by the home care nurses. </a:t>
            </a:r>
          </a:p>
          <a:p>
            <a:pPr marL="637703" lvl="1" indent="-173919">
              <a:buFontTx/>
              <a:buChar char="•"/>
            </a:pPr>
            <a:endParaRPr lang="en-US" altLang="en-US" dirty="0"/>
          </a:p>
          <a:p>
            <a:r>
              <a:rPr lang="en-US" altLang="en-US" dirty="0"/>
              <a:t>NOTE: Try to keep the discussion to skin and PSCs. </a:t>
            </a:r>
          </a:p>
        </p:txBody>
      </p:sp>
      <p:sp>
        <p:nvSpPr>
          <p:cNvPr id="1095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3648" indent="-289865" eaLnBrk="0" hangingPunct="0">
              <a:spcBef>
                <a:spcPct val="30000"/>
              </a:spcBef>
              <a:defRPr sz="1200">
                <a:solidFill>
                  <a:schemeClr val="tx1"/>
                </a:solidFill>
                <a:latin typeface="Calibri" pitchFamily="34" charset="0"/>
              </a:defRPr>
            </a:lvl2pPr>
            <a:lvl3pPr marL="1159459" indent="-231892" eaLnBrk="0" hangingPunct="0">
              <a:spcBef>
                <a:spcPct val="30000"/>
              </a:spcBef>
              <a:defRPr sz="1200">
                <a:solidFill>
                  <a:schemeClr val="tx1"/>
                </a:solidFill>
                <a:latin typeface="Calibri" pitchFamily="34" charset="0"/>
              </a:defRPr>
            </a:lvl3pPr>
            <a:lvl4pPr marL="1623243" indent="-231892" eaLnBrk="0" hangingPunct="0">
              <a:spcBef>
                <a:spcPct val="30000"/>
              </a:spcBef>
              <a:defRPr sz="1200">
                <a:solidFill>
                  <a:schemeClr val="tx1"/>
                </a:solidFill>
                <a:latin typeface="Calibri" pitchFamily="34" charset="0"/>
              </a:defRPr>
            </a:lvl4pPr>
            <a:lvl5pPr marL="2087027" indent="-231892" eaLnBrk="0" hangingPunct="0">
              <a:spcBef>
                <a:spcPct val="30000"/>
              </a:spcBef>
              <a:defRPr sz="1200">
                <a:solidFill>
                  <a:schemeClr val="tx1"/>
                </a:solidFill>
                <a:latin typeface="Calibri" pitchFamily="34" charset="0"/>
              </a:defRPr>
            </a:lvl5pPr>
            <a:lvl6pPr marL="2550810" indent="-231892" eaLnBrk="0" fontAlgn="base" hangingPunct="0">
              <a:spcBef>
                <a:spcPct val="30000"/>
              </a:spcBef>
              <a:spcAft>
                <a:spcPct val="0"/>
              </a:spcAft>
              <a:defRPr sz="1200">
                <a:solidFill>
                  <a:schemeClr val="tx1"/>
                </a:solidFill>
                <a:latin typeface="Calibri" pitchFamily="34" charset="0"/>
              </a:defRPr>
            </a:lvl6pPr>
            <a:lvl7pPr marL="3014594" indent="-231892" eaLnBrk="0" fontAlgn="base" hangingPunct="0">
              <a:spcBef>
                <a:spcPct val="30000"/>
              </a:spcBef>
              <a:spcAft>
                <a:spcPct val="0"/>
              </a:spcAft>
              <a:defRPr sz="1200">
                <a:solidFill>
                  <a:schemeClr val="tx1"/>
                </a:solidFill>
                <a:latin typeface="Calibri" pitchFamily="34" charset="0"/>
              </a:defRPr>
            </a:lvl7pPr>
            <a:lvl8pPr marL="3478378" indent="-231892" eaLnBrk="0" fontAlgn="base" hangingPunct="0">
              <a:spcBef>
                <a:spcPct val="30000"/>
              </a:spcBef>
              <a:spcAft>
                <a:spcPct val="0"/>
              </a:spcAft>
              <a:defRPr sz="1200">
                <a:solidFill>
                  <a:schemeClr val="tx1"/>
                </a:solidFill>
                <a:latin typeface="Calibri" pitchFamily="34" charset="0"/>
              </a:defRPr>
            </a:lvl8pPr>
            <a:lvl9pPr marL="3942161" indent="-23189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5938A183-C56D-4E44-BB57-3A1F3E18AD6C}" type="slidenum">
              <a:rPr lang="en-US" altLang="en-US" smtClean="0">
                <a:latin typeface="Arial" pitchFamily="34" charset="0"/>
              </a:rPr>
              <a:pPr eaLnBrk="1" hangingPunct="1">
                <a:spcBef>
                  <a:spcPct val="0"/>
                </a:spcBef>
                <a:defRPr/>
              </a:pPr>
              <a:t>58</a:t>
            </a:fld>
            <a:endParaRPr lang="en-US" altLang="en-US">
              <a:latin typeface="Arial" pitchFamily="34" charset="0"/>
            </a:endParaRPr>
          </a:p>
        </p:txBody>
      </p:sp>
    </p:spTree>
    <p:extLst>
      <p:ext uri="{BB962C8B-B14F-4D97-AF65-F5344CB8AC3E}">
        <p14:creationId xmlns:p14="http://schemas.microsoft.com/office/powerpoint/2010/main" val="33198490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What can you do to help maximize the impact with patients once they have been discharged home or an acute care setting. Here is just one example of a WOC nurse, Colleen </a:t>
            </a:r>
            <a:r>
              <a:rPr lang="en-US" altLang="en-US" dirty="0" err="1"/>
              <a:t>Droslshagen</a:t>
            </a:r>
            <a:r>
              <a:rPr lang="en-US" altLang="en-US" dirty="0"/>
              <a:t> at Northwestern Hospital in Illinois who developed a strong relationship with her community nurses to educate them for more positive outcomes for her patients once discharged. </a:t>
            </a:r>
          </a:p>
          <a:p>
            <a:endParaRPr lang="en-US" altLang="en-US" dirty="0"/>
          </a:p>
          <a:p>
            <a:r>
              <a:rPr lang="en-US" dirty="0"/>
              <a:t>They were getting a lot of complaints from patients that the home care nurses were not " experts " in ostomy care , were educating with wrong information and sending patients to the outpatient clinic with </a:t>
            </a:r>
            <a:r>
              <a:rPr lang="en-US" dirty="0" err="1"/>
              <a:t>peristomal</a:t>
            </a:r>
            <a:r>
              <a:rPr lang="en-US" dirty="0"/>
              <a:t> skin complications. </a:t>
            </a:r>
          </a:p>
          <a:p>
            <a:endParaRPr lang="en-US" dirty="0"/>
          </a:p>
          <a:p>
            <a:r>
              <a:rPr lang="en-US" dirty="0"/>
              <a:t>Colleen and her team gave feedback to the home care agency without being accusatory. They asked them to pick a team of nurses who are truly interested in wound and ostomy care.  They conducted a pre-test to test their ostomy knowledge. And then planned 2 hours for ostomy and 2 for wounds educations. </a:t>
            </a:r>
          </a:p>
          <a:p>
            <a:r>
              <a:rPr lang="en-US" dirty="0"/>
              <a:t>The end result: They cleared up myths and misconceptions, gave them problem solving tips, a relationship with the ostomy nurses that was non-threatening and referrals to the ostomy clinic that were timely and appropriate. </a:t>
            </a:r>
          </a:p>
          <a:p>
            <a:r>
              <a:rPr lang="en-US" dirty="0"/>
              <a:t> </a:t>
            </a:r>
            <a:r>
              <a:rPr lang="en-US" altLang="en-US" dirty="0"/>
              <a:t>Some other </a:t>
            </a:r>
            <a:r>
              <a:rPr lang="en-US" altLang="en-US" dirty="0" err="1"/>
              <a:t>disucssion</a:t>
            </a:r>
            <a:r>
              <a:rPr lang="en-US" altLang="en-US" dirty="0"/>
              <a:t> topics may include:</a:t>
            </a:r>
          </a:p>
          <a:p>
            <a:pPr lvl="1"/>
            <a:r>
              <a:rPr lang="en-US" altLang="en-US" dirty="0"/>
              <a:t>Collaboration with home care agency</a:t>
            </a:r>
          </a:p>
          <a:p>
            <a:pPr lvl="1"/>
            <a:r>
              <a:rPr lang="en-US" altLang="en-US" dirty="0"/>
              <a:t>Education</a:t>
            </a:r>
          </a:p>
          <a:p>
            <a:pPr lvl="1"/>
            <a:r>
              <a:rPr lang="en-US" altLang="en-US" dirty="0"/>
              <a:t>Discharge checklist </a:t>
            </a:r>
          </a:p>
          <a:p>
            <a:pPr lvl="1"/>
            <a:r>
              <a:rPr lang="en-US" altLang="en-US" dirty="0"/>
              <a:t>Teaching</a:t>
            </a:r>
          </a:p>
          <a:p>
            <a:pPr lvl="1"/>
            <a:r>
              <a:rPr lang="en-US" altLang="en-US" dirty="0"/>
              <a:t>Telemedicine</a:t>
            </a:r>
          </a:p>
          <a:p>
            <a:endParaRPr lang="en-US" altLang="en-US" dirty="0"/>
          </a:p>
        </p:txBody>
      </p:sp>
      <p:sp>
        <p:nvSpPr>
          <p:cNvPr id="1321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3648" indent="-289865" eaLnBrk="0" hangingPunct="0">
              <a:defRPr>
                <a:solidFill>
                  <a:schemeClr val="tx1"/>
                </a:solidFill>
                <a:latin typeface="Arial" pitchFamily="34" charset="0"/>
              </a:defRPr>
            </a:lvl2pPr>
            <a:lvl3pPr marL="1159459" indent="-231892" eaLnBrk="0" hangingPunct="0">
              <a:defRPr>
                <a:solidFill>
                  <a:schemeClr val="tx1"/>
                </a:solidFill>
                <a:latin typeface="Arial" pitchFamily="34" charset="0"/>
              </a:defRPr>
            </a:lvl3pPr>
            <a:lvl4pPr marL="1623243" indent="-231892" eaLnBrk="0" hangingPunct="0">
              <a:defRPr>
                <a:solidFill>
                  <a:schemeClr val="tx1"/>
                </a:solidFill>
                <a:latin typeface="Arial" pitchFamily="34" charset="0"/>
              </a:defRPr>
            </a:lvl4pPr>
            <a:lvl5pPr marL="2087027" indent="-231892" eaLnBrk="0" hangingPunct="0">
              <a:defRPr>
                <a:solidFill>
                  <a:schemeClr val="tx1"/>
                </a:solidFill>
                <a:latin typeface="Arial" pitchFamily="34" charset="0"/>
              </a:defRPr>
            </a:lvl5pPr>
            <a:lvl6pPr marL="2550810" indent="-231892" eaLnBrk="0" fontAlgn="base" hangingPunct="0">
              <a:spcBef>
                <a:spcPct val="0"/>
              </a:spcBef>
              <a:spcAft>
                <a:spcPct val="0"/>
              </a:spcAft>
              <a:defRPr>
                <a:solidFill>
                  <a:schemeClr val="tx1"/>
                </a:solidFill>
                <a:latin typeface="Arial" pitchFamily="34" charset="0"/>
              </a:defRPr>
            </a:lvl6pPr>
            <a:lvl7pPr marL="3014594" indent="-231892" eaLnBrk="0" fontAlgn="base" hangingPunct="0">
              <a:spcBef>
                <a:spcPct val="0"/>
              </a:spcBef>
              <a:spcAft>
                <a:spcPct val="0"/>
              </a:spcAft>
              <a:defRPr>
                <a:solidFill>
                  <a:schemeClr val="tx1"/>
                </a:solidFill>
                <a:latin typeface="Arial" pitchFamily="34" charset="0"/>
              </a:defRPr>
            </a:lvl7pPr>
            <a:lvl8pPr marL="3478378" indent="-231892" eaLnBrk="0" fontAlgn="base" hangingPunct="0">
              <a:spcBef>
                <a:spcPct val="0"/>
              </a:spcBef>
              <a:spcAft>
                <a:spcPct val="0"/>
              </a:spcAft>
              <a:defRPr>
                <a:solidFill>
                  <a:schemeClr val="tx1"/>
                </a:solidFill>
                <a:latin typeface="Arial" pitchFamily="34" charset="0"/>
              </a:defRPr>
            </a:lvl8pPr>
            <a:lvl9pPr marL="3942161" indent="-231892" eaLnBrk="0" fontAlgn="base" hangingPunct="0">
              <a:spcBef>
                <a:spcPct val="0"/>
              </a:spcBef>
              <a:spcAft>
                <a:spcPct val="0"/>
              </a:spcAft>
              <a:defRPr>
                <a:solidFill>
                  <a:schemeClr val="tx1"/>
                </a:solidFill>
                <a:latin typeface="Arial" pitchFamily="34" charset="0"/>
              </a:defRPr>
            </a:lvl9pPr>
          </a:lstStyle>
          <a:p>
            <a:pPr eaLnBrk="1" hangingPunct="1">
              <a:defRPr/>
            </a:pPr>
            <a:fld id="{C35294A3-DFB4-4979-BAAC-C38866079FEF}" type="slidenum">
              <a:rPr lang="en-US" altLang="en-US" smtClean="0"/>
              <a:pPr eaLnBrk="1" hangingPunct="1">
                <a:defRPr/>
              </a:pPr>
              <a:t>59</a:t>
            </a:fld>
            <a:endParaRPr lang="en-US" altLang="en-US"/>
          </a:p>
        </p:txBody>
      </p:sp>
    </p:spTree>
    <p:extLst>
      <p:ext uri="{BB962C8B-B14F-4D97-AF65-F5344CB8AC3E}">
        <p14:creationId xmlns:p14="http://schemas.microsoft.com/office/powerpoint/2010/main" val="1536871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This is a test question to ensure everyone understands how to use the Audience Response Cards. </a:t>
            </a:r>
          </a:p>
          <a:p>
            <a:pPr>
              <a:defRPr/>
            </a:pPr>
            <a:r>
              <a:rPr lang="en-US" altLang="en-US" dirty="0"/>
              <a:t>Reminders:</a:t>
            </a:r>
          </a:p>
          <a:p>
            <a:pPr marL="173919" indent="-173919">
              <a:buFont typeface="Arial" panose="020B0604020202020204" pitchFamily="34" charset="0"/>
              <a:buChar char="•"/>
              <a:defRPr/>
            </a:pPr>
            <a:r>
              <a:rPr lang="en-US" altLang="en-US" dirty="0"/>
              <a:t>Please push the response button firmly </a:t>
            </a:r>
          </a:p>
          <a:p>
            <a:pPr marL="173919" indent="-173919">
              <a:buFont typeface="Arial" panose="020B0604020202020204" pitchFamily="34" charset="0"/>
              <a:buChar char="•"/>
              <a:defRPr/>
            </a:pPr>
            <a:r>
              <a:rPr lang="en-US" altLang="en-US" dirty="0"/>
              <a:t>You can push your response numerous times as it will only be recorded once</a:t>
            </a:r>
          </a:p>
          <a:p>
            <a:pPr marL="173919" indent="-173919">
              <a:buFont typeface="Arial" panose="020B0604020202020204" pitchFamily="34" charset="0"/>
              <a:buChar char="•"/>
              <a:defRPr/>
            </a:pPr>
            <a:r>
              <a:rPr lang="en-US" altLang="en-US" dirty="0"/>
              <a:t>This is anonymous – no one will know your response </a:t>
            </a:r>
          </a:p>
          <a:p>
            <a:pPr>
              <a:buFont typeface="Arial" panose="020B0604020202020204" pitchFamily="34" charset="0"/>
              <a:buNone/>
              <a:defRPr/>
            </a:pPr>
            <a:endParaRPr lang="en-US" altLang="en-US" dirty="0"/>
          </a:p>
          <a:p>
            <a:endParaRPr lang="en-US" dirty="0"/>
          </a:p>
        </p:txBody>
      </p:sp>
      <p:sp>
        <p:nvSpPr>
          <p:cNvPr id="4" name="Slide Number Placeholder 3"/>
          <p:cNvSpPr>
            <a:spLocks noGrp="1"/>
          </p:cNvSpPr>
          <p:nvPr>
            <p:ph type="sldNum" sz="quarter" idx="10"/>
          </p:nvPr>
        </p:nvSpPr>
        <p:spPr/>
        <p:txBody>
          <a:bodyPr/>
          <a:lstStyle/>
          <a:p>
            <a:fld id="{7CAB2AFB-EC20-44A9-8610-473BBA483B63}"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5095563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altLang="en-US" dirty="0"/>
              <a:t>Can you make a commitment to</a:t>
            </a:r>
            <a:r>
              <a:rPr lang="en-US" altLang="en-US" baseline="0" dirty="0"/>
              <a:t> make a change in the post-discharge period that would impact </a:t>
            </a:r>
            <a:r>
              <a:rPr lang="en-US" altLang="en-US" baseline="0" dirty="0" err="1"/>
              <a:t>peristomal</a:t>
            </a:r>
            <a:r>
              <a:rPr lang="en-US" altLang="en-US" baseline="0" dirty="0"/>
              <a:t> skin health? </a:t>
            </a:r>
          </a:p>
          <a:p>
            <a:pPr>
              <a:defRPr/>
            </a:pPr>
            <a:endParaRPr lang="en-US" baseline="0" dirty="0"/>
          </a:p>
          <a:p>
            <a:endParaRPr lang="en-US" altLang="en-US" dirty="0"/>
          </a:p>
          <a:p>
            <a:r>
              <a:rPr lang="en-US" altLang="en-US" dirty="0"/>
              <a:t>What impact can you make??? </a:t>
            </a:r>
          </a:p>
          <a:p>
            <a:r>
              <a:rPr lang="en-US" altLang="en-US" dirty="0"/>
              <a:t>Possible discussion Topics are: </a:t>
            </a:r>
          </a:p>
          <a:p>
            <a:r>
              <a:rPr lang="en-US" altLang="en-US" dirty="0"/>
              <a:t>Assessment</a:t>
            </a:r>
          </a:p>
          <a:p>
            <a:pPr lvl="1"/>
            <a:r>
              <a:rPr lang="en-US" altLang="en-US" dirty="0"/>
              <a:t>Physical Assessment – Implementing a guide </a:t>
            </a:r>
          </a:p>
          <a:p>
            <a:pPr lvl="1"/>
            <a:r>
              <a:rPr lang="en-US" altLang="en-US" dirty="0"/>
              <a:t>Product Selection FIT – formulary charts </a:t>
            </a:r>
          </a:p>
          <a:p>
            <a:r>
              <a:rPr lang="en-US" altLang="en-US" dirty="0"/>
              <a:t>Education</a:t>
            </a:r>
          </a:p>
          <a:p>
            <a:pPr lvl="1"/>
            <a:r>
              <a:rPr lang="en-US" altLang="en-US" dirty="0"/>
              <a:t>Discharge Lists</a:t>
            </a:r>
          </a:p>
          <a:p>
            <a:pPr lvl="1"/>
            <a:r>
              <a:rPr lang="en-US" altLang="en-US" dirty="0"/>
              <a:t>Educational Resources (convexity assessment guide)</a:t>
            </a:r>
          </a:p>
          <a:p>
            <a:pPr lvl="1"/>
            <a:r>
              <a:rPr lang="en-US" altLang="en-US" dirty="0"/>
              <a:t>Go Pro Video Technology</a:t>
            </a:r>
          </a:p>
          <a:p>
            <a:pPr lvl="1"/>
            <a:r>
              <a:rPr lang="en-US" altLang="en-US" dirty="0"/>
              <a:t>iPhone Video Technology</a:t>
            </a:r>
          </a:p>
          <a:p>
            <a:pPr lvl="1"/>
            <a:r>
              <a:rPr lang="en-US" altLang="en-US" dirty="0"/>
              <a:t>Pictures</a:t>
            </a:r>
          </a:p>
          <a:p>
            <a:r>
              <a:rPr lang="en-US" altLang="en-US" dirty="0"/>
              <a:t>Transition Programs</a:t>
            </a:r>
          </a:p>
          <a:p>
            <a:pPr lvl="1"/>
            <a:endParaRPr lang="en-US" altLang="en-US" dirty="0"/>
          </a:p>
          <a:p>
            <a:pPr>
              <a:defRPr/>
            </a:pPr>
            <a:endParaRPr lang="en-US" dirty="0"/>
          </a:p>
        </p:txBody>
      </p:sp>
      <p:sp>
        <p:nvSpPr>
          <p:cNvPr id="983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3648" indent="-289865" eaLnBrk="0" hangingPunct="0">
              <a:defRPr>
                <a:solidFill>
                  <a:schemeClr val="tx1"/>
                </a:solidFill>
                <a:latin typeface="Arial" pitchFamily="34" charset="0"/>
              </a:defRPr>
            </a:lvl2pPr>
            <a:lvl3pPr marL="1159459" indent="-231892" eaLnBrk="0" hangingPunct="0">
              <a:defRPr>
                <a:solidFill>
                  <a:schemeClr val="tx1"/>
                </a:solidFill>
                <a:latin typeface="Arial" pitchFamily="34" charset="0"/>
              </a:defRPr>
            </a:lvl3pPr>
            <a:lvl4pPr marL="1623243" indent="-231892" eaLnBrk="0" hangingPunct="0">
              <a:defRPr>
                <a:solidFill>
                  <a:schemeClr val="tx1"/>
                </a:solidFill>
                <a:latin typeface="Arial" pitchFamily="34" charset="0"/>
              </a:defRPr>
            </a:lvl4pPr>
            <a:lvl5pPr marL="2087027" indent="-231892" eaLnBrk="0" hangingPunct="0">
              <a:defRPr>
                <a:solidFill>
                  <a:schemeClr val="tx1"/>
                </a:solidFill>
                <a:latin typeface="Arial" pitchFamily="34" charset="0"/>
              </a:defRPr>
            </a:lvl5pPr>
            <a:lvl6pPr marL="2550810" indent="-231892" eaLnBrk="0" fontAlgn="base" hangingPunct="0">
              <a:spcBef>
                <a:spcPct val="0"/>
              </a:spcBef>
              <a:spcAft>
                <a:spcPct val="0"/>
              </a:spcAft>
              <a:defRPr>
                <a:solidFill>
                  <a:schemeClr val="tx1"/>
                </a:solidFill>
                <a:latin typeface="Arial" pitchFamily="34" charset="0"/>
              </a:defRPr>
            </a:lvl6pPr>
            <a:lvl7pPr marL="3014594" indent="-231892" eaLnBrk="0" fontAlgn="base" hangingPunct="0">
              <a:spcBef>
                <a:spcPct val="0"/>
              </a:spcBef>
              <a:spcAft>
                <a:spcPct val="0"/>
              </a:spcAft>
              <a:defRPr>
                <a:solidFill>
                  <a:schemeClr val="tx1"/>
                </a:solidFill>
                <a:latin typeface="Arial" pitchFamily="34" charset="0"/>
              </a:defRPr>
            </a:lvl7pPr>
            <a:lvl8pPr marL="3478378" indent="-231892" eaLnBrk="0" fontAlgn="base" hangingPunct="0">
              <a:spcBef>
                <a:spcPct val="0"/>
              </a:spcBef>
              <a:spcAft>
                <a:spcPct val="0"/>
              </a:spcAft>
              <a:defRPr>
                <a:solidFill>
                  <a:schemeClr val="tx1"/>
                </a:solidFill>
                <a:latin typeface="Arial" pitchFamily="34" charset="0"/>
              </a:defRPr>
            </a:lvl8pPr>
            <a:lvl9pPr marL="3942161" indent="-231892" eaLnBrk="0" fontAlgn="base" hangingPunct="0">
              <a:spcBef>
                <a:spcPct val="0"/>
              </a:spcBef>
              <a:spcAft>
                <a:spcPct val="0"/>
              </a:spcAft>
              <a:defRPr>
                <a:solidFill>
                  <a:schemeClr val="tx1"/>
                </a:solidFill>
                <a:latin typeface="Arial" pitchFamily="34" charset="0"/>
              </a:defRPr>
            </a:lvl9pPr>
          </a:lstStyle>
          <a:p>
            <a:pPr eaLnBrk="1" hangingPunct="1">
              <a:defRPr/>
            </a:pPr>
            <a:fld id="{987D6F5F-8DE9-4093-8FD9-8689108317BA}" type="slidenum">
              <a:rPr lang="en-US" altLang="en-US" smtClean="0"/>
              <a:pPr eaLnBrk="1" hangingPunct="1">
                <a:defRPr/>
              </a:pPr>
              <a:t>60</a:t>
            </a:fld>
            <a:endParaRPr lang="en-US" altLang="en-US"/>
          </a:p>
        </p:txBody>
      </p:sp>
    </p:spTree>
    <p:extLst>
      <p:ext uri="{BB962C8B-B14F-4D97-AF65-F5344CB8AC3E}">
        <p14:creationId xmlns:p14="http://schemas.microsoft.com/office/powerpoint/2010/main" val="3033003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xfrm>
            <a:off x="701040" y="4260850"/>
            <a:ext cx="5608320" cy="418338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a:t>We will now focus on the patient living with an ostomy. They are on their own… </a:t>
            </a:r>
          </a:p>
          <a:p>
            <a:pPr eaLnBrk="1" hangingPunct="1">
              <a:spcBef>
                <a:spcPct val="0"/>
              </a:spcBef>
              <a:defRPr/>
            </a:pPr>
            <a:endParaRPr lang="en-US" altLang="en-US" dirty="0"/>
          </a:p>
        </p:txBody>
      </p:sp>
      <p:sp>
        <p:nvSpPr>
          <p:cNvPr id="1003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3648" indent="-289865" eaLnBrk="0" hangingPunct="0">
              <a:spcBef>
                <a:spcPct val="30000"/>
              </a:spcBef>
              <a:defRPr sz="1200">
                <a:solidFill>
                  <a:schemeClr val="tx1"/>
                </a:solidFill>
                <a:latin typeface="Calibri" pitchFamily="34" charset="0"/>
              </a:defRPr>
            </a:lvl2pPr>
            <a:lvl3pPr marL="1159459" indent="-231892" eaLnBrk="0" hangingPunct="0">
              <a:spcBef>
                <a:spcPct val="30000"/>
              </a:spcBef>
              <a:defRPr sz="1200">
                <a:solidFill>
                  <a:schemeClr val="tx1"/>
                </a:solidFill>
                <a:latin typeface="Calibri" pitchFamily="34" charset="0"/>
              </a:defRPr>
            </a:lvl3pPr>
            <a:lvl4pPr marL="1623243" indent="-231892" eaLnBrk="0" hangingPunct="0">
              <a:spcBef>
                <a:spcPct val="30000"/>
              </a:spcBef>
              <a:defRPr sz="1200">
                <a:solidFill>
                  <a:schemeClr val="tx1"/>
                </a:solidFill>
                <a:latin typeface="Calibri" pitchFamily="34" charset="0"/>
              </a:defRPr>
            </a:lvl4pPr>
            <a:lvl5pPr marL="2087027" indent="-231892" eaLnBrk="0" hangingPunct="0">
              <a:spcBef>
                <a:spcPct val="30000"/>
              </a:spcBef>
              <a:defRPr sz="1200">
                <a:solidFill>
                  <a:schemeClr val="tx1"/>
                </a:solidFill>
                <a:latin typeface="Calibri" pitchFamily="34" charset="0"/>
              </a:defRPr>
            </a:lvl5pPr>
            <a:lvl6pPr marL="2550810" indent="-231892" eaLnBrk="0" fontAlgn="base" hangingPunct="0">
              <a:spcBef>
                <a:spcPct val="30000"/>
              </a:spcBef>
              <a:spcAft>
                <a:spcPct val="0"/>
              </a:spcAft>
              <a:defRPr sz="1200">
                <a:solidFill>
                  <a:schemeClr val="tx1"/>
                </a:solidFill>
                <a:latin typeface="Calibri" pitchFamily="34" charset="0"/>
              </a:defRPr>
            </a:lvl6pPr>
            <a:lvl7pPr marL="3014594" indent="-231892" eaLnBrk="0" fontAlgn="base" hangingPunct="0">
              <a:spcBef>
                <a:spcPct val="30000"/>
              </a:spcBef>
              <a:spcAft>
                <a:spcPct val="0"/>
              </a:spcAft>
              <a:defRPr sz="1200">
                <a:solidFill>
                  <a:schemeClr val="tx1"/>
                </a:solidFill>
                <a:latin typeface="Calibri" pitchFamily="34" charset="0"/>
              </a:defRPr>
            </a:lvl7pPr>
            <a:lvl8pPr marL="3478378" indent="-231892" eaLnBrk="0" fontAlgn="base" hangingPunct="0">
              <a:spcBef>
                <a:spcPct val="30000"/>
              </a:spcBef>
              <a:spcAft>
                <a:spcPct val="0"/>
              </a:spcAft>
              <a:defRPr sz="1200">
                <a:solidFill>
                  <a:schemeClr val="tx1"/>
                </a:solidFill>
                <a:latin typeface="Calibri" pitchFamily="34" charset="0"/>
              </a:defRPr>
            </a:lvl8pPr>
            <a:lvl9pPr marL="3942161" indent="-23189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61659BF3-E56E-4352-A7B9-B46D96A077C1}" type="slidenum">
              <a:rPr lang="en-US" altLang="en-US" smtClean="0">
                <a:latin typeface="Arial" pitchFamily="34" charset="0"/>
              </a:rPr>
              <a:pPr eaLnBrk="1" hangingPunct="1">
                <a:spcBef>
                  <a:spcPct val="0"/>
                </a:spcBef>
                <a:defRPr/>
              </a:pPr>
              <a:t>61</a:t>
            </a:fld>
            <a:endParaRPr lang="en-US" altLang="en-US">
              <a:latin typeface="Arial" pitchFamily="34" charset="0"/>
            </a:endParaRPr>
          </a:p>
        </p:txBody>
      </p:sp>
    </p:spTree>
    <p:extLst>
      <p:ext uri="{BB962C8B-B14F-4D97-AF65-F5344CB8AC3E}">
        <p14:creationId xmlns:p14="http://schemas.microsoft.com/office/powerpoint/2010/main" val="23994215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Possible Discussion Topics: </a:t>
            </a:r>
          </a:p>
          <a:p>
            <a:pPr marL="173919" indent="-173919">
              <a:buFont typeface="Arial" panose="020B0604020202020204" pitchFamily="34" charset="0"/>
              <a:buChar char="•"/>
              <a:defRPr/>
            </a:pPr>
            <a:r>
              <a:rPr lang="en-US" dirty="0"/>
              <a:t>How do you get all this information to the patient if they are in the hospital for three days and you don’t ever see them again</a:t>
            </a:r>
          </a:p>
          <a:p>
            <a:pPr marL="173919" indent="-173919">
              <a:buFont typeface="Arial" panose="020B0604020202020204" pitchFamily="34" charset="0"/>
              <a:buChar char="•"/>
              <a:defRPr/>
            </a:pPr>
            <a:r>
              <a:rPr lang="en-US" dirty="0"/>
              <a:t>How do you be pro-active in preventing </a:t>
            </a:r>
            <a:r>
              <a:rPr lang="en-US" dirty="0" err="1"/>
              <a:t>peristomal</a:t>
            </a:r>
            <a:r>
              <a:rPr lang="en-US" dirty="0"/>
              <a:t> skin complications by educating the patient</a:t>
            </a:r>
          </a:p>
          <a:p>
            <a:pPr marL="173919" indent="-173919">
              <a:buFont typeface="Arial" panose="020B0604020202020204" pitchFamily="34" charset="0"/>
              <a:buChar char="•"/>
              <a:defRPr/>
            </a:pPr>
            <a:r>
              <a:rPr lang="en-US" dirty="0"/>
              <a:t>Are there creative ways to educate when you have short length of stay? </a:t>
            </a:r>
          </a:p>
          <a:p>
            <a:pPr marL="173919" indent="-173919">
              <a:buFont typeface="Arial" panose="020B0604020202020204" pitchFamily="34" charset="0"/>
              <a:buChar char="•"/>
              <a:defRPr/>
            </a:pPr>
            <a:endParaRPr lang="en-US" dirty="0"/>
          </a:p>
          <a:p>
            <a:pPr>
              <a:defRPr/>
            </a:pPr>
            <a:r>
              <a:rPr lang="en-US" baseline="0" dirty="0"/>
              <a:t>Answer E: “I do not proactively teach about complications until a patient presents with one”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F5F404F-0411-483D-A10B-E0FDB309FB8E}" type="slidenum">
              <a:rPr lang="en-US" smtClean="0"/>
              <a:t>62</a:t>
            </a:fld>
            <a:endParaRPr lang="en-US"/>
          </a:p>
        </p:txBody>
      </p:sp>
    </p:spTree>
    <p:extLst>
      <p:ext uri="{BB962C8B-B14F-4D97-AF65-F5344CB8AC3E}">
        <p14:creationId xmlns:p14="http://schemas.microsoft.com/office/powerpoint/2010/main" val="11053820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a:t>SAMPLE PICTURES – Please add your own to tell your own story</a:t>
            </a:r>
          </a:p>
          <a:p>
            <a:pPr>
              <a:defRPr/>
            </a:pPr>
            <a:endParaRPr lang="en-US" dirty="0"/>
          </a:p>
          <a:p>
            <a:pPr>
              <a:defRPr/>
            </a:pPr>
            <a:r>
              <a:rPr lang="en-US" dirty="0"/>
              <a:t>Tell a story abut a patient who has been discharged – ended up in trouble and returned to you with a PSC. </a:t>
            </a:r>
          </a:p>
          <a:p>
            <a:pPr marL="173919" indent="-173919">
              <a:buFontTx/>
              <a:buChar char="-"/>
              <a:defRPr/>
            </a:pPr>
            <a:r>
              <a:rPr lang="en-US" dirty="0"/>
              <a:t>How long did they deal with it?</a:t>
            </a:r>
          </a:p>
          <a:p>
            <a:pPr marL="173919" indent="-173919">
              <a:buFontTx/>
              <a:buChar char="-"/>
              <a:defRPr/>
            </a:pPr>
            <a:r>
              <a:rPr lang="en-US" dirty="0"/>
              <a:t>What did they do to manage it?</a:t>
            </a:r>
          </a:p>
          <a:p>
            <a:pPr marL="173919" indent="-173919">
              <a:buFontTx/>
              <a:buChar char="-"/>
              <a:defRPr/>
            </a:pPr>
            <a:r>
              <a:rPr lang="en-US" dirty="0"/>
              <a:t>Did they know it was not normal?</a:t>
            </a:r>
          </a:p>
          <a:p>
            <a:pPr marL="173919" indent="-173919">
              <a:buFontTx/>
              <a:buChar char="-"/>
              <a:defRPr/>
            </a:pPr>
            <a:r>
              <a:rPr lang="en-US" dirty="0"/>
              <a:t>Did they know who to call?</a:t>
            </a:r>
          </a:p>
          <a:p>
            <a:pPr marL="173919" indent="-173919">
              <a:buFontTx/>
              <a:buChar char="-"/>
              <a:defRPr/>
            </a:pPr>
            <a:r>
              <a:rPr lang="en-US" dirty="0"/>
              <a:t>Was their life impacted/altered?</a:t>
            </a:r>
          </a:p>
        </p:txBody>
      </p:sp>
      <p:sp>
        <p:nvSpPr>
          <p:cNvPr id="1351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3648" indent="-289865" eaLnBrk="0" hangingPunct="0">
              <a:spcBef>
                <a:spcPct val="30000"/>
              </a:spcBef>
              <a:defRPr sz="1200">
                <a:solidFill>
                  <a:schemeClr val="tx1"/>
                </a:solidFill>
                <a:latin typeface="Calibri" pitchFamily="34" charset="0"/>
              </a:defRPr>
            </a:lvl2pPr>
            <a:lvl3pPr marL="1159459" indent="-231892" eaLnBrk="0" hangingPunct="0">
              <a:spcBef>
                <a:spcPct val="30000"/>
              </a:spcBef>
              <a:defRPr sz="1200">
                <a:solidFill>
                  <a:schemeClr val="tx1"/>
                </a:solidFill>
                <a:latin typeface="Calibri" pitchFamily="34" charset="0"/>
              </a:defRPr>
            </a:lvl3pPr>
            <a:lvl4pPr marL="1623243" indent="-231892" eaLnBrk="0" hangingPunct="0">
              <a:spcBef>
                <a:spcPct val="30000"/>
              </a:spcBef>
              <a:defRPr sz="1200">
                <a:solidFill>
                  <a:schemeClr val="tx1"/>
                </a:solidFill>
                <a:latin typeface="Calibri" pitchFamily="34" charset="0"/>
              </a:defRPr>
            </a:lvl4pPr>
            <a:lvl5pPr marL="2087027" indent="-231892" eaLnBrk="0" hangingPunct="0">
              <a:spcBef>
                <a:spcPct val="30000"/>
              </a:spcBef>
              <a:defRPr sz="1200">
                <a:solidFill>
                  <a:schemeClr val="tx1"/>
                </a:solidFill>
                <a:latin typeface="Calibri" pitchFamily="34" charset="0"/>
              </a:defRPr>
            </a:lvl5pPr>
            <a:lvl6pPr marL="2550810" indent="-231892" eaLnBrk="0" fontAlgn="base" hangingPunct="0">
              <a:spcBef>
                <a:spcPct val="30000"/>
              </a:spcBef>
              <a:spcAft>
                <a:spcPct val="0"/>
              </a:spcAft>
              <a:defRPr sz="1200">
                <a:solidFill>
                  <a:schemeClr val="tx1"/>
                </a:solidFill>
                <a:latin typeface="Calibri" pitchFamily="34" charset="0"/>
              </a:defRPr>
            </a:lvl6pPr>
            <a:lvl7pPr marL="3014594" indent="-231892" eaLnBrk="0" fontAlgn="base" hangingPunct="0">
              <a:spcBef>
                <a:spcPct val="30000"/>
              </a:spcBef>
              <a:spcAft>
                <a:spcPct val="0"/>
              </a:spcAft>
              <a:defRPr sz="1200">
                <a:solidFill>
                  <a:schemeClr val="tx1"/>
                </a:solidFill>
                <a:latin typeface="Calibri" pitchFamily="34" charset="0"/>
              </a:defRPr>
            </a:lvl7pPr>
            <a:lvl8pPr marL="3478378" indent="-231892" eaLnBrk="0" fontAlgn="base" hangingPunct="0">
              <a:spcBef>
                <a:spcPct val="30000"/>
              </a:spcBef>
              <a:spcAft>
                <a:spcPct val="0"/>
              </a:spcAft>
              <a:defRPr sz="1200">
                <a:solidFill>
                  <a:schemeClr val="tx1"/>
                </a:solidFill>
                <a:latin typeface="Calibri" pitchFamily="34" charset="0"/>
              </a:defRPr>
            </a:lvl8pPr>
            <a:lvl9pPr marL="3942161" indent="-23189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FF5F2FD0-F74B-462C-8DD6-201B7E85EF33}" type="slidenum">
              <a:rPr lang="en-US" altLang="en-US" smtClean="0">
                <a:latin typeface="Arial" pitchFamily="34" charset="0"/>
              </a:rPr>
              <a:pPr eaLnBrk="1" hangingPunct="1">
                <a:spcBef>
                  <a:spcPct val="0"/>
                </a:spcBef>
                <a:defRPr/>
              </a:pPr>
              <a:t>63</a:t>
            </a:fld>
            <a:endParaRPr lang="en-US" altLang="en-US">
              <a:latin typeface="Arial" pitchFamily="34" charset="0"/>
            </a:endParaRPr>
          </a:p>
        </p:txBody>
      </p:sp>
    </p:spTree>
    <p:extLst>
      <p:ext uri="{BB962C8B-B14F-4D97-AF65-F5344CB8AC3E}">
        <p14:creationId xmlns:p14="http://schemas.microsoft.com/office/powerpoint/2010/main" val="23131657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What do patients say? This is an actual true story – you can use this one or make your own?  </a:t>
            </a:r>
          </a:p>
          <a:p>
            <a:r>
              <a:rPr lang="en-US" altLang="en-US" dirty="0"/>
              <a:t>Patient called in saying he had a PSC. WOC nurse asked what do you do to your skin before you put your pouch on? This was the response</a:t>
            </a:r>
          </a:p>
        </p:txBody>
      </p:sp>
      <p:sp>
        <p:nvSpPr>
          <p:cNvPr id="136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3648" indent="-289865" eaLnBrk="0" hangingPunct="0">
              <a:spcBef>
                <a:spcPct val="30000"/>
              </a:spcBef>
              <a:defRPr sz="1200">
                <a:solidFill>
                  <a:schemeClr val="tx1"/>
                </a:solidFill>
                <a:latin typeface="Calibri" pitchFamily="34" charset="0"/>
              </a:defRPr>
            </a:lvl2pPr>
            <a:lvl3pPr marL="1159459" indent="-231892" eaLnBrk="0" hangingPunct="0">
              <a:spcBef>
                <a:spcPct val="30000"/>
              </a:spcBef>
              <a:defRPr sz="1200">
                <a:solidFill>
                  <a:schemeClr val="tx1"/>
                </a:solidFill>
                <a:latin typeface="Calibri" pitchFamily="34" charset="0"/>
              </a:defRPr>
            </a:lvl3pPr>
            <a:lvl4pPr marL="1623243" indent="-231892" eaLnBrk="0" hangingPunct="0">
              <a:spcBef>
                <a:spcPct val="30000"/>
              </a:spcBef>
              <a:defRPr sz="1200">
                <a:solidFill>
                  <a:schemeClr val="tx1"/>
                </a:solidFill>
                <a:latin typeface="Calibri" pitchFamily="34" charset="0"/>
              </a:defRPr>
            </a:lvl4pPr>
            <a:lvl5pPr marL="2087027" indent="-231892" eaLnBrk="0" hangingPunct="0">
              <a:spcBef>
                <a:spcPct val="30000"/>
              </a:spcBef>
              <a:defRPr sz="1200">
                <a:solidFill>
                  <a:schemeClr val="tx1"/>
                </a:solidFill>
                <a:latin typeface="Calibri" pitchFamily="34" charset="0"/>
              </a:defRPr>
            </a:lvl5pPr>
            <a:lvl6pPr marL="2550810" indent="-231892" eaLnBrk="0" fontAlgn="base" hangingPunct="0">
              <a:spcBef>
                <a:spcPct val="30000"/>
              </a:spcBef>
              <a:spcAft>
                <a:spcPct val="0"/>
              </a:spcAft>
              <a:defRPr sz="1200">
                <a:solidFill>
                  <a:schemeClr val="tx1"/>
                </a:solidFill>
                <a:latin typeface="Calibri" pitchFamily="34" charset="0"/>
              </a:defRPr>
            </a:lvl6pPr>
            <a:lvl7pPr marL="3014594" indent="-231892" eaLnBrk="0" fontAlgn="base" hangingPunct="0">
              <a:spcBef>
                <a:spcPct val="30000"/>
              </a:spcBef>
              <a:spcAft>
                <a:spcPct val="0"/>
              </a:spcAft>
              <a:defRPr sz="1200">
                <a:solidFill>
                  <a:schemeClr val="tx1"/>
                </a:solidFill>
                <a:latin typeface="Calibri" pitchFamily="34" charset="0"/>
              </a:defRPr>
            </a:lvl7pPr>
            <a:lvl8pPr marL="3478378" indent="-231892" eaLnBrk="0" fontAlgn="base" hangingPunct="0">
              <a:spcBef>
                <a:spcPct val="30000"/>
              </a:spcBef>
              <a:spcAft>
                <a:spcPct val="0"/>
              </a:spcAft>
              <a:defRPr sz="1200">
                <a:solidFill>
                  <a:schemeClr val="tx1"/>
                </a:solidFill>
                <a:latin typeface="Calibri" pitchFamily="34" charset="0"/>
              </a:defRPr>
            </a:lvl8pPr>
            <a:lvl9pPr marL="3942161" indent="-23189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26695FA6-8935-4ADD-8949-1B7F3456F729}" type="slidenum">
              <a:rPr lang="en-US" altLang="en-US" smtClean="0">
                <a:latin typeface="Arial" pitchFamily="34" charset="0"/>
              </a:rPr>
              <a:pPr eaLnBrk="1" hangingPunct="1">
                <a:spcBef>
                  <a:spcPct val="0"/>
                </a:spcBef>
                <a:defRPr/>
              </a:pPr>
              <a:t>64</a:t>
            </a:fld>
            <a:endParaRPr lang="en-US" altLang="en-US">
              <a:latin typeface="Arial" pitchFamily="34" charset="0"/>
            </a:endParaRPr>
          </a:p>
        </p:txBody>
      </p:sp>
    </p:spTree>
    <p:extLst>
      <p:ext uri="{BB962C8B-B14F-4D97-AF65-F5344CB8AC3E}">
        <p14:creationId xmlns:p14="http://schemas.microsoft.com/office/powerpoint/2010/main" val="28802843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a:t>Case Study: You have permission to Use! </a:t>
            </a:r>
          </a:p>
          <a:p>
            <a:pPr>
              <a:defRPr/>
            </a:pPr>
            <a:r>
              <a:rPr lang="en-US" dirty="0"/>
              <a:t>Patient had emergency surgery resulting in colostomy. The wound opened and required negative pressure therapy. These are a series of pictures that tell a story.  </a:t>
            </a:r>
          </a:p>
          <a:p>
            <a:pPr>
              <a:defRPr/>
            </a:pPr>
            <a:endParaRPr lang="en-US" dirty="0"/>
          </a:p>
          <a:p>
            <a:pPr>
              <a:defRPr/>
            </a:pPr>
            <a:r>
              <a:rPr lang="en-US" dirty="0"/>
              <a:t>This patient was discharged from home care and here is his story now. He is changing his pouch… but why is he wearing gloves? Did you not understand that he does not need to wear gloves? </a:t>
            </a:r>
          </a:p>
          <a:p>
            <a:pPr>
              <a:defRPr/>
            </a:pPr>
            <a:endParaRPr lang="en-US" dirty="0"/>
          </a:p>
          <a:p>
            <a:pPr>
              <a:defRPr/>
            </a:pPr>
            <a:r>
              <a:rPr lang="en-US" dirty="0"/>
              <a:t>What do you think they hear and remember? </a:t>
            </a:r>
          </a:p>
          <a:p>
            <a:pPr>
              <a:defRPr/>
            </a:pPr>
            <a:r>
              <a:rPr lang="en-US" dirty="0"/>
              <a:t>Do you have  a story to tell? </a:t>
            </a:r>
          </a:p>
          <a:p>
            <a:pPr marL="173919" indent="-173919">
              <a:buFontTx/>
              <a:buChar char="-"/>
              <a:defRPr/>
            </a:pPr>
            <a:endParaRPr lang="en-US" dirty="0"/>
          </a:p>
          <a:p>
            <a:pPr marL="173919" indent="-173919">
              <a:buFontTx/>
              <a:buChar char="-"/>
              <a:defRPr/>
            </a:pPr>
            <a:endParaRPr lang="en-US" dirty="0"/>
          </a:p>
        </p:txBody>
      </p:sp>
      <p:sp>
        <p:nvSpPr>
          <p:cNvPr id="1372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3648" indent="-289865" eaLnBrk="0" hangingPunct="0">
              <a:spcBef>
                <a:spcPct val="30000"/>
              </a:spcBef>
              <a:defRPr sz="1200">
                <a:solidFill>
                  <a:schemeClr val="tx1"/>
                </a:solidFill>
                <a:latin typeface="Calibri" pitchFamily="34" charset="0"/>
              </a:defRPr>
            </a:lvl2pPr>
            <a:lvl3pPr marL="1159459" indent="-231892" eaLnBrk="0" hangingPunct="0">
              <a:spcBef>
                <a:spcPct val="30000"/>
              </a:spcBef>
              <a:defRPr sz="1200">
                <a:solidFill>
                  <a:schemeClr val="tx1"/>
                </a:solidFill>
                <a:latin typeface="Calibri" pitchFamily="34" charset="0"/>
              </a:defRPr>
            </a:lvl3pPr>
            <a:lvl4pPr marL="1623243" indent="-231892" eaLnBrk="0" hangingPunct="0">
              <a:spcBef>
                <a:spcPct val="30000"/>
              </a:spcBef>
              <a:defRPr sz="1200">
                <a:solidFill>
                  <a:schemeClr val="tx1"/>
                </a:solidFill>
                <a:latin typeface="Calibri" pitchFamily="34" charset="0"/>
              </a:defRPr>
            </a:lvl4pPr>
            <a:lvl5pPr marL="2087027" indent="-231892" eaLnBrk="0" hangingPunct="0">
              <a:spcBef>
                <a:spcPct val="30000"/>
              </a:spcBef>
              <a:defRPr sz="1200">
                <a:solidFill>
                  <a:schemeClr val="tx1"/>
                </a:solidFill>
                <a:latin typeface="Calibri" pitchFamily="34" charset="0"/>
              </a:defRPr>
            </a:lvl5pPr>
            <a:lvl6pPr marL="2550810" indent="-231892" eaLnBrk="0" fontAlgn="base" hangingPunct="0">
              <a:spcBef>
                <a:spcPct val="30000"/>
              </a:spcBef>
              <a:spcAft>
                <a:spcPct val="0"/>
              </a:spcAft>
              <a:defRPr sz="1200">
                <a:solidFill>
                  <a:schemeClr val="tx1"/>
                </a:solidFill>
                <a:latin typeface="Calibri" pitchFamily="34" charset="0"/>
              </a:defRPr>
            </a:lvl6pPr>
            <a:lvl7pPr marL="3014594" indent="-231892" eaLnBrk="0" fontAlgn="base" hangingPunct="0">
              <a:spcBef>
                <a:spcPct val="30000"/>
              </a:spcBef>
              <a:spcAft>
                <a:spcPct val="0"/>
              </a:spcAft>
              <a:defRPr sz="1200">
                <a:solidFill>
                  <a:schemeClr val="tx1"/>
                </a:solidFill>
                <a:latin typeface="Calibri" pitchFamily="34" charset="0"/>
              </a:defRPr>
            </a:lvl7pPr>
            <a:lvl8pPr marL="3478378" indent="-231892" eaLnBrk="0" fontAlgn="base" hangingPunct="0">
              <a:spcBef>
                <a:spcPct val="30000"/>
              </a:spcBef>
              <a:spcAft>
                <a:spcPct val="0"/>
              </a:spcAft>
              <a:defRPr sz="1200">
                <a:solidFill>
                  <a:schemeClr val="tx1"/>
                </a:solidFill>
                <a:latin typeface="Calibri" pitchFamily="34" charset="0"/>
              </a:defRPr>
            </a:lvl8pPr>
            <a:lvl9pPr marL="3942161" indent="-23189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7F91336F-09C1-4DB9-B47E-C8167A78828D}" type="slidenum">
              <a:rPr lang="en-US" altLang="en-US" smtClean="0">
                <a:latin typeface="Arial" pitchFamily="34" charset="0"/>
              </a:rPr>
              <a:pPr eaLnBrk="1" hangingPunct="1">
                <a:spcBef>
                  <a:spcPct val="0"/>
                </a:spcBef>
                <a:defRPr/>
              </a:pPr>
              <a:t>65</a:t>
            </a:fld>
            <a:endParaRPr lang="en-US" altLang="en-US">
              <a:latin typeface="Arial" pitchFamily="34" charset="0"/>
            </a:endParaRPr>
          </a:p>
        </p:txBody>
      </p:sp>
    </p:spTree>
    <p:extLst>
      <p:ext uri="{BB962C8B-B14F-4D97-AF65-F5344CB8AC3E}">
        <p14:creationId xmlns:p14="http://schemas.microsoft.com/office/powerpoint/2010/main" val="10274818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Here he is changing his barrier. He is using same stoma size as hospital. The stoma has changed but his pattern has not. The skin is now exposed and he is at risk for a </a:t>
            </a:r>
            <a:r>
              <a:rPr lang="en-US" altLang="en-US" dirty="0" err="1"/>
              <a:t>peristomal</a:t>
            </a:r>
            <a:r>
              <a:rPr lang="en-US" altLang="en-US" dirty="0"/>
              <a:t> skin complication! </a:t>
            </a:r>
          </a:p>
          <a:p>
            <a:endParaRPr lang="en-US" altLang="en-US" dirty="0"/>
          </a:p>
          <a:p>
            <a:r>
              <a:rPr lang="en-US" altLang="en-US" dirty="0"/>
              <a:t>What can we do to ensure they understand all the teaching in hospital? </a:t>
            </a:r>
          </a:p>
          <a:p>
            <a:endParaRPr lang="en-US" altLang="en-US" dirty="0"/>
          </a:p>
          <a:p>
            <a:endParaRPr lang="en-US" altLang="en-US" dirty="0"/>
          </a:p>
        </p:txBody>
      </p:sp>
      <p:sp>
        <p:nvSpPr>
          <p:cNvPr id="1382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3648" indent="-289865" eaLnBrk="0" hangingPunct="0">
              <a:spcBef>
                <a:spcPct val="30000"/>
              </a:spcBef>
              <a:defRPr sz="1200">
                <a:solidFill>
                  <a:schemeClr val="tx1"/>
                </a:solidFill>
                <a:latin typeface="Calibri" pitchFamily="34" charset="0"/>
              </a:defRPr>
            </a:lvl2pPr>
            <a:lvl3pPr marL="1159459" indent="-231892" eaLnBrk="0" hangingPunct="0">
              <a:spcBef>
                <a:spcPct val="30000"/>
              </a:spcBef>
              <a:defRPr sz="1200">
                <a:solidFill>
                  <a:schemeClr val="tx1"/>
                </a:solidFill>
                <a:latin typeface="Calibri" pitchFamily="34" charset="0"/>
              </a:defRPr>
            </a:lvl3pPr>
            <a:lvl4pPr marL="1623243" indent="-231892" eaLnBrk="0" hangingPunct="0">
              <a:spcBef>
                <a:spcPct val="30000"/>
              </a:spcBef>
              <a:defRPr sz="1200">
                <a:solidFill>
                  <a:schemeClr val="tx1"/>
                </a:solidFill>
                <a:latin typeface="Calibri" pitchFamily="34" charset="0"/>
              </a:defRPr>
            </a:lvl4pPr>
            <a:lvl5pPr marL="2087027" indent="-231892" eaLnBrk="0" hangingPunct="0">
              <a:spcBef>
                <a:spcPct val="30000"/>
              </a:spcBef>
              <a:defRPr sz="1200">
                <a:solidFill>
                  <a:schemeClr val="tx1"/>
                </a:solidFill>
                <a:latin typeface="Calibri" pitchFamily="34" charset="0"/>
              </a:defRPr>
            </a:lvl5pPr>
            <a:lvl6pPr marL="2550810" indent="-231892" eaLnBrk="0" fontAlgn="base" hangingPunct="0">
              <a:spcBef>
                <a:spcPct val="30000"/>
              </a:spcBef>
              <a:spcAft>
                <a:spcPct val="0"/>
              </a:spcAft>
              <a:defRPr sz="1200">
                <a:solidFill>
                  <a:schemeClr val="tx1"/>
                </a:solidFill>
                <a:latin typeface="Calibri" pitchFamily="34" charset="0"/>
              </a:defRPr>
            </a:lvl6pPr>
            <a:lvl7pPr marL="3014594" indent="-231892" eaLnBrk="0" fontAlgn="base" hangingPunct="0">
              <a:spcBef>
                <a:spcPct val="30000"/>
              </a:spcBef>
              <a:spcAft>
                <a:spcPct val="0"/>
              </a:spcAft>
              <a:defRPr sz="1200">
                <a:solidFill>
                  <a:schemeClr val="tx1"/>
                </a:solidFill>
                <a:latin typeface="Calibri" pitchFamily="34" charset="0"/>
              </a:defRPr>
            </a:lvl7pPr>
            <a:lvl8pPr marL="3478378" indent="-231892" eaLnBrk="0" fontAlgn="base" hangingPunct="0">
              <a:spcBef>
                <a:spcPct val="30000"/>
              </a:spcBef>
              <a:spcAft>
                <a:spcPct val="0"/>
              </a:spcAft>
              <a:defRPr sz="1200">
                <a:solidFill>
                  <a:schemeClr val="tx1"/>
                </a:solidFill>
                <a:latin typeface="Calibri" pitchFamily="34" charset="0"/>
              </a:defRPr>
            </a:lvl8pPr>
            <a:lvl9pPr marL="3942161" indent="-23189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FDB9FCCA-3145-4742-A1B3-88086CE0DBC7}" type="slidenum">
              <a:rPr lang="en-US" altLang="en-US" smtClean="0">
                <a:latin typeface="Arial" pitchFamily="34" charset="0"/>
              </a:rPr>
              <a:pPr eaLnBrk="1" hangingPunct="1">
                <a:spcBef>
                  <a:spcPct val="0"/>
                </a:spcBef>
                <a:defRPr/>
              </a:pPr>
              <a:t>66</a:t>
            </a:fld>
            <a:endParaRPr lang="en-US" altLang="en-US">
              <a:latin typeface="Arial" pitchFamily="34" charset="0"/>
            </a:endParaRPr>
          </a:p>
        </p:txBody>
      </p:sp>
    </p:spTree>
    <p:extLst>
      <p:ext uri="{BB962C8B-B14F-4D97-AF65-F5344CB8AC3E}">
        <p14:creationId xmlns:p14="http://schemas.microsoft.com/office/powerpoint/2010/main" val="21020466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He reported getting four day wear time. This is what his barrier looked like on removal.  He did not think he was getting leakage. </a:t>
            </a:r>
          </a:p>
          <a:p>
            <a:endParaRPr lang="en-US" altLang="en-US" dirty="0"/>
          </a:p>
          <a:p>
            <a:r>
              <a:rPr lang="en-US" altLang="en-US" dirty="0"/>
              <a:t>Was this appropriate? </a:t>
            </a:r>
          </a:p>
          <a:p>
            <a:r>
              <a:rPr lang="en-US" altLang="en-US" dirty="0"/>
              <a:t>Should you have changed sooner? </a:t>
            </a:r>
          </a:p>
          <a:p>
            <a:r>
              <a:rPr lang="en-US" altLang="en-US" dirty="0"/>
              <a:t>He is at risk for PSC but did not know anything was wrong! </a:t>
            </a:r>
          </a:p>
        </p:txBody>
      </p:sp>
      <p:sp>
        <p:nvSpPr>
          <p:cNvPr id="1392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3648" indent="-289865" eaLnBrk="0" hangingPunct="0">
              <a:spcBef>
                <a:spcPct val="30000"/>
              </a:spcBef>
              <a:defRPr sz="1200">
                <a:solidFill>
                  <a:schemeClr val="tx1"/>
                </a:solidFill>
                <a:latin typeface="Calibri" pitchFamily="34" charset="0"/>
              </a:defRPr>
            </a:lvl2pPr>
            <a:lvl3pPr marL="1159459" indent="-231892" eaLnBrk="0" hangingPunct="0">
              <a:spcBef>
                <a:spcPct val="30000"/>
              </a:spcBef>
              <a:defRPr sz="1200">
                <a:solidFill>
                  <a:schemeClr val="tx1"/>
                </a:solidFill>
                <a:latin typeface="Calibri" pitchFamily="34" charset="0"/>
              </a:defRPr>
            </a:lvl3pPr>
            <a:lvl4pPr marL="1623243" indent="-231892" eaLnBrk="0" hangingPunct="0">
              <a:spcBef>
                <a:spcPct val="30000"/>
              </a:spcBef>
              <a:defRPr sz="1200">
                <a:solidFill>
                  <a:schemeClr val="tx1"/>
                </a:solidFill>
                <a:latin typeface="Calibri" pitchFamily="34" charset="0"/>
              </a:defRPr>
            </a:lvl4pPr>
            <a:lvl5pPr marL="2087027" indent="-231892" eaLnBrk="0" hangingPunct="0">
              <a:spcBef>
                <a:spcPct val="30000"/>
              </a:spcBef>
              <a:defRPr sz="1200">
                <a:solidFill>
                  <a:schemeClr val="tx1"/>
                </a:solidFill>
                <a:latin typeface="Calibri" pitchFamily="34" charset="0"/>
              </a:defRPr>
            </a:lvl5pPr>
            <a:lvl6pPr marL="2550810" indent="-231892" eaLnBrk="0" fontAlgn="base" hangingPunct="0">
              <a:spcBef>
                <a:spcPct val="30000"/>
              </a:spcBef>
              <a:spcAft>
                <a:spcPct val="0"/>
              </a:spcAft>
              <a:defRPr sz="1200">
                <a:solidFill>
                  <a:schemeClr val="tx1"/>
                </a:solidFill>
                <a:latin typeface="Calibri" pitchFamily="34" charset="0"/>
              </a:defRPr>
            </a:lvl6pPr>
            <a:lvl7pPr marL="3014594" indent="-231892" eaLnBrk="0" fontAlgn="base" hangingPunct="0">
              <a:spcBef>
                <a:spcPct val="30000"/>
              </a:spcBef>
              <a:spcAft>
                <a:spcPct val="0"/>
              </a:spcAft>
              <a:defRPr sz="1200">
                <a:solidFill>
                  <a:schemeClr val="tx1"/>
                </a:solidFill>
                <a:latin typeface="Calibri" pitchFamily="34" charset="0"/>
              </a:defRPr>
            </a:lvl7pPr>
            <a:lvl8pPr marL="3478378" indent="-231892" eaLnBrk="0" fontAlgn="base" hangingPunct="0">
              <a:spcBef>
                <a:spcPct val="30000"/>
              </a:spcBef>
              <a:spcAft>
                <a:spcPct val="0"/>
              </a:spcAft>
              <a:defRPr sz="1200">
                <a:solidFill>
                  <a:schemeClr val="tx1"/>
                </a:solidFill>
                <a:latin typeface="Calibri" pitchFamily="34" charset="0"/>
              </a:defRPr>
            </a:lvl8pPr>
            <a:lvl9pPr marL="3942161" indent="-23189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EF4A2300-81CB-40A1-910E-87818BE4EF92}" type="slidenum">
              <a:rPr lang="en-US" altLang="en-US" smtClean="0">
                <a:latin typeface="Arial" pitchFamily="34" charset="0"/>
              </a:rPr>
              <a:pPr eaLnBrk="1" hangingPunct="1">
                <a:spcBef>
                  <a:spcPct val="0"/>
                </a:spcBef>
                <a:defRPr/>
              </a:pPr>
              <a:t>67</a:t>
            </a:fld>
            <a:endParaRPr lang="en-US" altLang="en-US">
              <a:latin typeface="Arial" pitchFamily="34" charset="0"/>
            </a:endParaRPr>
          </a:p>
        </p:txBody>
      </p:sp>
    </p:spTree>
    <p:extLst>
      <p:ext uri="{BB962C8B-B14F-4D97-AF65-F5344CB8AC3E}">
        <p14:creationId xmlns:p14="http://schemas.microsoft.com/office/powerpoint/2010/main" val="11380753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Look at how he wears his clothes with his pouch – is he at risk  for leakage?  Leakage that would lead to a </a:t>
            </a:r>
            <a:r>
              <a:rPr lang="en-US" altLang="en-US" dirty="0" err="1"/>
              <a:t>peristomal</a:t>
            </a:r>
            <a:r>
              <a:rPr lang="en-US" altLang="en-US" dirty="0"/>
              <a:t> skin complication?</a:t>
            </a:r>
          </a:p>
        </p:txBody>
      </p:sp>
      <p:sp>
        <p:nvSpPr>
          <p:cNvPr id="1402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3648" indent="-289865" eaLnBrk="0" hangingPunct="0">
              <a:spcBef>
                <a:spcPct val="30000"/>
              </a:spcBef>
              <a:defRPr sz="1200">
                <a:solidFill>
                  <a:schemeClr val="tx1"/>
                </a:solidFill>
                <a:latin typeface="Calibri" pitchFamily="34" charset="0"/>
              </a:defRPr>
            </a:lvl2pPr>
            <a:lvl3pPr marL="1159459" indent="-231892" eaLnBrk="0" hangingPunct="0">
              <a:spcBef>
                <a:spcPct val="30000"/>
              </a:spcBef>
              <a:defRPr sz="1200">
                <a:solidFill>
                  <a:schemeClr val="tx1"/>
                </a:solidFill>
                <a:latin typeface="Calibri" pitchFamily="34" charset="0"/>
              </a:defRPr>
            </a:lvl3pPr>
            <a:lvl4pPr marL="1623243" indent="-231892" eaLnBrk="0" hangingPunct="0">
              <a:spcBef>
                <a:spcPct val="30000"/>
              </a:spcBef>
              <a:defRPr sz="1200">
                <a:solidFill>
                  <a:schemeClr val="tx1"/>
                </a:solidFill>
                <a:latin typeface="Calibri" pitchFamily="34" charset="0"/>
              </a:defRPr>
            </a:lvl4pPr>
            <a:lvl5pPr marL="2087027" indent="-231892" eaLnBrk="0" hangingPunct="0">
              <a:spcBef>
                <a:spcPct val="30000"/>
              </a:spcBef>
              <a:defRPr sz="1200">
                <a:solidFill>
                  <a:schemeClr val="tx1"/>
                </a:solidFill>
                <a:latin typeface="Calibri" pitchFamily="34" charset="0"/>
              </a:defRPr>
            </a:lvl5pPr>
            <a:lvl6pPr marL="2550810" indent="-231892" eaLnBrk="0" fontAlgn="base" hangingPunct="0">
              <a:spcBef>
                <a:spcPct val="30000"/>
              </a:spcBef>
              <a:spcAft>
                <a:spcPct val="0"/>
              </a:spcAft>
              <a:defRPr sz="1200">
                <a:solidFill>
                  <a:schemeClr val="tx1"/>
                </a:solidFill>
                <a:latin typeface="Calibri" pitchFamily="34" charset="0"/>
              </a:defRPr>
            </a:lvl6pPr>
            <a:lvl7pPr marL="3014594" indent="-231892" eaLnBrk="0" fontAlgn="base" hangingPunct="0">
              <a:spcBef>
                <a:spcPct val="30000"/>
              </a:spcBef>
              <a:spcAft>
                <a:spcPct val="0"/>
              </a:spcAft>
              <a:defRPr sz="1200">
                <a:solidFill>
                  <a:schemeClr val="tx1"/>
                </a:solidFill>
                <a:latin typeface="Calibri" pitchFamily="34" charset="0"/>
              </a:defRPr>
            </a:lvl7pPr>
            <a:lvl8pPr marL="3478378" indent="-231892" eaLnBrk="0" fontAlgn="base" hangingPunct="0">
              <a:spcBef>
                <a:spcPct val="30000"/>
              </a:spcBef>
              <a:spcAft>
                <a:spcPct val="0"/>
              </a:spcAft>
              <a:defRPr sz="1200">
                <a:solidFill>
                  <a:schemeClr val="tx1"/>
                </a:solidFill>
                <a:latin typeface="Calibri" pitchFamily="34" charset="0"/>
              </a:defRPr>
            </a:lvl8pPr>
            <a:lvl9pPr marL="3942161" indent="-23189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86641AEE-A7AD-49F3-B7A0-5CC6AACAE631}" type="slidenum">
              <a:rPr lang="en-US" altLang="en-US" smtClean="0">
                <a:latin typeface="Arial" pitchFamily="34" charset="0"/>
              </a:rPr>
              <a:pPr eaLnBrk="1" hangingPunct="1">
                <a:spcBef>
                  <a:spcPct val="0"/>
                </a:spcBef>
                <a:defRPr/>
              </a:pPr>
              <a:t>68</a:t>
            </a:fld>
            <a:endParaRPr lang="en-US" altLang="en-US">
              <a:latin typeface="Arial" pitchFamily="34" charset="0"/>
            </a:endParaRPr>
          </a:p>
        </p:txBody>
      </p:sp>
    </p:spTree>
    <p:extLst>
      <p:ext uri="{BB962C8B-B14F-4D97-AF65-F5344CB8AC3E}">
        <p14:creationId xmlns:p14="http://schemas.microsoft.com/office/powerpoint/2010/main" val="26492957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Do you have any examples of change in the community when the patient is living with the ostomy? You can add them here = Personalize! </a:t>
            </a:r>
          </a:p>
          <a:p>
            <a:endParaRPr lang="en-US" altLang="en-US" dirty="0"/>
          </a:p>
          <a:p>
            <a:r>
              <a:rPr lang="en-US" altLang="en-US" dirty="0"/>
              <a:t>Add your own example here:</a:t>
            </a:r>
          </a:p>
          <a:p>
            <a:pPr marL="171450" indent="-171450">
              <a:buFontTx/>
              <a:buChar char="-"/>
            </a:pPr>
            <a:r>
              <a:rPr lang="en-US" altLang="en-US" dirty="0"/>
              <a:t>UOAA</a:t>
            </a:r>
          </a:p>
          <a:p>
            <a:pPr marL="171450" indent="-171450">
              <a:buFontTx/>
              <a:buChar char="-"/>
            </a:pPr>
            <a:r>
              <a:rPr lang="en-US" altLang="en-US" dirty="0"/>
              <a:t>Sending</a:t>
            </a:r>
            <a:r>
              <a:rPr lang="en-US" altLang="en-US" baseline="0" dirty="0"/>
              <a:t> letters to patients</a:t>
            </a:r>
          </a:p>
          <a:p>
            <a:pPr marL="171450" indent="-171450">
              <a:buFontTx/>
              <a:buChar char="-"/>
            </a:pPr>
            <a:r>
              <a:rPr lang="en-US" altLang="en-US" dirty="0"/>
              <a:t>Yearly educational events</a:t>
            </a:r>
          </a:p>
          <a:p>
            <a:pPr marL="171450" indent="-171450">
              <a:buFontTx/>
              <a:buChar char="-"/>
            </a:pPr>
            <a:r>
              <a:rPr lang="en-US" altLang="en-US" baseline="0" dirty="0"/>
              <a:t>-</a:t>
            </a:r>
            <a:r>
              <a:rPr lang="en-US" altLang="en-US" dirty="0"/>
              <a:t> Follow up calls</a:t>
            </a:r>
          </a:p>
          <a:p>
            <a:pPr marL="171450" indent="-171450">
              <a:buFontTx/>
              <a:buChar char="-"/>
            </a:pPr>
            <a:r>
              <a:rPr lang="en-US" altLang="en-US" baseline="0" dirty="0"/>
              <a:t>-</a:t>
            </a:r>
            <a:r>
              <a:rPr lang="en-US" altLang="en-US" dirty="0"/>
              <a:t> Manufacturer</a:t>
            </a:r>
          </a:p>
          <a:p>
            <a:pPr marL="171450" indent="-171450">
              <a:buFontTx/>
              <a:buChar char="-"/>
            </a:pPr>
            <a:r>
              <a:rPr lang="en-US" altLang="en-US" dirty="0"/>
              <a:t>Yearly educational events at your facility</a:t>
            </a:r>
          </a:p>
          <a:p>
            <a:pPr marL="171450" indent="-171450">
              <a:buFontTx/>
              <a:buChar char="-"/>
            </a:pPr>
            <a:r>
              <a:rPr lang="en-US" altLang="en-US" dirty="0"/>
              <a:t>Retailers / Distributors</a:t>
            </a:r>
          </a:p>
          <a:p>
            <a:pPr marL="171450" indent="-171450">
              <a:buFontTx/>
              <a:buChar char="-"/>
            </a:pPr>
            <a:r>
              <a:rPr lang="en-US" altLang="en-US" dirty="0"/>
              <a:t>UOAA</a:t>
            </a:r>
          </a:p>
          <a:p>
            <a:pPr marL="171450" indent="-171450">
              <a:buFontTx/>
              <a:buChar char="-"/>
            </a:pPr>
            <a:endParaRPr lang="en-US" altLang="en-US" dirty="0"/>
          </a:p>
        </p:txBody>
      </p:sp>
      <p:sp>
        <p:nvSpPr>
          <p:cNvPr id="1413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3648" indent="-289865" eaLnBrk="0" hangingPunct="0">
              <a:defRPr>
                <a:solidFill>
                  <a:schemeClr val="tx1"/>
                </a:solidFill>
                <a:latin typeface="Arial" pitchFamily="34" charset="0"/>
              </a:defRPr>
            </a:lvl2pPr>
            <a:lvl3pPr marL="1159459" indent="-231892" eaLnBrk="0" hangingPunct="0">
              <a:defRPr>
                <a:solidFill>
                  <a:schemeClr val="tx1"/>
                </a:solidFill>
                <a:latin typeface="Arial" pitchFamily="34" charset="0"/>
              </a:defRPr>
            </a:lvl3pPr>
            <a:lvl4pPr marL="1623243" indent="-231892" eaLnBrk="0" hangingPunct="0">
              <a:defRPr>
                <a:solidFill>
                  <a:schemeClr val="tx1"/>
                </a:solidFill>
                <a:latin typeface="Arial" pitchFamily="34" charset="0"/>
              </a:defRPr>
            </a:lvl4pPr>
            <a:lvl5pPr marL="2087027" indent="-231892" eaLnBrk="0" hangingPunct="0">
              <a:defRPr>
                <a:solidFill>
                  <a:schemeClr val="tx1"/>
                </a:solidFill>
                <a:latin typeface="Arial" pitchFamily="34" charset="0"/>
              </a:defRPr>
            </a:lvl5pPr>
            <a:lvl6pPr marL="2550810" indent="-231892" eaLnBrk="0" fontAlgn="base" hangingPunct="0">
              <a:spcBef>
                <a:spcPct val="0"/>
              </a:spcBef>
              <a:spcAft>
                <a:spcPct val="0"/>
              </a:spcAft>
              <a:defRPr>
                <a:solidFill>
                  <a:schemeClr val="tx1"/>
                </a:solidFill>
                <a:latin typeface="Arial" pitchFamily="34" charset="0"/>
              </a:defRPr>
            </a:lvl6pPr>
            <a:lvl7pPr marL="3014594" indent="-231892" eaLnBrk="0" fontAlgn="base" hangingPunct="0">
              <a:spcBef>
                <a:spcPct val="0"/>
              </a:spcBef>
              <a:spcAft>
                <a:spcPct val="0"/>
              </a:spcAft>
              <a:defRPr>
                <a:solidFill>
                  <a:schemeClr val="tx1"/>
                </a:solidFill>
                <a:latin typeface="Arial" pitchFamily="34" charset="0"/>
              </a:defRPr>
            </a:lvl7pPr>
            <a:lvl8pPr marL="3478378" indent="-231892" eaLnBrk="0" fontAlgn="base" hangingPunct="0">
              <a:spcBef>
                <a:spcPct val="0"/>
              </a:spcBef>
              <a:spcAft>
                <a:spcPct val="0"/>
              </a:spcAft>
              <a:defRPr>
                <a:solidFill>
                  <a:schemeClr val="tx1"/>
                </a:solidFill>
                <a:latin typeface="Arial" pitchFamily="34" charset="0"/>
              </a:defRPr>
            </a:lvl8pPr>
            <a:lvl9pPr marL="3942161" indent="-231892" eaLnBrk="0" fontAlgn="base" hangingPunct="0">
              <a:spcBef>
                <a:spcPct val="0"/>
              </a:spcBef>
              <a:spcAft>
                <a:spcPct val="0"/>
              </a:spcAft>
              <a:defRPr>
                <a:solidFill>
                  <a:schemeClr val="tx1"/>
                </a:solidFill>
                <a:latin typeface="Arial" pitchFamily="34" charset="0"/>
              </a:defRPr>
            </a:lvl9pPr>
          </a:lstStyle>
          <a:p>
            <a:pPr eaLnBrk="1" hangingPunct="1">
              <a:defRPr/>
            </a:pPr>
            <a:fld id="{EEF5A3B4-4504-4292-94C7-2AFBFC9406CE}" type="slidenum">
              <a:rPr lang="en-US" altLang="en-US" smtClean="0"/>
              <a:pPr eaLnBrk="1" hangingPunct="1">
                <a:defRPr/>
              </a:pPr>
              <a:t>69</a:t>
            </a:fld>
            <a:endParaRPr lang="en-US" altLang="en-US"/>
          </a:p>
        </p:txBody>
      </p:sp>
    </p:spTree>
    <p:extLst>
      <p:ext uri="{BB962C8B-B14F-4D97-AF65-F5344CB8AC3E}">
        <p14:creationId xmlns:p14="http://schemas.microsoft.com/office/powerpoint/2010/main" val="544492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question is being asked in case Hollister or the speakers want to use this data as a “snap shot” in time and perhaps use it in a publication or a presentation. </a:t>
            </a:r>
          </a:p>
          <a:p>
            <a:r>
              <a:rPr lang="en-US" altLang="en-US" dirty="0"/>
              <a:t>If you do not agree – we will want you to participate in all conversation but would ask that you identify yourself and hand  back the audience response card. </a:t>
            </a:r>
          </a:p>
          <a:p>
            <a:endParaRPr lang="en-US" dirty="0"/>
          </a:p>
        </p:txBody>
      </p:sp>
      <p:sp>
        <p:nvSpPr>
          <p:cNvPr id="4" name="Slide Number Placeholder 3"/>
          <p:cNvSpPr>
            <a:spLocks noGrp="1"/>
          </p:cNvSpPr>
          <p:nvPr>
            <p:ph type="sldNum" sz="quarter" idx="10"/>
          </p:nvPr>
        </p:nvSpPr>
        <p:spPr/>
        <p:txBody>
          <a:bodyPr/>
          <a:lstStyle/>
          <a:p>
            <a:fld id="{7CAB2AFB-EC20-44A9-8610-473BBA483B63}" type="slidenum">
              <a:rPr lang="en-US" smtClean="0"/>
              <a:t>7</a:t>
            </a:fld>
            <a:endParaRPr lang="en-US" dirty="0"/>
          </a:p>
        </p:txBody>
      </p:sp>
    </p:spTree>
    <p:extLst>
      <p:ext uri="{BB962C8B-B14F-4D97-AF65-F5344CB8AC3E}">
        <p14:creationId xmlns:p14="http://schemas.microsoft.com/office/powerpoint/2010/main" val="2438867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altLang="en-US" dirty="0"/>
              <a:t>Can you make a commitment to</a:t>
            </a:r>
            <a:r>
              <a:rPr lang="en-US" altLang="en-US" baseline="0" dirty="0"/>
              <a:t> make a change in the living with an ostomy that would impact </a:t>
            </a:r>
            <a:r>
              <a:rPr lang="en-US" altLang="en-US" baseline="0" dirty="0" err="1"/>
              <a:t>peristomal</a:t>
            </a:r>
            <a:r>
              <a:rPr lang="en-US" altLang="en-US" baseline="0" dirty="0"/>
              <a:t> skin health? </a:t>
            </a:r>
          </a:p>
          <a:p>
            <a:pPr>
              <a:defRPr/>
            </a:pPr>
            <a:endParaRPr lang="en-US" baseline="0" dirty="0"/>
          </a:p>
          <a:p>
            <a:endParaRPr lang="en-US" altLang="en-US" dirty="0"/>
          </a:p>
          <a:p>
            <a:r>
              <a:rPr lang="en-US" altLang="en-US" dirty="0"/>
              <a:t>What impact can you make??? </a:t>
            </a:r>
          </a:p>
          <a:p>
            <a:endParaRPr lang="en-US" altLang="en-US" dirty="0"/>
          </a:p>
          <a:p>
            <a:pPr marL="171450" indent="-171450">
              <a:buFontTx/>
              <a:buChar char="-"/>
            </a:pPr>
            <a:endParaRPr lang="en-US" altLang="en-US" dirty="0"/>
          </a:p>
        </p:txBody>
      </p:sp>
      <p:sp>
        <p:nvSpPr>
          <p:cNvPr id="983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3648" indent="-289865" eaLnBrk="0" hangingPunct="0">
              <a:defRPr>
                <a:solidFill>
                  <a:schemeClr val="tx1"/>
                </a:solidFill>
                <a:latin typeface="Arial" pitchFamily="34" charset="0"/>
              </a:defRPr>
            </a:lvl2pPr>
            <a:lvl3pPr marL="1159459" indent="-231892" eaLnBrk="0" hangingPunct="0">
              <a:defRPr>
                <a:solidFill>
                  <a:schemeClr val="tx1"/>
                </a:solidFill>
                <a:latin typeface="Arial" pitchFamily="34" charset="0"/>
              </a:defRPr>
            </a:lvl3pPr>
            <a:lvl4pPr marL="1623243" indent="-231892" eaLnBrk="0" hangingPunct="0">
              <a:defRPr>
                <a:solidFill>
                  <a:schemeClr val="tx1"/>
                </a:solidFill>
                <a:latin typeface="Arial" pitchFamily="34" charset="0"/>
              </a:defRPr>
            </a:lvl4pPr>
            <a:lvl5pPr marL="2087027" indent="-231892" eaLnBrk="0" hangingPunct="0">
              <a:defRPr>
                <a:solidFill>
                  <a:schemeClr val="tx1"/>
                </a:solidFill>
                <a:latin typeface="Arial" pitchFamily="34" charset="0"/>
              </a:defRPr>
            </a:lvl5pPr>
            <a:lvl6pPr marL="2550810" indent="-231892" eaLnBrk="0" fontAlgn="base" hangingPunct="0">
              <a:spcBef>
                <a:spcPct val="0"/>
              </a:spcBef>
              <a:spcAft>
                <a:spcPct val="0"/>
              </a:spcAft>
              <a:defRPr>
                <a:solidFill>
                  <a:schemeClr val="tx1"/>
                </a:solidFill>
                <a:latin typeface="Arial" pitchFamily="34" charset="0"/>
              </a:defRPr>
            </a:lvl6pPr>
            <a:lvl7pPr marL="3014594" indent="-231892" eaLnBrk="0" fontAlgn="base" hangingPunct="0">
              <a:spcBef>
                <a:spcPct val="0"/>
              </a:spcBef>
              <a:spcAft>
                <a:spcPct val="0"/>
              </a:spcAft>
              <a:defRPr>
                <a:solidFill>
                  <a:schemeClr val="tx1"/>
                </a:solidFill>
                <a:latin typeface="Arial" pitchFamily="34" charset="0"/>
              </a:defRPr>
            </a:lvl7pPr>
            <a:lvl8pPr marL="3478378" indent="-231892" eaLnBrk="0" fontAlgn="base" hangingPunct="0">
              <a:spcBef>
                <a:spcPct val="0"/>
              </a:spcBef>
              <a:spcAft>
                <a:spcPct val="0"/>
              </a:spcAft>
              <a:defRPr>
                <a:solidFill>
                  <a:schemeClr val="tx1"/>
                </a:solidFill>
                <a:latin typeface="Arial" pitchFamily="34" charset="0"/>
              </a:defRPr>
            </a:lvl8pPr>
            <a:lvl9pPr marL="3942161" indent="-231892" eaLnBrk="0" fontAlgn="base" hangingPunct="0">
              <a:spcBef>
                <a:spcPct val="0"/>
              </a:spcBef>
              <a:spcAft>
                <a:spcPct val="0"/>
              </a:spcAft>
              <a:defRPr>
                <a:solidFill>
                  <a:schemeClr val="tx1"/>
                </a:solidFill>
                <a:latin typeface="Arial" pitchFamily="34" charset="0"/>
              </a:defRPr>
            </a:lvl9pPr>
          </a:lstStyle>
          <a:p>
            <a:pPr eaLnBrk="1" hangingPunct="1">
              <a:defRPr/>
            </a:pPr>
            <a:fld id="{987D6F5F-8DE9-4093-8FD9-8689108317BA}" type="slidenum">
              <a:rPr lang="en-US" altLang="en-US" smtClean="0"/>
              <a:pPr eaLnBrk="1" hangingPunct="1">
                <a:defRPr/>
              </a:pPr>
              <a:t>70</a:t>
            </a:fld>
            <a:endParaRPr lang="en-US" altLang="en-US"/>
          </a:p>
        </p:txBody>
      </p:sp>
    </p:spTree>
    <p:extLst>
      <p:ext uri="{BB962C8B-B14F-4D97-AF65-F5344CB8AC3E}">
        <p14:creationId xmlns:p14="http://schemas.microsoft.com/office/powerpoint/2010/main" val="40783760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xfrm>
            <a:off x="701040" y="4260850"/>
            <a:ext cx="5608320" cy="418338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So this is the continuum of care. </a:t>
            </a:r>
          </a:p>
          <a:p>
            <a:pPr eaLnBrk="1" hangingPunct="1">
              <a:spcBef>
                <a:spcPct val="0"/>
              </a:spcBef>
            </a:pPr>
            <a:endParaRPr lang="en-US" altLang="en-US" dirty="0"/>
          </a:p>
          <a:p>
            <a:pPr eaLnBrk="1" hangingPunct="1">
              <a:spcBef>
                <a:spcPct val="0"/>
              </a:spcBef>
            </a:pPr>
            <a:r>
              <a:rPr lang="en-US" altLang="en-US" dirty="0"/>
              <a:t>We have identified Gaps along the continuum where people with an ostomy come at risk for </a:t>
            </a:r>
            <a:r>
              <a:rPr lang="en-US" altLang="en-US" dirty="0" err="1"/>
              <a:t>peristomal</a:t>
            </a:r>
            <a:r>
              <a:rPr lang="en-US" altLang="en-US" dirty="0"/>
              <a:t> skin complications</a:t>
            </a:r>
          </a:p>
          <a:p>
            <a:pPr eaLnBrk="1" hangingPunct="1">
              <a:spcBef>
                <a:spcPct val="0"/>
              </a:spcBef>
              <a:defRPr/>
            </a:pPr>
            <a:endParaRPr lang="en-US" altLang="en-US" dirty="0"/>
          </a:p>
        </p:txBody>
      </p:sp>
      <p:sp>
        <p:nvSpPr>
          <p:cNvPr id="1003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3648" indent="-289865" eaLnBrk="0" hangingPunct="0">
              <a:spcBef>
                <a:spcPct val="30000"/>
              </a:spcBef>
              <a:defRPr sz="1200">
                <a:solidFill>
                  <a:schemeClr val="tx1"/>
                </a:solidFill>
                <a:latin typeface="Calibri" pitchFamily="34" charset="0"/>
              </a:defRPr>
            </a:lvl2pPr>
            <a:lvl3pPr marL="1159459" indent="-231892" eaLnBrk="0" hangingPunct="0">
              <a:spcBef>
                <a:spcPct val="30000"/>
              </a:spcBef>
              <a:defRPr sz="1200">
                <a:solidFill>
                  <a:schemeClr val="tx1"/>
                </a:solidFill>
                <a:latin typeface="Calibri" pitchFamily="34" charset="0"/>
              </a:defRPr>
            </a:lvl3pPr>
            <a:lvl4pPr marL="1623243" indent="-231892" eaLnBrk="0" hangingPunct="0">
              <a:spcBef>
                <a:spcPct val="30000"/>
              </a:spcBef>
              <a:defRPr sz="1200">
                <a:solidFill>
                  <a:schemeClr val="tx1"/>
                </a:solidFill>
                <a:latin typeface="Calibri" pitchFamily="34" charset="0"/>
              </a:defRPr>
            </a:lvl4pPr>
            <a:lvl5pPr marL="2087027" indent="-231892" eaLnBrk="0" hangingPunct="0">
              <a:spcBef>
                <a:spcPct val="30000"/>
              </a:spcBef>
              <a:defRPr sz="1200">
                <a:solidFill>
                  <a:schemeClr val="tx1"/>
                </a:solidFill>
                <a:latin typeface="Calibri" pitchFamily="34" charset="0"/>
              </a:defRPr>
            </a:lvl5pPr>
            <a:lvl6pPr marL="2550810" indent="-231892" eaLnBrk="0" fontAlgn="base" hangingPunct="0">
              <a:spcBef>
                <a:spcPct val="30000"/>
              </a:spcBef>
              <a:spcAft>
                <a:spcPct val="0"/>
              </a:spcAft>
              <a:defRPr sz="1200">
                <a:solidFill>
                  <a:schemeClr val="tx1"/>
                </a:solidFill>
                <a:latin typeface="Calibri" pitchFamily="34" charset="0"/>
              </a:defRPr>
            </a:lvl6pPr>
            <a:lvl7pPr marL="3014594" indent="-231892" eaLnBrk="0" fontAlgn="base" hangingPunct="0">
              <a:spcBef>
                <a:spcPct val="30000"/>
              </a:spcBef>
              <a:spcAft>
                <a:spcPct val="0"/>
              </a:spcAft>
              <a:defRPr sz="1200">
                <a:solidFill>
                  <a:schemeClr val="tx1"/>
                </a:solidFill>
                <a:latin typeface="Calibri" pitchFamily="34" charset="0"/>
              </a:defRPr>
            </a:lvl7pPr>
            <a:lvl8pPr marL="3478378" indent="-231892" eaLnBrk="0" fontAlgn="base" hangingPunct="0">
              <a:spcBef>
                <a:spcPct val="30000"/>
              </a:spcBef>
              <a:spcAft>
                <a:spcPct val="0"/>
              </a:spcAft>
              <a:defRPr sz="1200">
                <a:solidFill>
                  <a:schemeClr val="tx1"/>
                </a:solidFill>
                <a:latin typeface="Calibri" pitchFamily="34" charset="0"/>
              </a:defRPr>
            </a:lvl8pPr>
            <a:lvl9pPr marL="3942161" indent="-23189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61659BF3-E56E-4352-A7B9-B46D96A077C1}" type="slidenum">
              <a:rPr lang="en-US" altLang="en-US" smtClean="0">
                <a:latin typeface="Arial" pitchFamily="34" charset="0"/>
              </a:rPr>
              <a:pPr eaLnBrk="1" hangingPunct="1">
                <a:spcBef>
                  <a:spcPct val="0"/>
                </a:spcBef>
                <a:defRPr/>
              </a:pPr>
              <a:t>71</a:t>
            </a:fld>
            <a:endParaRPr lang="en-US" altLang="en-US">
              <a:latin typeface="Arial" pitchFamily="34" charset="0"/>
            </a:endParaRPr>
          </a:p>
        </p:txBody>
      </p:sp>
    </p:spTree>
    <p:extLst>
      <p:ext uri="{BB962C8B-B14F-4D97-AF65-F5344CB8AC3E}">
        <p14:creationId xmlns:p14="http://schemas.microsoft.com/office/powerpoint/2010/main" val="6136800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433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3648" indent="-289865" eaLnBrk="0" hangingPunct="0">
              <a:defRPr>
                <a:solidFill>
                  <a:schemeClr val="tx1"/>
                </a:solidFill>
                <a:latin typeface="Arial" pitchFamily="34" charset="0"/>
              </a:defRPr>
            </a:lvl2pPr>
            <a:lvl3pPr marL="1159459" indent="-231892" eaLnBrk="0" hangingPunct="0">
              <a:defRPr>
                <a:solidFill>
                  <a:schemeClr val="tx1"/>
                </a:solidFill>
                <a:latin typeface="Arial" pitchFamily="34" charset="0"/>
              </a:defRPr>
            </a:lvl3pPr>
            <a:lvl4pPr marL="1623243" indent="-231892" eaLnBrk="0" hangingPunct="0">
              <a:defRPr>
                <a:solidFill>
                  <a:schemeClr val="tx1"/>
                </a:solidFill>
                <a:latin typeface="Arial" pitchFamily="34" charset="0"/>
              </a:defRPr>
            </a:lvl4pPr>
            <a:lvl5pPr marL="2087027" indent="-231892" eaLnBrk="0" hangingPunct="0">
              <a:defRPr>
                <a:solidFill>
                  <a:schemeClr val="tx1"/>
                </a:solidFill>
                <a:latin typeface="Arial" pitchFamily="34" charset="0"/>
              </a:defRPr>
            </a:lvl5pPr>
            <a:lvl6pPr marL="2550810" indent="-231892" eaLnBrk="0" fontAlgn="base" hangingPunct="0">
              <a:spcBef>
                <a:spcPct val="0"/>
              </a:spcBef>
              <a:spcAft>
                <a:spcPct val="0"/>
              </a:spcAft>
              <a:defRPr>
                <a:solidFill>
                  <a:schemeClr val="tx1"/>
                </a:solidFill>
                <a:latin typeface="Arial" pitchFamily="34" charset="0"/>
              </a:defRPr>
            </a:lvl6pPr>
            <a:lvl7pPr marL="3014594" indent="-231892" eaLnBrk="0" fontAlgn="base" hangingPunct="0">
              <a:spcBef>
                <a:spcPct val="0"/>
              </a:spcBef>
              <a:spcAft>
                <a:spcPct val="0"/>
              </a:spcAft>
              <a:defRPr>
                <a:solidFill>
                  <a:schemeClr val="tx1"/>
                </a:solidFill>
                <a:latin typeface="Arial" pitchFamily="34" charset="0"/>
              </a:defRPr>
            </a:lvl7pPr>
            <a:lvl8pPr marL="3478378" indent="-231892" eaLnBrk="0" fontAlgn="base" hangingPunct="0">
              <a:spcBef>
                <a:spcPct val="0"/>
              </a:spcBef>
              <a:spcAft>
                <a:spcPct val="0"/>
              </a:spcAft>
              <a:defRPr>
                <a:solidFill>
                  <a:schemeClr val="tx1"/>
                </a:solidFill>
                <a:latin typeface="Arial" pitchFamily="34" charset="0"/>
              </a:defRPr>
            </a:lvl8pPr>
            <a:lvl9pPr marL="3942161" indent="-231892" eaLnBrk="0" fontAlgn="base" hangingPunct="0">
              <a:spcBef>
                <a:spcPct val="0"/>
              </a:spcBef>
              <a:spcAft>
                <a:spcPct val="0"/>
              </a:spcAft>
              <a:defRPr>
                <a:solidFill>
                  <a:schemeClr val="tx1"/>
                </a:solidFill>
                <a:latin typeface="Arial" pitchFamily="34" charset="0"/>
              </a:defRPr>
            </a:lvl9pPr>
          </a:lstStyle>
          <a:p>
            <a:pPr eaLnBrk="1" hangingPunct="1">
              <a:defRPr/>
            </a:pPr>
            <a:fld id="{C768195F-26A6-455A-9B4E-D71A0E4E45C4}" type="slidenum">
              <a:rPr lang="en-US" altLang="en-US" smtClean="0"/>
              <a:pPr eaLnBrk="1" hangingPunct="1">
                <a:defRPr/>
              </a:pPr>
              <a:t>72</a:t>
            </a:fld>
            <a:endParaRPr lang="en-US" altLang="en-US"/>
          </a:p>
        </p:txBody>
      </p:sp>
    </p:spTree>
    <p:extLst>
      <p:ext uri="{BB962C8B-B14F-4D97-AF65-F5344CB8AC3E}">
        <p14:creationId xmlns:p14="http://schemas.microsoft.com/office/powerpoint/2010/main" val="540216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Although each of the OCC events build upon each other – it is not necessary that you have already attended the previous educational events. This evening will involve great discussion and allow you to take home an action item. </a:t>
            </a:r>
          </a:p>
          <a:p>
            <a:endParaRPr lang="en-US" dirty="0"/>
          </a:p>
        </p:txBody>
      </p:sp>
      <p:sp>
        <p:nvSpPr>
          <p:cNvPr id="4" name="Slide Number Placeholder 3"/>
          <p:cNvSpPr>
            <a:spLocks noGrp="1"/>
          </p:cNvSpPr>
          <p:nvPr>
            <p:ph type="sldNum" sz="quarter" idx="10"/>
          </p:nvPr>
        </p:nvSpPr>
        <p:spPr/>
        <p:txBody>
          <a:bodyPr/>
          <a:lstStyle/>
          <a:p>
            <a:fld id="{7CAB2AFB-EC20-44A9-8610-473BBA483B63}" type="slidenum">
              <a:rPr lang="en-US" smtClean="0"/>
              <a:t>8</a:t>
            </a:fld>
            <a:endParaRPr lang="en-US" dirty="0"/>
          </a:p>
        </p:txBody>
      </p:sp>
    </p:spTree>
    <p:extLst>
      <p:ext uri="{BB962C8B-B14F-4D97-AF65-F5344CB8AC3E}">
        <p14:creationId xmlns:p14="http://schemas.microsoft.com/office/powerpoint/2010/main" val="243886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question will allow the speaker to understand the clinical experience in the room. It is important to emphasize that the OCC event involves a great deal of dialogue between the WOC/ET nurses – regardless of the years of experience a clinician has had – we can all learn from each other!</a:t>
            </a:r>
          </a:p>
          <a:p>
            <a:endParaRPr lang="en-US" altLang="en-US" dirty="0"/>
          </a:p>
          <a:p>
            <a:endParaRPr lang="en-US" altLang="en-US" dirty="0"/>
          </a:p>
          <a:p>
            <a:endParaRPr lang="en-US" altLang="en-US" dirty="0"/>
          </a:p>
          <a:p>
            <a:endParaRPr lang="en-US" dirty="0"/>
          </a:p>
        </p:txBody>
      </p:sp>
      <p:sp>
        <p:nvSpPr>
          <p:cNvPr id="4" name="Slide Number Placeholder 3"/>
          <p:cNvSpPr>
            <a:spLocks noGrp="1"/>
          </p:cNvSpPr>
          <p:nvPr>
            <p:ph type="sldNum" sz="quarter" idx="10"/>
          </p:nvPr>
        </p:nvSpPr>
        <p:spPr/>
        <p:txBody>
          <a:bodyPr/>
          <a:lstStyle/>
          <a:p>
            <a:fld id="{7CAB2AFB-EC20-44A9-8610-473BBA483B63}"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5095563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 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601662" y="3599323"/>
            <a:ext cx="8068143" cy="968596"/>
          </a:xfrm>
          <a:prstGeom prst="rect">
            <a:avLst/>
          </a:prstGeom>
          <a:noFill/>
          <a:ln>
            <a:noFill/>
          </a:ln>
        </p:spPr>
        <p:txBody>
          <a:bodyPr vert="horz" lIns="0" tIns="0" rIns="0" bIns="0"/>
          <a:lstStyle>
            <a:lvl1pPr marL="0" indent="0">
              <a:spcBef>
                <a:spcPts val="0"/>
              </a:spcBef>
              <a:buNone/>
              <a:defRPr sz="4400" b="0" i="0" baseline="0">
                <a:solidFill>
                  <a:schemeClr val="bg1"/>
                </a:solidFill>
                <a:latin typeface="Helvetica Light"/>
                <a:cs typeface="Helvetica Light"/>
              </a:defRPr>
            </a:lvl1pPr>
          </a:lstStyle>
          <a:p>
            <a:pPr lvl="0"/>
            <a:r>
              <a:rPr lang="en-US"/>
              <a:t>Insert Title of Presentation Here</a:t>
            </a:r>
          </a:p>
        </p:txBody>
      </p:sp>
      <p:sp>
        <p:nvSpPr>
          <p:cNvPr id="5" name="Text Placeholder 4"/>
          <p:cNvSpPr>
            <a:spLocks noGrp="1"/>
          </p:cNvSpPr>
          <p:nvPr>
            <p:ph type="body" sz="quarter" idx="11" hasCustomPrompt="1"/>
          </p:nvPr>
        </p:nvSpPr>
        <p:spPr>
          <a:xfrm>
            <a:off x="601663" y="3167618"/>
            <a:ext cx="4779314" cy="415992"/>
          </a:xfrm>
          <a:prstGeom prst="rect">
            <a:avLst/>
          </a:prstGeom>
        </p:spPr>
        <p:txBody>
          <a:bodyPr vert="horz" lIns="0" tIns="0" rIns="0" bIns="0"/>
          <a:lstStyle>
            <a:lvl1pPr marL="0" indent="0">
              <a:spcBef>
                <a:spcPts val="0"/>
              </a:spcBef>
              <a:buNone/>
              <a:defRPr sz="2000" b="1" i="0">
                <a:solidFill>
                  <a:srgbClr val="FFFFFF"/>
                </a:solidFill>
                <a:latin typeface="Helvetica"/>
                <a:cs typeface="Helvetica"/>
              </a:defRPr>
            </a:lvl1pPr>
          </a:lstStyle>
          <a:p>
            <a:pPr lvl="0"/>
            <a:r>
              <a:rPr lang="en-US" b="1" i="0">
                <a:latin typeface="Helvetica"/>
                <a:cs typeface="Helvetica"/>
              </a:rPr>
              <a:t>Insert Pre-Head Here (optional)</a:t>
            </a:r>
            <a:endParaRPr lang="en-US"/>
          </a:p>
        </p:txBody>
      </p:sp>
      <p:sp>
        <p:nvSpPr>
          <p:cNvPr id="9" name="Text Placeholder 8"/>
          <p:cNvSpPr>
            <a:spLocks noGrp="1"/>
          </p:cNvSpPr>
          <p:nvPr>
            <p:ph type="body" sz="quarter" idx="12" hasCustomPrompt="1"/>
          </p:nvPr>
        </p:nvSpPr>
        <p:spPr>
          <a:xfrm>
            <a:off x="601663" y="4755255"/>
            <a:ext cx="4527550" cy="430213"/>
          </a:xfrm>
          <a:prstGeom prst="rect">
            <a:avLst/>
          </a:prstGeom>
        </p:spPr>
        <p:txBody>
          <a:bodyPr vert="horz" lIns="0" tIns="0" rIns="0" bIns="0"/>
          <a:lstStyle>
            <a:lvl1pPr marL="0" indent="0">
              <a:spcBef>
                <a:spcPts val="0"/>
              </a:spcBef>
              <a:buNone/>
              <a:defRPr sz="2000" b="0" i="0" baseline="0">
                <a:solidFill>
                  <a:srgbClr val="FFFFFF"/>
                </a:solidFill>
                <a:latin typeface="Helvetica Light"/>
                <a:cs typeface="Helvetica Light"/>
              </a:defRPr>
            </a:lvl1pPr>
          </a:lstStyle>
          <a:p>
            <a:pPr lvl="0"/>
            <a:r>
              <a:rPr lang="en-US"/>
              <a:t>Insert Location and Date Here</a:t>
            </a:r>
          </a:p>
        </p:txBody>
      </p:sp>
    </p:spTree>
    <p:extLst>
      <p:ext uri="{BB962C8B-B14F-4D97-AF65-F5344CB8AC3E}">
        <p14:creationId xmlns:p14="http://schemas.microsoft.com/office/powerpoint/2010/main" val="3348520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976201"/>
            <a:ext cx="8229600" cy="852599"/>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457200" y="2057400"/>
            <a:ext cx="8229600" cy="40687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A4F4FD-1FE0-4F85-AE32-C8D3E1001CA4}" type="datetime1">
              <a:rPr lang="en-US" smtClean="0">
                <a:solidFill>
                  <a:srgbClr val="000000"/>
                </a:solidFill>
              </a:rPr>
              <a:pPr/>
              <a:t>5/15/2018</a:t>
            </a:fld>
            <a:endParaRPr lang="en-US" dirty="0">
              <a:solidFill>
                <a:srgbClr val="000000"/>
              </a:solidFill>
            </a:endParaRPr>
          </a:p>
        </p:txBody>
      </p:sp>
      <p:sp>
        <p:nvSpPr>
          <p:cNvPr id="5" name="Slide Number Placeholder 4"/>
          <p:cNvSpPr>
            <a:spLocks noGrp="1"/>
          </p:cNvSpPr>
          <p:nvPr>
            <p:ph type="sldNum" sz="quarter" idx="11"/>
          </p:nvPr>
        </p:nvSpPr>
        <p:spPr/>
        <p:txBody>
          <a:bodyPr/>
          <a:lstStyle/>
          <a:p>
            <a:fld id="{3851E346-CAED-854C-A3A1-0F8DF7CCEA2B}" type="slidenum">
              <a:rPr lang="en-US" smtClean="0">
                <a:solidFill>
                  <a:srgbClr val="000000"/>
                </a:solidFill>
              </a:rPr>
              <a:pPr/>
              <a:t>‹nr.›</a:t>
            </a:fld>
            <a:endParaRPr lang="en-US" dirty="0">
              <a:solidFill>
                <a:srgbClr val="000000"/>
              </a:solidFill>
            </a:endParaRPr>
          </a:p>
        </p:txBody>
      </p:sp>
    </p:spTree>
    <p:extLst>
      <p:ext uri="{BB962C8B-B14F-4D97-AF65-F5344CB8AC3E}">
        <p14:creationId xmlns:p14="http://schemas.microsoft.com/office/powerpoint/2010/main" val="4103971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00A4F4FD-1FE0-4F85-AE32-C8D3E1001CA4}" type="datetime1">
              <a:rPr lang="en-US" smtClean="0"/>
              <a:pPr/>
              <a:t>5/15/2018</a:t>
            </a:fld>
            <a:endParaRPr lang="en-US" dirty="0"/>
          </a:p>
        </p:txBody>
      </p:sp>
      <p:sp>
        <p:nvSpPr>
          <p:cNvPr id="4" name="Slide Number Placeholder 3"/>
          <p:cNvSpPr>
            <a:spLocks noGrp="1"/>
          </p:cNvSpPr>
          <p:nvPr>
            <p:ph type="sldNum" sz="quarter" idx="11"/>
          </p:nvPr>
        </p:nvSpPr>
        <p:spPr/>
        <p:txBody>
          <a:bodyPr/>
          <a:lstStyle/>
          <a:p>
            <a:fld id="{3851E346-CAED-854C-A3A1-0F8DF7CCEA2B}" type="slidenum">
              <a:rPr lang="en-US" smtClean="0"/>
              <a:pPr/>
              <a:t>‹nr.›</a:t>
            </a:fld>
            <a:endParaRPr lang="en-US" dirty="0"/>
          </a:p>
        </p:txBody>
      </p:sp>
      <p:graphicFrame>
        <p:nvGraphicFramePr>
          <p:cNvPr id="5" name="TPChart" hidden="1"/>
          <p:cNvGraphicFramePr/>
          <p:nvPr userDrawn="1">
            <p:extLst>
              <p:ext uri="{D42A27DB-BD31-4B8C-83A1-F6EECF244321}">
                <p14:modId xmlns:p14="http://schemas.microsoft.com/office/powerpoint/2010/main" val="4130411384"/>
              </p:ext>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33195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0A4F4FD-1FE0-4F85-AE32-C8D3E1001CA4}" type="datetime1">
              <a:rPr lang="en-US" smtClean="0"/>
              <a:pPr/>
              <a:t>5/15/2018</a:t>
            </a:fld>
            <a:endParaRPr lang="en-US" dirty="0"/>
          </a:p>
        </p:txBody>
      </p:sp>
      <p:sp>
        <p:nvSpPr>
          <p:cNvPr id="4" name="Slide Number Placeholder 3"/>
          <p:cNvSpPr>
            <a:spLocks noGrp="1"/>
          </p:cNvSpPr>
          <p:nvPr>
            <p:ph type="sldNum" sz="quarter" idx="11"/>
          </p:nvPr>
        </p:nvSpPr>
        <p:spPr/>
        <p:txBody>
          <a:bodyPr/>
          <a:lstStyle/>
          <a:p>
            <a:fld id="{3851E346-CAED-854C-A3A1-0F8DF7CCEA2B}" type="slidenum">
              <a:rPr lang="en-US" smtClean="0"/>
              <a:pPr/>
              <a:t>‹nr.›</a:t>
            </a:fld>
            <a:endParaRPr lang="en-US" dirty="0"/>
          </a:p>
        </p:txBody>
      </p:sp>
      <p:sp>
        <p:nvSpPr>
          <p:cNvPr id="5" name="Text Placeholder 4"/>
          <p:cNvSpPr>
            <a:spLocks noGrp="1"/>
          </p:cNvSpPr>
          <p:nvPr>
            <p:ph type="body" sz="quarter" idx="13" hasCustomPrompt="1"/>
          </p:nvPr>
        </p:nvSpPr>
        <p:spPr>
          <a:xfrm>
            <a:off x="642938" y="687619"/>
            <a:ext cx="4541837" cy="242691"/>
          </a:xfrm>
          <a:prstGeom prst="rect">
            <a:avLst/>
          </a:prstGeom>
        </p:spPr>
        <p:txBody>
          <a:bodyPr vert="horz" lIns="0" tIns="0" rIns="0" bIns="0"/>
          <a:lstStyle>
            <a:lvl1pPr marL="0" indent="0">
              <a:spcBef>
                <a:spcPts val="0"/>
              </a:spcBef>
              <a:buNone/>
              <a:defRPr sz="1200" b="1" i="0">
                <a:solidFill>
                  <a:srgbClr val="B91432"/>
                </a:solidFill>
                <a:latin typeface="Helvetica"/>
                <a:cs typeface="Helvetica"/>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Event Title Here</a:t>
            </a:r>
          </a:p>
        </p:txBody>
      </p:sp>
      <p:sp>
        <p:nvSpPr>
          <p:cNvPr id="7" name="Text Placeholder 4"/>
          <p:cNvSpPr>
            <a:spLocks noGrp="1"/>
          </p:cNvSpPr>
          <p:nvPr>
            <p:ph type="body" sz="quarter" idx="14" hasCustomPrompt="1"/>
          </p:nvPr>
        </p:nvSpPr>
        <p:spPr>
          <a:xfrm>
            <a:off x="642938" y="945184"/>
            <a:ext cx="4541837" cy="242691"/>
          </a:xfrm>
          <a:prstGeom prst="rect">
            <a:avLst/>
          </a:prstGeom>
        </p:spPr>
        <p:txBody>
          <a:bodyPr vert="horz" lIns="0" tIns="0" rIns="0" bIns="0"/>
          <a:lstStyle>
            <a:lvl1pPr marL="0" indent="0">
              <a:spcBef>
                <a:spcPts val="0"/>
              </a:spcBef>
              <a:buNone/>
              <a:defRPr sz="1200" b="0" i="0">
                <a:solidFill>
                  <a:schemeClr val="bg1">
                    <a:lumMod val="50000"/>
                  </a:schemeClr>
                </a:solidFill>
                <a:latin typeface="Helvetica"/>
                <a:cs typeface="Helvetica"/>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Event Date Here</a:t>
            </a:r>
          </a:p>
        </p:txBody>
      </p:sp>
    </p:spTree>
    <p:extLst>
      <p:ext uri="{BB962C8B-B14F-4D97-AF65-F5344CB8AC3E}">
        <p14:creationId xmlns:p14="http://schemas.microsoft.com/office/powerpoint/2010/main" val="3171626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Bullet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830" y="479583"/>
            <a:ext cx="8059970" cy="700199"/>
          </a:xfrm>
          <a:prstGeom prst="rect">
            <a:avLst/>
          </a:prstGeom>
        </p:spPr>
        <p:txBody>
          <a:bodyPr lIns="0" tIns="0" rIns="0" bIns="0">
            <a:normAutofit/>
          </a:bodyPr>
          <a:lstStyle>
            <a:lvl1pPr>
              <a:defRPr sz="2800" baseline="0">
                <a:solidFill>
                  <a:schemeClr val="tx1"/>
                </a:solidFill>
              </a:defRPr>
            </a:lvl1pPr>
          </a:lstStyle>
          <a:p>
            <a:r>
              <a:rPr lang="en-US" dirty="0"/>
              <a:t>Insert Page Title Here</a:t>
            </a:r>
          </a:p>
        </p:txBody>
      </p:sp>
      <p:sp>
        <p:nvSpPr>
          <p:cNvPr id="3" name="Content Placeholder 2"/>
          <p:cNvSpPr>
            <a:spLocks noGrp="1"/>
          </p:cNvSpPr>
          <p:nvPr>
            <p:ph idx="1" hasCustomPrompt="1"/>
          </p:nvPr>
        </p:nvSpPr>
        <p:spPr>
          <a:xfrm>
            <a:off x="626830" y="1353679"/>
            <a:ext cx="8058384" cy="3978851"/>
          </a:xfrm>
          <a:prstGeom prst="rect">
            <a:avLst/>
          </a:prstGeom>
        </p:spPr>
        <p:txBody>
          <a:bodyPr lIns="0" tIns="0" rIns="0" bIns="0">
            <a:normAutofit/>
          </a:bodyPr>
          <a:lstStyle>
            <a:lvl1pPr>
              <a:defRPr>
                <a:solidFill>
                  <a:srgbClr val="000000"/>
                </a:solidFill>
              </a:defRPr>
            </a:lvl1pPr>
            <a:lvl2pPr>
              <a:defRPr>
                <a:solidFill>
                  <a:schemeClr val="accent3"/>
                </a:solidFill>
              </a:defRPr>
            </a:lvl2pPr>
            <a:lvl3pPr>
              <a:defRPr>
                <a:solidFill>
                  <a:schemeClr val="accent3"/>
                </a:solidFill>
              </a:defRPr>
            </a:lvl3pPr>
            <a:lvl4pPr>
              <a:defRPr>
                <a:solidFill>
                  <a:schemeClr val="accent3"/>
                </a:solidFill>
                <a:latin typeface="+mn-lt"/>
              </a:defRPr>
            </a:lvl4pPr>
            <a:lvl5pPr>
              <a:lnSpc>
                <a:spcPct val="150000"/>
              </a:lnSpc>
              <a:spcBef>
                <a:spcPts val="0"/>
              </a:spcBef>
              <a:defRPr>
                <a:solidFill>
                  <a:schemeClr val="accent3"/>
                </a:solidFill>
                <a:latin typeface="+mn-lt"/>
              </a:defRPr>
            </a:lvl5pPr>
          </a:lstStyle>
          <a:p>
            <a:pPr lvl="0"/>
            <a:r>
              <a:rPr lang="en-US" dirty="0"/>
              <a:t>Click to Add First Bullet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294366" y="5688788"/>
            <a:ext cx="1312716" cy="365125"/>
          </a:xfrm>
        </p:spPr>
        <p:txBody>
          <a:bodyPr/>
          <a:lstStyle/>
          <a:p>
            <a:fld id="{73D51578-A830-419A-9B0E-C5DA4DD2E43D}" type="datetime1">
              <a:rPr lang="en-US" smtClean="0"/>
              <a:t>5/15/2018</a:t>
            </a:fld>
            <a:endParaRPr lang="en-US" dirty="0"/>
          </a:p>
        </p:txBody>
      </p:sp>
      <p:sp>
        <p:nvSpPr>
          <p:cNvPr id="6" name="Slide Number Placeholder 5"/>
          <p:cNvSpPr>
            <a:spLocks noGrp="1"/>
          </p:cNvSpPr>
          <p:nvPr>
            <p:ph type="sldNum" sz="quarter" idx="12"/>
          </p:nvPr>
        </p:nvSpPr>
        <p:spPr>
          <a:xfrm>
            <a:off x="643112" y="5688788"/>
            <a:ext cx="651254" cy="365125"/>
          </a:xfrm>
        </p:spPr>
        <p:txBody>
          <a:bodyPr/>
          <a:lstStyle/>
          <a:p>
            <a:fld id="{3851E346-CAED-854C-A3A1-0F8DF7CCEA2B}" type="slidenum">
              <a:rPr lang="en-US"/>
              <a:t>‹nr.›</a:t>
            </a:fld>
            <a:endParaRPr lang="en-US"/>
          </a:p>
        </p:txBody>
      </p:sp>
      <p:sp>
        <p:nvSpPr>
          <p:cNvPr id="8" name="Text Placeholder 4"/>
          <p:cNvSpPr>
            <a:spLocks noGrp="1"/>
          </p:cNvSpPr>
          <p:nvPr>
            <p:ph type="body" sz="quarter" idx="13" hasCustomPrompt="1"/>
          </p:nvPr>
        </p:nvSpPr>
        <p:spPr>
          <a:xfrm>
            <a:off x="642938" y="6350377"/>
            <a:ext cx="4541837" cy="169884"/>
          </a:xfrm>
          <a:prstGeom prst="rect">
            <a:avLst/>
          </a:prstGeom>
        </p:spPr>
        <p:txBody>
          <a:bodyPr vert="horz" lIns="0" tIns="0" rIns="0" bIns="0"/>
          <a:lstStyle>
            <a:lvl1pPr marL="0" indent="0">
              <a:spcBef>
                <a:spcPts val="0"/>
              </a:spcBef>
              <a:buNone/>
              <a:defRPr sz="1000" b="1" i="0">
                <a:solidFill>
                  <a:srgbClr val="B91432"/>
                </a:solidFill>
                <a:latin typeface="Helvetica"/>
                <a:cs typeface="Helvetica"/>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Event Title Here</a:t>
            </a:r>
          </a:p>
        </p:txBody>
      </p:sp>
      <p:sp>
        <p:nvSpPr>
          <p:cNvPr id="9" name="Text Placeholder 4"/>
          <p:cNvSpPr>
            <a:spLocks noGrp="1"/>
          </p:cNvSpPr>
          <p:nvPr>
            <p:ph type="body" sz="quarter" idx="14" hasCustomPrompt="1"/>
          </p:nvPr>
        </p:nvSpPr>
        <p:spPr>
          <a:xfrm>
            <a:off x="642938" y="6543222"/>
            <a:ext cx="4541837" cy="155008"/>
          </a:xfrm>
          <a:prstGeom prst="rect">
            <a:avLst/>
          </a:prstGeom>
        </p:spPr>
        <p:txBody>
          <a:bodyPr vert="horz" lIns="0" tIns="0" rIns="0" bIns="0"/>
          <a:lstStyle>
            <a:lvl1pPr marL="0" indent="0">
              <a:spcBef>
                <a:spcPts val="0"/>
              </a:spcBef>
              <a:buNone/>
              <a:defRPr sz="1000" b="0" i="0">
                <a:solidFill>
                  <a:schemeClr val="bg1">
                    <a:lumMod val="50000"/>
                  </a:schemeClr>
                </a:solidFill>
                <a:latin typeface="Helvetica"/>
                <a:cs typeface="Helvetica"/>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Event Date Here</a:t>
            </a:r>
          </a:p>
        </p:txBody>
      </p:sp>
    </p:spTree>
    <p:extLst>
      <p:ext uri="{BB962C8B-B14F-4D97-AF65-F5344CB8AC3E}">
        <p14:creationId xmlns:p14="http://schemas.microsoft.com/office/powerpoint/2010/main" val="998983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line 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2" hasCustomPrompt="1"/>
          </p:nvPr>
        </p:nvSpPr>
        <p:spPr>
          <a:xfrm>
            <a:off x="601662" y="3486530"/>
            <a:ext cx="7689923" cy="1333445"/>
          </a:xfrm>
          <a:prstGeom prst="rect">
            <a:avLst/>
          </a:prstGeom>
          <a:noFill/>
          <a:ln>
            <a:noFill/>
          </a:ln>
        </p:spPr>
        <p:txBody>
          <a:bodyPr vert="horz" lIns="0" tIns="0" rIns="0" bIns="0" anchor="t"/>
          <a:lstStyle>
            <a:lvl1pPr marL="0" indent="0">
              <a:lnSpc>
                <a:spcPct val="90000"/>
              </a:lnSpc>
              <a:spcBef>
                <a:spcPts val="0"/>
              </a:spcBef>
              <a:buNone/>
              <a:defRPr sz="4200" b="0" i="0" baseline="0">
                <a:solidFill>
                  <a:schemeClr val="bg1"/>
                </a:solidFill>
                <a:latin typeface="Helvetica Light"/>
                <a:cs typeface="Helvetica Light"/>
              </a:defRPr>
            </a:lvl1pPr>
          </a:lstStyle>
          <a:p>
            <a:pPr lvl="0"/>
            <a:r>
              <a:rPr lang="en-US"/>
              <a:t>Insert a 2-line Presentation Title in This Space</a:t>
            </a:r>
          </a:p>
        </p:txBody>
      </p:sp>
      <p:sp>
        <p:nvSpPr>
          <p:cNvPr id="6" name="Text Placeholder 4"/>
          <p:cNvSpPr>
            <a:spLocks noGrp="1"/>
          </p:cNvSpPr>
          <p:nvPr>
            <p:ph type="body" sz="quarter" idx="13" hasCustomPrompt="1"/>
          </p:nvPr>
        </p:nvSpPr>
        <p:spPr>
          <a:xfrm>
            <a:off x="601663" y="2997728"/>
            <a:ext cx="4779314" cy="415992"/>
          </a:xfrm>
          <a:prstGeom prst="rect">
            <a:avLst/>
          </a:prstGeom>
        </p:spPr>
        <p:txBody>
          <a:bodyPr vert="horz" lIns="0" tIns="0" rIns="0" bIns="0"/>
          <a:lstStyle>
            <a:lvl1pPr marL="0" indent="0">
              <a:spcBef>
                <a:spcPts val="0"/>
              </a:spcBef>
              <a:buNone/>
              <a:defRPr sz="2000" b="1" i="0">
                <a:solidFill>
                  <a:srgbClr val="FFFFFF"/>
                </a:solidFill>
                <a:latin typeface="Helvetica"/>
                <a:cs typeface="Helvetica"/>
              </a:defRPr>
            </a:lvl1pPr>
          </a:lstStyle>
          <a:p>
            <a:pPr lvl="0"/>
            <a:r>
              <a:rPr lang="en-US" b="1" i="0">
                <a:latin typeface="Helvetica"/>
                <a:cs typeface="Helvetica"/>
              </a:rPr>
              <a:t>Insert Pre-Head Here (optional)</a:t>
            </a:r>
            <a:endParaRPr lang="en-US"/>
          </a:p>
        </p:txBody>
      </p:sp>
      <p:sp>
        <p:nvSpPr>
          <p:cNvPr id="7" name="Text Placeholder 8"/>
          <p:cNvSpPr>
            <a:spLocks noGrp="1"/>
          </p:cNvSpPr>
          <p:nvPr>
            <p:ph type="body" sz="quarter" idx="14" hasCustomPrompt="1"/>
          </p:nvPr>
        </p:nvSpPr>
        <p:spPr>
          <a:xfrm>
            <a:off x="601663" y="4917055"/>
            <a:ext cx="4527550" cy="430213"/>
          </a:xfrm>
          <a:prstGeom prst="rect">
            <a:avLst/>
          </a:prstGeom>
        </p:spPr>
        <p:txBody>
          <a:bodyPr vert="horz" lIns="0" tIns="0" rIns="0" bIns="0"/>
          <a:lstStyle>
            <a:lvl1pPr marL="0" indent="0">
              <a:spcBef>
                <a:spcPts val="0"/>
              </a:spcBef>
              <a:buNone/>
              <a:defRPr sz="2000" b="0" i="0" baseline="0">
                <a:solidFill>
                  <a:srgbClr val="FFFFFF"/>
                </a:solidFill>
                <a:latin typeface="Helvetica Light"/>
                <a:cs typeface="Helvetica Light"/>
              </a:defRPr>
            </a:lvl1pPr>
          </a:lstStyle>
          <a:p>
            <a:pPr lvl="0"/>
            <a:r>
              <a:rPr lang="en-US"/>
              <a:t>Insert Location and Date Here</a:t>
            </a:r>
          </a:p>
        </p:txBody>
      </p:sp>
    </p:spTree>
    <p:extLst>
      <p:ext uri="{BB962C8B-B14F-4D97-AF65-F5344CB8AC3E}">
        <p14:creationId xmlns:p14="http://schemas.microsoft.com/office/powerpoint/2010/main" val="298233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76400"/>
            <a:ext cx="8229600" cy="4648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C249708-B277-4ECF-9FA7-230F03D77419}" type="slidenum">
              <a:rPr lang="en-US" altLang="en-US"/>
              <a:pPr>
                <a:defRPr/>
              </a:pPr>
              <a:t>‹nr.›</a:t>
            </a:fld>
            <a:endParaRPr lang="en-US" altLang="en-US"/>
          </a:p>
        </p:txBody>
      </p:sp>
    </p:spTree>
    <p:extLst>
      <p:ext uri="{BB962C8B-B14F-4D97-AF65-F5344CB8AC3E}">
        <p14:creationId xmlns:p14="http://schemas.microsoft.com/office/powerpoint/2010/main" val="2687233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AD313384-E243-4BA3-8C38-BC4B0ADB764F}" type="slidenum">
              <a:rPr lang="en-US" altLang="en-US"/>
              <a:pPr>
                <a:defRPr/>
              </a:pPr>
              <a:t>‹nr.›</a:t>
            </a:fld>
            <a:endParaRPr lang="en-US" altLang="en-US"/>
          </a:p>
        </p:txBody>
      </p:sp>
    </p:spTree>
    <p:extLst>
      <p:ext uri="{BB962C8B-B14F-4D97-AF65-F5344CB8AC3E}">
        <p14:creationId xmlns:p14="http://schemas.microsoft.com/office/powerpoint/2010/main" val="154280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76400"/>
            <a:ext cx="4038600" cy="4648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038600" cy="4648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61889ED-4DB6-4626-93FD-0424135A63E1}" type="slidenum">
              <a:rPr lang="en-US" altLang="en-US"/>
              <a:pPr>
                <a:defRPr/>
              </a:pPr>
              <a:t>‹nr.›</a:t>
            </a:fld>
            <a:endParaRPr lang="en-US" altLang="en-US"/>
          </a:p>
        </p:txBody>
      </p:sp>
    </p:spTree>
    <p:extLst>
      <p:ext uri="{BB962C8B-B14F-4D97-AF65-F5344CB8AC3E}">
        <p14:creationId xmlns:p14="http://schemas.microsoft.com/office/powerpoint/2010/main" val="650877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43B8F84D-A6E9-4FFB-96AC-0A00D32BE4F5}" type="slidenum">
              <a:rPr lang="en-US" altLang="en-US"/>
              <a:pPr>
                <a:defRPr/>
              </a:pPr>
              <a:t>‹nr.›</a:t>
            </a:fld>
            <a:endParaRPr lang="en-US" altLang="en-US"/>
          </a:p>
        </p:txBody>
      </p:sp>
    </p:spTree>
    <p:extLst>
      <p:ext uri="{BB962C8B-B14F-4D97-AF65-F5344CB8AC3E}">
        <p14:creationId xmlns:p14="http://schemas.microsoft.com/office/powerpoint/2010/main" val="24570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cxnSp>
        <p:nvCxnSpPr>
          <p:cNvPr id="4" name="Straight Connector 3"/>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a:prstGeom prst="rect">
            <a:avLst/>
          </a:prstGeo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a:prstGeom prst="rect">
            <a:avLst/>
          </a:prstGeo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3156D59E-0AE0-45E2-805E-850E60B617CC}" type="datetimeFigureOut">
              <a:rPr lang="en-US"/>
              <a:pPr>
                <a:defRPr/>
              </a:pPr>
              <a:t>5/15/2018</a:t>
            </a:fld>
            <a:endParaRPr lang="en-US"/>
          </a:p>
        </p:txBody>
      </p:sp>
      <p:sp>
        <p:nvSpPr>
          <p:cNvPr id="6"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13B5FFF-FA53-4236-B907-C24DCB80E724}" type="slidenum">
              <a:rPr lang="en-US"/>
              <a:pPr>
                <a:defRPr/>
              </a:pPr>
              <a:t>‹nr.›</a:t>
            </a:fld>
            <a:endParaRPr lang="en-US"/>
          </a:p>
        </p:txBody>
      </p:sp>
    </p:spTree>
    <p:extLst>
      <p:ext uri="{BB962C8B-B14F-4D97-AF65-F5344CB8AC3E}">
        <p14:creationId xmlns:p14="http://schemas.microsoft.com/office/powerpoint/2010/main" val="171664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294366" y="6258658"/>
            <a:ext cx="1312716" cy="365125"/>
          </a:xfrm>
          <a:prstGeom prst="rect">
            <a:avLst/>
          </a:prstGeom>
        </p:spPr>
        <p:txBody>
          <a:bodyPr vert="horz" lIns="0" tIns="0" rIns="0" bIns="0" rtlCol="0" anchor="ctr"/>
          <a:lstStyle>
            <a:lvl1pPr algn="l">
              <a:defRPr sz="1000">
                <a:solidFill>
                  <a:schemeClr val="tx1"/>
                </a:solidFill>
                <a:latin typeface="55 Helvetica Roman"/>
                <a:cs typeface="55 Helvetica Roman"/>
              </a:defRPr>
            </a:lvl1pPr>
          </a:lstStyle>
          <a:p>
            <a:fld id="{00A4F4FD-1FE0-4F85-AE32-C8D3E1001CA4}" type="datetime1">
              <a:rPr lang="en-US" smtClean="0"/>
              <a:pPr/>
              <a:t>5/15/2018</a:t>
            </a:fld>
            <a:endParaRPr lang="en-US" dirty="0"/>
          </a:p>
        </p:txBody>
      </p:sp>
      <p:sp>
        <p:nvSpPr>
          <p:cNvPr id="6" name="Slide Number Placeholder 5"/>
          <p:cNvSpPr>
            <a:spLocks noGrp="1"/>
          </p:cNvSpPr>
          <p:nvPr>
            <p:ph type="sldNum" sz="quarter" idx="4"/>
          </p:nvPr>
        </p:nvSpPr>
        <p:spPr>
          <a:xfrm>
            <a:off x="643112" y="6258658"/>
            <a:ext cx="651254" cy="365125"/>
          </a:xfrm>
          <a:prstGeom prst="rect">
            <a:avLst/>
          </a:prstGeom>
        </p:spPr>
        <p:txBody>
          <a:bodyPr vert="horz" lIns="0" tIns="0" rIns="0" bIns="0" rtlCol="0" anchor="ctr"/>
          <a:lstStyle>
            <a:lvl1pPr algn="l">
              <a:defRPr sz="1000" b="1">
                <a:solidFill>
                  <a:schemeClr val="tx1"/>
                </a:solidFill>
                <a:latin typeface="55 Helvetica Roman"/>
                <a:cs typeface="55 Helvetica Roman"/>
              </a:defRPr>
            </a:lvl1pPr>
          </a:lstStyle>
          <a:p>
            <a:fld id="{3851E346-CAED-854C-A3A1-0F8DF7CCEA2B}" type="slidenum">
              <a:rPr lang="en-US" smtClean="0"/>
              <a:pPr/>
              <a:t>‹nr.›</a:t>
            </a:fld>
            <a:endParaRPr lang="en-US" dirty="0"/>
          </a:p>
        </p:txBody>
      </p:sp>
    </p:spTree>
    <p:extLst>
      <p:ext uri="{BB962C8B-B14F-4D97-AF65-F5344CB8AC3E}">
        <p14:creationId xmlns:p14="http://schemas.microsoft.com/office/powerpoint/2010/main" val="293132144"/>
      </p:ext>
    </p:extLst>
  </p:cSld>
  <p:clrMap bg1="lt1" tx1="dk1" bg2="lt2" tx2="dk2" accent1="accent1" accent2="accent2" accent3="accent3" accent4="accent4" accent5="accent5" accent6="accent6" hlink="hlink" folHlink="folHlink"/>
  <p:sldLayoutIdLst>
    <p:sldLayoutId id="2147483773" r:id="rId1"/>
    <p:sldLayoutId id="2147483775" r:id="rId2"/>
    <p:sldLayoutId id="2147483766" r:id="rId3"/>
    <p:sldLayoutId id="2147483776" r:id="rId4"/>
    <p:sldLayoutId id="2147483777" r:id="rId5"/>
    <p:sldLayoutId id="2147483779" r:id="rId6"/>
    <p:sldLayoutId id="2147483780" r:id="rId7"/>
    <p:sldLayoutId id="2147483781" r:id="rId8"/>
    <p:sldLayoutId id="2147483782" r:id="rId9"/>
    <p:sldLayoutId id="2147483783" r:id="rId10"/>
    <p:sldLayoutId id="2147483784" r:id="rId11"/>
  </p:sldLayoutIdLst>
  <p:hf hdr="0" ftr="0"/>
  <p:txStyles>
    <p:titleStyle>
      <a:lvl1pPr algn="l" defTabSz="457200" rtl="0" eaLnBrk="1" latinLnBrk="0" hangingPunct="1">
        <a:spcBef>
          <a:spcPct val="0"/>
        </a:spcBef>
        <a:buNone/>
        <a:defRPr sz="2800" b="1" i="0" kern="1200">
          <a:solidFill>
            <a:schemeClr val="tx1">
              <a:lumMod val="65000"/>
              <a:lumOff val="35000"/>
            </a:schemeClr>
          </a:solidFill>
          <a:latin typeface="55 Helvetica Roman"/>
          <a:ea typeface="+mj-ea"/>
          <a:cs typeface="55 Helvetica Roman"/>
        </a:defRPr>
      </a:lvl1pPr>
    </p:titleStyle>
    <p:bodyStyle>
      <a:lvl1pPr marL="342900" indent="-342900" algn="l" defTabSz="457200" rtl="0" eaLnBrk="1" latinLnBrk="0" hangingPunct="1">
        <a:spcBef>
          <a:spcPct val="20000"/>
        </a:spcBef>
        <a:buClr>
          <a:schemeClr val="accent1"/>
        </a:buClr>
        <a:buSzPct val="100000"/>
        <a:buFont typeface="Courier New Bold Italic"/>
        <a:buChar char="■"/>
        <a:defRPr sz="2000" kern="1200">
          <a:solidFill>
            <a:schemeClr val="tx1"/>
          </a:solidFill>
          <a:latin typeface="+mn-lt"/>
          <a:ea typeface="+mn-ea"/>
          <a:cs typeface="Helvetica Neue"/>
        </a:defRPr>
      </a:lvl1pPr>
      <a:lvl2pPr marL="800100" indent="-342900" algn="l" defTabSz="457200" rtl="0" eaLnBrk="1" latinLnBrk="0" hangingPunct="1">
        <a:spcBef>
          <a:spcPct val="20000"/>
        </a:spcBef>
        <a:buClr>
          <a:schemeClr val="accent1"/>
        </a:buClr>
        <a:buSzPct val="85000"/>
        <a:buFont typeface="Arial Unicode MS"/>
        <a:buChar char="☐"/>
        <a:defRPr sz="2000" kern="1200">
          <a:solidFill>
            <a:schemeClr val="tx1"/>
          </a:solidFill>
          <a:latin typeface="+mn-lt"/>
          <a:ea typeface="+mn-ea"/>
          <a:cs typeface="Helvetica Neue"/>
        </a:defRPr>
      </a:lvl2pPr>
      <a:lvl3pPr marL="1257300" indent="-342900" algn="l" defTabSz="457200" rtl="0" eaLnBrk="1" latinLnBrk="0" hangingPunct="1">
        <a:spcBef>
          <a:spcPct val="20000"/>
        </a:spcBef>
        <a:buClr>
          <a:schemeClr val="accent1"/>
        </a:buClr>
        <a:buSzPct val="100000"/>
        <a:buFont typeface="Menlo Regular"/>
        <a:buChar char="-"/>
        <a:defRPr sz="2000" kern="1200">
          <a:solidFill>
            <a:schemeClr val="tx1"/>
          </a:solidFill>
          <a:latin typeface="+mn-lt"/>
          <a:ea typeface="+mn-ea"/>
          <a:cs typeface="Helvetica Neue"/>
        </a:defRPr>
      </a:lvl3pPr>
      <a:lvl4pPr marL="1600200" indent="-228600" algn="l" defTabSz="457200" rtl="0" eaLnBrk="1" latinLnBrk="0" hangingPunct="1">
        <a:spcBef>
          <a:spcPct val="20000"/>
        </a:spcBef>
        <a:buClr>
          <a:schemeClr val="accent1"/>
        </a:buClr>
        <a:buFont typeface="Wingdings" pitchFamily="2" charset="2"/>
        <a:buChar char="§"/>
        <a:defRPr sz="2000" kern="1200">
          <a:solidFill>
            <a:schemeClr val="tx2"/>
          </a:solidFill>
          <a:latin typeface="Helvetica Neue"/>
          <a:ea typeface="+mn-ea"/>
          <a:cs typeface="Helvetica Neue"/>
        </a:defRPr>
      </a:lvl4pPr>
      <a:lvl5pPr marL="2057400" indent="-228600" algn="l" defTabSz="457200" rtl="0" eaLnBrk="1" latinLnBrk="0" hangingPunct="1">
        <a:spcBef>
          <a:spcPct val="20000"/>
        </a:spcBef>
        <a:buClr>
          <a:schemeClr val="accent1"/>
        </a:buClr>
        <a:buFont typeface="Wingdings" pitchFamily="2" charset="2"/>
        <a:buChar char="§"/>
        <a:defRPr sz="2000" kern="1200">
          <a:solidFill>
            <a:schemeClr val="tx2"/>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tags" Target="../tags/tag15.xml"/><Relationship Id="rId7" Type="http://schemas.openxmlformats.org/officeDocument/2006/relationships/oleObject" Target="../embeddings/oleObject5.bin"/><Relationship Id="rId2" Type="http://schemas.openxmlformats.org/officeDocument/2006/relationships/tags" Target="../tags/tag14.xml"/><Relationship Id="rId1" Type="http://schemas.openxmlformats.org/officeDocument/2006/relationships/vmlDrawing" Target="../drawings/vmlDrawing5.vml"/><Relationship Id="rId6" Type="http://schemas.openxmlformats.org/officeDocument/2006/relationships/notesSlide" Target="../notesSlides/notesSlide10.xml"/><Relationship Id="rId5" Type="http://schemas.openxmlformats.org/officeDocument/2006/relationships/slideLayout" Target="../slideLayouts/slideLayout10.xml"/><Relationship Id="rId4" Type="http://schemas.openxmlformats.org/officeDocument/2006/relationships/tags" Target="../tags/tag16.xml"/></Relationships>
</file>

<file path=ppt/slides/_rels/slide11.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tags" Target="../tags/tag18.xml"/><Relationship Id="rId7" Type="http://schemas.openxmlformats.org/officeDocument/2006/relationships/oleObject" Target="../embeddings/oleObject6.bin"/><Relationship Id="rId2" Type="http://schemas.openxmlformats.org/officeDocument/2006/relationships/tags" Target="../tags/tag17.xml"/><Relationship Id="rId1" Type="http://schemas.openxmlformats.org/officeDocument/2006/relationships/vmlDrawing" Target="../drawings/vmlDrawing6.vml"/><Relationship Id="rId6" Type="http://schemas.openxmlformats.org/officeDocument/2006/relationships/notesSlide" Target="../notesSlides/notesSlide11.xml"/><Relationship Id="rId5" Type="http://schemas.openxmlformats.org/officeDocument/2006/relationships/slideLayout" Target="../slideLayouts/slideLayout10.xml"/><Relationship Id="rId4" Type="http://schemas.openxmlformats.org/officeDocument/2006/relationships/tags" Target="../tags/tag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tags" Target="../tags/tag21.xml"/><Relationship Id="rId7" Type="http://schemas.openxmlformats.org/officeDocument/2006/relationships/oleObject" Target="../embeddings/oleObject7.bin"/><Relationship Id="rId2" Type="http://schemas.openxmlformats.org/officeDocument/2006/relationships/tags" Target="../tags/tag20.xml"/><Relationship Id="rId1" Type="http://schemas.openxmlformats.org/officeDocument/2006/relationships/vmlDrawing" Target="../drawings/vmlDrawing7.vml"/><Relationship Id="rId6" Type="http://schemas.openxmlformats.org/officeDocument/2006/relationships/notesSlide" Target="../notesSlides/notesSlide13.xml"/><Relationship Id="rId5" Type="http://schemas.openxmlformats.org/officeDocument/2006/relationships/slideLayout" Target="../slideLayouts/slideLayout10.xml"/><Relationship Id="rId4" Type="http://schemas.openxmlformats.org/officeDocument/2006/relationships/tags" Target="../tags/tag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33.jpe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chart" Target="../charts/chart4.xml"/></Relationships>
</file>

<file path=ppt/slides/_rels/slide3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24.xml"/><Relationship Id="rId7" Type="http://schemas.openxmlformats.org/officeDocument/2006/relationships/oleObject" Target="../embeddings/oleObject8.bin"/><Relationship Id="rId2" Type="http://schemas.openxmlformats.org/officeDocument/2006/relationships/tags" Target="../tags/tag23.xml"/><Relationship Id="rId1" Type="http://schemas.openxmlformats.org/officeDocument/2006/relationships/vmlDrawing" Target="../drawings/vmlDrawing8.vml"/><Relationship Id="rId6" Type="http://schemas.openxmlformats.org/officeDocument/2006/relationships/notesSlide" Target="../notesSlides/notesSlide32.xml"/><Relationship Id="rId5" Type="http://schemas.openxmlformats.org/officeDocument/2006/relationships/slideLayout" Target="../slideLayouts/slideLayout10.xml"/><Relationship Id="rId4" Type="http://schemas.openxmlformats.org/officeDocument/2006/relationships/tags" Target="../tags/tag25.xml"/><Relationship Id="rId9"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tags" Target="../tags/tag27.xml"/><Relationship Id="rId7" Type="http://schemas.openxmlformats.org/officeDocument/2006/relationships/oleObject" Target="../embeddings/oleObject9.bin"/><Relationship Id="rId2" Type="http://schemas.openxmlformats.org/officeDocument/2006/relationships/tags" Target="../tags/tag26.xml"/><Relationship Id="rId1" Type="http://schemas.openxmlformats.org/officeDocument/2006/relationships/vmlDrawing" Target="../drawings/vmlDrawing9.vml"/><Relationship Id="rId6" Type="http://schemas.openxmlformats.org/officeDocument/2006/relationships/notesSlide" Target="../notesSlides/notesSlide33.xml"/><Relationship Id="rId5" Type="http://schemas.openxmlformats.org/officeDocument/2006/relationships/slideLayout" Target="../slideLayouts/slideLayout10.xml"/><Relationship Id="rId4" Type="http://schemas.openxmlformats.org/officeDocument/2006/relationships/tags" Target="../tags/tag28.xml"/><Relationship Id="rId9"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37.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tags" Target="../tags/tag30.xml"/><Relationship Id="rId7" Type="http://schemas.openxmlformats.org/officeDocument/2006/relationships/oleObject" Target="../embeddings/oleObject10.bin"/><Relationship Id="rId2" Type="http://schemas.openxmlformats.org/officeDocument/2006/relationships/tags" Target="../tags/tag29.xml"/><Relationship Id="rId1" Type="http://schemas.openxmlformats.org/officeDocument/2006/relationships/vmlDrawing" Target="../drawings/vmlDrawing10.vml"/><Relationship Id="rId6" Type="http://schemas.openxmlformats.org/officeDocument/2006/relationships/notesSlide" Target="../notesSlides/notesSlide37.xml"/><Relationship Id="rId5" Type="http://schemas.openxmlformats.org/officeDocument/2006/relationships/slideLayout" Target="../slideLayouts/slideLayout10.xml"/><Relationship Id="rId4" Type="http://schemas.openxmlformats.org/officeDocument/2006/relationships/tags" Target="../tags/tag31.xml"/><Relationship Id="rId9" Type="http://schemas.openxmlformats.org/officeDocument/2006/relationships/image" Target="../media/image40.png"/></Relationships>
</file>

<file path=ppt/slides/_rels/slide38.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tags" Target="../tags/tag33.xml"/><Relationship Id="rId7" Type="http://schemas.openxmlformats.org/officeDocument/2006/relationships/oleObject" Target="../embeddings/oleObject11.bin"/><Relationship Id="rId2" Type="http://schemas.openxmlformats.org/officeDocument/2006/relationships/tags" Target="../tags/tag32.xml"/><Relationship Id="rId1" Type="http://schemas.openxmlformats.org/officeDocument/2006/relationships/vmlDrawing" Target="../drawings/vmlDrawing11.vml"/><Relationship Id="rId6" Type="http://schemas.openxmlformats.org/officeDocument/2006/relationships/notesSlide" Target="../notesSlides/notesSlide38.xml"/><Relationship Id="rId5" Type="http://schemas.openxmlformats.org/officeDocument/2006/relationships/slideLayout" Target="../slideLayouts/slideLayout10.xml"/><Relationship Id="rId4" Type="http://schemas.openxmlformats.org/officeDocument/2006/relationships/tags" Target="../tags/tag34.xml"/><Relationship Id="rId9" Type="http://schemas.openxmlformats.org/officeDocument/2006/relationships/image" Target="../media/image22.jpeg"/></Relationships>
</file>

<file path=ppt/slides/_rels/slide3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39.xml"/><Relationship Id="rId7" Type="http://schemas.openxmlformats.org/officeDocument/2006/relationships/image" Target="../media/image44.png"/><Relationship Id="rId2" Type="http://schemas.openxmlformats.org/officeDocument/2006/relationships/slideLayout" Target="../slideLayouts/slideLayout5.xml"/><Relationship Id="rId1" Type="http://schemas.openxmlformats.org/officeDocument/2006/relationships/vmlDrawing" Target="../drawings/vmlDrawing12.vml"/><Relationship Id="rId6" Type="http://schemas.openxmlformats.org/officeDocument/2006/relationships/image" Target="../media/image42.png"/><Relationship Id="rId5" Type="http://schemas.openxmlformats.org/officeDocument/2006/relationships/oleObject" Target="../embeddings/oleObject12.bin"/><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jp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47.jpeg"/><Relationship Id="rId5" Type="http://schemas.openxmlformats.org/officeDocument/2006/relationships/image" Target="../media/image22.jpe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tags" Target="../tags/tag36.xml"/><Relationship Id="rId7" Type="http://schemas.openxmlformats.org/officeDocument/2006/relationships/oleObject" Target="../embeddings/oleObject13.bin"/><Relationship Id="rId2" Type="http://schemas.openxmlformats.org/officeDocument/2006/relationships/tags" Target="../tags/tag35.xml"/><Relationship Id="rId1" Type="http://schemas.openxmlformats.org/officeDocument/2006/relationships/vmlDrawing" Target="../drawings/vmlDrawing13.vml"/><Relationship Id="rId6" Type="http://schemas.openxmlformats.org/officeDocument/2006/relationships/notesSlide" Target="../notesSlides/notesSlide41.xml"/><Relationship Id="rId5" Type="http://schemas.openxmlformats.org/officeDocument/2006/relationships/slideLayout" Target="../slideLayouts/slideLayout10.xml"/><Relationship Id="rId4" Type="http://schemas.openxmlformats.org/officeDocument/2006/relationships/tags" Target="../tags/tag37.xml"/><Relationship Id="rId9" Type="http://schemas.openxmlformats.org/officeDocument/2006/relationships/image" Target="../media/image40.png"/></Relationships>
</file>

<file path=ppt/slides/_rels/slide42.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tags" Target="../tags/tag39.xml"/><Relationship Id="rId7" Type="http://schemas.openxmlformats.org/officeDocument/2006/relationships/oleObject" Target="../embeddings/oleObject14.bin"/><Relationship Id="rId2" Type="http://schemas.openxmlformats.org/officeDocument/2006/relationships/tags" Target="../tags/tag38.xml"/><Relationship Id="rId1" Type="http://schemas.openxmlformats.org/officeDocument/2006/relationships/vmlDrawing" Target="../drawings/vmlDrawing14.vml"/><Relationship Id="rId6" Type="http://schemas.openxmlformats.org/officeDocument/2006/relationships/notesSlide" Target="../notesSlides/notesSlide42.xml"/><Relationship Id="rId5" Type="http://schemas.openxmlformats.org/officeDocument/2006/relationships/slideLayout" Target="../slideLayouts/slideLayout10.xml"/><Relationship Id="rId4" Type="http://schemas.openxmlformats.org/officeDocument/2006/relationships/tags" Target="../tags/tag40.xml"/><Relationship Id="rId9" Type="http://schemas.openxmlformats.org/officeDocument/2006/relationships/image" Target="../media/image40.png"/></Relationships>
</file>

<file path=ppt/slides/_rels/slide43.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tags" Target="../tags/tag42.xml"/><Relationship Id="rId7" Type="http://schemas.openxmlformats.org/officeDocument/2006/relationships/oleObject" Target="../embeddings/oleObject15.bin"/><Relationship Id="rId2" Type="http://schemas.openxmlformats.org/officeDocument/2006/relationships/tags" Target="../tags/tag41.xml"/><Relationship Id="rId1" Type="http://schemas.openxmlformats.org/officeDocument/2006/relationships/vmlDrawing" Target="../drawings/vmlDrawing15.vml"/><Relationship Id="rId6" Type="http://schemas.openxmlformats.org/officeDocument/2006/relationships/notesSlide" Target="../notesSlides/notesSlide43.xml"/><Relationship Id="rId11" Type="http://schemas.openxmlformats.org/officeDocument/2006/relationships/image" Target="../media/image40.png"/><Relationship Id="rId5" Type="http://schemas.openxmlformats.org/officeDocument/2006/relationships/slideLayout" Target="../slideLayouts/slideLayout10.xml"/><Relationship Id="rId10" Type="http://schemas.openxmlformats.org/officeDocument/2006/relationships/image" Target="../media/image53.png"/><Relationship Id="rId4" Type="http://schemas.openxmlformats.org/officeDocument/2006/relationships/tags" Target="../tags/tag43.xml"/><Relationship Id="rId9" Type="http://schemas.openxmlformats.org/officeDocument/2006/relationships/image" Target="../media/image52.png"/></Relationships>
</file>

<file path=ppt/slides/_rels/slide44.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tags" Target="../tags/tag45.xml"/><Relationship Id="rId7" Type="http://schemas.openxmlformats.org/officeDocument/2006/relationships/oleObject" Target="../embeddings/oleObject16.bin"/><Relationship Id="rId2" Type="http://schemas.openxmlformats.org/officeDocument/2006/relationships/tags" Target="../tags/tag44.xml"/><Relationship Id="rId1" Type="http://schemas.openxmlformats.org/officeDocument/2006/relationships/vmlDrawing" Target="../drawings/vmlDrawing16.vml"/><Relationship Id="rId6" Type="http://schemas.openxmlformats.org/officeDocument/2006/relationships/notesSlide" Target="../notesSlides/notesSlide44.xml"/><Relationship Id="rId5" Type="http://schemas.openxmlformats.org/officeDocument/2006/relationships/slideLayout" Target="../slideLayouts/slideLayout10.xml"/><Relationship Id="rId10" Type="http://schemas.openxmlformats.org/officeDocument/2006/relationships/image" Target="../media/image40.png"/><Relationship Id="rId4" Type="http://schemas.openxmlformats.org/officeDocument/2006/relationships/tags" Target="../tags/tag46.xml"/><Relationship Id="rId9" Type="http://schemas.openxmlformats.org/officeDocument/2006/relationships/image" Target="../media/image52.png"/></Relationships>
</file>

<file path=ppt/slides/_rels/slide45.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tags" Target="../tags/tag48.xml"/><Relationship Id="rId7" Type="http://schemas.openxmlformats.org/officeDocument/2006/relationships/oleObject" Target="../embeddings/oleObject17.bin"/><Relationship Id="rId2" Type="http://schemas.openxmlformats.org/officeDocument/2006/relationships/tags" Target="../tags/tag47.xml"/><Relationship Id="rId1" Type="http://schemas.openxmlformats.org/officeDocument/2006/relationships/vmlDrawing" Target="../drawings/vmlDrawing17.vml"/><Relationship Id="rId6" Type="http://schemas.openxmlformats.org/officeDocument/2006/relationships/notesSlide" Target="../notesSlides/notesSlide45.xml"/><Relationship Id="rId5" Type="http://schemas.openxmlformats.org/officeDocument/2006/relationships/slideLayout" Target="../slideLayouts/slideLayout10.xml"/><Relationship Id="rId4" Type="http://schemas.openxmlformats.org/officeDocument/2006/relationships/tags" Target="../tags/tag49.xml"/><Relationship Id="rId9"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57.jpeg"/><Relationship Id="rId5" Type="http://schemas.openxmlformats.org/officeDocument/2006/relationships/hyperlink" Target="http://www.google.ca/url?url=http://www1.hw.ac.uk/careers/appointment.php&amp;rct=j&amp;frm=1&amp;q=&amp;esrc=s&amp;sa=U&amp;ved=0ahUKEwjKz8ucwaPLAhWE7iYKHZD0AHgQwW4IGTAC&amp;usg=AFQjCNGWo0j9xqzSxhQaEReQ7ND5pr1T_w" TargetMode="Externa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image" Target="../media/image22.jpe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video" Target="https://www.youtube.com/embed/oF_zYLC7kb4?feature=player_detailpage" TargetMode="Externa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3.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23.jpeg"/><Relationship Id="rId2" Type="http://schemas.openxmlformats.org/officeDocument/2006/relationships/slideLayout" Target="../slideLayouts/slideLayout8.xml"/><Relationship Id="rId1" Type="http://schemas.openxmlformats.org/officeDocument/2006/relationships/vmlDrawing" Target="../drawings/vmlDrawing18.vml"/><Relationship Id="rId6" Type="http://schemas.openxmlformats.org/officeDocument/2006/relationships/chart" Target="../charts/chart6.xml"/><Relationship Id="rId5" Type="http://schemas.openxmlformats.org/officeDocument/2006/relationships/image" Target="../media/image63.emf"/><Relationship Id="rId4" Type="http://schemas.openxmlformats.org/officeDocument/2006/relationships/oleObject" Target="../embeddings/oleObject18.bin"/></Relationships>
</file>

<file path=ppt/slides/_rels/slide53.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tags" Target="../tags/tag51.xml"/><Relationship Id="rId7" Type="http://schemas.openxmlformats.org/officeDocument/2006/relationships/oleObject" Target="../embeddings/oleObject19.bin"/><Relationship Id="rId2" Type="http://schemas.openxmlformats.org/officeDocument/2006/relationships/tags" Target="../tags/tag50.xml"/><Relationship Id="rId1" Type="http://schemas.openxmlformats.org/officeDocument/2006/relationships/vmlDrawing" Target="../drawings/vmlDrawing19.vml"/><Relationship Id="rId6" Type="http://schemas.openxmlformats.org/officeDocument/2006/relationships/notesSlide" Target="../notesSlides/notesSlide53.xml"/><Relationship Id="rId5" Type="http://schemas.openxmlformats.org/officeDocument/2006/relationships/slideLayout" Target="../slideLayouts/slideLayout10.xml"/><Relationship Id="rId4" Type="http://schemas.openxmlformats.org/officeDocument/2006/relationships/tags" Target="../tags/tag52.xml"/><Relationship Id="rId9" Type="http://schemas.openxmlformats.org/officeDocument/2006/relationships/image" Target="../media/image65.png"/></Relationships>
</file>

<file path=ppt/slides/_rels/slide54.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tags" Target="../tags/tag54.xml"/><Relationship Id="rId7" Type="http://schemas.openxmlformats.org/officeDocument/2006/relationships/oleObject" Target="../embeddings/oleObject20.bin"/><Relationship Id="rId2" Type="http://schemas.openxmlformats.org/officeDocument/2006/relationships/tags" Target="../tags/tag53.xml"/><Relationship Id="rId1" Type="http://schemas.openxmlformats.org/officeDocument/2006/relationships/vmlDrawing" Target="../drawings/vmlDrawing20.v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55.xml"/><Relationship Id="rId9"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5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23.jpeg"/><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71.png"/><Relationship Id="rId11" Type="http://schemas.openxmlformats.org/officeDocument/2006/relationships/image" Target="../media/image75.png"/><Relationship Id="rId5" Type="http://schemas.openxmlformats.org/officeDocument/2006/relationships/image" Target="../media/image70.png"/><Relationship Id="rId10" Type="http://schemas.openxmlformats.org/officeDocument/2006/relationships/hyperlink" Target="http://www.google.ca/url?url=http://www.caet.ca/&amp;rct=j&amp;frm=1&amp;q=&amp;esrc=s&amp;sa=U&amp;ved=0ahUKEwimxrfv5InLAhWG6iYKHbjRD5oQwW4ILzAN&amp;usg=AFQjCNHDxMF4lLQRGgasZGK_t15M-cjkTg" TargetMode="External"/><Relationship Id="rId4" Type="http://schemas.openxmlformats.org/officeDocument/2006/relationships/image" Target="../media/image69.png"/><Relationship Id="rId9"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19.png"/><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3.xml"/><Relationship Id="rId7" Type="http://schemas.openxmlformats.org/officeDocument/2006/relationships/oleObject" Target="../embeddings/oleObject1.bin"/><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tags" Target="../tags/tag4.xml"/><Relationship Id="rId9"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6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62.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tags" Target="../tags/tag57.xml"/><Relationship Id="rId7" Type="http://schemas.openxmlformats.org/officeDocument/2006/relationships/oleObject" Target="../embeddings/oleObject21.bin"/><Relationship Id="rId2" Type="http://schemas.openxmlformats.org/officeDocument/2006/relationships/tags" Target="../tags/tag56.xml"/><Relationship Id="rId1" Type="http://schemas.openxmlformats.org/officeDocument/2006/relationships/vmlDrawing" Target="../drawings/vmlDrawing21.vml"/><Relationship Id="rId6" Type="http://schemas.openxmlformats.org/officeDocument/2006/relationships/notesSlide" Target="../notesSlides/notesSlide62.xml"/><Relationship Id="rId5" Type="http://schemas.openxmlformats.org/officeDocument/2006/relationships/slideLayout" Target="../slideLayouts/slideLayout10.xml"/><Relationship Id="rId4" Type="http://schemas.openxmlformats.org/officeDocument/2006/relationships/tags" Target="../tags/tag58.xml"/><Relationship Id="rId9" Type="http://schemas.openxmlformats.org/officeDocument/2006/relationships/image" Target="../media/image79.png"/></Relationships>
</file>

<file path=ppt/slides/_rels/slide6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63.xml"/><Relationship Id="rId7" Type="http://schemas.openxmlformats.org/officeDocument/2006/relationships/oleObject" Target="NULL"/><Relationship Id="rId2" Type="http://schemas.openxmlformats.org/officeDocument/2006/relationships/slideLayout" Target="../slideLayouts/slideLayout5.xml"/><Relationship Id="rId1" Type="http://schemas.openxmlformats.org/officeDocument/2006/relationships/vmlDrawing" Target="../drawings/vmlDrawing22.v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 Id="rId9" Type="http://schemas.openxmlformats.org/officeDocument/2006/relationships/image" Target="../media/image25.jpeg"/></Relationships>
</file>

<file path=ppt/slides/_rels/slide6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6.xml"/><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image" Target="../media/image86.jpeg"/></Relationships>
</file>

<file path=ppt/slides/_rels/slide6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89.jpeg"/><Relationship Id="rId4" Type="http://schemas.openxmlformats.org/officeDocument/2006/relationships/image" Target="../media/image88.jpeg"/></Relationships>
</file>

<file path=ppt/slides/_rels/slide6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68.xml"/><Relationship Id="rId1" Type="http://schemas.openxmlformats.org/officeDocument/2006/relationships/slideLayout" Target="../slideLayouts/slideLayout9.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6.xml"/><Relationship Id="rId7" Type="http://schemas.openxmlformats.org/officeDocument/2006/relationships/oleObject" Target="../embeddings/oleObject2.bin"/><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notesSlide" Target="../notesSlides/notesSlide7.xml"/><Relationship Id="rId5" Type="http://schemas.openxmlformats.org/officeDocument/2006/relationships/slideLayout" Target="../slideLayouts/slideLayout10.xml"/><Relationship Id="rId4" Type="http://schemas.openxmlformats.org/officeDocument/2006/relationships/tags" Target="../tags/tag7.xml"/><Relationship Id="rId9"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7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tags" Target="../tags/tag9.xml"/><Relationship Id="rId7" Type="http://schemas.openxmlformats.org/officeDocument/2006/relationships/oleObject" Target="../embeddings/oleObject3.bin"/><Relationship Id="rId2" Type="http://schemas.openxmlformats.org/officeDocument/2006/relationships/tags" Target="../tags/tag8.xml"/><Relationship Id="rId1" Type="http://schemas.openxmlformats.org/officeDocument/2006/relationships/vmlDrawing" Target="../drawings/vmlDrawing3.vml"/><Relationship Id="rId6" Type="http://schemas.openxmlformats.org/officeDocument/2006/relationships/notesSlide" Target="../notesSlides/notesSlide8.xml"/><Relationship Id="rId5" Type="http://schemas.openxmlformats.org/officeDocument/2006/relationships/slideLayout" Target="../slideLayouts/slideLayout10.xml"/><Relationship Id="rId4" Type="http://schemas.openxmlformats.org/officeDocument/2006/relationships/tags" Target="../tags/tag10.xml"/></Relationships>
</file>

<file path=ppt/slides/_rels/slide9.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tags" Target="../tags/tag12.xml"/><Relationship Id="rId7" Type="http://schemas.openxmlformats.org/officeDocument/2006/relationships/oleObject" Target="../embeddings/oleObject4.bin"/><Relationship Id="rId2" Type="http://schemas.openxmlformats.org/officeDocument/2006/relationships/tags" Target="../tags/tag11.xml"/><Relationship Id="rId1" Type="http://schemas.openxmlformats.org/officeDocument/2006/relationships/vmlDrawing" Target="../drawings/vmlDrawing4.vml"/><Relationship Id="rId6" Type="http://schemas.openxmlformats.org/officeDocument/2006/relationships/notesSlide" Target="../notesSlides/notesSlide9.xml"/><Relationship Id="rId5" Type="http://schemas.openxmlformats.org/officeDocument/2006/relationships/slideLayout" Target="../slideLayouts/slideLayout10.xml"/><Relationship Id="rId4" Type="http://schemas.openxmlformats.org/officeDocument/2006/relationships/tags" Target="../tags/tag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Hoe JIJ </a:t>
            </a:r>
            <a:r>
              <a:rPr lang="en-US" dirty="0" err="1"/>
              <a:t>invloed</a:t>
            </a:r>
            <a:r>
              <a:rPr lang="en-US" dirty="0"/>
              <a:t> </a:t>
            </a:r>
            <a:r>
              <a:rPr lang="en-US" dirty="0" err="1"/>
              <a:t>kan</a:t>
            </a:r>
            <a:r>
              <a:rPr lang="en-US" dirty="0"/>
              <a:t> </a:t>
            </a:r>
            <a:r>
              <a:rPr lang="en-US" dirty="0" err="1"/>
              <a:t>hebben</a:t>
            </a:r>
            <a:r>
              <a:rPr lang="en-US" dirty="0"/>
              <a:t> op de peristomale </a:t>
            </a:r>
            <a:r>
              <a:rPr lang="en-US" dirty="0" err="1"/>
              <a:t>huid</a:t>
            </a:r>
            <a:endParaRPr lang="en-US" dirty="0"/>
          </a:p>
        </p:txBody>
      </p:sp>
      <p:sp>
        <p:nvSpPr>
          <p:cNvPr id="3" name="Text Placeholder 2"/>
          <p:cNvSpPr>
            <a:spLocks noGrp="1"/>
          </p:cNvSpPr>
          <p:nvPr>
            <p:ph type="body" sz="quarter" idx="13"/>
          </p:nvPr>
        </p:nvSpPr>
        <p:spPr/>
        <p:txBody>
          <a:bodyPr/>
          <a:lstStyle/>
          <a:p>
            <a:r>
              <a:rPr lang="en-US" dirty="0"/>
              <a:t>Ostomy Care Confidential</a:t>
            </a:r>
          </a:p>
        </p:txBody>
      </p:sp>
      <p:sp>
        <p:nvSpPr>
          <p:cNvPr id="4" name="Text Placeholder 3"/>
          <p:cNvSpPr>
            <a:spLocks noGrp="1"/>
          </p:cNvSpPr>
          <p:nvPr>
            <p:ph type="body" sz="quarter" idx="14"/>
          </p:nvPr>
        </p:nvSpPr>
        <p:spPr/>
        <p:txBody>
          <a:bodyPr/>
          <a:lstStyle/>
          <a:p>
            <a:r>
              <a:rPr lang="en-US" dirty="0" err="1"/>
              <a:t>Plaats</a:t>
            </a:r>
            <a:r>
              <a:rPr lang="en-US" dirty="0"/>
              <a:t>, datum, 2018</a:t>
            </a:r>
          </a:p>
        </p:txBody>
      </p:sp>
    </p:spTree>
    <p:extLst>
      <p:ext uri="{BB962C8B-B14F-4D97-AF65-F5344CB8AC3E}">
        <p14:creationId xmlns:p14="http://schemas.microsoft.com/office/powerpoint/2010/main" val="39113110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PChart"/>
          <p:cNvGraphicFramePr>
            <a:graphicFrameLocks noChangeAspect="1"/>
          </p:cNvGraphicFramePr>
          <p:nvPr>
            <p:custDataLst>
              <p:tags r:id="rId3"/>
            </p:custDataLst>
            <p:extLst>
              <p:ext uri="{D42A27DB-BD31-4B8C-83A1-F6EECF244321}">
                <p14:modId xmlns:p14="http://schemas.microsoft.com/office/powerpoint/2010/main" val="315847184"/>
              </p:ext>
            </p:extLst>
          </p:nvPr>
        </p:nvGraphicFramePr>
        <p:xfrm>
          <a:off x="162911" y="2282329"/>
          <a:ext cx="9144000" cy="4308665"/>
        </p:xfrm>
        <a:graphic>
          <a:graphicData uri="http://schemas.openxmlformats.org/presentationml/2006/ole">
            <mc:AlternateContent xmlns:mc="http://schemas.openxmlformats.org/markup-compatibility/2006">
              <mc:Choice xmlns:v="urn:schemas-microsoft-com:vml" Requires="v">
                <p:oleObj spid="_x0000_s86087" name="Chart" r:id="rId7" imgW="9144000" imgH="3791040" progId="MSGraph.Chart.8">
                  <p:embed followColorScheme="full"/>
                </p:oleObj>
              </mc:Choice>
              <mc:Fallback>
                <p:oleObj name="Chart" r:id="rId7" imgW="9144000" imgH="3791040" progId="MSGraph.Chart.8">
                  <p:embed followColorScheme="full"/>
                  <p:pic>
                    <p:nvPicPr>
                      <p:cNvPr id="0" name=""/>
                      <p:cNvPicPr/>
                      <p:nvPr/>
                    </p:nvPicPr>
                    <p:blipFill>
                      <a:blip r:embed="rId8"/>
                      <a:stretch>
                        <a:fillRect/>
                      </a:stretch>
                    </p:blipFill>
                    <p:spPr>
                      <a:xfrm>
                        <a:off x="162911" y="2282329"/>
                        <a:ext cx="9144000" cy="4308665"/>
                      </a:xfrm>
                      <a:prstGeom prst="rect">
                        <a:avLst/>
                      </a:prstGeom>
                    </p:spPr>
                  </p:pic>
                </p:oleObj>
              </mc:Fallback>
            </mc:AlternateContent>
          </a:graphicData>
        </a:graphic>
      </p:graphicFrame>
      <p:sp>
        <p:nvSpPr>
          <p:cNvPr id="2" name="TPQuestion"/>
          <p:cNvSpPr>
            <a:spLocks noGrp="1"/>
          </p:cNvSpPr>
          <p:nvPr>
            <p:ph type="title"/>
          </p:nvPr>
        </p:nvSpPr>
        <p:spPr>
          <a:xfrm>
            <a:off x="457200" y="1327583"/>
            <a:ext cx="8229600" cy="852599"/>
          </a:xfrm>
        </p:spPr>
        <p:txBody>
          <a:bodyPr/>
          <a:lstStyle/>
          <a:p>
            <a:r>
              <a:rPr lang="en-US" b="0" dirty="0" err="1">
                <a:latin typeface="+mn-lt"/>
              </a:rPr>
              <a:t>Waar</a:t>
            </a:r>
            <a:r>
              <a:rPr lang="en-US" b="0" dirty="0">
                <a:latin typeface="+mn-lt"/>
              </a:rPr>
              <a:t> </a:t>
            </a:r>
            <a:r>
              <a:rPr lang="en-US" b="0" dirty="0" err="1">
                <a:latin typeface="+mn-lt"/>
              </a:rPr>
              <a:t>besteed</a:t>
            </a:r>
            <a:r>
              <a:rPr lang="en-US" b="0" dirty="0">
                <a:latin typeface="+mn-lt"/>
              </a:rPr>
              <a:t> </a:t>
            </a:r>
            <a:r>
              <a:rPr lang="en-US" b="0" dirty="0" err="1">
                <a:latin typeface="+mn-lt"/>
              </a:rPr>
              <a:t>je</a:t>
            </a:r>
            <a:r>
              <a:rPr lang="en-US" b="0" dirty="0">
                <a:latin typeface="+mn-lt"/>
              </a:rPr>
              <a:t> de </a:t>
            </a:r>
            <a:r>
              <a:rPr lang="en-US" b="0" dirty="0" err="1">
                <a:latin typeface="+mn-lt"/>
              </a:rPr>
              <a:t>meeste</a:t>
            </a:r>
            <a:r>
              <a:rPr lang="en-US" b="0" dirty="0">
                <a:latin typeface="+mn-lt"/>
              </a:rPr>
              <a:t> </a:t>
            </a:r>
            <a:r>
              <a:rPr lang="en-US" b="0" dirty="0" err="1">
                <a:latin typeface="+mn-lt"/>
              </a:rPr>
              <a:t>uren</a:t>
            </a:r>
            <a:r>
              <a:rPr lang="en-US" b="0" dirty="0">
                <a:latin typeface="+mn-lt"/>
              </a:rPr>
              <a:t> </a:t>
            </a:r>
            <a:r>
              <a:rPr lang="en-US" b="0" dirty="0" err="1">
                <a:latin typeface="+mn-lt"/>
              </a:rPr>
              <a:t>aan</a:t>
            </a:r>
            <a:r>
              <a:rPr lang="en-US" b="0" dirty="0">
                <a:latin typeface="+mn-lt"/>
              </a:rPr>
              <a:t> </a:t>
            </a:r>
            <a:r>
              <a:rPr lang="en-US" b="0" dirty="0" err="1">
                <a:latin typeface="+mn-lt"/>
              </a:rPr>
              <a:t>stomazorg</a:t>
            </a:r>
            <a:r>
              <a:rPr lang="en-US" b="0" dirty="0">
                <a:latin typeface="+mn-lt"/>
              </a:rPr>
              <a:t>? </a:t>
            </a:r>
          </a:p>
        </p:txBody>
      </p:sp>
      <p:sp>
        <p:nvSpPr>
          <p:cNvPr id="3" name="TPAnswers"/>
          <p:cNvSpPr>
            <a:spLocks noGrp="1"/>
          </p:cNvSpPr>
          <p:nvPr>
            <p:ph type="body" idx="1"/>
            <p:custDataLst>
              <p:tags r:id="rId4"/>
            </p:custDataLst>
          </p:nvPr>
        </p:nvSpPr>
        <p:spPr>
          <a:xfrm>
            <a:off x="1432910" y="2409330"/>
            <a:ext cx="5904236" cy="4068763"/>
          </a:xfrm>
        </p:spPr>
        <p:txBody>
          <a:bodyPr>
            <a:normAutofit/>
          </a:bodyPr>
          <a:lstStyle/>
          <a:p>
            <a:pPr marL="514350" indent="-514350">
              <a:buFont typeface="Courier New Bold Italic"/>
              <a:buAutoNum type="alphaUcPeriod"/>
            </a:pPr>
            <a:r>
              <a:rPr lang="en-US" sz="3200" dirty="0"/>
              <a:t>Afdeling van het </a:t>
            </a:r>
            <a:r>
              <a:rPr lang="en-US" sz="3200" dirty="0" err="1"/>
              <a:t>ziekenhuis</a:t>
            </a:r>
            <a:endParaRPr lang="en-US" sz="3200" dirty="0"/>
          </a:p>
          <a:p>
            <a:pPr marL="514350" indent="-514350">
              <a:buFont typeface="Courier New Bold Italic"/>
              <a:buAutoNum type="alphaUcPeriod"/>
            </a:pPr>
            <a:r>
              <a:rPr lang="en-US" sz="3200" dirty="0" err="1"/>
              <a:t>Thuiszorg</a:t>
            </a:r>
            <a:endParaRPr lang="en-US" sz="3200" dirty="0"/>
          </a:p>
          <a:p>
            <a:pPr marL="514350" indent="-514350">
              <a:buFont typeface="Courier New Bold Italic"/>
              <a:buAutoNum type="alphaUcPeriod"/>
            </a:pPr>
            <a:r>
              <a:rPr lang="en-US" sz="3200" dirty="0" err="1"/>
              <a:t>Verpleeghuis</a:t>
            </a:r>
            <a:r>
              <a:rPr lang="en-US" sz="3200" dirty="0"/>
              <a:t>/</a:t>
            </a:r>
            <a:r>
              <a:rPr lang="en-US" sz="3200" dirty="0" err="1"/>
              <a:t>revalidatie</a:t>
            </a:r>
            <a:endParaRPr lang="en-US" sz="3200" dirty="0"/>
          </a:p>
          <a:p>
            <a:pPr marL="514350" indent="-514350">
              <a:buFont typeface="Courier New Bold Italic"/>
              <a:buAutoNum type="alphaUcPeriod"/>
            </a:pPr>
            <a:r>
              <a:rPr lang="en-US" sz="3200" dirty="0" err="1"/>
              <a:t>Polikliniek</a:t>
            </a:r>
            <a:r>
              <a:rPr lang="en-US" sz="3200" dirty="0"/>
              <a:t> van het </a:t>
            </a:r>
            <a:r>
              <a:rPr lang="en-US" sz="3200" dirty="0" err="1"/>
              <a:t>ziekenhuis</a:t>
            </a:r>
            <a:endParaRPr lang="en-US" sz="3200" dirty="0"/>
          </a:p>
          <a:p>
            <a:pPr marL="514350" indent="-514350">
              <a:buFont typeface="Courier New Bold Italic"/>
              <a:buAutoNum type="alphaUcPeriod"/>
            </a:pPr>
            <a:r>
              <a:rPr lang="en-US" sz="3200" dirty="0" err="1"/>
              <a:t>Onderwijs</a:t>
            </a:r>
            <a:endParaRPr lang="en-US" sz="3200" dirty="0"/>
          </a:p>
          <a:p>
            <a:pPr marL="514350" indent="-514350">
              <a:buFont typeface="Courier New Bold Italic"/>
              <a:buAutoNum type="alphaUcPeriod"/>
            </a:pPr>
            <a:r>
              <a:rPr lang="en-US" sz="3200" dirty="0"/>
              <a:t>Anders</a:t>
            </a:r>
          </a:p>
        </p:txBody>
      </p:sp>
      <p:sp>
        <p:nvSpPr>
          <p:cNvPr id="8" name="TextBox 7"/>
          <p:cNvSpPr txBox="1"/>
          <p:nvPr/>
        </p:nvSpPr>
        <p:spPr>
          <a:xfrm>
            <a:off x="643110" y="618117"/>
            <a:ext cx="4247543" cy="584775"/>
          </a:xfrm>
          <a:prstGeom prst="rect">
            <a:avLst/>
          </a:prstGeom>
          <a:noFill/>
        </p:spPr>
        <p:txBody>
          <a:bodyPr wrap="square" rtlCol="0">
            <a:spAutoFit/>
          </a:bodyPr>
          <a:lstStyle/>
          <a:p>
            <a:r>
              <a:rPr lang="en-US" sz="3200" b="1" dirty="0" err="1"/>
              <a:t>Vraag</a:t>
            </a:r>
            <a:r>
              <a:rPr lang="en-US" sz="3200" b="1" dirty="0"/>
              <a:t> 3</a:t>
            </a:r>
          </a:p>
        </p:txBody>
      </p:sp>
    </p:spTree>
    <p:custDataLst>
      <p:tags r:id="rId2"/>
    </p:custDataLst>
    <p:extLst>
      <p:ext uri="{BB962C8B-B14F-4D97-AF65-F5344CB8AC3E}">
        <p14:creationId xmlns:p14="http://schemas.microsoft.com/office/powerpoint/2010/main" val="95692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PChart"/>
          <p:cNvGraphicFramePr>
            <a:graphicFrameLocks noChangeAspect="1"/>
          </p:cNvGraphicFramePr>
          <p:nvPr>
            <p:custDataLst>
              <p:tags r:id="rId3"/>
            </p:custDataLst>
            <p:extLst>
              <p:ext uri="{D42A27DB-BD31-4B8C-83A1-F6EECF244321}">
                <p14:modId xmlns:p14="http://schemas.microsoft.com/office/powerpoint/2010/main" val="3720743630"/>
              </p:ext>
            </p:extLst>
          </p:nvPr>
        </p:nvGraphicFramePr>
        <p:xfrm>
          <a:off x="152400" y="2454419"/>
          <a:ext cx="9144000" cy="3182937"/>
        </p:xfrm>
        <a:graphic>
          <a:graphicData uri="http://schemas.openxmlformats.org/presentationml/2006/ole">
            <mc:AlternateContent xmlns:mc="http://schemas.openxmlformats.org/markup-compatibility/2006">
              <mc:Choice xmlns:v="urn:schemas-microsoft-com:vml" Requires="v">
                <p:oleObj spid="_x0000_s88132" name="Chart" r:id="rId7" imgW="9144000" imgH="3200400" progId="MSGraph.Chart.8">
                  <p:embed followColorScheme="full"/>
                </p:oleObj>
              </mc:Choice>
              <mc:Fallback>
                <p:oleObj name="Chart" r:id="rId7" imgW="9144000" imgH="3200400" progId="MSGraph.Chart.8">
                  <p:embed followColorScheme="full"/>
                  <p:pic>
                    <p:nvPicPr>
                      <p:cNvPr id="0" name=""/>
                      <p:cNvPicPr/>
                      <p:nvPr/>
                    </p:nvPicPr>
                    <p:blipFill>
                      <a:blip r:embed="rId8"/>
                      <a:stretch>
                        <a:fillRect/>
                      </a:stretch>
                    </p:blipFill>
                    <p:spPr>
                      <a:xfrm>
                        <a:off x="152400" y="2454419"/>
                        <a:ext cx="9144000" cy="3182937"/>
                      </a:xfrm>
                      <a:prstGeom prst="rect">
                        <a:avLst/>
                      </a:prstGeom>
                    </p:spPr>
                  </p:pic>
                </p:oleObj>
              </mc:Fallback>
            </mc:AlternateContent>
          </a:graphicData>
        </a:graphic>
      </p:graphicFrame>
      <p:sp>
        <p:nvSpPr>
          <p:cNvPr id="2" name="TPQuestion"/>
          <p:cNvSpPr>
            <a:spLocks noGrp="1"/>
          </p:cNvSpPr>
          <p:nvPr>
            <p:ph type="title"/>
          </p:nvPr>
        </p:nvSpPr>
        <p:spPr>
          <a:xfrm>
            <a:off x="457200" y="1272165"/>
            <a:ext cx="8229600" cy="852599"/>
          </a:xfrm>
        </p:spPr>
        <p:txBody>
          <a:bodyPr/>
          <a:lstStyle/>
          <a:p>
            <a:r>
              <a:rPr lang="en-US" b="0" dirty="0" err="1">
                <a:latin typeface="+mn-lt"/>
              </a:rPr>
              <a:t>Hoeveel</a:t>
            </a:r>
            <a:r>
              <a:rPr lang="en-US" b="0" dirty="0">
                <a:latin typeface="+mn-lt"/>
              </a:rPr>
              <a:t> </a:t>
            </a:r>
            <a:r>
              <a:rPr lang="en-US" b="0" dirty="0" err="1">
                <a:latin typeface="+mn-lt"/>
              </a:rPr>
              <a:t>procent</a:t>
            </a:r>
            <a:r>
              <a:rPr lang="en-US" b="0" dirty="0">
                <a:latin typeface="+mn-lt"/>
              </a:rPr>
              <a:t> van </a:t>
            </a:r>
            <a:r>
              <a:rPr lang="en-US" b="0" dirty="0" err="1">
                <a:latin typeface="+mn-lt"/>
              </a:rPr>
              <a:t>jouw</a:t>
            </a:r>
            <a:r>
              <a:rPr lang="en-US" b="0" dirty="0">
                <a:latin typeface="+mn-lt"/>
              </a:rPr>
              <a:t> </a:t>
            </a:r>
            <a:r>
              <a:rPr lang="en-US" b="0" dirty="0" err="1">
                <a:latin typeface="+mn-lt"/>
              </a:rPr>
              <a:t>werktijd</a:t>
            </a:r>
            <a:r>
              <a:rPr lang="en-US" b="0" dirty="0">
                <a:latin typeface="+mn-lt"/>
              </a:rPr>
              <a:t> </a:t>
            </a:r>
            <a:r>
              <a:rPr lang="en-US" b="0" dirty="0" err="1">
                <a:latin typeface="+mn-lt"/>
              </a:rPr>
              <a:t>besteed</a:t>
            </a:r>
            <a:r>
              <a:rPr lang="en-US" b="0" dirty="0">
                <a:latin typeface="+mn-lt"/>
              </a:rPr>
              <a:t> </a:t>
            </a:r>
            <a:r>
              <a:rPr lang="en-US" b="0" dirty="0" err="1">
                <a:latin typeface="+mn-lt"/>
              </a:rPr>
              <a:t>je</a:t>
            </a:r>
            <a:r>
              <a:rPr lang="en-US" b="0" dirty="0">
                <a:latin typeface="+mn-lt"/>
              </a:rPr>
              <a:t> </a:t>
            </a:r>
            <a:r>
              <a:rPr lang="en-US" b="0" dirty="0" err="1">
                <a:latin typeface="+mn-lt"/>
              </a:rPr>
              <a:t>aan</a:t>
            </a:r>
            <a:r>
              <a:rPr lang="en-US" b="0" dirty="0">
                <a:latin typeface="+mn-lt"/>
              </a:rPr>
              <a:t> </a:t>
            </a:r>
            <a:r>
              <a:rPr lang="en-US" b="0" dirty="0" err="1">
                <a:latin typeface="+mn-lt"/>
              </a:rPr>
              <a:t>stomazorg</a:t>
            </a:r>
            <a:r>
              <a:rPr lang="en-US" b="0" dirty="0">
                <a:latin typeface="+mn-lt"/>
              </a:rPr>
              <a:t>?</a:t>
            </a:r>
          </a:p>
        </p:txBody>
      </p:sp>
      <p:sp>
        <p:nvSpPr>
          <p:cNvPr id="3" name="TPAnswers"/>
          <p:cNvSpPr>
            <a:spLocks noGrp="1"/>
          </p:cNvSpPr>
          <p:nvPr>
            <p:ph type="body" idx="1"/>
            <p:custDataLst>
              <p:tags r:id="rId4"/>
            </p:custDataLst>
          </p:nvPr>
        </p:nvSpPr>
        <p:spPr>
          <a:xfrm>
            <a:off x="1422400" y="2555020"/>
            <a:ext cx="4114800" cy="4068763"/>
          </a:xfrm>
        </p:spPr>
        <p:txBody>
          <a:bodyPr>
            <a:normAutofit/>
          </a:bodyPr>
          <a:lstStyle/>
          <a:p>
            <a:pPr marL="514350" indent="-514350">
              <a:buFont typeface="Courier New Bold Italic"/>
              <a:buAutoNum type="alphaUcPeriod"/>
            </a:pPr>
            <a:r>
              <a:rPr lang="en-US" sz="3200" dirty="0"/>
              <a:t>Tot 10%</a:t>
            </a:r>
          </a:p>
          <a:p>
            <a:pPr marL="514350" indent="-514350">
              <a:buFont typeface="Courier New Bold Italic"/>
              <a:buAutoNum type="alphaUcPeriod"/>
            </a:pPr>
            <a:r>
              <a:rPr lang="en-US" sz="3200" dirty="0"/>
              <a:t>11-25%</a:t>
            </a:r>
          </a:p>
          <a:p>
            <a:pPr marL="514350" indent="-514350">
              <a:buFont typeface="Courier New Bold Italic"/>
              <a:buAutoNum type="alphaUcPeriod"/>
            </a:pPr>
            <a:r>
              <a:rPr lang="en-US" sz="3200" dirty="0"/>
              <a:t>26-50%</a:t>
            </a:r>
          </a:p>
          <a:p>
            <a:pPr marL="514350" indent="-514350">
              <a:buFont typeface="Courier New Bold Italic"/>
              <a:buAutoNum type="alphaUcPeriod"/>
            </a:pPr>
            <a:r>
              <a:rPr lang="en-US" sz="3200" dirty="0"/>
              <a:t>51-75%</a:t>
            </a:r>
          </a:p>
          <a:p>
            <a:pPr marL="514350" indent="-514350">
              <a:buFont typeface="Courier New Bold Italic"/>
              <a:buAutoNum type="alphaUcPeriod"/>
            </a:pPr>
            <a:r>
              <a:rPr lang="en-US" sz="3200" dirty="0"/>
              <a:t>76-100%</a:t>
            </a:r>
          </a:p>
        </p:txBody>
      </p:sp>
      <p:sp>
        <p:nvSpPr>
          <p:cNvPr id="8" name="TextBox 7"/>
          <p:cNvSpPr txBox="1"/>
          <p:nvPr/>
        </p:nvSpPr>
        <p:spPr>
          <a:xfrm>
            <a:off x="457200" y="623455"/>
            <a:ext cx="4502727" cy="584775"/>
          </a:xfrm>
          <a:prstGeom prst="rect">
            <a:avLst/>
          </a:prstGeom>
          <a:noFill/>
        </p:spPr>
        <p:txBody>
          <a:bodyPr wrap="square" rtlCol="0">
            <a:spAutoFit/>
          </a:bodyPr>
          <a:lstStyle/>
          <a:p>
            <a:r>
              <a:rPr lang="en-US" sz="3200" b="1" dirty="0" err="1"/>
              <a:t>Vraag</a:t>
            </a:r>
            <a:r>
              <a:rPr lang="en-US" sz="3200" b="1" dirty="0"/>
              <a:t> 4</a:t>
            </a:r>
          </a:p>
        </p:txBody>
      </p:sp>
    </p:spTree>
    <p:custDataLst>
      <p:tags r:id="rId2"/>
    </p:custDataLst>
    <p:extLst>
      <p:ext uri="{BB962C8B-B14F-4D97-AF65-F5344CB8AC3E}">
        <p14:creationId xmlns:p14="http://schemas.microsoft.com/office/powerpoint/2010/main" val="359185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01662" y="3721662"/>
            <a:ext cx="7689923" cy="1333445"/>
          </a:xfrm>
        </p:spPr>
        <p:txBody>
          <a:bodyPr/>
          <a:lstStyle/>
          <a:p>
            <a:r>
              <a:rPr lang="en-US" dirty="0"/>
              <a:t>De </a:t>
            </a:r>
            <a:r>
              <a:rPr lang="en-US" dirty="0" err="1"/>
              <a:t>omvang</a:t>
            </a:r>
            <a:r>
              <a:rPr lang="en-US" dirty="0"/>
              <a:t> van het </a:t>
            </a:r>
            <a:r>
              <a:rPr lang="en-US" dirty="0" err="1"/>
              <a:t>probleem</a:t>
            </a:r>
            <a:endParaRPr lang="en-US" dirty="0"/>
          </a:p>
        </p:txBody>
      </p:sp>
      <p:sp>
        <p:nvSpPr>
          <p:cNvPr id="3" name="Text Placeholder 2"/>
          <p:cNvSpPr>
            <a:spLocks noGrp="1"/>
          </p:cNvSpPr>
          <p:nvPr>
            <p:ph type="body" sz="quarter" idx="13"/>
          </p:nvPr>
        </p:nvSpPr>
        <p:spPr/>
        <p:txBody>
          <a:bodyPr/>
          <a:lstStyle/>
          <a:p>
            <a:r>
              <a:rPr lang="en-US" dirty="0"/>
              <a:t>Ostomy Care Confidential</a:t>
            </a:r>
          </a:p>
        </p:txBody>
      </p:sp>
    </p:spTree>
    <p:extLst>
      <p:ext uri="{BB962C8B-B14F-4D97-AF65-F5344CB8AC3E}">
        <p14:creationId xmlns:p14="http://schemas.microsoft.com/office/powerpoint/2010/main" val="25021432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762000"/>
            <a:ext cx="8229600" cy="852599"/>
          </a:xfrm>
        </p:spPr>
        <p:txBody>
          <a:bodyPr/>
          <a:lstStyle/>
          <a:p>
            <a:r>
              <a:rPr lang="en-US" dirty="0"/>
              <a:t/>
            </a:r>
            <a:br>
              <a:rPr lang="en-US" dirty="0"/>
            </a:br>
            <a:r>
              <a:rPr lang="en-US" sz="2400" b="0" dirty="0">
                <a:latin typeface="+mn-lt"/>
              </a:rPr>
              <a:t>Welk percentage van </a:t>
            </a:r>
            <a:r>
              <a:rPr lang="en-US" sz="2400" b="0" dirty="0" err="1">
                <a:latin typeface="+mn-lt"/>
              </a:rPr>
              <a:t>stomadragers</a:t>
            </a:r>
            <a:r>
              <a:rPr lang="en-US" sz="2400" b="0" dirty="0">
                <a:latin typeface="+mn-lt"/>
              </a:rPr>
              <a:t> in </a:t>
            </a:r>
            <a:r>
              <a:rPr lang="en-US" sz="2400" b="0" dirty="0" err="1">
                <a:latin typeface="+mn-lt"/>
              </a:rPr>
              <a:t>jouw</a:t>
            </a:r>
            <a:r>
              <a:rPr lang="en-US" sz="2400" b="0" dirty="0">
                <a:latin typeface="+mn-lt"/>
              </a:rPr>
              <a:t> </a:t>
            </a:r>
            <a:r>
              <a:rPr lang="en-US" sz="2400" b="0" dirty="0" err="1">
                <a:latin typeface="+mn-lt"/>
              </a:rPr>
              <a:t>praktijk</a:t>
            </a:r>
            <a:r>
              <a:rPr lang="en-US" sz="2400" b="0" dirty="0">
                <a:latin typeface="+mn-lt"/>
              </a:rPr>
              <a:t> </a:t>
            </a:r>
            <a:r>
              <a:rPr lang="en-US" sz="2400" b="0" dirty="0" err="1" smtClean="0">
                <a:latin typeface="+mn-lt"/>
              </a:rPr>
              <a:t>ontwikkelt</a:t>
            </a:r>
            <a:r>
              <a:rPr lang="en-US" sz="2400" b="0" dirty="0" smtClean="0">
                <a:latin typeface="+mn-lt"/>
              </a:rPr>
              <a:t> </a:t>
            </a:r>
            <a:r>
              <a:rPr lang="en-US" sz="2400" b="0" dirty="0">
                <a:latin typeface="+mn-lt"/>
              </a:rPr>
              <a:t>peristomale </a:t>
            </a:r>
            <a:r>
              <a:rPr lang="en-US" sz="2400" b="0" dirty="0" err="1">
                <a:latin typeface="+mn-lt"/>
              </a:rPr>
              <a:t>huidproblemen</a:t>
            </a:r>
            <a:r>
              <a:rPr lang="en-US" sz="2400" b="0" dirty="0">
                <a:latin typeface="+mn-lt"/>
              </a:rPr>
              <a:t>?</a:t>
            </a:r>
            <a:r>
              <a:rPr lang="en-US" sz="3200" b="0" dirty="0">
                <a:latin typeface="+mn-lt"/>
              </a:rPr>
              <a:t/>
            </a:r>
            <a:br>
              <a:rPr lang="en-US" sz="3200" b="0" dirty="0">
                <a:latin typeface="+mn-lt"/>
              </a:rPr>
            </a:br>
            <a:r>
              <a:rPr lang="en-US" dirty="0"/>
              <a:t/>
            </a:r>
            <a:br>
              <a:rPr lang="en-US" dirty="0"/>
            </a:br>
            <a:endParaRPr lang="en-US" dirty="0"/>
          </a:p>
        </p:txBody>
      </p:sp>
      <p:graphicFrame>
        <p:nvGraphicFramePr>
          <p:cNvPr id="8" name="TPChart"/>
          <p:cNvGraphicFramePr>
            <a:graphicFrameLocks noChangeAspect="1"/>
          </p:cNvGraphicFramePr>
          <p:nvPr>
            <p:custDataLst>
              <p:tags r:id="rId3"/>
            </p:custDataLst>
            <p:extLst>
              <p:ext uri="{D42A27DB-BD31-4B8C-83A1-F6EECF244321}">
                <p14:modId xmlns:p14="http://schemas.microsoft.com/office/powerpoint/2010/main" val="3626969921"/>
              </p:ext>
            </p:extLst>
          </p:nvPr>
        </p:nvGraphicFramePr>
        <p:xfrm>
          <a:off x="166254" y="2817091"/>
          <a:ext cx="9144000" cy="2619375"/>
        </p:xfrm>
        <a:graphic>
          <a:graphicData uri="http://schemas.openxmlformats.org/presentationml/2006/ole">
            <mc:AlternateContent xmlns:mc="http://schemas.openxmlformats.org/markup-compatibility/2006">
              <mc:Choice xmlns:v="urn:schemas-microsoft-com:vml" Requires="v">
                <p:oleObj spid="_x0000_s72785" name="Chart" r:id="rId7" imgW="9144000" imgH="2619465" progId="MSGraph.Chart.8">
                  <p:embed followColorScheme="full"/>
                </p:oleObj>
              </mc:Choice>
              <mc:Fallback>
                <p:oleObj name="Chart" r:id="rId7" imgW="9144000" imgH="2619465" progId="MSGraph.Chart.8">
                  <p:embed followColorScheme="full"/>
                  <p:pic>
                    <p:nvPicPr>
                      <p:cNvPr id="0" name=""/>
                      <p:cNvPicPr/>
                      <p:nvPr/>
                    </p:nvPicPr>
                    <p:blipFill>
                      <a:blip r:embed="rId8"/>
                      <a:stretch>
                        <a:fillRect/>
                      </a:stretch>
                    </p:blipFill>
                    <p:spPr>
                      <a:xfrm>
                        <a:off x="166254" y="2817091"/>
                        <a:ext cx="9144000" cy="2619375"/>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1270000" y="2951895"/>
            <a:ext cx="7848600" cy="3306763"/>
          </a:xfrm>
        </p:spPr>
        <p:txBody>
          <a:bodyPr>
            <a:normAutofit/>
          </a:bodyPr>
          <a:lstStyle/>
          <a:p>
            <a:pPr marL="514350" indent="-514350">
              <a:buFont typeface="Courier New Bold Italic"/>
              <a:buAutoNum type="alphaUcPeriod"/>
            </a:pPr>
            <a:r>
              <a:rPr lang="en-US" sz="3200" dirty="0"/>
              <a:t>0-25%</a:t>
            </a:r>
          </a:p>
          <a:p>
            <a:pPr marL="514350" indent="-514350">
              <a:buFont typeface="Courier New Bold Italic"/>
              <a:buAutoNum type="alphaUcPeriod"/>
            </a:pPr>
            <a:r>
              <a:rPr lang="en-US" sz="3200" dirty="0"/>
              <a:t>26-50%</a:t>
            </a:r>
          </a:p>
          <a:p>
            <a:pPr marL="514350" indent="-514350">
              <a:buFont typeface="Courier New Bold Italic"/>
              <a:buAutoNum type="alphaUcPeriod"/>
            </a:pPr>
            <a:r>
              <a:rPr lang="en-US" sz="3200" dirty="0"/>
              <a:t>51-75%</a:t>
            </a:r>
          </a:p>
          <a:p>
            <a:pPr marL="514350" indent="-514350">
              <a:buFont typeface="Courier New Bold Italic"/>
              <a:buAutoNum type="alphaUcPeriod"/>
            </a:pPr>
            <a:r>
              <a:rPr lang="en-US" sz="3200" dirty="0"/>
              <a:t>76-100%</a:t>
            </a:r>
          </a:p>
        </p:txBody>
      </p:sp>
      <p:sp>
        <p:nvSpPr>
          <p:cNvPr id="6" name="TextBox 5"/>
          <p:cNvSpPr txBox="1"/>
          <p:nvPr/>
        </p:nvSpPr>
        <p:spPr>
          <a:xfrm>
            <a:off x="457200" y="605642"/>
            <a:ext cx="3604161" cy="584775"/>
          </a:xfrm>
          <a:prstGeom prst="rect">
            <a:avLst/>
          </a:prstGeom>
          <a:noFill/>
        </p:spPr>
        <p:txBody>
          <a:bodyPr wrap="square" rtlCol="0">
            <a:spAutoFit/>
          </a:bodyPr>
          <a:lstStyle/>
          <a:p>
            <a:r>
              <a:rPr lang="en-US" sz="3200" b="1" dirty="0" err="1"/>
              <a:t>Vraag</a:t>
            </a:r>
            <a:r>
              <a:rPr lang="en-US" sz="3200" b="1" dirty="0"/>
              <a:t> 5</a:t>
            </a:r>
          </a:p>
        </p:txBody>
      </p:sp>
    </p:spTree>
    <p:custDataLst>
      <p:tags r:id="rId2"/>
    </p:custDataLst>
    <p:extLst>
      <p:ext uri="{BB962C8B-B14F-4D97-AF65-F5344CB8AC3E}">
        <p14:creationId xmlns:p14="http://schemas.microsoft.com/office/powerpoint/2010/main" val="144057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Bewustwording</a:t>
            </a:r>
            <a:r>
              <a:rPr lang="en-US" dirty="0"/>
              <a:t> – Noord-Amerika</a:t>
            </a:r>
          </a:p>
        </p:txBody>
      </p:sp>
      <p:sp>
        <p:nvSpPr>
          <p:cNvPr id="3" name="Content Placeholder 2"/>
          <p:cNvSpPr>
            <a:spLocks noGrp="1"/>
          </p:cNvSpPr>
          <p:nvPr>
            <p:ph idx="1"/>
          </p:nvPr>
        </p:nvSpPr>
        <p:spPr>
          <a:xfrm>
            <a:off x="457200" y="1676400"/>
            <a:ext cx="8503920" cy="4648200"/>
          </a:xfrm>
        </p:spPr>
        <p:txBody>
          <a:bodyPr/>
          <a:lstStyle/>
          <a:p>
            <a:pPr marL="0" indent="0">
              <a:lnSpc>
                <a:spcPct val="90000"/>
              </a:lnSpc>
              <a:spcBef>
                <a:spcPts val="1200"/>
              </a:spcBef>
              <a:buNone/>
            </a:pPr>
            <a:r>
              <a:rPr lang="en-US" altLang="en-US" dirty="0"/>
              <a:t>2014: Ostomy Care Confidential</a:t>
            </a:r>
          </a:p>
          <a:p>
            <a:pPr marL="0" indent="0">
              <a:lnSpc>
                <a:spcPct val="90000"/>
              </a:lnSpc>
              <a:spcBef>
                <a:spcPts val="1200"/>
              </a:spcBef>
              <a:buNone/>
            </a:pPr>
            <a:r>
              <a:rPr lang="en-US" dirty="0"/>
              <a:t>Welk percentage van </a:t>
            </a:r>
            <a:r>
              <a:rPr lang="en-US" dirty="0" err="1"/>
              <a:t>stomadragers</a:t>
            </a:r>
            <a:r>
              <a:rPr lang="en-US" dirty="0"/>
              <a:t> in </a:t>
            </a:r>
            <a:r>
              <a:rPr lang="en-US" dirty="0" err="1"/>
              <a:t>jouw</a:t>
            </a:r>
            <a:r>
              <a:rPr lang="en-US" dirty="0"/>
              <a:t> </a:t>
            </a:r>
            <a:r>
              <a:rPr lang="en-US" dirty="0" err="1"/>
              <a:t>praktijk</a:t>
            </a:r>
            <a:r>
              <a:rPr lang="en-US" dirty="0"/>
              <a:t> </a:t>
            </a:r>
            <a:r>
              <a:rPr lang="en-US" dirty="0" err="1" smtClean="0"/>
              <a:t>ontwikkelt</a:t>
            </a:r>
            <a:r>
              <a:rPr lang="en-US" dirty="0" smtClean="0"/>
              <a:t> </a:t>
            </a:r>
            <a:r>
              <a:rPr lang="en-US" dirty="0" err="1" smtClean="0"/>
              <a:t>peristomale</a:t>
            </a:r>
            <a:r>
              <a:rPr lang="en-US" dirty="0" smtClean="0"/>
              <a:t> </a:t>
            </a:r>
            <a:r>
              <a:rPr lang="en-US" dirty="0" err="1"/>
              <a:t>huidproblemen</a:t>
            </a:r>
            <a:r>
              <a:rPr lang="en-US" dirty="0"/>
              <a:t>?</a:t>
            </a:r>
          </a:p>
        </p:txBody>
      </p:sp>
      <p:graphicFrame>
        <p:nvGraphicFramePr>
          <p:cNvPr id="6" name="Object 4"/>
          <p:cNvGraphicFramePr>
            <a:graphicFrameLocks noGrp="1"/>
          </p:cNvGraphicFramePr>
          <p:nvPr>
            <p:extLst>
              <p:ext uri="{D42A27DB-BD31-4B8C-83A1-F6EECF244321}">
                <p14:modId xmlns:p14="http://schemas.microsoft.com/office/powerpoint/2010/main" val="3515737320"/>
              </p:ext>
            </p:extLst>
          </p:nvPr>
        </p:nvGraphicFramePr>
        <p:xfrm>
          <a:off x="1810207" y="2745030"/>
          <a:ext cx="6079758" cy="38787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056328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Bewustwording</a:t>
            </a:r>
            <a:r>
              <a:rPr lang="en-US" dirty="0"/>
              <a:t> – UK, ANZ</a:t>
            </a:r>
          </a:p>
        </p:txBody>
      </p:sp>
      <p:sp>
        <p:nvSpPr>
          <p:cNvPr id="3" name="Content Placeholder 2"/>
          <p:cNvSpPr>
            <a:spLocks noGrp="1"/>
          </p:cNvSpPr>
          <p:nvPr>
            <p:ph idx="1"/>
          </p:nvPr>
        </p:nvSpPr>
        <p:spPr>
          <a:xfrm>
            <a:off x="457200" y="1676400"/>
            <a:ext cx="8503920" cy="4648200"/>
          </a:xfrm>
        </p:spPr>
        <p:txBody>
          <a:bodyPr/>
          <a:lstStyle/>
          <a:p>
            <a:pPr marL="0" indent="0">
              <a:lnSpc>
                <a:spcPct val="90000"/>
              </a:lnSpc>
              <a:spcBef>
                <a:spcPts val="1200"/>
              </a:spcBef>
              <a:buNone/>
            </a:pPr>
            <a:r>
              <a:rPr lang="en-US" altLang="en-US" dirty="0"/>
              <a:t>2014: Ostomy Care Confidential</a:t>
            </a:r>
          </a:p>
          <a:p>
            <a:pPr marL="0" indent="0">
              <a:lnSpc>
                <a:spcPct val="90000"/>
              </a:lnSpc>
              <a:spcBef>
                <a:spcPts val="1200"/>
              </a:spcBef>
              <a:buNone/>
            </a:pPr>
            <a:r>
              <a:rPr lang="en-US" dirty="0"/>
              <a:t>Welk percentage van </a:t>
            </a:r>
            <a:r>
              <a:rPr lang="en-US" dirty="0" err="1"/>
              <a:t>stomadragers</a:t>
            </a:r>
            <a:r>
              <a:rPr lang="en-US" dirty="0"/>
              <a:t> in </a:t>
            </a:r>
            <a:r>
              <a:rPr lang="en-US" dirty="0" err="1"/>
              <a:t>jouw</a:t>
            </a:r>
            <a:r>
              <a:rPr lang="en-US" dirty="0"/>
              <a:t> </a:t>
            </a:r>
            <a:r>
              <a:rPr lang="en-US" dirty="0" err="1"/>
              <a:t>praktijk</a:t>
            </a:r>
            <a:r>
              <a:rPr lang="en-US" dirty="0"/>
              <a:t> </a:t>
            </a:r>
            <a:r>
              <a:rPr lang="en-US" dirty="0" err="1" smtClean="0"/>
              <a:t>ontwikkelt</a:t>
            </a:r>
            <a:r>
              <a:rPr lang="en-US" dirty="0" smtClean="0"/>
              <a:t> </a:t>
            </a:r>
            <a:r>
              <a:rPr lang="en-US" dirty="0" err="1" smtClean="0"/>
              <a:t>peristomale</a:t>
            </a:r>
            <a:r>
              <a:rPr lang="en-US" dirty="0" smtClean="0"/>
              <a:t> </a:t>
            </a:r>
            <a:r>
              <a:rPr lang="en-US" dirty="0" err="1"/>
              <a:t>huidproblemen</a:t>
            </a:r>
            <a:r>
              <a:rPr lang="en-US" dirty="0"/>
              <a:t>?</a:t>
            </a:r>
          </a:p>
        </p:txBody>
      </p:sp>
      <p:graphicFrame>
        <p:nvGraphicFramePr>
          <p:cNvPr id="6" name="Object 4"/>
          <p:cNvGraphicFramePr>
            <a:graphicFrameLocks noGrp="1"/>
          </p:cNvGraphicFramePr>
          <p:nvPr>
            <p:extLst>
              <p:ext uri="{D42A27DB-BD31-4B8C-83A1-F6EECF244321}">
                <p14:modId xmlns:p14="http://schemas.microsoft.com/office/powerpoint/2010/main" val="3530164396"/>
              </p:ext>
            </p:extLst>
          </p:nvPr>
        </p:nvGraphicFramePr>
        <p:xfrm>
          <a:off x="1810207" y="2745030"/>
          <a:ext cx="6079758" cy="38787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453190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dirty="0" err="1"/>
              <a:t>Vragenlijst</a:t>
            </a:r>
            <a:r>
              <a:rPr lang="en-US" altLang="en-US" dirty="0"/>
              <a:t> </a:t>
            </a:r>
            <a:r>
              <a:rPr lang="en-US" altLang="en-US" dirty="0" err="1"/>
              <a:t>stomadrager</a:t>
            </a:r>
            <a:r>
              <a:rPr lang="en-US" altLang="en-US" dirty="0"/>
              <a:t>* </a:t>
            </a:r>
          </a:p>
        </p:txBody>
      </p:sp>
      <p:sp>
        <p:nvSpPr>
          <p:cNvPr id="17411" name="Content Placeholder 2"/>
          <p:cNvSpPr>
            <a:spLocks noGrp="1"/>
          </p:cNvSpPr>
          <p:nvPr>
            <p:ph idx="1"/>
          </p:nvPr>
        </p:nvSpPr>
        <p:spPr>
          <a:xfrm>
            <a:off x="152400" y="1974669"/>
            <a:ext cx="5638800" cy="4876800"/>
          </a:xfrm>
        </p:spPr>
        <p:txBody>
          <a:bodyPr/>
          <a:lstStyle/>
          <a:p>
            <a:pPr eaLnBrk="1" hangingPunct="1"/>
            <a:r>
              <a:rPr lang="en-US" altLang="en-US" dirty="0" err="1"/>
              <a:t>Ingevuld</a:t>
            </a:r>
            <a:r>
              <a:rPr lang="en-US" altLang="en-US" dirty="0"/>
              <a:t> door </a:t>
            </a:r>
            <a:r>
              <a:rPr lang="en-US" altLang="en-US" dirty="0" err="1"/>
              <a:t>meer</a:t>
            </a:r>
            <a:r>
              <a:rPr lang="en-US" altLang="en-US" dirty="0"/>
              <a:t> </a:t>
            </a:r>
            <a:r>
              <a:rPr lang="en-US" altLang="en-US" dirty="0" err="1"/>
              <a:t>dan</a:t>
            </a:r>
            <a:r>
              <a:rPr lang="en-US" altLang="en-US" dirty="0"/>
              <a:t> 200 </a:t>
            </a:r>
            <a:r>
              <a:rPr lang="en-US" altLang="en-US" dirty="0" err="1"/>
              <a:t>mensen</a:t>
            </a:r>
            <a:endParaRPr lang="en-US" altLang="en-US" dirty="0"/>
          </a:p>
          <a:p>
            <a:pPr eaLnBrk="1" hangingPunct="1"/>
            <a:endParaRPr lang="en-US" altLang="en-US" dirty="0"/>
          </a:p>
          <a:p>
            <a:pPr eaLnBrk="1" hangingPunct="1"/>
            <a:r>
              <a:rPr lang="en-US" altLang="en-US" dirty="0"/>
              <a:t>92% </a:t>
            </a:r>
            <a:r>
              <a:rPr lang="en-US" altLang="en-US" dirty="0" err="1" smtClean="0"/>
              <a:t>heeft</a:t>
            </a:r>
            <a:r>
              <a:rPr lang="en-US" altLang="en-US" dirty="0" smtClean="0"/>
              <a:t> </a:t>
            </a:r>
            <a:r>
              <a:rPr lang="en-US" altLang="en-US" dirty="0" err="1"/>
              <a:t>wel</a:t>
            </a:r>
            <a:r>
              <a:rPr lang="en-US" altLang="en-US" dirty="0"/>
              <a:t> </a:t>
            </a:r>
            <a:r>
              <a:rPr lang="en-US" altLang="en-US" dirty="0" err="1"/>
              <a:t>eens</a:t>
            </a:r>
            <a:r>
              <a:rPr lang="en-US" altLang="en-US" dirty="0"/>
              <a:t> last van </a:t>
            </a:r>
            <a:r>
              <a:rPr lang="en-US" altLang="en-US" dirty="0" err="1"/>
              <a:t>lekkage</a:t>
            </a:r>
            <a:r>
              <a:rPr lang="en-US" altLang="en-US" dirty="0"/>
              <a:t> </a:t>
            </a:r>
            <a:r>
              <a:rPr lang="en-US" altLang="en-US" dirty="0" err="1" smtClean="0"/>
              <a:t>gehad</a:t>
            </a:r>
            <a:endParaRPr lang="en-US" altLang="en-US" dirty="0"/>
          </a:p>
          <a:p>
            <a:pPr eaLnBrk="1" hangingPunct="1"/>
            <a:endParaRPr lang="en-US" altLang="en-US" dirty="0"/>
          </a:p>
          <a:p>
            <a:pPr eaLnBrk="1" hangingPunct="1"/>
            <a:r>
              <a:rPr lang="en-US" altLang="en-US" dirty="0"/>
              <a:t>84% </a:t>
            </a:r>
            <a:r>
              <a:rPr lang="en-US" altLang="en-US" dirty="0" err="1"/>
              <a:t>heeft</a:t>
            </a:r>
            <a:r>
              <a:rPr lang="en-US" altLang="en-US" dirty="0"/>
              <a:t> last </a:t>
            </a:r>
            <a:r>
              <a:rPr lang="en-US" altLang="en-US" dirty="0" err="1"/>
              <a:t>gehad</a:t>
            </a:r>
            <a:r>
              <a:rPr lang="en-US" altLang="en-US" dirty="0"/>
              <a:t> van peristomale </a:t>
            </a:r>
            <a:r>
              <a:rPr lang="en-US" altLang="en-US" dirty="0" err="1"/>
              <a:t>huidirritatie</a:t>
            </a:r>
            <a:endParaRPr lang="en-US" altLang="en-US" dirty="0"/>
          </a:p>
          <a:p>
            <a:pPr eaLnBrk="1" hangingPunct="1"/>
            <a:endParaRPr lang="en-US" altLang="en-US" dirty="0"/>
          </a:p>
          <a:p>
            <a:pPr eaLnBrk="1" hangingPunct="1"/>
            <a:r>
              <a:rPr lang="en-US" altLang="en-US" dirty="0"/>
              <a:t>66% </a:t>
            </a:r>
            <a:r>
              <a:rPr lang="en-US" altLang="en-US" dirty="0" err="1"/>
              <a:t>wil</a:t>
            </a:r>
            <a:r>
              <a:rPr lang="en-US" altLang="en-US" dirty="0"/>
              <a:t> </a:t>
            </a:r>
            <a:r>
              <a:rPr lang="en-US" altLang="en-US" dirty="0" err="1"/>
              <a:t>graag</a:t>
            </a:r>
            <a:r>
              <a:rPr lang="en-US" altLang="en-US" dirty="0"/>
              <a:t> </a:t>
            </a:r>
            <a:r>
              <a:rPr lang="en-US" altLang="en-US" dirty="0" err="1"/>
              <a:t>meer</a:t>
            </a:r>
            <a:r>
              <a:rPr lang="en-US" altLang="en-US" dirty="0"/>
              <a:t> </a:t>
            </a:r>
            <a:r>
              <a:rPr lang="en-US" altLang="en-US" dirty="0" err="1"/>
              <a:t>informatie</a:t>
            </a:r>
            <a:r>
              <a:rPr lang="en-US" altLang="en-US" dirty="0"/>
              <a:t> over </a:t>
            </a:r>
            <a:r>
              <a:rPr lang="en-US" altLang="en-US" dirty="0" err="1"/>
              <a:t>waarom</a:t>
            </a:r>
            <a:r>
              <a:rPr lang="en-US" altLang="en-US" dirty="0"/>
              <a:t> </a:t>
            </a:r>
            <a:r>
              <a:rPr lang="en-US" altLang="en-US" dirty="0" err="1"/>
              <a:t>lekkage</a:t>
            </a:r>
            <a:r>
              <a:rPr lang="en-US" altLang="en-US" dirty="0"/>
              <a:t> </a:t>
            </a:r>
            <a:r>
              <a:rPr lang="en-US" altLang="en-US" dirty="0" err="1"/>
              <a:t>optreedt</a:t>
            </a:r>
            <a:r>
              <a:rPr lang="en-US" altLang="en-US" dirty="0"/>
              <a:t> </a:t>
            </a:r>
            <a:r>
              <a:rPr lang="en-US" altLang="en-US" dirty="0" err="1"/>
              <a:t>en</a:t>
            </a:r>
            <a:r>
              <a:rPr lang="en-US" altLang="en-US" dirty="0"/>
              <a:t> </a:t>
            </a:r>
            <a:r>
              <a:rPr lang="en-US" altLang="en-US" dirty="0" err="1"/>
              <a:t>waardoor</a:t>
            </a:r>
            <a:r>
              <a:rPr lang="en-US" altLang="en-US" dirty="0"/>
              <a:t> </a:t>
            </a:r>
            <a:r>
              <a:rPr lang="en-US" altLang="en-US" dirty="0" err="1"/>
              <a:t>huidirritatie</a:t>
            </a:r>
            <a:r>
              <a:rPr lang="en-US" altLang="en-US" dirty="0"/>
              <a:t> </a:t>
            </a:r>
            <a:r>
              <a:rPr lang="en-US" altLang="en-US" dirty="0" err="1"/>
              <a:t>ontstaat</a:t>
            </a:r>
            <a:endParaRPr lang="en-US" altLang="en-US" dirty="0"/>
          </a:p>
        </p:txBody>
      </p:sp>
      <p:pic>
        <p:nvPicPr>
          <p:cNvPr id="17412" name="Picture 3" descr="C:\Users\Renee UW\Pictures\2014-02-14\016.JPG"/>
          <p:cNvPicPr>
            <a:picLocks noChangeAspect="1" noChangeArrowheads="1"/>
          </p:cNvPicPr>
          <p:nvPr/>
        </p:nvPicPr>
        <p:blipFill>
          <a:blip r:embed="rId3">
            <a:extLst>
              <a:ext uri="{28A0092B-C50C-407E-A947-70E740481C1C}">
                <a14:useLocalDpi xmlns:a14="http://schemas.microsoft.com/office/drawing/2010/main" val="0"/>
              </a:ext>
            </a:extLst>
          </a:blip>
          <a:srcRect l="38969" t="47636" r="28342" b="27551"/>
          <a:stretch>
            <a:fillRect/>
          </a:stretch>
        </p:blipFill>
        <p:spPr bwMode="auto">
          <a:xfrm>
            <a:off x="5867400" y="2438400"/>
            <a:ext cx="30480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2"/>
          <p:cNvSpPr txBox="1">
            <a:spLocks noChangeArrowheads="1"/>
          </p:cNvSpPr>
          <p:nvPr/>
        </p:nvSpPr>
        <p:spPr bwMode="auto">
          <a:xfrm>
            <a:off x="304800" y="6315075"/>
            <a:ext cx="61782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0000"/>
              </a:buClr>
              <a:buSzPct val="8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rgbClr val="CC0000"/>
              </a:buClr>
              <a:buSzPct val="90000"/>
              <a:buFont typeface="Arial" pitchFamily="34" charset="0"/>
              <a:buChar char="□"/>
              <a:defRPr sz="2800">
                <a:solidFill>
                  <a:schemeClr val="tx1"/>
                </a:solidFill>
                <a:latin typeface="Arial" pitchFamily="34" charset="0"/>
              </a:defRPr>
            </a:lvl2pPr>
            <a:lvl3pPr marL="1143000" indent="-228600" eaLnBrk="0" hangingPunct="0">
              <a:spcBef>
                <a:spcPct val="20000"/>
              </a:spcBef>
              <a:buClr>
                <a:srgbClr val="CC0000"/>
              </a:buClr>
              <a:buSzPct val="90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CC0000"/>
              </a:buClr>
              <a:buChar char="•"/>
              <a:defRPr sz="2000">
                <a:solidFill>
                  <a:schemeClr val="tx1"/>
                </a:solidFill>
                <a:latin typeface="Arial" pitchFamily="34" charset="0"/>
              </a:defRPr>
            </a:lvl4pPr>
            <a:lvl5pPr marL="2057400" indent="-228600" eaLnBrk="0" hangingPunct="0">
              <a:spcBef>
                <a:spcPct val="20000"/>
              </a:spcBef>
              <a:buClr>
                <a:schemeClr val="tx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9pPr>
          </a:lstStyle>
          <a:p>
            <a:pPr eaLnBrk="1" hangingPunct="1">
              <a:spcBef>
                <a:spcPct val="0"/>
              </a:spcBef>
              <a:buClrTx/>
              <a:buSzTx/>
              <a:buFontTx/>
              <a:buNone/>
            </a:pPr>
            <a:r>
              <a:rPr lang="en-US" altLang="en-US" sz="1800" dirty="0">
                <a:latin typeface="+mn-lt"/>
              </a:rPr>
              <a:t>*Hollister Incorporated Secure </a:t>
            </a:r>
            <a:r>
              <a:rPr lang="en-US" altLang="en-US" sz="1800" dirty="0" err="1">
                <a:latin typeface="+mn-lt"/>
              </a:rPr>
              <a:t>Start</a:t>
            </a:r>
            <a:r>
              <a:rPr lang="en-US" altLang="en-US" sz="1800" baseline="30000" dirty="0" err="1">
                <a:latin typeface="+mn-lt"/>
              </a:rPr>
              <a:t>TM</a:t>
            </a:r>
            <a:r>
              <a:rPr lang="en-US" altLang="en-US" sz="1800" dirty="0">
                <a:latin typeface="+mn-lt"/>
              </a:rPr>
              <a:t> </a:t>
            </a:r>
            <a:r>
              <a:rPr lang="en-US" altLang="en-US" sz="1800" dirty="0" err="1">
                <a:latin typeface="+mn-lt"/>
              </a:rPr>
              <a:t>Onderzoek</a:t>
            </a:r>
            <a:r>
              <a:rPr lang="en-US" altLang="en-US" sz="1800" dirty="0">
                <a:latin typeface="+mn-lt"/>
              </a:rPr>
              <a:t> Q2 2015</a:t>
            </a:r>
          </a:p>
        </p:txBody>
      </p:sp>
    </p:spTree>
    <p:extLst>
      <p:ext uri="{BB962C8B-B14F-4D97-AF65-F5344CB8AC3E}">
        <p14:creationId xmlns:p14="http://schemas.microsoft.com/office/powerpoint/2010/main" val="20570546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3838" y="466725"/>
            <a:ext cx="8229600" cy="990600"/>
          </a:xfrm>
        </p:spPr>
        <p:txBody>
          <a:bodyPr/>
          <a:lstStyle/>
          <a:p>
            <a:r>
              <a:rPr lang="en-US" altLang="en-US" dirty="0" err="1"/>
              <a:t>Literatuur</a:t>
            </a:r>
            <a:endParaRPr lang="en-US" alt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88828063"/>
              </p:ext>
            </p:extLst>
          </p:nvPr>
        </p:nvGraphicFramePr>
        <p:xfrm>
          <a:off x="228600" y="1825053"/>
          <a:ext cx="8561387" cy="4114800"/>
        </p:xfrm>
        <a:graphic>
          <a:graphicData uri="http://schemas.openxmlformats.org/drawingml/2006/table">
            <a:tbl>
              <a:tblPr firstRow="1" bandRow="1">
                <a:tableStyleId>{5C22544A-7EE6-4342-B048-85BDC9FD1C3A}</a:tableStyleId>
              </a:tblPr>
              <a:tblGrid>
                <a:gridCol w="4112823">
                  <a:extLst>
                    <a:ext uri="{9D8B030D-6E8A-4147-A177-3AD203B41FA5}">
                      <a16:colId xmlns:a16="http://schemas.microsoft.com/office/drawing/2014/main" val="20000"/>
                    </a:ext>
                  </a:extLst>
                </a:gridCol>
                <a:gridCol w="1119136">
                  <a:extLst>
                    <a:ext uri="{9D8B030D-6E8A-4147-A177-3AD203B41FA5}">
                      <a16:colId xmlns:a16="http://schemas.microsoft.com/office/drawing/2014/main" val="20001"/>
                    </a:ext>
                  </a:extLst>
                </a:gridCol>
                <a:gridCol w="3329428">
                  <a:extLst>
                    <a:ext uri="{9D8B030D-6E8A-4147-A177-3AD203B41FA5}">
                      <a16:colId xmlns:a16="http://schemas.microsoft.com/office/drawing/2014/main" val="20002"/>
                    </a:ext>
                  </a:extLst>
                </a:gridCol>
              </a:tblGrid>
              <a:tr h="657972">
                <a:tc>
                  <a:txBody>
                    <a:bodyPr/>
                    <a:lstStyle/>
                    <a:p>
                      <a:r>
                        <a:rPr lang="en-US" sz="1800" dirty="0" err="1"/>
                        <a:t>Bron</a:t>
                      </a:r>
                      <a:endParaRPr lang="en-US" sz="1800" dirty="0"/>
                    </a:p>
                  </a:txBody>
                  <a:tcPr marL="91441" marR="91441" marT="45718" marB="45718">
                    <a:solidFill>
                      <a:srgbClr val="C00000"/>
                    </a:solidFill>
                  </a:tcPr>
                </a:tc>
                <a:tc>
                  <a:txBody>
                    <a:bodyPr/>
                    <a:lstStyle/>
                    <a:p>
                      <a:r>
                        <a:rPr lang="en-US" sz="1800" dirty="0"/>
                        <a:t>Datum</a:t>
                      </a:r>
                    </a:p>
                  </a:txBody>
                  <a:tcPr marL="91441" marR="91441" marT="45718" marB="45718">
                    <a:solidFill>
                      <a:srgbClr val="C00000"/>
                    </a:solidFill>
                  </a:tcPr>
                </a:tc>
                <a:tc>
                  <a:txBody>
                    <a:bodyPr/>
                    <a:lstStyle/>
                    <a:p>
                      <a:r>
                        <a:rPr lang="en-US" sz="1800" dirty="0" err="1"/>
                        <a:t>Bevindingen</a:t>
                      </a:r>
                      <a:endParaRPr lang="en-US" sz="1800" dirty="0"/>
                    </a:p>
                  </a:txBody>
                  <a:tcPr marL="91441" marR="91441" marT="45718" marB="45718">
                    <a:solidFill>
                      <a:srgbClr val="C00000"/>
                    </a:solidFill>
                  </a:tcPr>
                </a:tc>
                <a:extLst>
                  <a:ext uri="{0D108BD9-81ED-4DB2-BD59-A6C34878D82A}">
                    <a16:rowId xmlns:a16="http://schemas.microsoft.com/office/drawing/2014/main" val="10000"/>
                  </a:ext>
                </a:extLst>
              </a:tr>
              <a:tr h="1130578">
                <a:tc>
                  <a:txBody>
                    <a:bodyPr/>
                    <a:lstStyle/>
                    <a:p>
                      <a:r>
                        <a:rPr lang="en-US" sz="1800" dirty="0" err="1">
                          <a:solidFill>
                            <a:schemeClr val="bg1"/>
                          </a:solidFill>
                        </a:rPr>
                        <a:t>Herlufsen</a:t>
                      </a:r>
                      <a:r>
                        <a:rPr lang="en-US" sz="1800" baseline="0" dirty="0">
                          <a:solidFill>
                            <a:schemeClr val="bg1"/>
                          </a:solidFill>
                        </a:rPr>
                        <a:t> et al</a:t>
                      </a:r>
                    </a:p>
                    <a:p>
                      <a:r>
                        <a:rPr lang="en-US" sz="1000" baseline="0" dirty="0">
                          <a:solidFill>
                            <a:schemeClr val="bg1"/>
                          </a:solidFill>
                        </a:rPr>
                        <a:t>“</a:t>
                      </a:r>
                      <a:r>
                        <a:rPr lang="en-US" sz="1000" baseline="0" dirty="0">
                          <a:solidFill>
                            <a:schemeClr val="tx1"/>
                          </a:solidFill>
                        </a:rPr>
                        <a:t>Ostomy Skin Study: a study of </a:t>
                      </a:r>
                      <a:r>
                        <a:rPr lang="en-US" sz="1000" baseline="0" dirty="0" err="1">
                          <a:solidFill>
                            <a:schemeClr val="tx1"/>
                          </a:solidFill>
                        </a:rPr>
                        <a:t>peristomal</a:t>
                      </a:r>
                      <a:r>
                        <a:rPr lang="en-US" sz="1000" baseline="0" dirty="0">
                          <a:solidFill>
                            <a:schemeClr val="tx1"/>
                          </a:solidFill>
                        </a:rPr>
                        <a:t> skin disorders in patients with permanent stomas.”  </a:t>
                      </a:r>
                      <a:r>
                        <a:rPr lang="en-US" sz="1000" u="sng" baseline="0" dirty="0">
                          <a:solidFill>
                            <a:schemeClr val="tx1"/>
                          </a:solidFill>
                        </a:rPr>
                        <a:t>British Journal of Nursing</a:t>
                      </a:r>
                      <a:endParaRPr lang="en-US" sz="1000" u="sng" dirty="0">
                        <a:solidFill>
                          <a:schemeClr val="tx1"/>
                        </a:solidFill>
                      </a:endParaRPr>
                    </a:p>
                  </a:txBody>
                  <a:tcPr marL="91441" marR="91441" marT="45718" marB="45718">
                    <a:solidFill>
                      <a:srgbClr val="C00000">
                        <a:alpha val="75000"/>
                      </a:srgbClr>
                    </a:solidFill>
                  </a:tcPr>
                </a:tc>
                <a:tc>
                  <a:txBody>
                    <a:bodyPr/>
                    <a:lstStyle/>
                    <a:p>
                      <a:r>
                        <a:rPr lang="en-US" sz="1800" dirty="0">
                          <a:solidFill>
                            <a:schemeClr val="bg1"/>
                          </a:solidFill>
                        </a:rPr>
                        <a:t>2006</a:t>
                      </a:r>
                    </a:p>
                  </a:txBody>
                  <a:tcPr marL="91441" marR="91441" marT="45718" marB="45718">
                    <a:solidFill>
                      <a:srgbClr val="C00000">
                        <a:alpha val="75000"/>
                      </a:srgbClr>
                    </a:solidFill>
                  </a:tcPr>
                </a:tc>
                <a:tc>
                  <a:txBody>
                    <a:bodyPr/>
                    <a:lstStyle/>
                    <a:p>
                      <a:r>
                        <a:rPr lang="en-US" sz="1800" dirty="0">
                          <a:solidFill>
                            <a:schemeClr val="bg1"/>
                          </a:solidFill>
                        </a:rPr>
                        <a:t>57% peristomale </a:t>
                      </a:r>
                      <a:r>
                        <a:rPr lang="en-US" sz="1800" dirty="0" err="1">
                          <a:solidFill>
                            <a:schemeClr val="bg1"/>
                          </a:solidFill>
                        </a:rPr>
                        <a:t>huidproblemen</a:t>
                      </a:r>
                      <a:endParaRPr lang="en-US" sz="1800" baseline="0" dirty="0">
                        <a:solidFill>
                          <a:schemeClr val="bg1"/>
                        </a:solidFill>
                      </a:endParaRPr>
                    </a:p>
                    <a:p>
                      <a:endParaRPr lang="en-US" sz="1800" baseline="0" dirty="0">
                        <a:solidFill>
                          <a:schemeClr val="bg1"/>
                        </a:solidFill>
                      </a:endParaRPr>
                    </a:p>
                  </a:txBody>
                  <a:tcPr marL="91441" marR="91441" marT="45718" marB="45718">
                    <a:solidFill>
                      <a:srgbClr val="C00000">
                        <a:alpha val="75000"/>
                      </a:srgbClr>
                    </a:solidFill>
                  </a:tcPr>
                </a:tc>
                <a:extLst>
                  <a:ext uri="{0D108BD9-81ED-4DB2-BD59-A6C34878D82A}">
                    <a16:rowId xmlns:a16="http://schemas.microsoft.com/office/drawing/2014/main" val="10001"/>
                  </a:ext>
                </a:extLst>
              </a:tr>
              <a:tr h="1097844">
                <a:tc>
                  <a:txBody>
                    <a:bodyPr/>
                    <a:lstStyle/>
                    <a:p>
                      <a:pPr marL="274320" indent="-274320" eaLnBrk="1" fontAlgn="auto" hangingPunct="1">
                        <a:lnSpc>
                          <a:spcPct val="90000"/>
                        </a:lnSpc>
                        <a:spcAft>
                          <a:spcPts val="0"/>
                        </a:spcAft>
                        <a:buClr>
                          <a:schemeClr val="accent3"/>
                        </a:buClr>
                        <a:buFont typeface="Wingdings 2"/>
                        <a:buNone/>
                        <a:defRPr/>
                      </a:pPr>
                      <a:r>
                        <a:rPr lang="en-US" sz="1800" dirty="0" err="1">
                          <a:solidFill>
                            <a:schemeClr val="bg1"/>
                          </a:solidFill>
                        </a:rPr>
                        <a:t>Richbourg</a:t>
                      </a:r>
                      <a:r>
                        <a:rPr lang="en-US" sz="1800" dirty="0">
                          <a:solidFill>
                            <a:schemeClr val="bg1"/>
                          </a:solidFill>
                        </a:rPr>
                        <a:t> et al</a:t>
                      </a:r>
                      <a:endParaRPr lang="en-US" sz="1400" u="sng" dirty="0">
                        <a:solidFill>
                          <a:schemeClr val="bg1"/>
                        </a:solidFill>
                      </a:endParaRPr>
                    </a:p>
                    <a:p>
                      <a:r>
                        <a:rPr lang="en-US" sz="1000" dirty="0">
                          <a:solidFill>
                            <a:schemeClr val="tx1"/>
                          </a:solidFill>
                        </a:rPr>
                        <a:t>“Difficulties experienced</a:t>
                      </a:r>
                      <a:r>
                        <a:rPr lang="en-US" sz="1000" baseline="0" dirty="0">
                          <a:solidFill>
                            <a:schemeClr val="tx1"/>
                          </a:solidFill>
                        </a:rPr>
                        <a:t> by the </a:t>
                      </a:r>
                      <a:r>
                        <a:rPr lang="en-US" sz="1000" baseline="0" dirty="0" err="1">
                          <a:solidFill>
                            <a:schemeClr val="tx1"/>
                          </a:solidFill>
                        </a:rPr>
                        <a:t>Ostomate</a:t>
                      </a:r>
                      <a:r>
                        <a:rPr lang="en-US" sz="1000" baseline="0" dirty="0">
                          <a:solidFill>
                            <a:schemeClr val="tx1"/>
                          </a:solidFill>
                        </a:rPr>
                        <a:t> after hospital discharge.”</a:t>
                      </a:r>
                    </a:p>
                    <a:p>
                      <a:r>
                        <a:rPr lang="en-US" sz="1000" u="sng" baseline="0" dirty="0">
                          <a:solidFill>
                            <a:schemeClr val="tx1"/>
                          </a:solidFill>
                        </a:rPr>
                        <a:t>Journal of Wound, </a:t>
                      </a:r>
                      <a:r>
                        <a:rPr lang="en-US" sz="1000" u="sng" baseline="0" dirty="0" err="1">
                          <a:solidFill>
                            <a:schemeClr val="tx1"/>
                          </a:solidFill>
                        </a:rPr>
                        <a:t>Ostomy</a:t>
                      </a:r>
                      <a:r>
                        <a:rPr lang="en-US" sz="1000" u="sng" baseline="0" dirty="0">
                          <a:solidFill>
                            <a:schemeClr val="tx1"/>
                          </a:solidFill>
                        </a:rPr>
                        <a:t> and Continence Nursing</a:t>
                      </a:r>
                      <a:endParaRPr lang="en-US" sz="1000" u="sng" dirty="0">
                        <a:solidFill>
                          <a:schemeClr val="tx1"/>
                        </a:solidFill>
                      </a:endParaRPr>
                    </a:p>
                  </a:txBody>
                  <a:tcPr marT="45722" marB="45722">
                    <a:solidFill>
                      <a:srgbClr val="C00000">
                        <a:alpha val="29000"/>
                      </a:srgbClr>
                    </a:solidFill>
                  </a:tcPr>
                </a:tc>
                <a:tc>
                  <a:txBody>
                    <a:bodyPr/>
                    <a:lstStyle/>
                    <a:p>
                      <a:r>
                        <a:rPr lang="en-US" sz="1800" dirty="0">
                          <a:solidFill>
                            <a:schemeClr val="bg1"/>
                          </a:solidFill>
                        </a:rPr>
                        <a:t>2007</a:t>
                      </a:r>
                    </a:p>
                  </a:txBody>
                  <a:tcPr marT="45722" marB="45722">
                    <a:solidFill>
                      <a:srgbClr val="C00000">
                        <a:alpha val="29000"/>
                      </a:srgbClr>
                    </a:solidFill>
                  </a:tcPr>
                </a:tc>
                <a:tc>
                  <a:txBody>
                    <a:bodyPr/>
                    <a:lstStyle/>
                    <a:p>
                      <a:r>
                        <a:rPr lang="en-US" sz="1800" dirty="0">
                          <a:solidFill>
                            <a:schemeClr val="bg1"/>
                          </a:solidFill>
                        </a:rPr>
                        <a:t>74% peristomale </a:t>
                      </a:r>
                      <a:r>
                        <a:rPr lang="en-US" sz="1800" dirty="0" err="1">
                          <a:solidFill>
                            <a:schemeClr val="bg1"/>
                          </a:solidFill>
                        </a:rPr>
                        <a:t>huidirritatie</a:t>
                      </a:r>
                      <a:endParaRPr lang="en-US" sz="1800" dirty="0">
                        <a:solidFill>
                          <a:schemeClr val="bg1"/>
                        </a:solidFill>
                      </a:endParaRPr>
                    </a:p>
                  </a:txBody>
                  <a:tcPr marT="45722" marB="45722">
                    <a:solidFill>
                      <a:srgbClr val="C00000">
                        <a:alpha val="29000"/>
                      </a:srgbClr>
                    </a:solidFill>
                  </a:tcPr>
                </a:tc>
                <a:extLst>
                  <a:ext uri="{0D108BD9-81ED-4DB2-BD59-A6C34878D82A}">
                    <a16:rowId xmlns:a16="http://schemas.microsoft.com/office/drawing/2014/main" val="10002"/>
                  </a:ext>
                </a:extLst>
              </a:tr>
              <a:tr h="1228406">
                <a:tc>
                  <a:txBody>
                    <a:bodyPr/>
                    <a:lstStyle/>
                    <a:p>
                      <a:r>
                        <a:rPr lang="en-US" sz="1800" u="none" dirty="0" err="1">
                          <a:solidFill>
                            <a:schemeClr val="bg1"/>
                          </a:solidFill>
                        </a:rPr>
                        <a:t>Nybaek</a:t>
                      </a:r>
                      <a:r>
                        <a:rPr lang="en-US" sz="1800" u="none" dirty="0">
                          <a:solidFill>
                            <a:schemeClr val="bg1"/>
                          </a:solidFill>
                        </a:rPr>
                        <a:t> et al</a:t>
                      </a:r>
                    </a:p>
                    <a:p>
                      <a:r>
                        <a:rPr lang="en-US" sz="1000" u="none" dirty="0">
                          <a:solidFill>
                            <a:schemeClr val="tx1"/>
                          </a:solidFill>
                        </a:rPr>
                        <a:t>“Skin problems in </a:t>
                      </a:r>
                      <a:r>
                        <a:rPr lang="en-US" sz="1000" u="none" dirty="0" err="1">
                          <a:solidFill>
                            <a:schemeClr val="tx1"/>
                          </a:solidFill>
                        </a:rPr>
                        <a:t>ostomy</a:t>
                      </a:r>
                      <a:r>
                        <a:rPr lang="en-US" sz="1000" u="none" dirty="0">
                          <a:solidFill>
                            <a:schemeClr val="tx1"/>
                          </a:solidFill>
                        </a:rPr>
                        <a:t> surgery: a case control study of risk.”  </a:t>
                      </a:r>
                      <a:r>
                        <a:rPr lang="en-US" sz="1000" u="sng" dirty="0" err="1">
                          <a:solidFill>
                            <a:schemeClr val="tx1"/>
                          </a:solidFill>
                        </a:rPr>
                        <a:t>Acto</a:t>
                      </a:r>
                      <a:r>
                        <a:rPr lang="en-US" sz="1000" u="sng" dirty="0">
                          <a:solidFill>
                            <a:schemeClr val="tx1"/>
                          </a:solidFill>
                        </a:rPr>
                        <a:t> </a:t>
                      </a:r>
                      <a:r>
                        <a:rPr lang="en-US" sz="1000" u="sng" dirty="0" err="1">
                          <a:solidFill>
                            <a:schemeClr val="tx1"/>
                          </a:solidFill>
                        </a:rPr>
                        <a:t>Dermato-Venerologica</a:t>
                      </a:r>
                      <a:endParaRPr lang="en-US" sz="1000" u="none" dirty="0">
                        <a:solidFill>
                          <a:schemeClr val="tx1"/>
                        </a:solidFill>
                      </a:endParaRPr>
                    </a:p>
                  </a:txBody>
                  <a:tcPr marT="45722" marB="45722">
                    <a:solidFill>
                      <a:srgbClr val="C00000">
                        <a:alpha val="75000"/>
                      </a:srgbClr>
                    </a:solidFill>
                  </a:tcPr>
                </a:tc>
                <a:tc>
                  <a:txBody>
                    <a:bodyPr/>
                    <a:lstStyle/>
                    <a:p>
                      <a:r>
                        <a:rPr lang="en-US" sz="1800" dirty="0">
                          <a:solidFill>
                            <a:schemeClr val="bg1"/>
                          </a:solidFill>
                        </a:rPr>
                        <a:t>2009</a:t>
                      </a:r>
                    </a:p>
                  </a:txBody>
                  <a:tcPr marT="45722" marB="45722">
                    <a:solidFill>
                      <a:srgbClr val="C00000">
                        <a:alpha val="75000"/>
                      </a:srgbClr>
                    </a:solidFill>
                  </a:tcPr>
                </a:tc>
                <a:tc>
                  <a:txBody>
                    <a:bodyPr/>
                    <a:lstStyle/>
                    <a:p>
                      <a:r>
                        <a:rPr lang="en-US" sz="1800" dirty="0">
                          <a:solidFill>
                            <a:schemeClr val="bg1"/>
                          </a:solidFill>
                        </a:rPr>
                        <a:t>45% peristomale </a:t>
                      </a:r>
                      <a:r>
                        <a:rPr lang="en-US" sz="1800" dirty="0" err="1">
                          <a:solidFill>
                            <a:schemeClr val="bg1"/>
                          </a:solidFill>
                        </a:rPr>
                        <a:t>huidproblemen</a:t>
                      </a:r>
                      <a:endParaRPr lang="en-US" sz="1800" dirty="0">
                        <a:solidFill>
                          <a:schemeClr val="bg1"/>
                        </a:solidFill>
                      </a:endParaRPr>
                    </a:p>
                    <a:p>
                      <a:endParaRPr lang="en-US" sz="1800" dirty="0">
                        <a:solidFill>
                          <a:schemeClr val="bg1"/>
                        </a:solidFill>
                      </a:endParaRPr>
                    </a:p>
                  </a:txBody>
                  <a:tcPr marT="45722" marB="45722">
                    <a:solidFill>
                      <a:srgbClr val="C00000">
                        <a:alpha val="75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272767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01662" y="3721662"/>
            <a:ext cx="7689923" cy="1333445"/>
          </a:xfrm>
        </p:spPr>
        <p:txBody>
          <a:bodyPr/>
          <a:lstStyle/>
          <a:p>
            <a:r>
              <a:rPr lang="en-US" dirty="0"/>
              <a:t>Health utility</a:t>
            </a:r>
          </a:p>
        </p:txBody>
      </p:sp>
      <p:sp>
        <p:nvSpPr>
          <p:cNvPr id="3" name="Text Placeholder 2"/>
          <p:cNvSpPr>
            <a:spLocks noGrp="1"/>
          </p:cNvSpPr>
          <p:nvPr>
            <p:ph type="body" sz="quarter" idx="13"/>
          </p:nvPr>
        </p:nvSpPr>
        <p:spPr/>
        <p:txBody>
          <a:bodyPr/>
          <a:lstStyle/>
          <a:p>
            <a:r>
              <a:rPr lang="en-US" dirty="0"/>
              <a:t>Ostomy Care Confidential</a:t>
            </a:r>
          </a:p>
        </p:txBody>
      </p:sp>
    </p:spTree>
    <p:extLst>
      <p:ext uri="{BB962C8B-B14F-4D97-AF65-F5344CB8AC3E}">
        <p14:creationId xmlns:p14="http://schemas.microsoft.com/office/powerpoint/2010/main" val="24341069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04800" y="381000"/>
            <a:ext cx="8229600" cy="884238"/>
          </a:xfrm>
        </p:spPr>
        <p:txBody>
          <a:bodyPr/>
          <a:lstStyle/>
          <a:p>
            <a:r>
              <a:rPr lang="en-US" dirty="0"/>
              <a:t>Health utility</a:t>
            </a:r>
          </a:p>
        </p:txBody>
      </p:sp>
      <p:sp>
        <p:nvSpPr>
          <p:cNvPr id="2" name="Content Placeholder 1"/>
          <p:cNvSpPr>
            <a:spLocks noGrp="1"/>
          </p:cNvSpPr>
          <p:nvPr>
            <p:ph idx="1"/>
          </p:nvPr>
        </p:nvSpPr>
        <p:spPr/>
        <p:txBody>
          <a:bodyPr/>
          <a:lstStyle/>
          <a:p>
            <a:r>
              <a:rPr lang="en-US" dirty="0" err="1"/>
              <a:t>Definitie</a:t>
            </a:r>
            <a:r>
              <a:rPr lang="en-US" dirty="0"/>
              <a:t>: Health utility is </a:t>
            </a:r>
            <a:r>
              <a:rPr lang="en-US" dirty="0" err="1"/>
              <a:t>een</a:t>
            </a:r>
            <a:r>
              <a:rPr lang="en-US" dirty="0"/>
              <a:t> </a:t>
            </a:r>
            <a:r>
              <a:rPr lang="en-US" dirty="0" err="1"/>
              <a:t>kwantitatieve</a:t>
            </a:r>
            <a:r>
              <a:rPr lang="en-US" dirty="0"/>
              <a:t> </a:t>
            </a:r>
            <a:r>
              <a:rPr lang="en-US" dirty="0" err="1"/>
              <a:t>uitdrukking</a:t>
            </a:r>
            <a:r>
              <a:rPr lang="en-US" dirty="0"/>
              <a:t> van </a:t>
            </a:r>
            <a:r>
              <a:rPr lang="en-US" dirty="0" err="1"/>
              <a:t>een</a:t>
            </a:r>
            <a:r>
              <a:rPr lang="en-US" dirty="0"/>
              <a:t> </a:t>
            </a:r>
            <a:r>
              <a:rPr lang="en-US" dirty="0" err="1"/>
              <a:t>gezondheidswaarde</a:t>
            </a:r>
            <a:r>
              <a:rPr lang="en-US" dirty="0"/>
              <a:t>.</a:t>
            </a:r>
          </a:p>
          <a:p>
            <a:pPr lvl="1"/>
            <a:r>
              <a:rPr lang="en-US" dirty="0" err="1"/>
              <a:t>Vragenlijsten</a:t>
            </a:r>
            <a:r>
              <a:rPr lang="en-US" dirty="0"/>
              <a:t> </a:t>
            </a:r>
            <a:r>
              <a:rPr lang="en-US" dirty="0" err="1"/>
              <a:t>worden</a:t>
            </a:r>
            <a:r>
              <a:rPr lang="en-US" dirty="0"/>
              <a:t> </a:t>
            </a:r>
            <a:r>
              <a:rPr lang="en-US" dirty="0" err="1"/>
              <a:t>gebruikt</a:t>
            </a:r>
            <a:r>
              <a:rPr lang="en-US" dirty="0"/>
              <a:t> om </a:t>
            </a:r>
            <a:r>
              <a:rPr lang="en-US" dirty="0" err="1"/>
              <a:t>fysieke</a:t>
            </a:r>
            <a:r>
              <a:rPr lang="en-US" dirty="0"/>
              <a:t>, </a:t>
            </a:r>
            <a:r>
              <a:rPr lang="en-US" dirty="0" err="1"/>
              <a:t>sociale</a:t>
            </a:r>
            <a:r>
              <a:rPr lang="en-US" dirty="0"/>
              <a:t>, </a:t>
            </a:r>
            <a:r>
              <a:rPr lang="en-US" dirty="0" err="1"/>
              <a:t>cognitieve</a:t>
            </a:r>
            <a:r>
              <a:rPr lang="en-US" dirty="0"/>
              <a:t> </a:t>
            </a:r>
            <a:r>
              <a:rPr lang="en-US" dirty="0" err="1"/>
              <a:t>functie</a:t>
            </a:r>
            <a:r>
              <a:rPr lang="en-US" dirty="0"/>
              <a:t>, </a:t>
            </a:r>
            <a:r>
              <a:rPr lang="en-US" dirty="0" err="1"/>
              <a:t>psychologisch</a:t>
            </a:r>
            <a:r>
              <a:rPr lang="en-US" dirty="0"/>
              <a:t> </a:t>
            </a:r>
            <a:r>
              <a:rPr lang="en-US" dirty="0" err="1"/>
              <a:t>welzijn</a:t>
            </a:r>
            <a:r>
              <a:rPr lang="en-US" dirty="0"/>
              <a:t>, </a:t>
            </a:r>
            <a:r>
              <a:rPr lang="en-US" dirty="0" err="1"/>
              <a:t>en</a:t>
            </a:r>
            <a:r>
              <a:rPr lang="en-US" dirty="0"/>
              <a:t> </a:t>
            </a:r>
            <a:r>
              <a:rPr lang="en-US" dirty="0" err="1"/>
              <a:t>symptomen</a:t>
            </a:r>
            <a:r>
              <a:rPr lang="en-US" dirty="0"/>
              <a:t> </a:t>
            </a:r>
            <a:r>
              <a:rPr lang="en-US" dirty="0" err="1"/>
              <a:t>zoals</a:t>
            </a:r>
            <a:r>
              <a:rPr lang="en-US" dirty="0"/>
              <a:t> </a:t>
            </a:r>
            <a:r>
              <a:rPr lang="en-US" dirty="0" err="1"/>
              <a:t>pijn</a:t>
            </a:r>
            <a:r>
              <a:rPr lang="en-US" dirty="0"/>
              <a:t> </a:t>
            </a:r>
            <a:r>
              <a:rPr lang="en-US" dirty="0" err="1"/>
              <a:t>te</a:t>
            </a:r>
            <a:r>
              <a:rPr lang="en-US" dirty="0"/>
              <a:t> </a:t>
            </a:r>
            <a:r>
              <a:rPr lang="en-US" dirty="0" err="1"/>
              <a:t>meten</a:t>
            </a:r>
            <a:r>
              <a:rPr lang="en-US" dirty="0"/>
              <a:t>.  </a:t>
            </a:r>
            <a:r>
              <a:rPr lang="en-US" i="1" dirty="0"/>
              <a:t>(</a:t>
            </a:r>
            <a:r>
              <a:rPr lang="en-US" i="1" dirty="0" err="1">
                <a:solidFill>
                  <a:srgbClr val="FF0000"/>
                </a:solidFill>
              </a:rPr>
              <a:t>d</a:t>
            </a:r>
            <a:r>
              <a:rPr lang="en-US" i="1" dirty="0" err="1">
                <a:solidFill>
                  <a:srgbClr val="FF0000"/>
                </a:solidFill>
                <a:highlight>
                  <a:srgbClr val="FFFF00"/>
                </a:highlight>
              </a:rPr>
              <a:t>efinitie</a:t>
            </a:r>
            <a:r>
              <a:rPr lang="en-US" i="1" dirty="0">
                <a:solidFill>
                  <a:srgbClr val="FF0000"/>
                </a:solidFill>
                <a:highlight>
                  <a:srgbClr val="FFFF00"/>
                </a:highlight>
              </a:rPr>
              <a:t> </a:t>
            </a:r>
            <a:r>
              <a:rPr lang="en-US" i="1" dirty="0" err="1">
                <a:solidFill>
                  <a:srgbClr val="FF0000"/>
                </a:solidFill>
                <a:highlight>
                  <a:srgbClr val="FFFF00"/>
                </a:highlight>
              </a:rPr>
              <a:t>uit</a:t>
            </a:r>
            <a:r>
              <a:rPr lang="en-US" i="1" dirty="0">
                <a:solidFill>
                  <a:srgbClr val="FF0000"/>
                </a:solidFill>
                <a:highlight>
                  <a:srgbClr val="FFFF00"/>
                </a:highlight>
              </a:rPr>
              <a:t> notes </a:t>
            </a:r>
            <a:r>
              <a:rPr lang="en-US" i="1" dirty="0" err="1">
                <a:solidFill>
                  <a:srgbClr val="FF0000"/>
                </a:solidFill>
                <a:highlight>
                  <a:srgbClr val="FFFF00"/>
                </a:highlight>
              </a:rPr>
              <a:t>aangehouden</a:t>
            </a:r>
            <a:r>
              <a:rPr lang="en-US" dirty="0">
                <a:solidFill>
                  <a:srgbClr val="FF0000"/>
                </a:solidFill>
                <a:highlight>
                  <a:srgbClr val="FFFF00"/>
                </a:highlight>
              </a:rPr>
              <a:t>)</a:t>
            </a:r>
          </a:p>
          <a:p>
            <a:pPr marL="0" indent="0">
              <a:buNone/>
            </a:pPr>
            <a:r>
              <a:rPr lang="en-US" dirty="0"/>
              <a:t>       </a:t>
            </a:r>
          </a:p>
          <a:p>
            <a:r>
              <a:rPr lang="en-US" dirty="0"/>
              <a:t>De </a:t>
            </a:r>
            <a:r>
              <a:rPr lang="en-US" dirty="0" err="1"/>
              <a:t>antwoorden</a:t>
            </a:r>
            <a:r>
              <a:rPr lang="en-US" dirty="0"/>
              <a:t> van </a:t>
            </a:r>
            <a:r>
              <a:rPr lang="en-US" dirty="0" err="1"/>
              <a:t>individuele</a:t>
            </a:r>
            <a:r>
              <a:rPr lang="en-US" dirty="0"/>
              <a:t> </a:t>
            </a:r>
            <a:r>
              <a:rPr lang="en-US" dirty="0" err="1"/>
              <a:t>personen</a:t>
            </a:r>
            <a:r>
              <a:rPr lang="en-US" dirty="0"/>
              <a:t> op </a:t>
            </a:r>
            <a:r>
              <a:rPr lang="en-US" dirty="0" err="1"/>
              <a:t>een</a:t>
            </a:r>
            <a:r>
              <a:rPr lang="en-US" dirty="0"/>
              <a:t> </a:t>
            </a:r>
            <a:r>
              <a:rPr lang="en-US" dirty="0" err="1"/>
              <a:t>enquête</a:t>
            </a:r>
            <a:r>
              <a:rPr lang="en-US" dirty="0"/>
              <a:t> of </a:t>
            </a:r>
            <a:r>
              <a:rPr lang="en-US" dirty="0" err="1"/>
              <a:t>vragenlijst</a:t>
            </a:r>
            <a:r>
              <a:rPr lang="en-US" dirty="0"/>
              <a:t> </a:t>
            </a:r>
            <a:r>
              <a:rPr lang="en-US" dirty="0" err="1"/>
              <a:t>worden</a:t>
            </a:r>
            <a:r>
              <a:rPr lang="en-US" dirty="0"/>
              <a:t> </a:t>
            </a:r>
            <a:r>
              <a:rPr lang="en-US" dirty="0" err="1" smtClean="0"/>
              <a:t>kwantitatief</a:t>
            </a:r>
            <a:r>
              <a:rPr lang="en-US" dirty="0" smtClean="0"/>
              <a:t> </a:t>
            </a:r>
            <a:r>
              <a:rPr lang="en-US" dirty="0" err="1"/>
              <a:t>uitgedrukt</a:t>
            </a:r>
            <a:r>
              <a:rPr lang="en-US" dirty="0"/>
              <a:t>.  </a:t>
            </a:r>
            <a:r>
              <a:rPr lang="en-US" dirty="0" err="1"/>
              <a:t>Alles</a:t>
            </a:r>
            <a:r>
              <a:rPr lang="en-US" dirty="0"/>
              <a:t> </a:t>
            </a:r>
            <a:r>
              <a:rPr lang="en-US" dirty="0" err="1"/>
              <a:t>bij</a:t>
            </a:r>
            <a:r>
              <a:rPr lang="en-US" dirty="0"/>
              <a:t> </a:t>
            </a:r>
            <a:r>
              <a:rPr lang="en-US" dirty="0" err="1"/>
              <a:t>elkaar</a:t>
            </a:r>
            <a:r>
              <a:rPr lang="en-US" dirty="0"/>
              <a:t> </a:t>
            </a:r>
            <a:r>
              <a:rPr lang="en-US" dirty="0" err="1"/>
              <a:t>levert</a:t>
            </a:r>
            <a:r>
              <a:rPr lang="en-US" dirty="0"/>
              <a:t> </a:t>
            </a:r>
            <a:r>
              <a:rPr lang="en-US" dirty="0" err="1"/>
              <a:t>dit</a:t>
            </a:r>
            <a:r>
              <a:rPr lang="en-US" dirty="0"/>
              <a:t> </a:t>
            </a:r>
            <a:r>
              <a:rPr lang="en-US" dirty="0" err="1"/>
              <a:t>een</a:t>
            </a:r>
            <a:r>
              <a:rPr lang="en-US" dirty="0"/>
              <a:t> </a:t>
            </a:r>
            <a:r>
              <a:rPr lang="en-US" dirty="0" err="1"/>
              <a:t>samenvattende</a:t>
            </a:r>
            <a:r>
              <a:rPr lang="en-US" dirty="0"/>
              <a:t> score op:</a:t>
            </a:r>
          </a:p>
          <a:p>
            <a:pPr lvl="1"/>
            <a:r>
              <a:rPr lang="en-US" dirty="0"/>
              <a:t>“0” = </a:t>
            </a:r>
            <a:r>
              <a:rPr lang="en-US" dirty="0" err="1"/>
              <a:t>slechtste</a:t>
            </a:r>
            <a:r>
              <a:rPr lang="en-US" dirty="0"/>
              <a:t> </a:t>
            </a:r>
            <a:r>
              <a:rPr lang="en-US" dirty="0" err="1"/>
              <a:t>gezondheidstoestand</a:t>
            </a:r>
            <a:r>
              <a:rPr lang="en-US" dirty="0"/>
              <a:t> </a:t>
            </a:r>
            <a:r>
              <a:rPr lang="en-US" dirty="0" err="1"/>
              <a:t>denkbaar</a:t>
            </a:r>
            <a:endParaRPr lang="en-US" dirty="0"/>
          </a:p>
          <a:p>
            <a:pPr lvl="1"/>
            <a:r>
              <a:rPr lang="en-US" dirty="0"/>
              <a:t>“1” = </a:t>
            </a:r>
            <a:r>
              <a:rPr lang="en-US" dirty="0" err="1"/>
              <a:t>beste</a:t>
            </a:r>
            <a:r>
              <a:rPr lang="en-US" dirty="0"/>
              <a:t> </a:t>
            </a:r>
            <a:r>
              <a:rPr lang="en-US" dirty="0" err="1"/>
              <a:t>gezondheidstoestand</a:t>
            </a:r>
            <a:r>
              <a:rPr lang="en-US" dirty="0"/>
              <a:t> </a:t>
            </a:r>
            <a:r>
              <a:rPr lang="en-US" dirty="0" err="1"/>
              <a:t>denkbaar</a:t>
            </a:r>
            <a:endParaRPr lang="en-US" dirty="0"/>
          </a:p>
          <a:p>
            <a:endParaRPr lang="en-US" dirty="0"/>
          </a:p>
          <a:p>
            <a:endParaRPr lang="en-US" dirty="0"/>
          </a:p>
        </p:txBody>
      </p:sp>
    </p:spTree>
    <p:extLst>
      <p:ext uri="{BB962C8B-B14F-4D97-AF65-F5344CB8AC3E}">
        <p14:creationId xmlns:p14="http://schemas.microsoft.com/office/powerpoint/2010/main" val="15534984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err="1"/>
              <a:t>Persoonlijke</a:t>
            </a:r>
            <a:r>
              <a:rPr lang="en-US" altLang="en-US" dirty="0"/>
              <a:t> slide</a:t>
            </a:r>
          </a:p>
        </p:txBody>
      </p:sp>
      <p:sp>
        <p:nvSpPr>
          <p:cNvPr id="5123" name="Content Placeholder 2"/>
          <p:cNvSpPr>
            <a:spLocks noGrp="1"/>
          </p:cNvSpPr>
          <p:nvPr>
            <p:ph idx="1"/>
          </p:nvPr>
        </p:nvSpPr>
        <p:spPr/>
        <p:txBody>
          <a:bodyPr/>
          <a:lstStyle/>
          <a:p>
            <a:r>
              <a:rPr lang="en-US" altLang="en-US" dirty="0" err="1"/>
              <a:t>Plaats</a:t>
            </a:r>
            <a:r>
              <a:rPr lang="en-US" altLang="en-US" dirty="0"/>
              <a:t> </a:t>
            </a:r>
            <a:r>
              <a:rPr lang="en-US" altLang="en-US" dirty="0" err="1"/>
              <a:t>hier</a:t>
            </a:r>
            <a:r>
              <a:rPr lang="en-US" altLang="en-US" dirty="0"/>
              <a:t> </a:t>
            </a:r>
            <a:r>
              <a:rPr lang="en-US" altLang="en-US" dirty="0" err="1"/>
              <a:t>informatie</a:t>
            </a:r>
            <a:r>
              <a:rPr lang="en-US" altLang="en-US" dirty="0"/>
              <a:t> over </a:t>
            </a:r>
            <a:r>
              <a:rPr lang="en-US" altLang="en-US" dirty="0" err="1"/>
              <a:t>jouw</a:t>
            </a:r>
            <a:r>
              <a:rPr lang="en-US" altLang="en-US" dirty="0"/>
              <a:t> </a:t>
            </a:r>
            <a:r>
              <a:rPr lang="en-US" altLang="en-US" dirty="0" err="1"/>
              <a:t>praktijk</a:t>
            </a:r>
            <a:r>
              <a:rPr lang="en-US" altLang="en-US" dirty="0"/>
              <a:t>/</a:t>
            </a:r>
            <a:r>
              <a:rPr lang="en-US" altLang="en-US" dirty="0" err="1"/>
              <a:t>instelling</a:t>
            </a:r>
            <a:r>
              <a:rPr lang="en-US" altLang="en-US" dirty="0"/>
              <a:t>, team </a:t>
            </a:r>
            <a:r>
              <a:rPr lang="en-US" altLang="en-US" dirty="0" err="1"/>
              <a:t>en</a:t>
            </a:r>
            <a:r>
              <a:rPr lang="en-US" altLang="en-US" dirty="0"/>
              <a:t> </a:t>
            </a:r>
            <a:r>
              <a:rPr lang="en-US" altLang="en-US" dirty="0" err="1"/>
              <a:t>manier</a:t>
            </a:r>
            <a:r>
              <a:rPr lang="en-US" altLang="en-US" dirty="0"/>
              <a:t> van </a:t>
            </a:r>
            <a:r>
              <a:rPr lang="en-US" altLang="en-US" dirty="0" err="1"/>
              <a:t>werken</a:t>
            </a:r>
            <a:endParaRPr lang="en-US" altLang="en-US" dirty="0"/>
          </a:p>
          <a:p>
            <a:r>
              <a:rPr lang="en-US" altLang="en-US" dirty="0" err="1"/>
              <a:t>Plaats</a:t>
            </a:r>
            <a:r>
              <a:rPr lang="en-US" altLang="en-US" dirty="0"/>
              <a:t> </a:t>
            </a:r>
            <a:r>
              <a:rPr lang="en-US" altLang="en-US" dirty="0" err="1"/>
              <a:t>een</a:t>
            </a:r>
            <a:r>
              <a:rPr lang="en-US" altLang="en-US" dirty="0"/>
              <a:t> </a:t>
            </a:r>
            <a:r>
              <a:rPr lang="en-US" altLang="en-US" dirty="0" err="1"/>
              <a:t>afbeelding</a:t>
            </a:r>
            <a:r>
              <a:rPr lang="en-US" altLang="en-US" dirty="0"/>
              <a:t> van de </a:t>
            </a:r>
            <a:r>
              <a:rPr lang="en-US" altLang="en-US" dirty="0" err="1"/>
              <a:t>praktijk</a:t>
            </a:r>
            <a:r>
              <a:rPr lang="en-US" altLang="en-US" dirty="0"/>
              <a:t>/</a:t>
            </a:r>
            <a:r>
              <a:rPr lang="en-US" altLang="en-US" dirty="0" err="1"/>
              <a:t>instelling</a:t>
            </a:r>
            <a:endParaRPr lang="en-US" altLang="en-US" dirty="0"/>
          </a:p>
        </p:txBody>
      </p:sp>
    </p:spTree>
    <p:extLst>
      <p:ext uri="{BB962C8B-B14F-4D97-AF65-F5344CB8AC3E}">
        <p14:creationId xmlns:p14="http://schemas.microsoft.com/office/powerpoint/2010/main" val="39297981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424903"/>
            <a:ext cx="8229600" cy="884238"/>
          </a:xfrm>
        </p:spPr>
        <p:txBody>
          <a:bodyPr/>
          <a:lstStyle/>
          <a:p>
            <a:r>
              <a:rPr lang="en-US" altLang="en-US" dirty="0"/>
              <a:t>Health utility</a:t>
            </a:r>
          </a:p>
        </p:txBody>
      </p:sp>
      <p:pic>
        <p:nvPicPr>
          <p:cNvPr id="2355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594" y="2669498"/>
            <a:ext cx="152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1682073" y="1269167"/>
            <a:ext cx="2209800" cy="1600200"/>
          </a:xfrm>
          <a:prstGeom prst="cloudCallout">
            <a:avLst>
              <a:gd name="adj1" fmla="val -65496"/>
              <a:gd name="adj2" fmla="val 44359"/>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000" b="1" dirty="0">
                <a:solidFill>
                  <a:schemeClr val="tx1"/>
                </a:solidFill>
              </a:rPr>
              <a:t>.754</a:t>
            </a:r>
          </a:p>
        </p:txBody>
      </p:sp>
      <p:sp>
        <p:nvSpPr>
          <p:cNvPr id="23557" name="Rectangle 2"/>
          <p:cNvSpPr>
            <a:spLocks noChangeArrowheads="1"/>
          </p:cNvSpPr>
          <p:nvPr/>
        </p:nvSpPr>
        <p:spPr bwMode="auto">
          <a:xfrm>
            <a:off x="0" y="6367098"/>
            <a:ext cx="70881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0000"/>
              </a:buClr>
              <a:buSzPct val="8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rgbClr val="CC0000"/>
              </a:buClr>
              <a:buSzPct val="90000"/>
              <a:buFont typeface="Arial" pitchFamily="34" charset="0"/>
              <a:buChar char="□"/>
              <a:defRPr sz="2800">
                <a:solidFill>
                  <a:schemeClr val="tx1"/>
                </a:solidFill>
                <a:latin typeface="Arial" pitchFamily="34" charset="0"/>
              </a:defRPr>
            </a:lvl2pPr>
            <a:lvl3pPr marL="1143000" indent="-228600" eaLnBrk="0" hangingPunct="0">
              <a:spcBef>
                <a:spcPct val="20000"/>
              </a:spcBef>
              <a:buClr>
                <a:srgbClr val="CC0000"/>
              </a:buClr>
              <a:buSzPct val="90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CC0000"/>
              </a:buClr>
              <a:buChar char="•"/>
              <a:defRPr sz="2000">
                <a:solidFill>
                  <a:schemeClr val="tx1"/>
                </a:solidFill>
                <a:latin typeface="Arial" pitchFamily="34" charset="0"/>
              </a:defRPr>
            </a:lvl4pPr>
            <a:lvl5pPr marL="2057400" indent="-228600" eaLnBrk="0" hangingPunct="0">
              <a:spcBef>
                <a:spcPct val="20000"/>
              </a:spcBef>
              <a:buClr>
                <a:schemeClr val="tx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9pPr>
          </a:lstStyle>
          <a:p>
            <a:pPr eaLnBrk="1" hangingPunct="1">
              <a:spcBef>
                <a:spcPct val="0"/>
              </a:spcBef>
              <a:buClrTx/>
              <a:buSzTx/>
              <a:buFontTx/>
              <a:buNone/>
            </a:pPr>
            <a:r>
              <a:rPr lang="en-US" altLang="en-US" sz="1400" dirty="0" err="1"/>
              <a:t>Algemene</a:t>
            </a:r>
            <a:r>
              <a:rPr lang="en-US" altLang="en-US" sz="1400" dirty="0"/>
              <a:t> </a:t>
            </a:r>
            <a:r>
              <a:rPr lang="en-US" altLang="en-US" sz="1400" dirty="0" err="1"/>
              <a:t>populatie</a:t>
            </a:r>
            <a:r>
              <a:rPr lang="en-US" altLang="en-US" sz="1400" dirty="0"/>
              <a:t> </a:t>
            </a:r>
            <a:r>
              <a:rPr lang="en-US" altLang="en-US" sz="1400" dirty="0" err="1"/>
              <a:t>stomadragers</a:t>
            </a:r>
            <a:r>
              <a:rPr lang="en-US" altLang="en-US" sz="1400" dirty="0"/>
              <a:t>; </a:t>
            </a:r>
            <a:r>
              <a:rPr lang="en-US" altLang="en-US" sz="1400" dirty="0" err="1"/>
              <a:t>colo</a:t>
            </a:r>
            <a:r>
              <a:rPr lang="en-US" altLang="en-US" sz="1400" dirty="0"/>
              <a:t>, </a:t>
            </a:r>
            <a:r>
              <a:rPr lang="en-US" altLang="en-US" sz="1400" dirty="0" err="1"/>
              <a:t>ileo</a:t>
            </a:r>
            <a:r>
              <a:rPr lang="en-US" altLang="en-US" sz="1400" dirty="0"/>
              <a:t>, </a:t>
            </a:r>
            <a:r>
              <a:rPr lang="en-US" altLang="en-US" sz="1400" dirty="0" err="1"/>
              <a:t>uro</a:t>
            </a:r>
            <a:r>
              <a:rPr lang="en-US" altLang="en-US" sz="1400" dirty="0"/>
              <a:t> , SF6d 0.701, n=1,938 </a:t>
            </a:r>
          </a:p>
          <a:p>
            <a:pPr eaLnBrk="1" hangingPunct="1">
              <a:spcBef>
                <a:spcPct val="0"/>
              </a:spcBef>
              <a:buClrTx/>
              <a:buSzTx/>
              <a:buFontTx/>
              <a:buNone/>
            </a:pPr>
            <a:r>
              <a:rPr lang="en-US" altLang="en-US" sz="1400" dirty="0"/>
              <a:t>Hollister data in dossiers  </a:t>
            </a:r>
          </a:p>
        </p:txBody>
      </p:sp>
      <p:pic>
        <p:nvPicPr>
          <p:cNvPr id="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61965" y="2669498"/>
            <a:ext cx="152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7"/>
          <p:cNvSpPr/>
          <p:nvPr/>
        </p:nvSpPr>
        <p:spPr>
          <a:xfrm>
            <a:off x="6477000" y="1269167"/>
            <a:ext cx="2209800" cy="1600200"/>
          </a:xfrm>
          <a:prstGeom prst="cloudCallout">
            <a:avLst>
              <a:gd name="adj1" fmla="val -65496"/>
              <a:gd name="adj2" fmla="val 44359"/>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000" b="1" dirty="0">
                <a:solidFill>
                  <a:schemeClr val="tx1"/>
                </a:solidFill>
              </a:rPr>
              <a:t>.754</a:t>
            </a:r>
          </a:p>
        </p:txBody>
      </p:sp>
      <p:sp>
        <p:nvSpPr>
          <p:cNvPr id="2" name="TextBox 1"/>
          <p:cNvSpPr txBox="1"/>
          <p:nvPr/>
        </p:nvSpPr>
        <p:spPr>
          <a:xfrm>
            <a:off x="74613" y="5781420"/>
            <a:ext cx="2505814" cy="369332"/>
          </a:xfrm>
          <a:prstGeom prst="rect">
            <a:avLst/>
          </a:prstGeom>
          <a:noFill/>
        </p:spPr>
        <p:txBody>
          <a:bodyPr wrap="none" rtlCol="0">
            <a:spAutoFit/>
          </a:bodyPr>
          <a:lstStyle/>
          <a:p>
            <a:r>
              <a:rPr lang="en-US" i="1" dirty="0" err="1"/>
              <a:t>Persoon</a:t>
            </a:r>
            <a:r>
              <a:rPr lang="en-US" i="1" dirty="0"/>
              <a:t> </a:t>
            </a:r>
            <a:r>
              <a:rPr lang="en-US" i="1" dirty="0" err="1"/>
              <a:t>zonder</a:t>
            </a:r>
            <a:r>
              <a:rPr lang="en-US" i="1" dirty="0"/>
              <a:t> stoma</a:t>
            </a:r>
          </a:p>
        </p:txBody>
      </p:sp>
      <p:sp>
        <p:nvSpPr>
          <p:cNvPr id="9" name="TextBox 8"/>
          <p:cNvSpPr txBox="1"/>
          <p:nvPr/>
        </p:nvSpPr>
        <p:spPr>
          <a:xfrm>
            <a:off x="5031732" y="5717498"/>
            <a:ext cx="3454792" cy="646331"/>
          </a:xfrm>
          <a:prstGeom prst="rect">
            <a:avLst/>
          </a:prstGeom>
          <a:noFill/>
        </p:spPr>
        <p:txBody>
          <a:bodyPr wrap="none" rtlCol="0">
            <a:spAutoFit/>
          </a:bodyPr>
          <a:lstStyle/>
          <a:p>
            <a:r>
              <a:rPr lang="en-US" i="1" dirty="0" err="1"/>
              <a:t>Persoon</a:t>
            </a:r>
            <a:r>
              <a:rPr lang="en-US" i="1" dirty="0"/>
              <a:t> met stoma </a:t>
            </a:r>
            <a:r>
              <a:rPr lang="en-US" i="1" dirty="0" err="1"/>
              <a:t>en</a:t>
            </a:r>
            <a:r>
              <a:rPr lang="en-US" i="1" dirty="0"/>
              <a:t> </a:t>
            </a:r>
            <a:r>
              <a:rPr lang="en-US" i="1" dirty="0" err="1"/>
              <a:t>gezonde</a:t>
            </a:r>
            <a:endParaRPr lang="en-US" i="1" dirty="0"/>
          </a:p>
          <a:p>
            <a:r>
              <a:rPr lang="en-US" i="1" dirty="0"/>
              <a:t>peristomale </a:t>
            </a:r>
            <a:r>
              <a:rPr lang="en-US" i="1" dirty="0" err="1"/>
              <a:t>huid</a:t>
            </a:r>
            <a:endParaRPr lang="en-US" i="1" dirty="0"/>
          </a:p>
        </p:txBody>
      </p:sp>
      <p:sp>
        <p:nvSpPr>
          <p:cNvPr id="3" name="Equal 2"/>
          <p:cNvSpPr/>
          <p:nvPr/>
        </p:nvSpPr>
        <p:spPr>
          <a:xfrm>
            <a:off x="3086893" y="3736298"/>
            <a:ext cx="914400" cy="914400"/>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396957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593" y="3460694"/>
            <a:ext cx="4653731" cy="2472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9" name="Title 1"/>
          <p:cNvSpPr>
            <a:spLocks noGrp="1"/>
          </p:cNvSpPr>
          <p:nvPr>
            <p:ph type="title"/>
          </p:nvPr>
        </p:nvSpPr>
        <p:spPr>
          <a:xfrm>
            <a:off x="138649" y="346777"/>
            <a:ext cx="8229600" cy="884238"/>
          </a:xfrm>
        </p:spPr>
        <p:txBody>
          <a:bodyPr/>
          <a:lstStyle/>
          <a:p>
            <a:r>
              <a:rPr lang="en-US" altLang="en-US" dirty="0" err="1"/>
              <a:t>Invloed</a:t>
            </a:r>
            <a:r>
              <a:rPr lang="en-US" altLang="en-US" dirty="0"/>
              <a:t> van peristomale </a:t>
            </a:r>
            <a:r>
              <a:rPr lang="en-US" altLang="en-US" dirty="0" err="1"/>
              <a:t>huidproblemen</a:t>
            </a:r>
            <a:r>
              <a:rPr lang="en-US" altLang="en-US" dirty="0"/>
              <a:t> op health utility </a:t>
            </a:r>
            <a:r>
              <a:rPr lang="en-US" altLang="en-US" dirty="0" err="1"/>
              <a:t>en</a:t>
            </a:r>
            <a:r>
              <a:rPr lang="en-US" altLang="en-US" dirty="0"/>
              <a:t> </a:t>
            </a:r>
            <a:r>
              <a:rPr lang="en-US" altLang="en-US" dirty="0" err="1"/>
              <a:t>kwaliteit</a:t>
            </a:r>
            <a:r>
              <a:rPr lang="en-US" altLang="en-US" dirty="0"/>
              <a:t> van </a:t>
            </a:r>
            <a:r>
              <a:rPr lang="en-US" altLang="en-US" dirty="0" err="1"/>
              <a:t>leven</a:t>
            </a:r>
            <a:r>
              <a:rPr lang="en-US" altLang="en-US" dirty="0"/>
              <a:t/>
            </a:r>
            <a:br>
              <a:rPr lang="en-US" altLang="en-US" dirty="0"/>
            </a:br>
            <a:endParaRPr lang="en-US" altLang="en-US" dirty="0"/>
          </a:p>
        </p:txBody>
      </p:sp>
      <p:sp>
        <p:nvSpPr>
          <p:cNvPr id="24580" name="Content Placeholder 3"/>
          <p:cNvSpPr>
            <a:spLocks noGrp="1"/>
          </p:cNvSpPr>
          <p:nvPr>
            <p:ph idx="1"/>
          </p:nvPr>
        </p:nvSpPr>
        <p:spPr>
          <a:xfrm>
            <a:off x="138649" y="1231015"/>
            <a:ext cx="8229600" cy="2254723"/>
          </a:xfrm>
        </p:spPr>
        <p:txBody>
          <a:bodyPr/>
          <a:lstStyle/>
          <a:p>
            <a:endParaRPr lang="en-US" altLang="en-US" dirty="0"/>
          </a:p>
          <a:p>
            <a:pPr lvl="1"/>
            <a:r>
              <a:rPr lang="en-US" altLang="en-US" dirty="0"/>
              <a:t>Stoma </a:t>
            </a:r>
            <a:r>
              <a:rPr lang="en-US" altLang="en-US" dirty="0" err="1"/>
              <a:t>zonder</a:t>
            </a:r>
            <a:r>
              <a:rPr lang="en-US" altLang="en-US" dirty="0"/>
              <a:t> </a:t>
            </a:r>
            <a:r>
              <a:rPr lang="en-US" altLang="en-US" dirty="0" err="1"/>
              <a:t>complicaties</a:t>
            </a:r>
            <a:r>
              <a:rPr lang="en-US" altLang="en-US" dirty="0"/>
              <a:t>	0.754</a:t>
            </a:r>
            <a:r>
              <a:rPr lang="en-US" altLang="en-US" baseline="30000" dirty="0"/>
              <a:t>1</a:t>
            </a:r>
            <a:endParaRPr lang="en-US" altLang="en-US" dirty="0"/>
          </a:p>
          <a:p>
            <a:pPr lvl="2"/>
            <a:endParaRPr lang="en-US" altLang="en-US" dirty="0"/>
          </a:p>
          <a:p>
            <a:pPr lvl="2"/>
            <a:r>
              <a:rPr lang="en-US" altLang="en-US" dirty="0" err="1"/>
              <a:t>Milde</a:t>
            </a:r>
            <a:r>
              <a:rPr lang="en-US" altLang="en-US" dirty="0"/>
              <a:t> PHC			 0.697</a:t>
            </a:r>
          </a:p>
          <a:p>
            <a:pPr lvl="2"/>
            <a:r>
              <a:rPr lang="en-US" altLang="en-US" dirty="0" err="1"/>
              <a:t>Gemiddelde</a:t>
            </a:r>
            <a:r>
              <a:rPr lang="en-US" altLang="en-US" dirty="0"/>
              <a:t> PHC	 0.647</a:t>
            </a:r>
          </a:p>
          <a:p>
            <a:pPr lvl="2"/>
            <a:r>
              <a:rPr lang="en-US" altLang="en-US" dirty="0" err="1"/>
              <a:t>Ernstige</a:t>
            </a:r>
            <a:r>
              <a:rPr lang="en-US" altLang="en-US" dirty="0"/>
              <a:t> PHC		 0.589</a:t>
            </a:r>
          </a:p>
        </p:txBody>
      </p:sp>
      <p:sp>
        <p:nvSpPr>
          <p:cNvPr id="24581" name="Rectangle 4"/>
          <p:cNvSpPr>
            <a:spLocks noChangeArrowheads="1"/>
          </p:cNvSpPr>
          <p:nvPr/>
        </p:nvSpPr>
        <p:spPr bwMode="auto">
          <a:xfrm>
            <a:off x="443449" y="6324776"/>
            <a:ext cx="79248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0000"/>
              </a:buClr>
              <a:buSzPct val="8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rgbClr val="CC0000"/>
              </a:buClr>
              <a:buSzPct val="90000"/>
              <a:buFont typeface="Arial" pitchFamily="34" charset="0"/>
              <a:buChar char="□"/>
              <a:defRPr sz="2800">
                <a:solidFill>
                  <a:schemeClr val="tx1"/>
                </a:solidFill>
                <a:latin typeface="Arial" pitchFamily="34" charset="0"/>
              </a:defRPr>
            </a:lvl2pPr>
            <a:lvl3pPr marL="1143000" indent="-228600" eaLnBrk="0" hangingPunct="0">
              <a:spcBef>
                <a:spcPct val="20000"/>
              </a:spcBef>
              <a:buClr>
                <a:srgbClr val="CC0000"/>
              </a:buClr>
              <a:buSzPct val="90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CC0000"/>
              </a:buClr>
              <a:buChar char="•"/>
              <a:defRPr sz="2000">
                <a:solidFill>
                  <a:schemeClr val="tx1"/>
                </a:solidFill>
                <a:latin typeface="Arial" pitchFamily="34" charset="0"/>
              </a:defRPr>
            </a:lvl4pPr>
            <a:lvl5pPr marL="2057400" indent="-228600" eaLnBrk="0" hangingPunct="0">
              <a:spcBef>
                <a:spcPct val="20000"/>
              </a:spcBef>
              <a:buClr>
                <a:schemeClr val="tx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9pPr>
          </a:lstStyle>
          <a:p>
            <a:pPr eaLnBrk="1" hangingPunct="1">
              <a:spcBef>
                <a:spcPct val="0"/>
              </a:spcBef>
              <a:buClrTx/>
              <a:buSzTx/>
              <a:buFontTx/>
              <a:buNone/>
            </a:pPr>
            <a:r>
              <a:rPr lang="en-US" altLang="en-US" sz="1100" i="1" dirty="0"/>
              <a:t>Source:   1. Nichols, T.R. (2013) Pouching System Impact Assessment, Hollister Incorporated (data on file)</a:t>
            </a:r>
          </a:p>
          <a:p>
            <a:pPr eaLnBrk="1" hangingPunct="1">
              <a:spcBef>
                <a:spcPct val="0"/>
              </a:spcBef>
              <a:buClrTx/>
              <a:buSzTx/>
              <a:buNone/>
            </a:pPr>
            <a:r>
              <a:rPr lang="en-US" altLang="en-US" sz="1100" i="1" dirty="0"/>
              <a:t>	    2. </a:t>
            </a:r>
            <a:r>
              <a:rPr lang="en-GB" altLang="en-US" sz="1100" i="1" dirty="0">
                <a:solidFill>
                  <a:srgbClr val="000000"/>
                </a:solidFill>
                <a:cs typeface="Arial" charset="0"/>
              </a:rPr>
              <a:t>Bell CM et al. Med Decision Making  2001;21:288-94</a:t>
            </a:r>
          </a:p>
          <a:p>
            <a:pPr eaLnBrk="1" hangingPunct="1">
              <a:spcBef>
                <a:spcPct val="0"/>
              </a:spcBef>
              <a:buClrTx/>
              <a:buSzTx/>
              <a:buFontTx/>
              <a:buNone/>
            </a:pPr>
            <a:endParaRPr lang="en-US" altLang="en-US" sz="1100" i="1" dirty="0"/>
          </a:p>
        </p:txBody>
      </p:sp>
      <p:sp>
        <p:nvSpPr>
          <p:cNvPr id="2" name="TextBox 1"/>
          <p:cNvSpPr txBox="1"/>
          <p:nvPr/>
        </p:nvSpPr>
        <p:spPr>
          <a:xfrm>
            <a:off x="6098416" y="5802771"/>
            <a:ext cx="1156086" cy="261610"/>
          </a:xfrm>
          <a:prstGeom prst="rect">
            <a:avLst/>
          </a:prstGeom>
          <a:noFill/>
        </p:spPr>
        <p:txBody>
          <a:bodyPr wrap="none" rtlCol="0">
            <a:spAutoFit/>
          </a:bodyPr>
          <a:lstStyle/>
          <a:p>
            <a:r>
              <a:rPr lang="en-US" sz="1100" b="1" dirty="0"/>
              <a:t>UTILOMETER</a:t>
            </a:r>
            <a:r>
              <a:rPr lang="en-US" sz="1100" b="1" baseline="30000" dirty="0"/>
              <a:t>2</a:t>
            </a:r>
            <a:endParaRPr lang="en-US" sz="1100" b="1" dirty="0"/>
          </a:p>
        </p:txBody>
      </p:sp>
      <p:sp>
        <p:nvSpPr>
          <p:cNvPr id="3" name="TextBox 2">
            <a:extLst>
              <a:ext uri="{FF2B5EF4-FFF2-40B4-BE49-F238E27FC236}">
                <a16:creationId xmlns:a16="http://schemas.microsoft.com/office/drawing/2014/main" id="{901DF30F-D1CC-42E7-9153-73C7D74DC8BF}"/>
              </a:ext>
            </a:extLst>
          </p:cNvPr>
          <p:cNvSpPr txBox="1"/>
          <p:nvPr/>
        </p:nvSpPr>
        <p:spPr>
          <a:xfrm>
            <a:off x="365760" y="3708806"/>
            <a:ext cx="3983833" cy="2146742"/>
          </a:xfrm>
          <a:prstGeom prst="rect">
            <a:avLst/>
          </a:prstGeom>
          <a:noFill/>
        </p:spPr>
        <p:txBody>
          <a:bodyPr wrap="square" rtlCol="0">
            <a:spAutoFit/>
          </a:bodyPr>
          <a:lstStyle/>
          <a:p>
            <a:r>
              <a:rPr lang="en-US" sz="1050" dirty="0"/>
              <a:t>Best </a:t>
            </a:r>
            <a:r>
              <a:rPr lang="en-US" sz="1050" dirty="0" err="1"/>
              <a:t>haalbare</a:t>
            </a:r>
            <a:r>
              <a:rPr lang="en-US" sz="1050" dirty="0"/>
              <a:t> </a:t>
            </a:r>
            <a:r>
              <a:rPr lang="en-US" sz="1050" dirty="0" err="1"/>
              <a:t>gezondheid</a:t>
            </a:r>
            <a:endParaRPr lang="en-US" sz="1050" dirty="0"/>
          </a:p>
          <a:p>
            <a:r>
              <a:rPr lang="en-US" sz="1050" dirty="0" err="1" smtClean="0"/>
              <a:t>Gematigde</a:t>
            </a:r>
            <a:r>
              <a:rPr lang="en-US" sz="1050" dirty="0" smtClean="0"/>
              <a:t> </a:t>
            </a:r>
            <a:r>
              <a:rPr lang="en-US" sz="1050" dirty="0" err="1" smtClean="0"/>
              <a:t>prostaatklachten</a:t>
            </a:r>
            <a:endParaRPr lang="en-US" sz="1050" dirty="0"/>
          </a:p>
          <a:p>
            <a:r>
              <a:rPr lang="en-US" sz="1050" dirty="0" err="1" smtClean="0"/>
              <a:t>Beperking</a:t>
            </a:r>
            <a:r>
              <a:rPr lang="en-US" sz="1050" dirty="0" smtClean="0"/>
              <a:t> </a:t>
            </a:r>
            <a:r>
              <a:rPr lang="en-US" sz="1050" dirty="0" err="1"/>
              <a:t>na</a:t>
            </a:r>
            <a:r>
              <a:rPr lang="en-US" sz="1050" dirty="0"/>
              <a:t> </a:t>
            </a:r>
            <a:r>
              <a:rPr lang="en-US" sz="1050" dirty="0" err="1"/>
              <a:t>heupfractuur</a:t>
            </a:r>
            <a:endParaRPr lang="en-US" sz="1050" dirty="0"/>
          </a:p>
          <a:p>
            <a:r>
              <a:rPr lang="en-US" sz="1050" dirty="0" err="1"/>
              <a:t>Eerste</a:t>
            </a:r>
            <a:r>
              <a:rPr lang="en-US" sz="1050" dirty="0"/>
              <a:t> </a:t>
            </a:r>
            <a:r>
              <a:rPr lang="en-US" sz="1050" dirty="0" err="1"/>
              <a:t>herhaling</a:t>
            </a:r>
            <a:r>
              <a:rPr lang="en-US" sz="1050" dirty="0"/>
              <a:t> van </a:t>
            </a:r>
            <a:r>
              <a:rPr lang="en-US" sz="1050" dirty="0" err="1"/>
              <a:t>borstkanker</a:t>
            </a:r>
            <a:endParaRPr lang="en-US" sz="1050" dirty="0"/>
          </a:p>
          <a:p>
            <a:r>
              <a:rPr lang="en-US" sz="1050" dirty="0" err="1"/>
              <a:t>Ernstig</a:t>
            </a:r>
            <a:r>
              <a:rPr lang="en-US" sz="1050" dirty="0"/>
              <a:t> </a:t>
            </a:r>
            <a:r>
              <a:rPr lang="en-US" sz="1050" dirty="0" err="1"/>
              <a:t>hartfalen</a:t>
            </a:r>
            <a:endParaRPr lang="en-US" sz="1050" dirty="0"/>
          </a:p>
          <a:p>
            <a:r>
              <a:rPr lang="en-US" sz="1050" dirty="0" err="1"/>
              <a:t>Ziekenhuis</a:t>
            </a:r>
            <a:r>
              <a:rPr lang="en-US" sz="1050" dirty="0"/>
              <a:t> </a:t>
            </a:r>
            <a:r>
              <a:rPr lang="en-US" sz="1050" dirty="0" err="1"/>
              <a:t>nierdialyse</a:t>
            </a:r>
            <a:endParaRPr lang="en-US" sz="1050" dirty="0"/>
          </a:p>
          <a:p>
            <a:r>
              <a:rPr lang="en-US" sz="1050" dirty="0" err="1"/>
              <a:t>Ernstige</a:t>
            </a:r>
            <a:r>
              <a:rPr lang="en-US" sz="1050" dirty="0"/>
              <a:t> </a:t>
            </a:r>
            <a:r>
              <a:rPr lang="en-US" sz="1050" dirty="0" err="1"/>
              <a:t>ontwikkelingsstoornis</a:t>
            </a:r>
            <a:r>
              <a:rPr lang="en-US" sz="1050" dirty="0"/>
              <a:t> (</a:t>
            </a:r>
            <a:r>
              <a:rPr lang="en-US" sz="1050" dirty="0" err="1"/>
              <a:t>kinderen</a:t>
            </a:r>
            <a:r>
              <a:rPr lang="en-US" sz="1050" dirty="0"/>
              <a:t>)</a:t>
            </a:r>
          </a:p>
          <a:p>
            <a:r>
              <a:rPr lang="en-US" sz="1050" dirty="0" err="1"/>
              <a:t>Onbehandelde</a:t>
            </a:r>
            <a:r>
              <a:rPr lang="en-US" sz="1050" dirty="0"/>
              <a:t> depressive</a:t>
            </a:r>
          </a:p>
          <a:p>
            <a:r>
              <a:rPr lang="en-US" sz="1050" dirty="0" err="1" smtClean="0"/>
              <a:t>Bovenbeenamputatie</a:t>
            </a:r>
            <a:endParaRPr lang="en-US" sz="1050" dirty="0"/>
          </a:p>
          <a:p>
            <a:r>
              <a:rPr lang="en-US" sz="1050" dirty="0" err="1"/>
              <a:t>Ernstige</a:t>
            </a:r>
            <a:r>
              <a:rPr lang="en-US" sz="1050" dirty="0"/>
              <a:t> </a:t>
            </a:r>
            <a:r>
              <a:rPr lang="en-US" sz="1050" dirty="0" err="1"/>
              <a:t>hartstoornis</a:t>
            </a:r>
            <a:endParaRPr lang="en-US" sz="1050" dirty="0"/>
          </a:p>
          <a:p>
            <a:r>
              <a:rPr lang="en-US" sz="1050" dirty="0" err="1"/>
              <a:t>Dood</a:t>
            </a:r>
            <a:endParaRPr lang="en-US" sz="1050" dirty="0"/>
          </a:p>
          <a:p>
            <a:endParaRPr lang="en-US" dirty="0"/>
          </a:p>
        </p:txBody>
      </p:sp>
    </p:spTree>
    <p:extLst>
      <p:ext uri="{BB962C8B-B14F-4D97-AF65-F5344CB8AC3E}">
        <p14:creationId xmlns:p14="http://schemas.microsoft.com/office/powerpoint/2010/main" val="27498403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dirty="0" err="1"/>
              <a:t>Betrokkenheid</a:t>
            </a:r>
            <a:r>
              <a:rPr lang="en-US" altLang="en-US" dirty="0"/>
              <a:t> </a:t>
            </a:r>
            <a:r>
              <a:rPr lang="en-US" altLang="en-US" dirty="0" err="1"/>
              <a:t>stomaverpleegkundige</a:t>
            </a:r>
            <a:endParaRPr lang="en-US" altLang="en-US" dirty="0"/>
          </a:p>
        </p:txBody>
      </p:sp>
      <p:sp>
        <p:nvSpPr>
          <p:cNvPr id="5" name="Content Placeholder 2"/>
          <p:cNvSpPr>
            <a:spLocks noGrp="1"/>
          </p:cNvSpPr>
          <p:nvPr>
            <p:ph idx="1"/>
          </p:nvPr>
        </p:nvSpPr>
        <p:spPr>
          <a:xfrm>
            <a:off x="590862" y="2044908"/>
            <a:ext cx="8229600" cy="4648200"/>
          </a:xfrm>
        </p:spPr>
        <p:txBody>
          <a:bodyPr/>
          <a:lstStyle/>
          <a:p>
            <a:pPr marL="0" indent="0" algn="ctr">
              <a:buFont typeface="Wingdings" pitchFamily="2" charset="2"/>
              <a:buNone/>
            </a:pPr>
            <a:r>
              <a:rPr lang="en-US" altLang="en-US" sz="4400" b="1" dirty="0" err="1">
                <a:latin typeface="55 Helvetica Roman"/>
              </a:rPr>
              <a:t>Als</a:t>
            </a:r>
            <a:r>
              <a:rPr lang="en-US" altLang="en-US" sz="4400" b="1" dirty="0">
                <a:latin typeface="55 Helvetica Roman"/>
              </a:rPr>
              <a:t> WIJ het </a:t>
            </a:r>
            <a:r>
              <a:rPr lang="en-US" altLang="en-US" sz="4400" b="1" dirty="0" err="1">
                <a:latin typeface="55 Helvetica Roman"/>
              </a:rPr>
              <a:t>niet</a:t>
            </a:r>
            <a:r>
              <a:rPr lang="en-US" altLang="en-US" sz="4400" b="1" dirty="0">
                <a:latin typeface="55 Helvetica Roman"/>
              </a:rPr>
              <a:t> </a:t>
            </a:r>
            <a:r>
              <a:rPr lang="en-US" altLang="en-US" sz="4400" b="1" dirty="0" err="1">
                <a:latin typeface="55 Helvetica Roman"/>
              </a:rPr>
              <a:t>doen</a:t>
            </a:r>
            <a:r>
              <a:rPr lang="en-US" altLang="en-US" sz="4400" b="1" dirty="0">
                <a:latin typeface="55 Helvetica Roman"/>
              </a:rPr>
              <a:t>, </a:t>
            </a:r>
            <a:r>
              <a:rPr lang="en-US" altLang="en-US" sz="4400" b="1" dirty="0" err="1">
                <a:latin typeface="55 Helvetica Roman"/>
              </a:rPr>
              <a:t>wie</a:t>
            </a:r>
            <a:r>
              <a:rPr lang="en-US" altLang="en-US" sz="4400" b="1" dirty="0">
                <a:latin typeface="55 Helvetica Roman"/>
              </a:rPr>
              <a:t> </a:t>
            </a:r>
            <a:r>
              <a:rPr lang="en-US" altLang="en-US" sz="4400" b="1" dirty="0" err="1">
                <a:latin typeface="55 Helvetica Roman"/>
              </a:rPr>
              <a:t>dan</a:t>
            </a:r>
            <a:r>
              <a:rPr lang="en-US" altLang="en-US" sz="4400" b="1" dirty="0">
                <a:latin typeface="55 Helvetica Roman"/>
              </a:rPr>
              <a:t> </a:t>
            </a:r>
            <a:r>
              <a:rPr lang="en-US" altLang="en-US" sz="4400" b="1" dirty="0" err="1">
                <a:latin typeface="55 Helvetica Roman"/>
              </a:rPr>
              <a:t>wel</a:t>
            </a:r>
            <a:r>
              <a:rPr lang="en-US" altLang="en-US" sz="4400" b="1" dirty="0">
                <a:latin typeface="55 Helvetica Roman"/>
              </a:rPr>
              <a:t>? </a:t>
            </a:r>
          </a:p>
          <a:p>
            <a:pPr marL="0" indent="0" algn="ctr">
              <a:buFont typeface="Wingdings" pitchFamily="2" charset="2"/>
              <a:buNone/>
            </a:pPr>
            <a:r>
              <a:rPr lang="en-US" altLang="en-US" sz="4400" b="1" dirty="0">
                <a:latin typeface="55 Helvetica Roman"/>
              </a:rPr>
              <a:t/>
            </a:r>
            <a:br>
              <a:rPr lang="en-US" altLang="en-US" sz="4400" b="1" dirty="0">
                <a:latin typeface="55 Helvetica Roman"/>
              </a:rPr>
            </a:br>
            <a:r>
              <a:rPr lang="en-US" altLang="en-US" sz="1200" b="1" dirty="0">
                <a:latin typeface="55 Helvetica Roman"/>
              </a:rPr>
              <a:t> </a:t>
            </a:r>
            <a:r>
              <a:rPr lang="en-US" altLang="en-US" sz="4400" b="1" dirty="0" err="1">
                <a:latin typeface="55 Helvetica Roman"/>
              </a:rPr>
              <a:t>Als</a:t>
            </a:r>
            <a:r>
              <a:rPr lang="en-US" altLang="en-US" sz="4400" b="1" dirty="0">
                <a:latin typeface="55 Helvetica Roman"/>
              </a:rPr>
              <a:t> we het NU </a:t>
            </a:r>
            <a:r>
              <a:rPr lang="en-US" altLang="en-US" sz="4400" b="1" dirty="0" err="1">
                <a:latin typeface="55 Helvetica Roman"/>
              </a:rPr>
              <a:t>niet</a:t>
            </a:r>
            <a:r>
              <a:rPr lang="en-US" altLang="en-US" sz="4400" b="1" dirty="0">
                <a:latin typeface="55 Helvetica Roman"/>
              </a:rPr>
              <a:t> </a:t>
            </a:r>
            <a:r>
              <a:rPr lang="en-US" altLang="en-US" sz="4400" b="1" dirty="0" err="1">
                <a:latin typeface="55 Helvetica Roman"/>
              </a:rPr>
              <a:t>doen</a:t>
            </a:r>
            <a:r>
              <a:rPr lang="en-US" altLang="en-US" sz="4400" b="1" dirty="0">
                <a:latin typeface="55 Helvetica Roman"/>
              </a:rPr>
              <a:t>, </a:t>
            </a:r>
            <a:r>
              <a:rPr lang="en-US" altLang="en-US" sz="4400" b="1" dirty="0" err="1">
                <a:latin typeface="55 Helvetica Roman"/>
              </a:rPr>
              <a:t>wanneer</a:t>
            </a:r>
            <a:r>
              <a:rPr lang="en-US" altLang="en-US" sz="4400" b="1" dirty="0">
                <a:latin typeface="55 Helvetica Roman"/>
              </a:rPr>
              <a:t> </a:t>
            </a:r>
            <a:r>
              <a:rPr lang="en-US" altLang="en-US" sz="4400" b="1" dirty="0" err="1">
                <a:latin typeface="55 Helvetica Roman"/>
              </a:rPr>
              <a:t>dan</a:t>
            </a:r>
            <a:r>
              <a:rPr lang="en-US" altLang="en-US" sz="4400" b="1" dirty="0">
                <a:latin typeface="55 Helvetica Roman"/>
              </a:rPr>
              <a:t> </a:t>
            </a:r>
            <a:r>
              <a:rPr lang="en-US" altLang="en-US" sz="4400" b="1" dirty="0" err="1">
                <a:latin typeface="55 Helvetica Roman"/>
              </a:rPr>
              <a:t>wel</a:t>
            </a:r>
            <a:r>
              <a:rPr lang="en-US" altLang="en-US" sz="4400" b="1" dirty="0">
                <a:latin typeface="55 Helvetica Roman"/>
              </a:rPr>
              <a:t>? </a:t>
            </a:r>
            <a:endParaRPr lang="en-US" altLang="en-US" sz="4400" dirty="0">
              <a:latin typeface="55 Helvetica Roman"/>
            </a:endParaRPr>
          </a:p>
        </p:txBody>
      </p:sp>
      <p:sp>
        <p:nvSpPr>
          <p:cNvPr id="6" name="Rectangle 1"/>
          <p:cNvSpPr>
            <a:spLocks noChangeArrowheads="1"/>
          </p:cNvSpPr>
          <p:nvPr/>
        </p:nvSpPr>
        <p:spPr bwMode="auto">
          <a:xfrm>
            <a:off x="381000" y="6172200"/>
            <a:ext cx="4044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0000"/>
              </a:buClr>
              <a:buSzPct val="8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rgbClr val="CC0000"/>
              </a:buClr>
              <a:buSzPct val="90000"/>
              <a:buFont typeface="Arial" pitchFamily="34" charset="0"/>
              <a:buChar char="□"/>
              <a:defRPr sz="2800">
                <a:solidFill>
                  <a:schemeClr val="tx1"/>
                </a:solidFill>
                <a:latin typeface="Arial" pitchFamily="34" charset="0"/>
              </a:defRPr>
            </a:lvl2pPr>
            <a:lvl3pPr marL="1143000" indent="-228600" eaLnBrk="0" hangingPunct="0">
              <a:spcBef>
                <a:spcPct val="20000"/>
              </a:spcBef>
              <a:buClr>
                <a:srgbClr val="CC0000"/>
              </a:buClr>
              <a:buSzPct val="90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CC0000"/>
              </a:buClr>
              <a:buChar char="•"/>
              <a:defRPr sz="2000">
                <a:solidFill>
                  <a:schemeClr val="tx1"/>
                </a:solidFill>
                <a:latin typeface="Arial" pitchFamily="34" charset="0"/>
              </a:defRPr>
            </a:lvl4pPr>
            <a:lvl5pPr marL="2057400" indent="-228600" eaLnBrk="0" hangingPunct="0">
              <a:spcBef>
                <a:spcPct val="20000"/>
              </a:spcBef>
              <a:buClr>
                <a:schemeClr val="tx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9pPr>
          </a:lstStyle>
          <a:p>
            <a:pPr eaLnBrk="1" hangingPunct="1">
              <a:spcBef>
                <a:spcPct val="0"/>
              </a:spcBef>
              <a:buClrTx/>
              <a:buSzTx/>
              <a:buFontTx/>
              <a:buNone/>
            </a:pPr>
            <a:r>
              <a:rPr lang="en-US" altLang="en-US" sz="1800" dirty="0"/>
              <a:t>* Michigan Governor George Romney</a:t>
            </a:r>
          </a:p>
        </p:txBody>
      </p:sp>
    </p:spTree>
    <p:extLst>
      <p:ext uri="{BB962C8B-B14F-4D97-AF65-F5344CB8AC3E}">
        <p14:creationId xmlns:p14="http://schemas.microsoft.com/office/powerpoint/2010/main" val="33416111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dirty="0" smtClean="0"/>
              <a:t>Hoe </a:t>
            </a:r>
            <a:r>
              <a:rPr lang="en-US" altLang="en-US" dirty="0" err="1" smtClean="0"/>
              <a:t>raak</a:t>
            </a:r>
            <a:r>
              <a:rPr lang="en-US" altLang="en-US" dirty="0" smtClean="0"/>
              <a:t> </a:t>
            </a:r>
            <a:r>
              <a:rPr lang="en-US" altLang="en-US" dirty="0" err="1" smtClean="0"/>
              <a:t>jij</a:t>
            </a:r>
            <a:r>
              <a:rPr lang="en-US" altLang="en-US" dirty="0" smtClean="0"/>
              <a:t> </a:t>
            </a:r>
            <a:r>
              <a:rPr lang="en-US" altLang="en-US" dirty="0" err="1" smtClean="0"/>
              <a:t>betrokken</a:t>
            </a:r>
            <a:r>
              <a:rPr lang="nl-NL" altLang="en-US" dirty="0"/>
              <a:t>?</a:t>
            </a:r>
            <a:endParaRPr lang="en-US" altLang="en-US" dirty="0">
              <a:highlight>
                <a:srgbClr val="FFFF00"/>
              </a:highlight>
            </a:endParaRPr>
          </a:p>
        </p:txBody>
      </p:sp>
      <p:pic>
        <p:nvPicPr>
          <p:cNvPr id="942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3439" y="1417638"/>
            <a:ext cx="4218262" cy="3567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2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94" y="4841108"/>
            <a:ext cx="8706239" cy="1899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04281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01662" y="3721662"/>
            <a:ext cx="7689923" cy="1333445"/>
          </a:xfrm>
        </p:spPr>
        <p:txBody>
          <a:bodyPr/>
          <a:lstStyle/>
          <a:p>
            <a:r>
              <a:rPr lang="en-US" dirty="0" err="1"/>
              <a:t>Hiaten</a:t>
            </a:r>
            <a:r>
              <a:rPr lang="en-US" dirty="0"/>
              <a:t>:</a:t>
            </a:r>
          </a:p>
          <a:p>
            <a:r>
              <a:rPr lang="en-US" dirty="0"/>
              <a:t>Het </a:t>
            </a:r>
            <a:r>
              <a:rPr lang="en-US" dirty="0" err="1" smtClean="0"/>
              <a:t>zorgpad</a:t>
            </a:r>
            <a:endParaRPr lang="en-US" dirty="0"/>
          </a:p>
        </p:txBody>
      </p:sp>
      <p:sp>
        <p:nvSpPr>
          <p:cNvPr id="3" name="Text Placeholder 2"/>
          <p:cNvSpPr>
            <a:spLocks noGrp="1"/>
          </p:cNvSpPr>
          <p:nvPr>
            <p:ph type="body" sz="quarter" idx="13"/>
          </p:nvPr>
        </p:nvSpPr>
        <p:spPr/>
        <p:txBody>
          <a:bodyPr/>
          <a:lstStyle/>
          <a:p>
            <a:r>
              <a:rPr lang="en-US" dirty="0"/>
              <a:t>Ostomy Care Confidential</a:t>
            </a:r>
          </a:p>
        </p:txBody>
      </p:sp>
    </p:spTree>
    <p:extLst>
      <p:ext uri="{BB962C8B-B14F-4D97-AF65-F5344CB8AC3E}">
        <p14:creationId xmlns:p14="http://schemas.microsoft.com/office/powerpoint/2010/main" val="22227023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noGrp="1"/>
          </p:cNvSpPr>
          <p:nvPr>
            <p:ph type="title"/>
          </p:nvPr>
        </p:nvSpPr>
        <p:spPr>
          <a:xfrm>
            <a:off x="228600" y="533400"/>
            <a:ext cx="8458200" cy="884238"/>
          </a:xfrm>
        </p:spPr>
        <p:txBody>
          <a:bodyPr/>
          <a:lstStyle/>
          <a:p>
            <a:pPr eaLnBrk="1" hangingPunct="1"/>
            <a:r>
              <a:rPr lang="en-US" altLang="en-US" b="1" dirty="0">
                <a:cs typeface="Arial" pitchFamily="34" charset="0"/>
              </a:rPr>
              <a:t>Het </a:t>
            </a:r>
            <a:r>
              <a:rPr lang="en-US" altLang="en-US" b="1" dirty="0" err="1" smtClean="0">
                <a:cs typeface="Arial" pitchFamily="34" charset="0"/>
              </a:rPr>
              <a:t>zorgpad</a:t>
            </a:r>
            <a:endParaRPr lang="en-US" altLang="en-US" b="1" dirty="0">
              <a:cs typeface="Arial" pitchFamily="34" charset="0"/>
            </a:endParaRPr>
          </a:p>
        </p:txBody>
      </p:sp>
      <p:sp>
        <p:nvSpPr>
          <p:cNvPr id="28675" name="TextBox 1"/>
          <p:cNvSpPr txBox="1">
            <a:spLocks noChangeArrowheads="1"/>
          </p:cNvSpPr>
          <p:nvPr/>
        </p:nvSpPr>
        <p:spPr bwMode="auto">
          <a:xfrm>
            <a:off x="282575" y="4308811"/>
            <a:ext cx="158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0000"/>
              </a:buClr>
              <a:buSzPct val="8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rgbClr val="CC0000"/>
              </a:buClr>
              <a:buSzPct val="90000"/>
              <a:buFont typeface="Arial" pitchFamily="34" charset="0"/>
              <a:buChar char="□"/>
              <a:defRPr sz="2800">
                <a:solidFill>
                  <a:schemeClr val="tx1"/>
                </a:solidFill>
                <a:latin typeface="Arial" pitchFamily="34" charset="0"/>
              </a:defRPr>
            </a:lvl2pPr>
            <a:lvl3pPr marL="1143000" indent="-228600" eaLnBrk="0" hangingPunct="0">
              <a:spcBef>
                <a:spcPct val="20000"/>
              </a:spcBef>
              <a:buClr>
                <a:srgbClr val="CC0000"/>
              </a:buClr>
              <a:buSzPct val="90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CC0000"/>
              </a:buClr>
              <a:buChar char="•"/>
              <a:defRPr sz="2000">
                <a:solidFill>
                  <a:schemeClr val="tx1"/>
                </a:solidFill>
                <a:latin typeface="Arial" pitchFamily="34" charset="0"/>
              </a:defRPr>
            </a:lvl4pPr>
            <a:lvl5pPr marL="2057400" indent="-228600" eaLnBrk="0" hangingPunct="0">
              <a:spcBef>
                <a:spcPct val="20000"/>
              </a:spcBef>
              <a:buClr>
                <a:schemeClr val="tx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9pPr>
          </a:lstStyle>
          <a:p>
            <a:pPr eaLnBrk="1" hangingPunct="1">
              <a:spcBef>
                <a:spcPct val="0"/>
              </a:spcBef>
              <a:buClrTx/>
              <a:buSzTx/>
              <a:buFontTx/>
              <a:buNone/>
            </a:pPr>
            <a:r>
              <a:rPr lang="en-US" altLang="en-US" sz="1800" b="1" dirty="0" err="1"/>
              <a:t>Preoperatief</a:t>
            </a:r>
            <a:endParaRPr lang="en-US" altLang="en-US" sz="1800" b="1" dirty="0"/>
          </a:p>
        </p:txBody>
      </p:sp>
      <p:pic>
        <p:nvPicPr>
          <p:cNvPr id="28677" name="Picture 10" descr="http://basaribilisim.com/wp-content/uploads/2010/09/START_MASTERLogosu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35202"/>
            <a:ext cx="13716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865313" y="2789971"/>
            <a:ext cx="2414061" cy="1888172"/>
            <a:chOff x="1865313" y="2789971"/>
            <a:chExt cx="2414061" cy="1888172"/>
          </a:xfrm>
        </p:grpSpPr>
        <p:sp>
          <p:nvSpPr>
            <p:cNvPr id="28683" name="TextBox 14"/>
            <p:cNvSpPr txBox="1">
              <a:spLocks noChangeArrowheads="1"/>
            </p:cNvSpPr>
            <p:nvPr/>
          </p:nvSpPr>
          <p:spPr bwMode="auto">
            <a:xfrm>
              <a:off x="2889250" y="4308811"/>
              <a:ext cx="1390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0000"/>
                </a:buClr>
                <a:buSzPct val="8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rgbClr val="CC0000"/>
                </a:buClr>
                <a:buSzPct val="90000"/>
                <a:buFont typeface="Arial" pitchFamily="34" charset="0"/>
                <a:buChar char="□"/>
                <a:defRPr sz="2800">
                  <a:solidFill>
                    <a:schemeClr val="tx1"/>
                  </a:solidFill>
                  <a:latin typeface="Arial" pitchFamily="34" charset="0"/>
                </a:defRPr>
              </a:lvl2pPr>
              <a:lvl3pPr marL="1143000" indent="-228600" eaLnBrk="0" hangingPunct="0">
                <a:spcBef>
                  <a:spcPct val="20000"/>
                </a:spcBef>
                <a:buClr>
                  <a:srgbClr val="CC0000"/>
                </a:buClr>
                <a:buSzPct val="90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CC0000"/>
                </a:buClr>
                <a:buChar char="•"/>
                <a:defRPr sz="2000">
                  <a:solidFill>
                    <a:schemeClr val="tx1"/>
                  </a:solidFill>
                  <a:latin typeface="Arial" pitchFamily="34" charset="0"/>
                </a:defRPr>
              </a:lvl4pPr>
              <a:lvl5pPr marL="2057400" indent="-228600" eaLnBrk="0" hangingPunct="0">
                <a:spcBef>
                  <a:spcPct val="20000"/>
                </a:spcBef>
                <a:buClr>
                  <a:schemeClr val="tx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9pPr>
            </a:lstStyle>
            <a:p>
              <a:pPr eaLnBrk="1" hangingPunct="1">
                <a:spcBef>
                  <a:spcPct val="0"/>
                </a:spcBef>
                <a:buClrTx/>
                <a:buSzTx/>
                <a:buFontTx/>
                <a:buNone/>
              </a:pPr>
              <a:r>
                <a:rPr lang="en-US" altLang="en-US" sz="1800" b="1" dirty="0" err="1"/>
                <a:t>Ziekenhuis</a:t>
              </a:r>
              <a:endParaRPr lang="en-US" altLang="en-US" sz="1800" b="1" dirty="0"/>
            </a:p>
          </p:txBody>
        </p:sp>
        <p:sp>
          <p:nvSpPr>
            <p:cNvPr id="3" name="Right Arrow 2"/>
            <p:cNvSpPr/>
            <p:nvPr/>
          </p:nvSpPr>
          <p:spPr bwMode="auto">
            <a:xfrm>
              <a:off x="1865313" y="3169383"/>
              <a:ext cx="877887" cy="48418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685" name="Picture 2" descr="http://www.bmhvt.org/wp-content/uploads/cross-300x275.jpg"/>
            <p:cNvPicPr>
              <a:picLocks noChangeAspect="1" noChangeArrowheads="1"/>
            </p:cNvPicPr>
            <p:nvPr/>
          </p:nvPicPr>
          <p:blipFill>
            <a:blip r:embed="rId4">
              <a:extLst>
                <a:ext uri="{28A0092B-C50C-407E-A947-70E740481C1C}">
                  <a14:useLocalDpi xmlns:a14="http://schemas.microsoft.com/office/drawing/2010/main" val="0"/>
                </a:ext>
              </a:extLst>
            </a:blip>
            <a:srcRect l="8417" t="9698" r="11304" b="9698"/>
            <a:stretch>
              <a:fillRect/>
            </a:stretch>
          </p:blipFill>
          <p:spPr bwMode="auto">
            <a:xfrm>
              <a:off x="2745225" y="2789971"/>
              <a:ext cx="1349375"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p:nvPr/>
        </p:nvGrpSpPr>
        <p:grpSpPr>
          <a:xfrm>
            <a:off x="4318846" y="3004134"/>
            <a:ext cx="2320131" cy="1674450"/>
            <a:chOff x="4318846" y="3004134"/>
            <a:chExt cx="2320131" cy="1674450"/>
          </a:xfrm>
        </p:grpSpPr>
        <p:sp>
          <p:nvSpPr>
            <p:cNvPr id="28680" name="TextBox 15"/>
            <p:cNvSpPr txBox="1">
              <a:spLocks noChangeArrowheads="1"/>
            </p:cNvSpPr>
            <p:nvPr/>
          </p:nvSpPr>
          <p:spPr bwMode="auto">
            <a:xfrm>
              <a:off x="5070609" y="4309252"/>
              <a:ext cx="13644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0000"/>
                </a:buClr>
                <a:buSzPct val="8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rgbClr val="CC0000"/>
                </a:buClr>
                <a:buSzPct val="90000"/>
                <a:buFont typeface="Arial" pitchFamily="34" charset="0"/>
                <a:buChar char="□"/>
                <a:defRPr sz="2800">
                  <a:solidFill>
                    <a:schemeClr val="tx1"/>
                  </a:solidFill>
                  <a:latin typeface="Arial" pitchFamily="34" charset="0"/>
                </a:defRPr>
              </a:lvl2pPr>
              <a:lvl3pPr marL="1143000" indent="-228600" eaLnBrk="0" hangingPunct="0">
                <a:spcBef>
                  <a:spcPct val="20000"/>
                </a:spcBef>
                <a:buClr>
                  <a:srgbClr val="CC0000"/>
                </a:buClr>
                <a:buSzPct val="90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CC0000"/>
                </a:buClr>
                <a:buChar char="•"/>
                <a:defRPr sz="2000">
                  <a:solidFill>
                    <a:schemeClr val="tx1"/>
                  </a:solidFill>
                  <a:latin typeface="Arial" pitchFamily="34" charset="0"/>
                </a:defRPr>
              </a:lvl4pPr>
              <a:lvl5pPr marL="2057400" indent="-228600" eaLnBrk="0" hangingPunct="0">
                <a:spcBef>
                  <a:spcPct val="20000"/>
                </a:spcBef>
                <a:buClr>
                  <a:schemeClr val="tx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9pPr>
            </a:lstStyle>
            <a:p>
              <a:pPr eaLnBrk="1" hangingPunct="1">
                <a:spcBef>
                  <a:spcPct val="0"/>
                </a:spcBef>
                <a:buClrTx/>
                <a:buSzTx/>
                <a:buFontTx/>
                <a:buNone/>
              </a:pPr>
              <a:r>
                <a:rPr lang="en-US" altLang="en-US" sz="1800" b="1" dirty="0"/>
                <a:t>Na </a:t>
              </a:r>
              <a:r>
                <a:rPr lang="en-US" altLang="en-US" sz="1800" b="1" dirty="0" err="1"/>
                <a:t>ontslag</a:t>
              </a:r>
              <a:endParaRPr lang="en-US" altLang="en-US" sz="1800" b="1" dirty="0"/>
            </a:p>
          </p:txBody>
        </p:sp>
        <p:pic>
          <p:nvPicPr>
            <p:cNvPr id="17" name="Picture 2" descr="http://danblackonleadership.info/wp-content/uploads/2014/01/transition-manageme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7596" y="3004134"/>
              <a:ext cx="1341381" cy="895045"/>
            </a:xfrm>
            <a:prstGeom prst="rect">
              <a:avLst/>
            </a:prstGeom>
            <a:noFill/>
            <a:extLst>
              <a:ext uri="{909E8E84-426E-40DD-AFC4-6F175D3DCCD1}">
                <a14:hiddenFill xmlns:a14="http://schemas.microsoft.com/office/drawing/2010/main">
                  <a:solidFill>
                    <a:srgbClr val="FFFFFF"/>
                  </a:solidFill>
                </a14:hiddenFill>
              </a:ext>
            </a:extLst>
          </p:spPr>
        </p:pic>
        <p:pic>
          <p:nvPicPr>
            <p:cNvPr id="675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8846" y="3211149"/>
              <a:ext cx="877887"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a:off x="6948458" y="2845038"/>
            <a:ext cx="2114759" cy="2387103"/>
            <a:chOff x="6948458" y="2845038"/>
            <a:chExt cx="2114759" cy="2387103"/>
          </a:xfrm>
        </p:grpSpPr>
        <p:sp>
          <p:nvSpPr>
            <p:cNvPr id="28686" name="TextBox 19"/>
            <p:cNvSpPr txBox="1">
              <a:spLocks noChangeArrowheads="1"/>
            </p:cNvSpPr>
            <p:nvPr/>
          </p:nvSpPr>
          <p:spPr bwMode="auto">
            <a:xfrm>
              <a:off x="7783692" y="4308811"/>
              <a:ext cx="12795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0000"/>
                </a:buClr>
                <a:buSzPct val="8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rgbClr val="CC0000"/>
                </a:buClr>
                <a:buSzPct val="90000"/>
                <a:buFont typeface="Arial" pitchFamily="34" charset="0"/>
                <a:buChar char="□"/>
                <a:defRPr sz="2800">
                  <a:solidFill>
                    <a:schemeClr val="tx1"/>
                  </a:solidFill>
                  <a:latin typeface="Arial" pitchFamily="34" charset="0"/>
                </a:defRPr>
              </a:lvl2pPr>
              <a:lvl3pPr marL="1143000" indent="-228600" eaLnBrk="0" hangingPunct="0">
                <a:spcBef>
                  <a:spcPct val="20000"/>
                </a:spcBef>
                <a:buClr>
                  <a:srgbClr val="CC0000"/>
                </a:buClr>
                <a:buSzPct val="90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CC0000"/>
                </a:buClr>
                <a:buChar char="•"/>
                <a:defRPr sz="2000">
                  <a:solidFill>
                    <a:schemeClr val="tx1"/>
                  </a:solidFill>
                  <a:latin typeface="Arial" pitchFamily="34" charset="0"/>
                </a:defRPr>
              </a:lvl4pPr>
              <a:lvl5pPr marL="2057400" indent="-228600" eaLnBrk="0" hangingPunct="0">
                <a:spcBef>
                  <a:spcPct val="20000"/>
                </a:spcBef>
                <a:buClr>
                  <a:schemeClr val="tx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9pPr>
            </a:lstStyle>
            <a:p>
              <a:pPr algn="ctr" eaLnBrk="1" hangingPunct="1">
                <a:spcBef>
                  <a:spcPct val="0"/>
                </a:spcBef>
                <a:buClrTx/>
                <a:buSzTx/>
                <a:buFontTx/>
                <a:buNone/>
              </a:pPr>
              <a:r>
                <a:rPr lang="en-US" altLang="en-US" sz="1800" b="1" dirty="0"/>
                <a:t>Leven met </a:t>
              </a:r>
              <a:r>
                <a:rPr lang="en-US" altLang="en-US" sz="1800" b="1" dirty="0" err="1"/>
                <a:t>een</a:t>
              </a:r>
              <a:r>
                <a:rPr lang="en-US" altLang="en-US" sz="1800" b="1" dirty="0"/>
                <a:t> stoma</a:t>
              </a:r>
            </a:p>
          </p:txBody>
        </p:sp>
        <p:pic>
          <p:nvPicPr>
            <p:cNvPr id="28688" name="Picture 6" descr="https://encrypted-tbn1.gstatic.com/images?q=tbn:ANd9GcTGaoz5zeJoVzmORPSdE8--FaO6LmQS41h3PAB4qcDhOa0OV7WqdBxFQ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1806" y="2845038"/>
              <a:ext cx="1003300" cy="100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58" y="3211151"/>
              <a:ext cx="877887"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36933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40871" y="503247"/>
            <a:ext cx="8229600" cy="884238"/>
          </a:xfrm>
        </p:spPr>
        <p:txBody>
          <a:bodyPr/>
          <a:lstStyle/>
          <a:p>
            <a:r>
              <a:rPr lang="en-US" altLang="en-US" b="1" dirty="0" err="1" smtClean="0">
                <a:cs typeface="Arial" pitchFamily="34" charset="0"/>
              </a:rPr>
              <a:t>Plaatsbepaling</a:t>
            </a:r>
            <a:endParaRPr lang="en-US" altLang="en-US" dirty="0"/>
          </a:p>
        </p:txBody>
      </p:sp>
      <p:pic>
        <p:nvPicPr>
          <p:cNvPr id="29699" name="Picture 10" descr="http://basaribilisim.com/wp-content/uploads/2010/09/START_MASTERLogosu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432050"/>
            <a:ext cx="13716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1"/>
          <p:cNvSpPr txBox="1">
            <a:spLocks noChangeArrowheads="1"/>
          </p:cNvSpPr>
          <p:nvPr/>
        </p:nvSpPr>
        <p:spPr bwMode="auto">
          <a:xfrm>
            <a:off x="123031" y="3876675"/>
            <a:ext cx="1531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0000"/>
              </a:buClr>
              <a:buSzPct val="8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rgbClr val="CC0000"/>
              </a:buClr>
              <a:buSzPct val="90000"/>
              <a:buFont typeface="Arial" pitchFamily="34" charset="0"/>
              <a:buChar char="□"/>
              <a:defRPr sz="2800">
                <a:solidFill>
                  <a:schemeClr val="tx1"/>
                </a:solidFill>
                <a:latin typeface="Arial" pitchFamily="34" charset="0"/>
              </a:defRPr>
            </a:lvl2pPr>
            <a:lvl3pPr marL="1143000" indent="-228600" eaLnBrk="0" hangingPunct="0">
              <a:spcBef>
                <a:spcPct val="20000"/>
              </a:spcBef>
              <a:buClr>
                <a:srgbClr val="CC0000"/>
              </a:buClr>
              <a:buSzPct val="90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CC0000"/>
              </a:buClr>
              <a:buChar char="•"/>
              <a:defRPr sz="2000">
                <a:solidFill>
                  <a:schemeClr val="tx1"/>
                </a:solidFill>
                <a:latin typeface="Arial" pitchFamily="34" charset="0"/>
              </a:defRPr>
            </a:lvl4pPr>
            <a:lvl5pPr marL="2057400" indent="-228600" eaLnBrk="0" hangingPunct="0">
              <a:spcBef>
                <a:spcPct val="20000"/>
              </a:spcBef>
              <a:buClr>
                <a:schemeClr val="tx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9pPr>
          </a:lstStyle>
          <a:p>
            <a:pPr eaLnBrk="1" hangingPunct="1">
              <a:spcBef>
                <a:spcPct val="0"/>
              </a:spcBef>
              <a:buClrTx/>
              <a:buSzTx/>
              <a:buFontTx/>
              <a:buNone/>
            </a:pPr>
            <a:r>
              <a:rPr lang="en-US" altLang="en-US" sz="1800" b="1" dirty="0" err="1"/>
              <a:t>Preoperatief</a:t>
            </a:r>
            <a:endParaRPr lang="en-US" altLang="en-US" sz="1800" b="1" dirty="0"/>
          </a:p>
        </p:txBody>
      </p:sp>
      <p:pic>
        <p:nvPicPr>
          <p:cNvPr id="29701" name="Picture 10" descr="http://basaribilisim.com/wp-content/uploads/2010/09/START_MASTERLogosu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0471" y="6420711"/>
            <a:ext cx="415344"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4708202"/>
            <a:ext cx="9196251" cy="584775"/>
          </a:xfrm>
          <a:prstGeom prst="rect">
            <a:avLst/>
          </a:prstGeom>
        </p:spPr>
        <p:txBody>
          <a:bodyPr wrap="square">
            <a:spAutoFit/>
          </a:bodyPr>
          <a:lstStyle/>
          <a:p>
            <a:pPr>
              <a:spcBef>
                <a:spcPct val="0"/>
              </a:spcBef>
              <a:defRPr/>
            </a:pPr>
            <a:r>
              <a:rPr lang="en-US" altLang="en-US" sz="1600" dirty="0"/>
              <a:t>Colwell JC, Gray M.  </a:t>
            </a:r>
            <a:r>
              <a:rPr lang="en-US" altLang="en-US" sz="1600" i="1" dirty="0"/>
              <a:t>Does Preoperative Teaching and Stoma Site Marking Affect</a:t>
            </a:r>
          </a:p>
          <a:p>
            <a:pPr>
              <a:spcBef>
                <a:spcPct val="0"/>
              </a:spcBef>
              <a:defRPr/>
            </a:pPr>
            <a:r>
              <a:rPr lang="en-US" altLang="en-US" sz="1600" i="1" dirty="0"/>
              <a:t>Surgical Outcomes in Patients Undergoing Ostomy Surgery?  </a:t>
            </a:r>
            <a:r>
              <a:rPr lang="en-US" altLang="en-US" sz="1600" u="sng" dirty="0"/>
              <a:t>JWOCN</a:t>
            </a:r>
            <a:r>
              <a:rPr lang="en-US" altLang="en-US" sz="1600" dirty="0"/>
              <a:t>, Sept/Oct 2007.</a:t>
            </a:r>
          </a:p>
        </p:txBody>
      </p:sp>
      <p:pic>
        <p:nvPicPr>
          <p:cNvPr id="870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1339" y="1509233"/>
            <a:ext cx="4846320" cy="3198183"/>
          </a:xfrm>
          <a:prstGeom prst="rect">
            <a:avLst/>
          </a:prstGeom>
          <a:solidFill>
            <a:schemeClr val="bg1"/>
          </a:solidFill>
          <a:ln>
            <a:noFill/>
          </a:ln>
        </p:spPr>
      </p:pic>
      <p:sp>
        <p:nvSpPr>
          <p:cNvPr id="9" name="Rectangle 8"/>
          <p:cNvSpPr/>
          <p:nvPr/>
        </p:nvSpPr>
        <p:spPr>
          <a:xfrm>
            <a:off x="-1" y="5589714"/>
            <a:ext cx="8851151" cy="830997"/>
          </a:xfrm>
          <a:prstGeom prst="rect">
            <a:avLst/>
          </a:prstGeom>
        </p:spPr>
        <p:txBody>
          <a:bodyPr wrap="square">
            <a:spAutoFit/>
          </a:bodyPr>
          <a:lstStyle/>
          <a:p>
            <a:pPr>
              <a:spcBef>
                <a:spcPct val="0"/>
              </a:spcBef>
              <a:defRPr/>
            </a:pPr>
            <a:r>
              <a:rPr lang="en-US" sz="1600" dirty="0"/>
              <a:t>Wound, Ostomy and Continence Nurses Society. (2014). </a:t>
            </a:r>
            <a:r>
              <a:rPr lang="en-US" sz="1600" i="1" dirty="0"/>
              <a:t>WOCN Society and AUA Position Statement on Preoperative Stoma Site Marking for Patients Undergoing </a:t>
            </a:r>
            <a:r>
              <a:rPr lang="en-US" sz="1600" i="1" dirty="0" err="1"/>
              <a:t>Urostomy</a:t>
            </a:r>
            <a:r>
              <a:rPr lang="en-US" sz="1600" i="1" dirty="0"/>
              <a:t> Surgery. </a:t>
            </a:r>
            <a:r>
              <a:rPr lang="en-US" sz="1600" dirty="0"/>
              <a:t>Mt. Laurel: NJ. Salvadalena, G. et al. Public Library : 2015 May/June JWOCN.</a:t>
            </a:r>
            <a:endParaRPr lang="en-US" altLang="en-US" sz="1600" dirty="0"/>
          </a:p>
        </p:txBody>
      </p:sp>
      <p:sp>
        <p:nvSpPr>
          <p:cNvPr id="5" name="Rectangle 4"/>
          <p:cNvSpPr/>
          <p:nvPr/>
        </p:nvSpPr>
        <p:spPr>
          <a:xfrm>
            <a:off x="3237874" y="1509233"/>
            <a:ext cx="809469" cy="4844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237874" y="1993692"/>
            <a:ext cx="539647" cy="23984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507697" y="4060825"/>
            <a:ext cx="404736" cy="6465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777521" y="4527030"/>
            <a:ext cx="449705" cy="181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5E9E83A-8E25-4728-87EB-E526C8AF8D05}"/>
              </a:ext>
            </a:extLst>
          </p:cNvPr>
          <p:cNvSpPr txBox="1"/>
          <p:nvPr/>
        </p:nvSpPr>
        <p:spPr>
          <a:xfrm>
            <a:off x="473529" y="1269745"/>
            <a:ext cx="3336650" cy="1200329"/>
          </a:xfrm>
          <a:prstGeom prst="rect">
            <a:avLst/>
          </a:prstGeom>
          <a:noFill/>
        </p:spPr>
        <p:txBody>
          <a:bodyPr wrap="square" rtlCol="0">
            <a:spAutoFit/>
          </a:bodyPr>
          <a:lstStyle/>
          <a:p>
            <a:r>
              <a:rPr lang="en-US" sz="1200" dirty="0" err="1"/>
              <a:t>Anatomie</a:t>
            </a:r>
            <a:endParaRPr lang="en-US" sz="1200" dirty="0"/>
          </a:p>
          <a:p>
            <a:r>
              <a:rPr lang="en-US" sz="1200" dirty="0" err="1"/>
              <a:t>Ribben</a:t>
            </a:r>
            <a:endParaRPr lang="en-US" sz="1200" dirty="0"/>
          </a:p>
          <a:p>
            <a:r>
              <a:rPr lang="en-US" sz="1200" dirty="0" err="1" smtClean="0"/>
              <a:t>Schuine</a:t>
            </a:r>
            <a:r>
              <a:rPr lang="en-US" sz="1200" dirty="0" smtClean="0"/>
              <a:t> </a:t>
            </a:r>
            <a:r>
              <a:rPr lang="en-US" sz="1200" dirty="0" err="1" smtClean="0"/>
              <a:t>buikspieren</a:t>
            </a:r>
            <a:endParaRPr lang="en-US" sz="1200" dirty="0"/>
          </a:p>
          <a:p>
            <a:r>
              <a:rPr lang="en-US" sz="1200" dirty="0" err="1" smtClean="0"/>
              <a:t>Rechte</a:t>
            </a:r>
            <a:r>
              <a:rPr lang="en-US" sz="1200" dirty="0" smtClean="0"/>
              <a:t> </a:t>
            </a:r>
            <a:r>
              <a:rPr lang="en-US" sz="1200" dirty="0" err="1"/>
              <a:t>buikspier</a:t>
            </a:r>
            <a:r>
              <a:rPr lang="en-US" sz="1200" dirty="0"/>
              <a:t> </a:t>
            </a:r>
          </a:p>
          <a:p>
            <a:r>
              <a:rPr lang="en-US" sz="1200" dirty="0"/>
              <a:t>Navel</a:t>
            </a:r>
          </a:p>
          <a:p>
            <a:r>
              <a:rPr lang="en-US" sz="1200" dirty="0" err="1"/>
              <a:t>Rectale</a:t>
            </a:r>
            <a:r>
              <a:rPr lang="en-US" sz="1200" dirty="0"/>
              <a:t> </a:t>
            </a:r>
            <a:r>
              <a:rPr lang="en-US" sz="1200" dirty="0" err="1"/>
              <a:t>schede</a:t>
            </a:r>
            <a:r>
              <a:rPr lang="en-US" sz="1200" dirty="0"/>
              <a:t> </a:t>
            </a:r>
          </a:p>
        </p:txBody>
      </p:sp>
    </p:spTree>
    <p:extLst>
      <p:ext uri="{BB962C8B-B14F-4D97-AF65-F5344CB8AC3E}">
        <p14:creationId xmlns:p14="http://schemas.microsoft.com/office/powerpoint/2010/main" val="19703979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dirty="0">
                <a:cs typeface="Arial" pitchFamily="34" charset="0"/>
              </a:rPr>
              <a:t>Het </a:t>
            </a:r>
            <a:r>
              <a:rPr lang="en-US" altLang="en-US" dirty="0" err="1">
                <a:cs typeface="Arial" pitchFamily="34" charset="0"/>
              </a:rPr>
              <a:t>markeren</a:t>
            </a:r>
            <a:r>
              <a:rPr lang="en-US" altLang="en-US" dirty="0">
                <a:cs typeface="Arial" pitchFamily="34" charset="0"/>
              </a:rPr>
              <a:t> van de </a:t>
            </a:r>
            <a:r>
              <a:rPr lang="en-US" altLang="en-US" dirty="0" err="1">
                <a:cs typeface="Arial" pitchFamily="34" charset="0"/>
              </a:rPr>
              <a:t>stomalocatie</a:t>
            </a:r>
            <a:endParaRPr lang="en-US" altLang="en-US" dirty="0"/>
          </a:p>
        </p:txBody>
      </p:sp>
      <p:pic>
        <p:nvPicPr>
          <p:cNvPr id="30724" name="Picture 3" descr="IMG_0154"/>
          <p:cNvPicPr>
            <a:picLocks noGrp="1" noChangeAspect="1" noChangeArrowheads="1"/>
          </p:cNvPicPr>
          <p:nvPr/>
        </p:nvPicPr>
        <p:blipFill>
          <a:blip r:embed="rId3">
            <a:extLst>
              <a:ext uri="{28A0092B-C50C-407E-A947-70E740481C1C}">
                <a14:useLocalDpi xmlns:a14="http://schemas.microsoft.com/office/drawing/2010/main" val="0"/>
              </a:ext>
            </a:extLst>
          </a:blip>
          <a:srcRect b="3847"/>
          <a:stretch>
            <a:fillRect/>
          </a:stretch>
        </p:blipFill>
        <p:spPr bwMode="auto">
          <a:xfrm>
            <a:off x="533400" y="1370013"/>
            <a:ext cx="3810000" cy="274796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25" name="Picture 4" descr="IMG_0155"/>
          <p:cNvPicPr>
            <a:picLocks noGrp="1" noChangeAspect="1" noChangeArrowheads="1"/>
          </p:cNvPicPr>
          <p:nvPr/>
        </p:nvPicPr>
        <p:blipFill>
          <a:blip r:embed="rId4">
            <a:extLst>
              <a:ext uri="{28A0092B-C50C-407E-A947-70E740481C1C}">
                <a14:useLocalDpi xmlns:a14="http://schemas.microsoft.com/office/drawing/2010/main" val="0"/>
              </a:ext>
            </a:extLst>
          </a:blip>
          <a:srcRect r="1923"/>
          <a:stretch>
            <a:fillRect/>
          </a:stretch>
        </p:blipFill>
        <p:spPr bwMode="auto">
          <a:xfrm>
            <a:off x="4800600" y="1370013"/>
            <a:ext cx="3592513" cy="274796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26" name="Picture 5" descr="IMG_0206"/>
          <p:cNvPicPr>
            <a:picLocks noGrp="1" noChangeAspect="1" noChangeArrowheads="1"/>
          </p:cNvPicPr>
          <p:nvPr/>
        </p:nvPicPr>
        <p:blipFill>
          <a:blip r:embed="rId5">
            <a:extLst>
              <a:ext uri="{28A0092B-C50C-407E-A947-70E740481C1C}">
                <a14:useLocalDpi xmlns:a14="http://schemas.microsoft.com/office/drawing/2010/main" val="0"/>
              </a:ext>
            </a:extLst>
          </a:blip>
          <a:srcRect t="3847" b="7692"/>
          <a:stretch>
            <a:fillRect/>
          </a:stretch>
        </p:blipFill>
        <p:spPr bwMode="auto">
          <a:xfrm>
            <a:off x="3542212" y="4324622"/>
            <a:ext cx="3781425" cy="24574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2178" y="4963903"/>
            <a:ext cx="1175322" cy="646331"/>
          </a:xfrm>
          <a:prstGeom prst="rect">
            <a:avLst/>
          </a:prstGeom>
          <a:noFill/>
        </p:spPr>
        <p:txBody>
          <a:bodyPr wrap="none" rtlCol="0">
            <a:spAutoFit/>
          </a:bodyPr>
          <a:lstStyle/>
          <a:p>
            <a:r>
              <a:rPr lang="en-US" dirty="0">
                <a:latin typeface="Arabic Typesetting" panose="03020402040406030203" pitchFamily="66" charset="-78"/>
                <a:cs typeface="Arabic Typesetting" panose="03020402040406030203" pitchFamily="66" charset="-78"/>
              </a:rPr>
              <a:t>Met dank </a:t>
            </a:r>
            <a:r>
              <a:rPr lang="en-US" dirty="0" err="1">
                <a:latin typeface="Arabic Typesetting" panose="03020402040406030203" pitchFamily="66" charset="-78"/>
                <a:cs typeface="Arabic Typesetting" panose="03020402040406030203" pitchFamily="66" charset="-78"/>
              </a:rPr>
              <a:t>aan</a:t>
            </a:r>
            <a:r>
              <a:rPr lang="en-US" dirty="0">
                <a:latin typeface="Arabic Typesetting" panose="03020402040406030203" pitchFamily="66" charset="-78"/>
                <a:cs typeface="Arabic Typesetting" panose="03020402040406030203" pitchFamily="66" charset="-78"/>
              </a:rPr>
              <a:t>: </a:t>
            </a:r>
          </a:p>
          <a:p>
            <a:endParaRPr lang="en-US" dirty="0"/>
          </a:p>
        </p:txBody>
      </p:sp>
      <p:pic>
        <p:nvPicPr>
          <p:cNvPr id="84993"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256" y="5320542"/>
            <a:ext cx="1705104" cy="1260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descr="http://basaribilisim.com/wp-content/uploads/2010/09/START_MASTERLogosuz.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471" y="6420711"/>
            <a:ext cx="415344"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26088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335280" y="339316"/>
            <a:ext cx="8229600" cy="884238"/>
          </a:xfrm>
        </p:spPr>
        <p:txBody>
          <a:bodyPr/>
          <a:lstStyle/>
          <a:p>
            <a:r>
              <a:rPr lang="en-US" altLang="en-US" dirty="0">
                <a:cs typeface="Arial" pitchFamily="34" charset="0"/>
              </a:rPr>
              <a:t>Het </a:t>
            </a:r>
            <a:r>
              <a:rPr lang="en-US" altLang="en-US" dirty="0" err="1">
                <a:cs typeface="Arial" pitchFamily="34" charset="0"/>
              </a:rPr>
              <a:t>markeren</a:t>
            </a:r>
            <a:r>
              <a:rPr lang="en-US" altLang="en-US" dirty="0">
                <a:cs typeface="Arial" pitchFamily="34" charset="0"/>
              </a:rPr>
              <a:t> van de </a:t>
            </a:r>
            <a:r>
              <a:rPr lang="en-US" altLang="en-US" dirty="0" err="1">
                <a:cs typeface="Arial" pitchFamily="34" charset="0"/>
              </a:rPr>
              <a:t>stomalocatie</a:t>
            </a:r>
            <a:r>
              <a:rPr lang="en-US" altLang="en-US" dirty="0">
                <a:cs typeface="Arial" pitchFamily="34" charset="0"/>
              </a:rPr>
              <a:t/>
            </a:r>
            <a:br>
              <a:rPr lang="en-US" altLang="en-US" dirty="0">
                <a:cs typeface="Arial" pitchFamily="34" charset="0"/>
              </a:rPr>
            </a:br>
            <a:r>
              <a:rPr lang="en-US" altLang="en-US" dirty="0">
                <a:cs typeface="Arial" pitchFamily="34" charset="0"/>
              </a:rPr>
              <a:t>Casus</a:t>
            </a:r>
            <a:endParaRPr lang="en-US" altLang="en-US" dirty="0"/>
          </a:p>
        </p:txBody>
      </p:sp>
      <p:pic>
        <p:nvPicPr>
          <p:cNvPr id="31747"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 y="2667000"/>
            <a:ext cx="3695700" cy="2771775"/>
          </a:xfrm>
        </p:spPr>
      </p:pic>
      <p:pic>
        <p:nvPicPr>
          <p:cNvPr id="31748"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191000" y="1219200"/>
            <a:ext cx="3124200" cy="2343150"/>
          </a:xfrm>
        </p:spPr>
      </p:pic>
      <p:pic>
        <p:nvPicPr>
          <p:cNvPr id="31749"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706813"/>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http://basaribilisim.com/wp-content/uploads/2010/09/START_MASTERLogosuz.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70471" y="6420711"/>
            <a:ext cx="415344"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5274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2"/>
          <p:cNvSpPr>
            <a:spLocks noGrp="1" noChangeArrowheads="1"/>
          </p:cNvSpPr>
          <p:nvPr>
            <p:ph type="title"/>
          </p:nvPr>
        </p:nvSpPr>
        <p:spPr>
          <a:xfrm>
            <a:off x="286023" y="261257"/>
            <a:ext cx="8229600" cy="884238"/>
          </a:xfrm>
        </p:spPr>
        <p:txBody>
          <a:bodyPr>
            <a:normAutofit fontScale="90000"/>
          </a:bodyPr>
          <a:lstStyle/>
          <a:p>
            <a:pPr>
              <a:defRPr/>
            </a:pPr>
            <a:r>
              <a:rPr lang="en-US" altLang="en-US" sz="3200" dirty="0">
                <a:cs typeface="Arial" pitchFamily="34" charset="0"/>
              </a:rPr>
              <a:t>Het </a:t>
            </a:r>
            <a:r>
              <a:rPr lang="en-US" altLang="en-US" sz="3200" dirty="0" err="1">
                <a:cs typeface="Arial" pitchFamily="34" charset="0"/>
              </a:rPr>
              <a:t>markeren</a:t>
            </a:r>
            <a:r>
              <a:rPr lang="en-US" altLang="en-US" sz="3200" dirty="0">
                <a:cs typeface="Arial" pitchFamily="34" charset="0"/>
              </a:rPr>
              <a:t> van de </a:t>
            </a:r>
            <a:r>
              <a:rPr lang="en-US" altLang="en-US" sz="3200" dirty="0" err="1">
                <a:cs typeface="Arial" pitchFamily="34" charset="0"/>
              </a:rPr>
              <a:t>stomalocatie</a:t>
            </a:r>
            <a:r>
              <a:rPr lang="en-US" altLang="en-US" sz="3200" dirty="0">
                <a:cs typeface="Arial" pitchFamily="34" charset="0"/>
              </a:rPr>
              <a:t/>
            </a:r>
            <a:br>
              <a:rPr lang="en-US" altLang="en-US" sz="3200" dirty="0">
                <a:cs typeface="Arial" pitchFamily="34" charset="0"/>
              </a:rPr>
            </a:br>
            <a:r>
              <a:rPr lang="en-US" altLang="en-US" sz="3200" dirty="0">
                <a:cs typeface="Arial" pitchFamily="34" charset="0"/>
              </a:rPr>
              <a:t>Casus</a:t>
            </a:r>
            <a:r>
              <a:rPr lang="en-US" dirty="0"/>
              <a:t/>
            </a:r>
            <a:br>
              <a:rPr lang="en-US" dirty="0"/>
            </a:br>
            <a:r>
              <a:rPr lang="en-US" dirty="0"/>
              <a:t/>
            </a:r>
            <a:br>
              <a:rPr lang="en-US" dirty="0"/>
            </a:br>
            <a:endParaRPr lang="en-US" dirty="0"/>
          </a:p>
        </p:txBody>
      </p:sp>
      <p:pic>
        <p:nvPicPr>
          <p:cNvPr id="32771" name="Picture 3" descr="Barrhead ileo (MS) semi lying Sept 201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68313" y="2278063"/>
            <a:ext cx="4037012" cy="3206750"/>
          </a:xfrm>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2" name="Picture 4" descr="Barrhead ileo (MS) Sept 2011 sittin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60900" y="2278063"/>
            <a:ext cx="4037013" cy="3206750"/>
          </a:xfrm>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0" descr="http://basaribilisim.com/wp-content/uploads/2010/09/START_MASTERLogosu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0471" y="6420711"/>
            <a:ext cx="415344"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642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dirty="0"/>
              <a:t>Wat is Ostomy Care Confidential?</a:t>
            </a:r>
          </a:p>
        </p:txBody>
      </p:sp>
      <p:sp>
        <p:nvSpPr>
          <p:cNvPr id="6147" name="Content Placeholder 2"/>
          <p:cNvSpPr>
            <a:spLocks noGrp="1"/>
          </p:cNvSpPr>
          <p:nvPr>
            <p:ph idx="1"/>
          </p:nvPr>
        </p:nvSpPr>
        <p:spPr/>
        <p:txBody>
          <a:bodyPr/>
          <a:lstStyle/>
          <a:p>
            <a:r>
              <a:rPr lang="en-US" altLang="en-US" dirty="0" err="1" smtClean="0"/>
              <a:t>Avond</a:t>
            </a:r>
            <a:r>
              <a:rPr lang="en-US" altLang="en-US" dirty="0" smtClean="0"/>
              <a:t> door </a:t>
            </a:r>
            <a:r>
              <a:rPr lang="en-US" altLang="en-US" dirty="0" err="1" smtClean="0"/>
              <a:t>en</a:t>
            </a:r>
            <a:r>
              <a:rPr lang="en-US" altLang="en-US" dirty="0" smtClean="0"/>
              <a:t> </a:t>
            </a:r>
            <a:r>
              <a:rPr lang="en-US" altLang="en-US" dirty="0" err="1" smtClean="0"/>
              <a:t>voor</a:t>
            </a:r>
            <a:r>
              <a:rPr lang="en-US" altLang="en-US" dirty="0" smtClean="0"/>
              <a:t> </a:t>
            </a:r>
            <a:r>
              <a:rPr lang="en-US" altLang="en-US" dirty="0" err="1" smtClean="0"/>
              <a:t>stomaverpleegkundigen</a:t>
            </a:r>
            <a:endParaRPr lang="en-US" altLang="en-US" dirty="0"/>
          </a:p>
          <a:p>
            <a:endParaRPr lang="en-US" altLang="en-US" dirty="0"/>
          </a:p>
          <a:p>
            <a:r>
              <a:rPr lang="en-US" altLang="en-US" dirty="0" err="1"/>
              <a:t>Interactie</a:t>
            </a:r>
            <a:r>
              <a:rPr lang="en-US" altLang="en-US" dirty="0"/>
              <a:t> </a:t>
            </a:r>
            <a:r>
              <a:rPr lang="en-US" altLang="en-US" dirty="0" err="1"/>
              <a:t>tussen</a:t>
            </a:r>
            <a:r>
              <a:rPr lang="en-US" altLang="en-US" dirty="0"/>
              <a:t> </a:t>
            </a:r>
            <a:r>
              <a:rPr lang="en-US" altLang="en-US" dirty="0" err="1"/>
              <a:t>collega’s</a:t>
            </a:r>
            <a:endParaRPr lang="en-US" altLang="en-US" dirty="0"/>
          </a:p>
        </p:txBody>
      </p:sp>
      <p:pic>
        <p:nvPicPr>
          <p:cNvPr id="6148" name="Picture 3" descr="confidential-300x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895600"/>
            <a:ext cx="316547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50344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Bewustwording</a:t>
            </a:r>
            <a:r>
              <a:rPr lang="en-US" dirty="0"/>
              <a:t> – Noord Amerika </a:t>
            </a:r>
          </a:p>
        </p:txBody>
      </p:sp>
      <p:sp>
        <p:nvSpPr>
          <p:cNvPr id="3" name="Content Placeholder 2"/>
          <p:cNvSpPr>
            <a:spLocks noGrp="1"/>
          </p:cNvSpPr>
          <p:nvPr>
            <p:ph idx="1"/>
          </p:nvPr>
        </p:nvSpPr>
        <p:spPr>
          <a:xfrm>
            <a:off x="457200" y="1676400"/>
            <a:ext cx="8503920" cy="4648200"/>
          </a:xfrm>
        </p:spPr>
        <p:txBody>
          <a:bodyPr/>
          <a:lstStyle/>
          <a:p>
            <a:pPr marL="0" indent="0">
              <a:lnSpc>
                <a:spcPct val="90000"/>
              </a:lnSpc>
              <a:spcBef>
                <a:spcPts val="1200"/>
              </a:spcBef>
              <a:buNone/>
            </a:pPr>
            <a:r>
              <a:rPr lang="en-US" altLang="en-US" dirty="0"/>
              <a:t>2014: Ostomy Care Confidential</a:t>
            </a:r>
          </a:p>
          <a:p>
            <a:pPr marL="0" indent="0">
              <a:lnSpc>
                <a:spcPct val="90000"/>
              </a:lnSpc>
              <a:spcBef>
                <a:spcPts val="1200"/>
              </a:spcBef>
              <a:buNone/>
            </a:pPr>
            <a:r>
              <a:rPr lang="en-US" altLang="en-US" dirty="0" err="1"/>
              <a:t>Welke</a:t>
            </a:r>
            <a:r>
              <a:rPr lang="en-US" altLang="en-US" dirty="0"/>
              <a:t> percentage van de </a:t>
            </a:r>
            <a:r>
              <a:rPr lang="en-US" altLang="en-US" dirty="0" err="1"/>
              <a:t>geplande</a:t>
            </a:r>
            <a:r>
              <a:rPr lang="en-US" altLang="en-US" dirty="0"/>
              <a:t> </a:t>
            </a:r>
            <a:r>
              <a:rPr lang="en-US" altLang="en-US" dirty="0" err="1"/>
              <a:t>operatiepatiënten</a:t>
            </a:r>
            <a:r>
              <a:rPr lang="en-US" altLang="en-US" dirty="0"/>
              <a:t> </a:t>
            </a:r>
            <a:r>
              <a:rPr lang="en-US" altLang="en-US" dirty="0" err="1"/>
              <a:t>worden</a:t>
            </a:r>
            <a:r>
              <a:rPr lang="en-US" altLang="en-US" dirty="0"/>
              <a:t> </a:t>
            </a:r>
            <a:r>
              <a:rPr lang="en-US" altLang="en-US" dirty="0" err="1"/>
              <a:t>preoperatief</a:t>
            </a:r>
            <a:r>
              <a:rPr lang="en-US" altLang="en-US" dirty="0"/>
              <a:t> </a:t>
            </a:r>
            <a:r>
              <a:rPr lang="en-US" altLang="en-US" dirty="0" err="1"/>
              <a:t>gemarkeerd</a:t>
            </a:r>
            <a:r>
              <a:rPr lang="en-US" altLang="en-US" dirty="0"/>
              <a:t>?</a:t>
            </a:r>
            <a:endParaRPr lang="en-US" dirty="0"/>
          </a:p>
        </p:txBody>
      </p:sp>
      <p:pic>
        <p:nvPicPr>
          <p:cNvPr id="8" name="Picture 10" descr="http://basaribilisim.com/wp-content/uploads/2010/09/START_MASTERLogosu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0471" y="6420711"/>
            <a:ext cx="415344"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4"/>
          <p:cNvGraphicFramePr>
            <a:graphicFrameLocks noGrp="1"/>
          </p:cNvGraphicFramePr>
          <p:nvPr>
            <p:extLst>
              <p:ext uri="{D42A27DB-BD31-4B8C-83A1-F6EECF244321}">
                <p14:modId xmlns:p14="http://schemas.microsoft.com/office/powerpoint/2010/main" val="3894929824"/>
              </p:ext>
            </p:extLst>
          </p:nvPr>
        </p:nvGraphicFramePr>
        <p:xfrm>
          <a:off x="1810207" y="2745030"/>
          <a:ext cx="6079758" cy="387875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571134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Bewustwording</a:t>
            </a:r>
            <a:r>
              <a:rPr lang="en-US" dirty="0"/>
              <a:t> – North America</a:t>
            </a:r>
          </a:p>
        </p:txBody>
      </p:sp>
      <p:sp>
        <p:nvSpPr>
          <p:cNvPr id="3" name="Content Placeholder 2"/>
          <p:cNvSpPr>
            <a:spLocks noGrp="1"/>
          </p:cNvSpPr>
          <p:nvPr>
            <p:ph idx="1"/>
          </p:nvPr>
        </p:nvSpPr>
        <p:spPr>
          <a:xfrm>
            <a:off x="457200" y="1676400"/>
            <a:ext cx="8503920" cy="4648200"/>
          </a:xfrm>
        </p:spPr>
        <p:txBody>
          <a:bodyPr/>
          <a:lstStyle/>
          <a:p>
            <a:pPr marL="0" indent="0">
              <a:lnSpc>
                <a:spcPct val="90000"/>
              </a:lnSpc>
              <a:spcBef>
                <a:spcPts val="1200"/>
              </a:spcBef>
              <a:buNone/>
            </a:pPr>
            <a:r>
              <a:rPr lang="en-US" altLang="en-US" dirty="0"/>
              <a:t>2015: Ostomy Care Confidential</a:t>
            </a:r>
          </a:p>
          <a:p>
            <a:pPr marL="0" indent="0">
              <a:lnSpc>
                <a:spcPct val="90000"/>
              </a:lnSpc>
              <a:spcBef>
                <a:spcPts val="1200"/>
              </a:spcBef>
              <a:buNone/>
            </a:pPr>
            <a:r>
              <a:rPr lang="en-US" altLang="en-US" dirty="0" err="1"/>
              <a:t>Denk</a:t>
            </a:r>
            <a:r>
              <a:rPr lang="en-US" altLang="en-US" dirty="0"/>
              <a:t> </a:t>
            </a:r>
            <a:r>
              <a:rPr lang="en-US" altLang="en-US" dirty="0" err="1"/>
              <a:t>je</a:t>
            </a:r>
            <a:r>
              <a:rPr lang="en-US" altLang="en-US" dirty="0"/>
              <a:t> </a:t>
            </a:r>
            <a:r>
              <a:rPr lang="en-US" altLang="en-US" dirty="0" err="1"/>
              <a:t>dat</a:t>
            </a:r>
            <a:r>
              <a:rPr lang="en-US" altLang="en-US" dirty="0"/>
              <a:t> </a:t>
            </a:r>
            <a:r>
              <a:rPr lang="en-US" altLang="en-US" dirty="0" err="1"/>
              <a:t>iemand</a:t>
            </a:r>
            <a:r>
              <a:rPr lang="en-US" altLang="en-US" dirty="0"/>
              <a:t> </a:t>
            </a:r>
            <a:r>
              <a:rPr lang="en-US" altLang="en-US" dirty="0" err="1"/>
              <a:t>anders</a:t>
            </a:r>
            <a:r>
              <a:rPr lang="en-US" altLang="en-US" dirty="0"/>
              <a:t> </a:t>
            </a:r>
            <a:r>
              <a:rPr lang="en-US" altLang="en-US" dirty="0" err="1"/>
              <a:t>dan</a:t>
            </a:r>
            <a:r>
              <a:rPr lang="en-US" altLang="en-US" dirty="0"/>
              <a:t> </a:t>
            </a:r>
            <a:r>
              <a:rPr lang="en-US" altLang="en-US" dirty="0" err="1"/>
              <a:t>een</a:t>
            </a:r>
            <a:r>
              <a:rPr lang="en-US" altLang="en-US" dirty="0"/>
              <a:t> </a:t>
            </a:r>
            <a:r>
              <a:rPr lang="en-US" altLang="en-US" dirty="0" err="1"/>
              <a:t>stomaverpleegkundige</a:t>
            </a:r>
            <a:r>
              <a:rPr lang="en-US" altLang="en-US" dirty="0"/>
              <a:t> de </a:t>
            </a:r>
            <a:r>
              <a:rPr lang="en-US" altLang="en-US" dirty="0" err="1"/>
              <a:t>patiënt</a:t>
            </a:r>
            <a:r>
              <a:rPr lang="en-US" altLang="en-US" dirty="0"/>
              <a:t> </a:t>
            </a:r>
            <a:r>
              <a:rPr lang="en-US" altLang="en-US" dirty="0" err="1"/>
              <a:t>peoperatief</a:t>
            </a:r>
            <a:r>
              <a:rPr lang="en-US" altLang="en-US" dirty="0"/>
              <a:t> </a:t>
            </a:r>
            <a:r>
              <a:rPr lang="en-US" altLang="en-US" dirty="0" err="1"/>
              <a:t>kan</a:t>
            </a:r>
            <a:r>
              <a:rPr lang="en-US" altLang="en-US" dirty="0"/>
              <a:t> </a:t>
            </a:r>
            <a:r>
              <a:rPr lang="en-US" altLang="en-US" dirty="0" err="1"/>
              <a:t>markeren</a:t>
            </a:r>
            <a:r>
              <a:rPr lang="en-US" altLang="en-US" dirty="0"/>
              <a:t> </a:t>
            </a:r>
            <a:r>
              <a:rPr lang="en-US" altLang="en-US" dirty="0" err="1"/>
              <a:t>voor</a:t>
            </a:r>
            <a:r>
              <a:rPr lang="en-US" altLang="en-US" dirty="0"/>
              <a:t> </a:t>
            </a:r>
            <a:r>
              <a:rPr lang="en-US" altLang="en-US" dirty="0" err="1"/>
              <a:t>een</a:t>
            </a:r>
            <a:r>
              <a:rPr lang="en-US" altLang="en-US" dirty="0"/>
              <a:t> </a:t>
            </a:r>
            <a:r>
              <a:rPr lang="en-US" altLang="en-US" dirty="0" err="1"/>
              <a:t>stomaoperatie</a:t>
            </a:r>
            <a:r>
              <a:rPr lang="en-US" altLang="en-US" dirty="0"/>
              <a:t>?</a:t>
            </a:r>
            <a:endParaRPr lang="en-US" dirty="0"/>
          </a:p>
        </p:txBody>
      </p:sp>
      <p:graphicFrame>
        <p:nvGraphicFramePr>
          <p:cNvPr id="6" name="Object 4"/>
          <p:cNvGraphicFramePr>
            <a:graphicFrameLocks noGrp="1"/>
          </p:cNvGraphicFramePr>
          <p:nvPr>
            <p:extLst>
              <p:ext uri="{D42A27DB-BD31-4B8C-83A1-F6EECF244321}">
                <p14:modId xmlns:p14="http://schemas.microsoft.com/office/powerpoint/2010/main" val="799579502"/>
              </p:ext>
            </p:extLst>
          </p:nvPr>
        </p:nvGraphicFramePr>
        <p:xfrm>
          <a:off x="1810207" y="2745030"/>
          <a:ext cx="6079758" cy="3878753"/>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10" descr="http://basaribilisim.com/wp-content/uploads/2010/09/START_MASTERLogosu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0471" y="6420711"/>
            <a:ext cx="415344"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71134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381000" y="1206731"/>
            <a:ext cx="8229600" cy="852599"/>
          </a:xfrm>
        </p:spPr>
        <p:txBody>
          <a:bodyPr/>
          <a:lstStyle/>
          <a:p>
            <a:r>
              <a:rPr lang="en-US" sz="2400" b="0" dirty="0" err="1" smtClean="0">
                <a:latin typeface="+mn-lt"/>
              </a:rPr>
              <a:t>Heb</a:t>
            </a:r>
            <a:r>
              <a:rPr lang="en-US" sz="2400" b="0" dirty="0" smtClean="0">
                <a:latin typeface="+mn-lt"/>
              </a:rPr>
              <a:t> </a:t>
            </a:r>
            <a:r>
              <a:rPr lang="en-US" sz="2400" b="0" dirty="0">
                <a:latin typeface="+mn-lt"/>
              </a:rPr>
              <a:t>je </a:t>
            </a:r>
            <a:r>
              <a:rPr lang="en-US" sz="2400" b="0" dirty="0" err="1">
                <a:latin typeface="+mn-lt"/>
              </a:rPr>
              <a:t>een</a:t>
            </a:r>
            <a:r>
              <a:rPr lang="en-US" sz="2400" b="0" dirty="0">
                <a:latin typeface="+mn-lt"/>
              </a:rPr>
              <a:t> </a:t>
            </a:r>
            <a:r>
              <a:rPr lang="en-US" sz="2400" b="0" dirty="0" err="1">
                <a:latin typeface="+mn-lt"/>
              </a:rPr>
              <a:t>aangewezen</a:t>
            </a:r>
            <a:r>
              <a:rPr lang="en-US" sz="2400" b="0" dirty="0">
                <a:latin typeface="+mn-lt"/>
              </a:rPr>
              <a:t> </a:t>
            </a:r>
            <a:r>
              <a:rPr lang="en-US" sz="2400" b="0" dirty="0" err="1">
                <a:latin typeface="+mn-lt"/>
              </a:rPr>
              <a:t>vervanger</a:t>
            </a:r>
            <a:r>
              <a:rPr lang="en-US" sz="2400" b="0" dirty="0">
                <a:latin typeface="+mn-lt"/>
              </a:rPr>
              <a:t> </a:t>
            </a:r>
            <a:r>
              <a:rPr lang="en-US" sz="2400" b="0" dirty="0" err="1">
                <a:latin typeface="+mn-lt"/>
              </a:rPr>
              <a:t>binnen</a:t>
            </a:r>
            <a:r>
              <a:rPr lang="en-US" sz="2400" b="0" dirty="0">
                <a:latin typeface="+mn-lt"/>
              </a:rPr>
              <a:t> </a:t>
            </a:r>
            <a:r>
              <a:rPr lang="en-US" sz="2400" b="0" dirty="0" err="1">
                <a:latin typeface="+mn-lt"/>
              </a:rPr>
              <a:t>jouw</a:t>
            </a:r>
            <a:r>
              <a:rPr lang="en-US" sz="2400" b="0" dirty="0">
                <a:latin typeface="+mn-lt"/>
              </a:rPr>
              <a:t> </a:t>
            </a:r>
            <a:r>
              <a:rPr lang="en-US" sz="2400" b="0" dirty="0" err="1">
                <a:latin typeface="+mn-lt"/>
              </a:rPr>
              <a:t>praktijk</a:t>
            </a:r>
            <a:r>
              <a:rPr lang="en-US" sz="2400" b="0" dirty="0">
                <a:latin typeface="+mn-lt"/>
              </a:rPr>
              <a:t> om </a:t>
            </a:r>
            <a:r>
              <a:rPr lang="en-US" sz="2400" b="0" dirty="0" err="1">
                <a:latin typeface="+mn-lt"/>
              </a:rPr>
              <a:t>stomalocaties</a:t>
            </a:r>
            <a:r>
              <a:rPr lang="en-US" sz="2400" b="0" dirty="0">
                <a:latin typeface="+mn-lt"/>
              </a:rPr>
              <a:t> </a:t>
            </a:r>
            <a:r>
              <a:rPr lang="en-US" sz="2400" b="0" dirty="0" err="1">
                <a:latin typeface="+mn-lt"/>
              </a:rPr>
              <a:t>te</a:t>
            </a:r>
            <a:r>
              <a:rPr lang="en-US" sz="2400" b="0" dirty="0">
                <a:latin typeface="+mn-lt"/>
              </a:rPr>
              <a:t> </a:t>
            </a:r>
            <a:r>
              <a:rPr lang="en-US" sz="2400" b="0" dirty="0" err="1">
                <a:latin typeface="+mn-lt"/>
              </a:rPr>
              <a:t>markeren</a:t>
            </a:r>
            <a:r>
              <a:rPr lang="en-US" sz="2400" b="0" dirty="0">
                <a:latin typeface="+mn-lt"/>
              </a:rPr>
              <a:t> </a:t>
            </a:r>
            <a:r>
              <a:rPr lang="en-US" sz="2400" b="0" dirty="0" err="1">
                <a:latin typeface="+mn-lt"/>
              </a:rPr>
              <a:t>als</a:t>
            </a:r>
            <a:r>
              <a:rPr lang="en-US" sz="2400" b="0" dirty="0">
                <a:latin typeface="+mn-lt"/>
              </a:rPr>
              <a:t> je </a:t>
            </a:r>
            <a:r>
              <a:rPr lang="en-US" sz="2400" b="0" dirty="0" err="1">
                <a:latin typeface="+mn-lt"/>
              </a:rPr>
              <a:t>niet</a:t>
            </a:r>
            <a:r>
              <a:rPr lang="en-US" sz="2400" b="0" dirty="0">
                <a:latin typeface="+mn-lt"/>
              </a:rPr>
              <a:t> </a:t>
            </a:r>
            <a:r>
              <a:rPr lang="en-US" sz="2400" b="0" dirty="0" err="1">
                <a:latin typeface="+mn-lt"/>
              </a:rPr>
              <a:t>aanwezig</a:t>
            </a:r>
            <a:r>
              <a:rPr lang="en-US" sz="2400" b="0" dirty="0">
                <a:latin typeface="+mn-lt"/>
              </a:rPr>
              <a:t> bent</a:t>
            </a:r>
            <a:r>
              <a:rPr lang="en-US" sz="2400" b="0" dirty="0" smtClean="0">
                <a:latin typeface="+mn-lt"/>
              </a:rPr>
              <a:t>? </a:t>
            </a:r>
            <a:r>
              <a:rPr lang="en-US" sz="2400" b="0" dirty="0" err="1" smtClean="0">
                <a:latin typeface="+mn-lt"/>
              </a:rPr>
              <a:t>Buiten</a:t>
            </a:r>
            <a:r>
              <a:rPr lang="en-US" sz="2400" b="0" dirty="0" smtClean="0">
                <a:latin typeface="+mn-lt"/>
              </a:rPr>
              <a:t> je </a:t>
            </a:r>
            <a:r>
              <a:rPr lang="en-US" sz="2400" b="0" dirty="0" err="1" smtClean="0">
                <a:latin typeface="+mn-lt"/>
              </a:rPr>
              <a:t>directe</a:t>
            </a:r>
            <a:r>
              <a:rPr lang="en-US" sz="2400" b="0" dirty="0" smtClean="0">
                <a:latin typeface="+mn-lt"/>
              </a:rPr>
              <a:t> </a:t>
            </a:r>
            <a:r>
              <a:rPr lang="en-US" sz="2400" b="0" dirty="0" err="1" smtClean="0">
                <a:latin typeface="+mn-lt"/>
              </a:rPr>
              <a:t>collega-stomaverpleegkundigen</a:t>
            </a:r>
            <a:r>
              <a:rPr lang="en-US" sz="2400" b="0" dirty="0" smtClean="0">
                <a:latin typeface="+mn-lt"/>
              </a:rPr>
              <a:t>. </a:t>
            </a:r>
            <a:endParaRPr lang="en-US" dirty="0"/>
          </a:p>
        </p:txBody>
      </p:sp>
      <p:graphicFrame>
        <p:nvGraphicFramePr>
          <p:cNvPr id="8" name="TPChart"/>
          <p:cNvGraphicFramePr>
            <a:graphicFrameLocks noChangeAspect="1"/>
          </p:cNvGraphicFramePr>
          <p:nvPr>
            <p:custDataLst>
              <p:tags r:id="rId3"/>
            </p:custDataLst>
            <p:extLst>
              <p:ext uri="{D42A27DB-BD31-4B8C-83A1-F6EECF244321}">
                <p14:modId xmlns:p14="http://schemas.microsoft.com/office/powerpoint/2010/main" val="3689028524"/>
              </p:ext>
            </p:extLst>
          </p:nvPr>
        </p:nvGraphicFramePr>
        <p:xfrm>
          <a:off x="32657" y="2438400"/>
          <a:ext cx="9144000" cy="1200150"/>
        </p:xfrm>
        <a:graphic>
          <a:graphicData uri="http://schemas.openxmlformats.org/presentationml/2006/ole">
            <mc:AlternateContent xmlns:mc="http://schemas.openxmlformats.org/markup-compatibility/2006">
              <mc:Choice xmlns:v="urn:schemas-microsoft-com:vml" Requires="v">
                <p:oleObj spid="_x0000_s73810" name="Chart" r:id="rId7" imgW="9144000" imgH="1200150" progId="MSGraph.Chart.8">
                  <p:embed followColorScheme="full"/>
                </p:oleObj>
              </mc:Choice>
              <mc:Fallback>
                <p:oleObj name="Chart" r:id="rId7" imgW="9144000" imgH="1200150" progId="MSGraph.Chart.8">
                  <p:embed followColorScheme="full"/>
                  <p:pic>
                    <p:nvPicPr>
                      <p:cNvPr id="0" name=""/>
                      <p:cNvPicPr/>
                      <p:nvPr/>
                    </p:nvPicPr>
                    <p:blipFill>
                      <a:blip r:embed="rId8"/>
                      <a:stretch>
                        <a:fillRect/>
                      </a:stretch>
                    </p:blipFill>
                    <p:spPr>
                      <a:xfrm>
                        <a:off x="32657" y="2438400"/>
                        <a:ext cx="9144000" cy="120015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1295400" y="2514600"/>
            <a:ext cx="5892800" cy="3154363"/>
          </a:xfrm>
        </p:spPr>
        <p:txBody>
          <a:bodyPr>
            <a:normAutofit/>
          </a:bodyPr>
          <a:lstStyle/>
          <a:p>
            <a:pPr marL="514350" indent="-514350">
              <a:buFont typeface="Courier New Bold Italic"/>
              <a:buAutoNum type="alphaUcPeriod"/>
            </a:pPr>
            <a:r>
              <a:rPr lang="en-US" sz="2800" dirty="0"/>
              <a:t>Ja</a:t>
            </a:r>
          </a:p>
          <a:p>
            <a:pPr marL="514350" indent="-514350">
              <a:buFont typeface="Courier New Bold Italic"/>
              <a:buAutoNum type="alphaUcPeriod"/>
            </a:pPr>
            <a:r>
              <a:rPr lang="en-US" sz="2800" dirty="0"/>
              <a:t>Nee</a:t>
            </a:r>
          </a:p>
        </p:txBody>
      </p:sp>
      <p:sp>
        <p:nvSpPr>
          <p:cNvPr id="6" name="TextBox 5"/>
          <p:cNvSpPr txBox="1"/>
          <p:nvPr/>
        </p:nvSpPr>
        <p:spPr>
          <a:xfrm>
            <a:off x="534389" y="628082"/>
            <a:ext cx="3241963" cy="584775"/>
          </a:xfrm>
          <a:prstGeom prst="rect">
            <a:avLst/>
          </a:prstGeom>
          <a:noFill/>
        </p:spPr>
        <p:txBody>
          <a:bodyPr wrap="square" rtlCol="0">
            <a:spAutoFit/>
          </a:bodyPr>
          <a:lstStyle/>
          <a:p>
            <a:r>
              <a:rPr lang="en-US" sz="3200" b="1" dirty="0" err="1"/>
              <a:t>Vraag</a:t>
            </a:r>
            <a:r>
              <a:rPr lang="en-US" sz="3200" b="1" dirty="0"/>
              <a:t> 6</a:t>
            </a:r>
          </a:p>
        </p:txBody>
      </p:sp>
      <p:pic>
        <p:nvPicPr>
          <p:cNvPr id="7373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29663" y="6450013"/>
            <a:ext cx="414337"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extLst>
      <p:ext uri="{BB962C8B-B14F-4D97-AF65-F5344CB8AC3E}">
        <p14:creationId xmlns:p14="http://schemas.microsoft.com/office/powerpoint/2010/main" val="202750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762000"/>
            <a:ext cx="8229600" cy="852599"/>
          </a:xfrm>
        </p:spPr>
        <p:txBody>
          <a:bodyPr/>
          <a:lstStyle/>
          <a:p>
            <a:r>
              <a:rPr lang="en-US" dirty="0"/>
              <a:t/>
            </a:r>
            <a:br>
              <a:rPr lang="en-US" dirty="0"/>
            </a:br>
            <a:r>
              <a:rPr lang="en-US" sz="2400" b="0" dirty="0" err="1">
                <a:latin typeface="+mn-lt"/>
              </a:rPr>
              <a:t>Wanneer</a:t>
            </a:r>
            <a:r>
              <a:rPr lang="en-US" sz="2400" b="0" dirty="0">
                <a:latin typeface="+mn-lt"/>
              </a:rPr>
              <a:t> </a:t>
            </a:r>
            <a:r>
              <a:rPr lang="en-US" sz="2400" b="0" dirty="0" err="1">
                <a:latin typeface="+mn-lt"/>
              </a:rPr>
              <a:t>patiënten</a:t>
            </a:r>
            <a:r>
              <a:rPr lang="en-US" sz="2400" b="0" dirty="0">
                <a:latin typeface="+mn-lt"/>
              </a:rPr>
              <a:t> </a:t>
            </a:r>
            <a:r>
              <a:rPr lang="en-US" sz="2400" b="0" dirty="0" err="1">
                <a:latin typeface="+mn-lt"/>
              </a:rPr>
              <a:t>preoperatieve</a:t>
            </a:r>
            <a:r>
              <a:rPr lang="en-US" sz="2400" b="0" dirty="0">
                <a:latin typeface="+mn-lt"/>
              </a:rPr>
              <a:t> </a:t>
            </a:r>
            <a:r>
              <a:rPr lang="en-US" sz="2400" b="0" dirty="0" err="1">
                <a:latin typeface="+mn-lt"/>
              </a:rPr>
              <a:t>voorlichting</a:t>
            </a:r>
            <a:r>
              <a:rPr lang="en-US" sz="2400" b="0" dirty="0">
                <a:latin typeface="+mn-lt"/>
              </a:rPr>
              <a:t> </a:t>
            </a:r>
            <a:r>
              <a:rPr lang="en-US" sz="2400" b="0" dirty="0" err="1">
                <a:latin typeface="+mn-lt"/>
              </a:rPr>
              <a:t>krijgen</a:t>
            </a:r>
            <a:r>
              <a:rPr lang="en-US" sz="2400" b="0" dirty="0">
                <a:latin typeface="+mn-lt"/>
              </a:rPr>
              <a:t>, </a:t>
            </a:r>
            <a:r>
              <a:rPr lang="en-US" sz="2400" b="0" dirty="0" err="1">
                <a:latin typeface="+mn-lt"/>
              </a:rPr>
              <a:t>hoeveel</a:t>
            </a:r>
            <a:r>
              <a:rPr lang="en-US" sz="2400" b="0" dirty="0">
                <a:latin typeface="+mn-lt"/>
              </a:rPr>
              <a:t> </a:t>
            </a:r>
            <a:r>
              <a:rPr lang="en-US" sz="2400" b="0" dirty="0" err="1">
                <a:latin typeface="+mn-lt"/>
              </a:rPr>
              <a:t>procent</a:t>
            </a:r>
            <a:r>
              <a:rPr lang="en-US" sz="2400" b="0" dirty="0">
                <a:latin typeface="+mn-lt"/>
              </a:rPr>
              <a:t> van de </a:t>
            </a:r>
            <a:r>
              <a:rPr lang="en-US" sz="2400" b="0" dirty="0" err="1">
                <a:latin typeface="+mn-lt"/>
              </a:rPr>
              <a:t>informatie</a:t>
            </a:r>
            <a:r>
              <a:rPr lang="en-US" sz="2400" b="0" dirty="0">
                <a:latin typeface="+mn-lt"/>
              </a:rPr>
              <a:t>/</a:t>
            </a:r>
            <a:r>
              <a:rPr lang="en-US" sz="2400" b="0" dirty="0" err="1">
                <a:latin typeface="+mn-lt"/>
              </a:rPr>
              <a:t>voorlichting</a:t>
            </a:r>
            <a:r>
              <a:rPr lang="en-US" sz="2400" b="0" dirty="0">
                <a:latin typeface="+mn-lt"/>
              </a:rPr>
              <a:t> </a:t>
            </a:r>
            <a:r>
              <a:rPr lang="en-US" sz="2400" b="0" dirty="0" err="1">
                <a:latin typeface="+mn-lt"/>
              </a:rPr>
              <a:t>onthouden</a:t>
            </a:r>
            <a:r>
              <a:rPr lang="en-US" sz="2400" b="0" dirty="0">
                <a:latin typeface="+mn-lt"/>
              </a:rPr>
              <a:t> </a:t>
            </a:r>
            <a:r>
              <a:rPr lang="en-US" sz="2400" b="0" dirty="0" err="1">
                <a:latin typeface="+mn-lt"/>
              </a:rPr>
              <a:t>zij</a:t>
            </a:r>
            <a:r>
              <a:rPr lang="en-US" sz="2400" b="0" dirty="0">
                <a:latin typeface="+mn-lt"/>
              </a:rPr>
              <a:t> </a:t>
            </a:r>
            <a:r>
              <a:rPr lang="en-US" sz="2400" b="0" dirty="0" err="1">
                <a:latin typeface="+mn-lt"/>
              </a:rPr>
              <a:t>volgens</a:t>
            </a:r>
            <a:r>
              <a:rPr lang="en-US" sz="2400" b="0" dirty="0">
                <a:latin typeface="+mn-lt"/>
              </a:rPr>
              <a:t> </a:t>
            </a:r>
            <a:r>
              <a:rPr lang="en-US" sz="2400" b="0" dirty="0" err="1">
                <a:latin typeface="+mn-lt"/>
              </a:rPr>
              <a:t>jou</a:t>
            </a:r>
            <a:r>
              <a:rPr lang="en-US" sz="2400" b="0" dirty="0">
                <a:latin typeface="+mn-lt"/>
              </a:rPr>
              <a:t>? </a:t>
            </a:r>
            <a:r>
              <a:rPr lang="en-US" dirty="0"/>
              <a:t/>
            </a:r>
            <a:br>
              <a:rPr lang="en-US" dirty="0"/>
            </a:br>
            <a:endParaRPr lang="en-US" dirty="0"/>
          </a:p>
        </p:txBody>
      </p:sp>
      <p:graphicFrame>
        <p:nvGraphicFramePr>
          <p:cNvPr id="8" name="TPChart"/>
          <p:cNvGraphicFramePr>
            <a:graphicFrameLocks noChangeAspect="1"/>
          </p:cNvGraphicFramePr>
          <p:nvPr>
            <p:custDataLst>
              <p:tags r:id="rId3"/>
            </p:custDataLst>
            <p:extLst>
              <p:ext uri="{D42A27DB-BD31-4B8C-83A1-F6EECF244321}">
                <p14:modId xmlns:p14="http://schemas.microsoft.com/office/powerpoint/2010/main" val="236384580"/>
              </p:ext>
            </p:extLst>
          </p:nvPr>
        </p:nvGraphicFramePr>
        <p:xfrm>
          <a:off x="0" y="2500746"/>
          <a:ext cx="9144000" cy="2619375"/>
        </p:xfrm>
        <a:graphic>
          <a:graphicData uri="http://schemas.openxmlformats.org/presentationml/2006/ole">
            <mc:AlternateContent xmlns:mc="http://schemas.openxmlformats.org/markup-compatibility/2006">
              <mc:Choice xmlns:v="urn:schemas-microsoft-com:vml" Requires="v">
                <p:oleObj spid="_x0000_s74834" name="Chart" r:id="rId7" imgW="9144000" imgH="2619465" progId="MSGraph.Chart.8">
                  <p:embed followColorScheme="full"/>
                </p:oleObj>
              </mc:Choice>
              <mc:Fallback>
                <p:oleObj name="Chart" r:id="rId7" imgW="9144000" imgH="2619465" progId="MSGraph.Chart.8">
                  <p:embed followColorScheme="full"/>
                  <p:pic>
                    <p:nvPicPr>
                      <p:cNvPr id="0" name=""/>
                      <p:cNvPicPr/>
                      <p:nvPr/>
                    </p:nvPicPr>
                    <p:blipFill>
                      <a:blip r:embed="rId8"/>
                      <a:stretch>
                        <a:fillRect/>
                      </a:stretch>
                    </p:blipFill>
                    <p:spPr>
                      <a:xfrm>
                        <a:off x="0" y="2500746"/>
                        <a:ext cx="9144000" cy="2619375"/>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1270000" y="2667000"/>
            <a:ext cx="7848600" cy="3306763"/>
          </a:xfrm>
        </p:spPr>
        <p:txBody>
          <a:bodyPr>
            <a:normAutofit/>
          </a:bodyPr>
          <a:lstStyle/>
          <a:p>
            <a:pPr marL="514350" indent="-514350">
              <a:buFont typeface="Courier New Bold Italic"/>
              <a:buAutoNum type="alphaUcPeriod"/>
            </a:pPr>
            <a:r>
              <a:rPr lang="en-US" sz="3200" dirty="0"/>
              <a:t>0-25%</a:t>
            </a:r>
          </a:p>
          <a:p>
            <a:pPr marL="514350" indent="-514350">
              <a:buFont typeface="Courier New Bold Italic"/>
              <a:buAutoNum type="alphaUcPeriod"/>
            </a:pPr>
            <a:r>
              <a:rPr lang="en-US" sz="3200" dirty="0"/>
              <a:t>26-50%</a:t>
            </a:r>
          </a:p>
          <a:p>
            <a:pPr marL="514350" indent="-514350">
              <a:buFont typeface="Courier New Bold Italic"/>
              <a:buAutoNum type="alphaUcPeriod"/>
            </a:pPr>
            <a:r>
              <a:rPr lang="en-US" sz="3200" dirty="0"/>
              <a:t>51-75%</a:t>
            </a:r>
          </a:p>
          <a:p>
            <a:pPr marL="514350" indent="-514350">
              <a:buFont typeface="Courier New Bold Italic"/>
              <a:buAutoNum type="alphaUcPeriod"/>
            </a:pPr>
            <a:r>
              <a:rPr lang="en-US" sz="3200" dirty="0"/>
              <a:t>76-100%</a:t>
            </a:r>
          </a:p>
        </p:txBody>
      </p:sp>
      <p:sp>
        <p:nvSpPr>
          <p:cNvPr id="6" name="TextBox 5"/>
          <p:cNvSpPr txBox="1"/>
          <p:nvPr/>
        </p:nvSpPr>
        <p:spPr>
          <a:xfrm>
            <a:off x="457200" y="605642"/>
            <a:ext cx="3604161" cy="584775"/>
          </a:xfrm>
          <a:prstGeom prst="rect">
            <a:avLst/>
          </a:prstGeom>
          <a:noFill/>
        </p:spPr>
        <p:txBody>
          <a:bodyPr wrap="square" rtlCol="0">
            <a:spAutoFit/>
          </a:bodyPr>
          <a:lstStyle/>
          <a:p>
            <a:r>
              <a:rPr lang="en-US" sz="3200" b="1" dirty="0" err="1"/>
              <a:t>Vraag</a:t>
            </a:r>
            <a:r>
              <a:rPr lang="en-US" sz="3200" b="1" dirty="0"/>
              <a:t> 7</a:t>
            </a:r>
          </a:p>
        </p:txBody>
      </p:sp>
      <p:pic>
        <p:nvPicPr>
          <p:cNvPr id="7475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29663" y="6419789"/>
            <a:ext cx="414337"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extLst>
      <p:ext uri="{BB962C8B-B14F-4D97-AF65-F5344CB8AC3E}">
        <p14:creationId xmlns:p14="http://schemas.microsoft.com/office/powerpoint/2010/main" val="309951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28600" y="360207"/>
            <a:ext cx="8229600" cy="884237"/>
          </a:xfrm>
        </p:spPr>
        <p:txBody>
          <a:bodyPr/>
          <a:lstStyle/>
          <a:p>
            <a:r>
              <a:rPr lang="en-US" altLang="en-US" dirty="0" smtClean="0"/>
              <a:t>De </a:t>
            </a:r>
            <a:r>
              <a:rPr lang="en-US" altLang="en-US" dirty="0"/>
              <a:t>impact op </a:t>
            </a:r>
            <a:r>
              <a:rPr lang="en-US" altLang="en-US" dirty="0" err="1"/>
              <a:t>patiënten</a:t>
            </a:r>
            <a:r>
              <a:rPr lang="en-US" altLang="en-US" dirty="0"/>
              <a:t/>
            </a:r>
            <a:br>
              <a:rPr lang="en-US" altLang="en-US" dirty="0"/>
            </a:br>
            <a:r>
              <a:rPr lang="en-US" altLang="en-US" dirty="0" smtClean="0"/>
              <a:t>Casus </a:t>
            </a:r>
            <a:r>
              <a:rPr lang="en-US" altLang="en-US" dirty="0" err="1" smtClean="0"/>
              <a:t>plaatsbepaling</a:t>
            </a:r>
            <a:endParaRPr lang="en-US" altLang="en-US" dirty="0"/>
          </a:p>
        </p:txBody>
      </p:sp>
      <p:pic>
        <p:nvPicPr>
          <p:cNvPr id="10" name="Picture 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467588" y="2506606"/>
            <a:ext cx="3493531" cy="2953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0" descr="http://basaribilisim.com/wp-content/uploads/2010/09/START_MASTERLogosu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0471" y="6420711"/>
            <a:ext cx="415344"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13956" y="2913017"/>
            <a:ext cx="5391824" cy="1477328"/>
          </a:xfrm>
          <a:prstGeom prst="rect">
            <a:avLst/>
          </a:prstGeom>
          <a:noFill/>
        </p:spPr>
        <p:txBody>
          <a:bodyPr wrap="square" rtlCol="0">
            <a:spAutoFit/>
          </a:bodyPr>
          <a:lstStyle/>
          <a:p>
            <a:r>
              <a:rPr lang="en-US" dirty="0" smtClean="0"/>
              <a:t>Met </a:t>
            </a:r>
            <a:r>
              <a:rPr lang="en-US" dirty="0" err="1" smtClean="0"/>
              <a:t>betrekking</a:t>
            </a:r>
            <a:r>
              <a:rPr lang="en-US" dirty="0" smtClean="0"/>
              <a:t> tot </a:t>
            </a:r>
            <a:r>
              <a:rPr lang="en-US" dirty="0" err="1" smtClean="0"/>
              <a:t>plaatsbepaling</a:t>
            </a:r>
            <a:r>
              <a:rPr lang="en-US" dirty="0" smtClean="0"/>
              <a:t>: </a:t>
            </a:r>
            <a:r>
              <a:rPr lang="en-US" dirty="0" err="1" smtClean="0"/>
              <a:t>Heb</a:t>
            </a:r>
            <a:r>
              <a:rPr lang="en-US" dirty="0" smtClean="0"/>
              <a:t> je </a:t>
            </a:r>
            <a:r>
              <a:rPr lang="en-US" dirty="0" err="1" smtClean="0"/>
              <a:t>een</a:t>
            </a:r>
            <a:r>
              <a:rPr lang="en-US" dirty="0" smtClean="0"/>
              <a:t> casus, die </a:t>
            </a:r>
            <a:r>
              <a:rPr lang="en-US" dirty="0" err="1" smtClean="0"/>
              <a:t>jouw</a:t>
            </a:r>
            <a:r>
              <a:rPr lang="en-US" dirty="0" smtClean="0"/>
              <a:t> </a:t>
            </a:r>
            <a:r>
              <a:rPr lang="en-US" dirty="0" err="1" smtClean="0"/>
              <a:t>werkwijze</a:t>
            </a:r>
            <a:r>
              <a:rPr lang="en-US" dirty="0" smtClean="0"/>
              <a:t> </a:t>
            </a:r>
            <a:r>
              <a:rPr lang="en-US" dirty="0" err="1" smtClean="0"/>
              <a:t>en</a:t>
            </a:r>
            <a:r>
              <a:rPr lang="en-US" dirty="0" smtClean="0"/>
              <a:t>/of die van </a:t>
            </a:r>
            <a:r>
              <a:rPr lang="en-US" dirty="0" err="1" smtClean="0"/>
              <a:t>collega’s</a:t>
            </a:r>
            <a:r>
              <a:rPr lang="en-US" dirty="0" smtClean="0"/>
              <a:t> </a:t>
            </a:r>
            <a:r>
              <a:rPr lang="en-US" dirty="0" err="1" smtClean="0"/>
              <a:t>veranderd</a:t>
            </a:r>
            <a:r>
              <a:rPr lang="en-US" dirty="0" smtClean="0"/>
              <a:t> </a:t>
            </a:r>
            <a:r>
              <a:rPr lang="en-US" dirty="0" err="1" smtClean="0"/>
              <a:t>heeft</a:t>
            </a:r>
            <a:r>
              <a:rPr lang="en-US" dirty="0" smtClean="0"/>
              <a:t>?  </a:t>
            </a:r>
            <a:endParaRPr lang="en-US" dirty="0">
              <a:highlight>
                <a:srgbClr val="FFFF00"/>
              </a:highlight>
            </a:endParaRPr>
          </a:p>
          <a:p>
            <a:endParaRPr lang="en-US" dirty="0"/>
          </a:p>
          <a:p>
            <a:r>
              <a:rPr lang="en-US" dirty="0" err="1"/>
              <a:t>Heeft</a:t>
            </a:r>
            <a:r>
              <a:rPr lang="en-US" dirty="0"/>
              <a:t> </a:t>
            </a:r>
            <a:r>
              <a:rPr lang="en-US" dirty="0" err="1"/>
              <a:t>iemand</a:t>
            </a:r>
            <a:r>
              <a:rPr lang="en-US" dirty="0"/>
              <a:t> tips die </a:t>
            </a:r>
            <a:r>
              <a:rPr lang="en-US" dirty="0" err="1"/>
              <a:t>hij</a:t>
            </a:r>
            <a:r>
              <a:rPr lang="en-US" dirty="0"/>
              <a:t>/</a:t>
            </a:r>
            <a:r>
              <a:rPr lang="en-US" dirty="0" err="1"/>
              <a:t>zij</a:t>
            </a:r>
            <a:r>
              <a:rPr lang="en-US" dirty="0"/>
              <a:t> wilt </a:t>
            </a:r>
            <a:r>
              <a:rPr lang="en-US" dirty="0" err="1"/>
              <a:t>delen</a:t>
            </a:r>
            <a:r>
              <a:rPr lang="en-US" dirty="0"/>
              <a:t>?</a:t>
            </a:r>
          </a:p>
        </p:txBody>
      </p:sp>
    </p:spTree>
    <p:extLst>
      <p:ext uri="{BB962C8B-B14F-4D97-AF65-F5344CB8AC3E}">
        <p14:creationId xmlns:p14="http://schemas.microsoft.com/office/powerpoint/2010/main" val="11300127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dirty="0" err="1"/>
              <a:t>Jouw</a:t>
            </a:r>
            <a:r>
              <a:rPr lang="en-US" altLang="en-US" dirty="0"/>
              <a:t> </a:t>
            </a:r>
            <a:r>
              <a:rPr lang="en-US" altLang="en-US" dirty="0" err="1"/>
              <a:t>inzet</a:t>
            </a:r>
            <a:endParaRPr lang="en-US" altLang="en-US" dirty="0"/>
          </a:p>
        </p:txBody>
      </p:sp>
      <p:pic>
        <p:nvPicPr>
          <p:cNvPr id="942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3167" y="1417638"/>
            <a:ext cx="4218262" cy="3567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2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94" y="4841108"/>
            <a:ext cx="8706239" cy="1899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52653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dirty="0">
                <a:cs typeface="Arial" pitchFamily="34" charset="0"/>
              </a:rPr>
              <a:t>Het </a:t>
            </a:r>
            <a:r>
              <a:rPr lang="en-US" altLang="en-US" dirty="0" err="1" smtClean="0">
                <a:cs typeface="Arial" pitchFamily="34" charset="0"/>
              </a:rPr>
              <a:t>zorgpad</a:t>
            </a:r>
            <a:endParaRPr lang="en-US" altLang="en-US" dirty="0"/>
          </a:p>
        </p:txBody>
      </p:sp>
      <p:pic>
        <p:nvPicPr>
          <p:cNvPr id="37891" name="Picture 10" descr="http://basaribilisim.com/wp-content/uploads/2010/09/START_MASTERLogosu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432050"/>
            <a:ext cx="13716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1"/>
          <p:cNvSpPr txBox="1">
            <a:spLocks noChangeArrowheads="1"/>
          </p:cNvSpPr>
          <p:nvPr/>
        </p:nvSpPr>
        <p:spPr bwMode="auto">
          <a:xfrm>
            <a:off x="282575" y="3876675"/>
            <a:ext cx="1531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0000"/>
              </a:buClr>
              <a:buSzPct val="8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rgbClr val="CC0000"/>
              </a:buClr>
              <a:buSzPct val="90000"/>
              <a:buFont typeface="Arial" pitchFamily="34" charset="0"/>
              <a:buChar char="□"/>
              <a:defRPr sz="2800">
                <a:solidFill>
                  <a:schemeClr val="tx1"/>
                </a:solidFill>
                <a:latin typeface="Arial" pitchFamily="34" charset="0"/>
              </a:defRPr>
            </a:lvl2pPr>
            <a:lvl3pPr marL="1143000" indent="-228600" eaLnBrk="0" hangingPunct="0">
              <a:spcBef>
                <a:spcPct val="20000"/>
              </a:spcBef>
              <a:buClr>
                <a:srgbClr val="CC0000"/>
              </a:buClr>
              <a:buSzPct val="90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CC0000"/>
              </a:buClr>
              <a:buChar char="•"/>
              <a:defRPr sz="2000">
                <a:solidFill>
                  <a:schemeClr val="tx1"/>
                </a:solidFill>
                <a:latin typeface="Arial" pitchFamily="34" charset="0"/>
              </a:defRPr>
            </a:lvl4pPr>
            <a:lvl5pPr marL="2057400" indent="-228600" eaLnBrk="0" hangingPunct="0">
              <a:spcBef>
                <a:spcPct val="20000"/>
              </a:spcBef>
              <a:buClr>
                <a:schemeClr val="tx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9pPr>
          </a:lstStyle>
          <a:p>
            <a:pPr eaLnBrk="1" hangingPunct="1">
              <a:spcBef>
                <a:spcPct val="0"/>
              </a:spcBef>
              <a:buClrTx/>
              <a:buSzTx/>
              <a:buFontTx/>
              <a:buNone/>
            </a:pPr>
            <a:r>
              <a:rPr lang="en-US" altLang="en-US" sz="1800" b="1" dirty="0" err="1"/>
              <a:t>Preoperatief</a:t>
            </a:r>
            <a:endParaRPr lang="en-US" altLang="en-US" sz="1800" b="1" dirty="0"/>
          </a:p>
        </p:txBody>
      </p:sp>
      <p:grpSp>
        <p:nvGrpSpPr>
          <p:cNvPr id="6" name="Group 5"/>
          <p:cNvGrpSpPr>
            <a:grpSpLocks/>
          </p:cNvGrpSpPr>
          <p:nvPr/>
        </p:nvGrpSpPr>
        <p:grpSpPr bwMode="auto">
          <a:xfrm>
            <a:off x="1689100" y="2616200"/>
            <a:ext cx="2590274" cy="1650444"/>
            <a:chOff x="1689100" y="2616200"/>
            <a:chExt cx="2590274" cy="1650444"/>
          </a:xfrm>
        </p:grpSpPr>
        <p:sp>
          <p:nvSpPr>
            <p:cNvPr id="37895" name="TextBox 14"/>
            <p:cNvSpPr txBox="1">
              <a:spLocks noChangeArrowheads="1"/>
            </p:cNvSpPr>
            <p:nvPr/>
          </p:nvSpPr>
          <p:spPr bwMode="auto">
            <a:xfrm>
              <a:off x="2889250" y="3897312"/>
              <a:ext cx="1390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0000"/>
                </a:buClr>
                <a:buSzPct val="8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rgbClr val="CC0000"/>
                </a:buClr>
                <a:buSzPct val="90000"/>
                <a:buFont typeface="Arial" pitchFamily="34" charset="0"/>
                <a:buChar char="□"/>
                <a:defRPr sz="2800">
                  <a:solidFill>
                    <a:schemeClr val="tx1"/>
                  </a:solidFill>
                  <a:latin typeface="Arial" pitchFamily="34" charset="0"/>
                </a:defRPr>
              </a:lvl2pPr>
              <a:lvl3pPr marL="1143000" indent="-228600" eaLnBrk="0" hangingPunct="0">
                <a:spcBef>
                  <a:spcPct val="20000"/>
                </a:spcBef>
                <a:buClr>
                  <a:srgbClr val="CC0000"/>
                </a:buClr>
                <a:buSzPct val="90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CC0000"/>
                </a:buClr>
                <a:buChar char="•"/>
                <a:defRPr sz="2000">
                  <a:solidFill>
                    <a:schemeClr val="tx1"/>
                  </a:solidFill>
                  <a:latin typeface="Arial" pitchFamily="34" charset="0"/>
                </a:defRPr>
              </a:lvl4pPr>
              <a:lvl5pPr marL="2057400" indent="-228600" eaLnBrk="0" hangingPunct="0">
                <a:spcBef>
                  <a:spcPct val="20000"/>
                </a:spcBef>
                <a:buClr>
                  <a:schemeClr val="tx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9pPr>
            </a:lstStyle>
            <a:p>
              <a:pPr eaLnBrk="1" hangingPunct="1">
                <a:spcBef>
                  <a:spcPct val="0"/>
                </a:spcBef>
                <a:buClrTx/>
                <a:buSzTx/>
                <a:buFontTx/>
                <a:buNone/>
              </a:pPr>
              <a:r>
                <a:rPr lang="en-US" altLang="en-US" sz="1800" b="1" dirty="0" err="1"/>
                <a:t>Ziekenhuis</a:t>
              </a:r>
              <a:endParaRPr lang="en-US" altLang="en-US" sz="1800" b="1" dirty="0"/>
            </a:p>
          </p:txBody>
        </p:sp>
        <p:sp>
          <p:nvSpPr>
            <p:cNvPr id="8" name="Right Arrow 7"/>
            <p:cNvSpPr/>
            <p:nvPr/>
          </p:nvSpPr>
          <p:spPr>
            <a:xfrm>
              <a:off x="1689100" y="2903538"/>
              <a:ext cx="977900" cy="48418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7897" name="Picture 2" descr="http://www.bmhvt.org/wp-content/uploads/cross-300x275.jpg"/>
            <p:cNvPicPr>
              <a:picLocks noChangeAspect="1" noChangeArrowheads="1"/>
            </p:cNvPicPr>
            <p:nvPr/>
          </p:nvPicPr>
          <p:blipFill>
            <a:blip r:embed="rId4">
              <a:extLst>
                <a:ext uri="{28A0092B-C50C-407E-A947-70E740481C1C}">
                  <a14:useLocalDpi xmlns:a14="http://schemas.microsoft.com/office/drawing/2010/main" val="0"/>
                </a:ext>
              </a:extLst>
            </a:blip>
            <a:srcRect l="8417" t="9698" r="11304" b="9698"/>
            <a:stretch>
              <a:fillRect/>
            </a:stretch>
          </p:blipFill>
          <p:spPr bwMode="auto">
            <a:xfrm>
              <a:off x="2743200" y="2616200"/>
              <a:ext cx="1349375"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2" descr="http://www.bmhvt.org/wp-content/uploads/cross-300x275.jpg"/>
          <p:cNvPicPr>
            <a:picLocks noChangeAspect="1" noChangeArrowheads="1"/>
          </p:cNvPicPr>
          <p:nvPr/>
        </p:nvPicPr>
        <p:blipFill>
          <a:blip r:embed="rId4">
            <a:extLst>
              <a:ext uri="{28A0092B-C50C-407E-A947-70E740481C1C}">
                <a14:useLocalDpi xmlns:a14="http://schemas.microsoft.com/office/drawing/2010/main" val="0"/>
              </a:ext>
            </a:extLst>
          </a:blip>
          <a:srcRect l="8417" t="9698" r="11304" b="9698"/>
          <a:stretch>
            <a:fillRect/>
          </a:stretch>
        </p:blipFill>
        <p:spPr bwMode="auto">
          <a:xfrm>
            <a:off x="8789484" y="6531428"/>
            <a:ext cx="354515" cy="32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281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762000"/>
            <a:ext cx="8229600" cy="852599"/>
          </a:xfrm>
        </p:spPr>
        <p:txBody>
          <a:bodyPr/>
          <a:lstStyle/>
          <a:p>
            <a:r>
              <a:rPr lang="en-US" dirty="0"/>
              <a:t/>
            </a:r>
            <a:br>
              <a:rPr lang="en-US" dirty="0"/>
            </a:br>
            <a:r>
              <a:rPr lang="en-US" sz="2400" b="0" dirty="0">
                <a:latin typeface="+mn-lt"/>
              </a:rPr>
              <a:t>Wat is de </a:t>
            </a:r>
            <a:r>
              <a:rPr lang="en-US" sz="2400" b="0" dirty="0" err="1">
                <a:latin typeface="+mn-lt"/>
              </a:rPr>
              <a:t>gemiddelde</a:t>
            </a:r>
            <a:r>
              <a:rPr lang="en-US" sz="2400" b="0" dirty="0">
                <a:latin typeface="+mn-lt"/>
              </a:rPr>
              <a:t> </a:t>
            </a:r>
            <a:r>
              <a:rPr lang="en-US" sz="2400" b="0" dirty="0" err="1">
                <a:latin typeface="+mn-lt"/>
              </a:rPr>
              <a:t>verblijfsduur</a:t>
            </a:r>
            <a:r>
              <a:rPr lang="en-US" sz="2400" b="0" dirty="0">
                <a:latin typeface="+mn-lt"/>
              </a:rPr>
              <a:t> </a:t>
            </a:r>
            <a:r>
              <a:rPr lang="en-US" sz="2400" b="0" dirty="0" err="1" smtClean="0">
                <a:latin typeface="+mn-lt"/>
              </a:rPr>
              <a:t>na</a:t>
            </a:r>
            <a:r>
              <a:rPr lang="en-US" sz="2400" b="0" dirty="0" smtClean="0">
                <a:latin typeface="+mn-lt"/>
              </a:rPr>
              <a:t> het </a:t>
            </a:r>
            <a:r>
              <a:rPr lang="en-US" sz="2400" b="0" dirty="0" err="1" smtClean="0">
                <a:latin typeface="+mn-lt"/>
              </a:rPr>
              <a:t>aanleggen</a:t>
            </a:r>
            <a:r>
              <a:rPr lang="en-US" sz="2400" b="0" dirty="0" smtClean="0">
                <a:latin typeface="+mn-lt"/>
              </a:rPr>
              <a:t> van </a:t>
            </a:r>
            <a:r>
              <a:rPr lang="en-US" sz="2400" b="0" dirty="0" err="1" smtClean="0">
                <a:latin typeface="+mn-lt"/>
              </a:rPr>
              <a:t>een</a:t>
            </a:r>
            <a:r>
              <a:rPr lang="en-US" sz="2400" b="0" dirty="0" smtClean="0">
                <a:latin typeface="+mn-lt"/>
              </a:rPr>
              <a:t> </a:t>
            </a:r>
            <a:r>
              <a:rPr lang="en-US" sz="2400" b="0" dirty="0" err="1" smtClean="0">
                <a:latin typeface="+mn-lt"/>
              </a:rPr>
              <a:t>darmstoma</a:t>
            </a:r>
            <a:r>
              <a:rPr lang="en-US" sz="2400" b="0" dirty="0" smtClean="0">
                <a:latin typeface="+mn-lt"/>
              </a:rPr>
              <a:t>?</a:t>
            </a:r>
            <a:r>
              <a:rPr lang="en-US" sz="3200" b="0" dirty="0">
                <a:latin typeface="+mn-lt"/>
              </a:rPr>
              <a:t/>
            </a:r>
            <a:br>
              <a:rPr lang="en-US" sz="3200" b="0" dirty="0">
                <a:latin typeface="+mn-lt"/>
              </a:rPr>
            </a:br>
            <a:r>
              <a:rPr lang="en-US" dirty="0"/>
              <a:t/>
            </a:r>
            <a:br>
              <a:rPr lang="en-US" dirty="0"/>
            </a:br>
            <a:endParaRPr lang="en-US" dirty="0"/>
          </a:p>
        </p:txBody>
      </p:sp>
      <p:graphicFrame>
        <p:nvGraphicFramePr>
          <p:cNvPr id="8" name="TPChart"/>
          <p:cNvGraphicFramePr>
            <a:graphicFrameLocks noChangeAspect="1"/>
          </p:cNvGraphicFramePr>
          <p:nvPr>
            <p:custDataLst>
              <p:tags r:id="rId3"/>
            </p:custDataLst>
            <p:extLst>
              <p:ext uri="{D42A27DB-BD31-4B8C-83A1-F6EECF244321}">
                <p14:modId xmlns:p14="http://schemas.microsoft.com/office/powerpoint/2010/main" val="4125159652"/>
              </p:ext>
            </p:extLst>
          </p:nvPr>
        </p:nvGraphicFramePr>
        <p:xfrm>
          <a:off x="0" y="2235200"/>
          <a:ext cx="9144000" cy="2619375"/>
        </p:xfrm>
        <a:graphic>
          <a:graphicData uri="http://schemas.openxmlformats.org/presentationml/2006/ole">
            <mc:AlternateContent xmlns:mc="http://schemas.openxmlformats.org/markup-compatibility/2006">
              <mc:Choice xmlns:v="urn:schemas-microsoft-com:vml" Requires="v">
                <p:oleObj spid="_x0000_s75858" name="Chart" r:id="rId7" imgW="9144000" imgH="2619465" progId="MSGraph.Chart.8">
                  <p:embed followColorScheme="full"/>
                </p:oleObj>
              </mc:Choice>
              <mc:Fallback>
                <p:oleObj name="Chart" r:id="rId7" imgW="9144000" imgH="2619465" progId="MSGraph.Chart.8">
                  <p:embed followColorScheme="full"/>
                  <p:pic>
                    <p:nvPicPr>
                      <p:cNvPr id="0" name=""/>
                      <p:cNvPicPr/>
                      <p:nvPr/>
                    </p:nvPicPr>
                    <p:blipFill>
                      <a:blip r:embed="rId8"/>
                      <a:stretch>
                        <a:fillRect/>
                      </a:stretch>
                    </p:blipFill>
                    <p:spPr>
                      <a:xfrm>
                        <a:off x="0" y="2235200"/>
                        <a:ext cx="9144000" cy="2619375"/>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1270000" y="2362200"/>
            <a:ext cx="7848600" cy="3306763"/>
          </a:xfrm>
        </p:spPr>
        <p:txBody>
          <a:bodyPr>
            <a:normAutofit/>
          </a:bodyPr>
          <a:lstStyle/>
          <a:p>
            <a:pPr marL="514350" indent="-514350">
              <a:buFont typeface="Courier New Bold Italic"/>
              <a:buAutoNum type="alphaUcPeriod"/>
            </a:pPr>
            <a:r>
              <a:rPr lang="en-US" sz="3200" dirty="0"/>
              <a:t>1-3 </a:t>
            </a:r>
            <a:r>
              <a:rPr lang="en-US" sz="3200" dirty="0" err="1"/>
              <a:t>dagen</a:t>
            </a:r>
            <a:endParaRPr lang="en-US" sz="3200" dirty="0"/>
          </a:p>
          <a:p>
            <a:pPr marL="514350" indent="-514350">
              <a:buFont typeface="Courier New Bold Italic"/>
              <a:buAutoNum type="alphaUcPeriod"/>
            </a:pPr>
            <a:r>
              <a:rPr lang="en-US" sz="3200" dirty="0"/>
              <a:t>3-5 </a:t>
            </a:r>
            <a:r>
              <a:rPr lang="en-US" sz="3200" dirty="0" err="1"/>
              <a:t>dagen</a:t>
            </a:r>
            <a:endParaRPr lang="en-US" sz="3200" dirty="0"/>
          </a:p>
          <a:p>
            <a:pPr marL="514350" indent="-514350">
              <a:buFont typeface="Courier New Bold Italic"/>
              <a:buAutoNum type="alphaUcPeriod"/>
            </a:pPr>
            <a:r>
              <a:rPr lang="en-US" sz="3200" dirty="0"/>
              <a:t>5-7 </a:t>
            </a:r>
            <a:r>
              <a:rPr lang="en-US" sz="3200" dirty="0" err="1"/>
              <a:t>dagen</a:t>
            </a:r>
            <a:endParaRPr lang="en-US" sz="3200" dirty="0"/>
          </a:p>
          <a:p>
            <a:pPr marL="514350" indent="-514350">
              <a:buFont typeface="Courier New Bold Italic"/>
              <a:buAutoNum type="alphaUcPeriod"/>
            </a:pPr>
            <a:r>
              <a:rPr lang="en-US" sz="3200" dirty="0"/>
              <a:t>&gt;7  </a:t>
            </a:r>
            <a:r>
              <a:rPr lang="en-US" sz="3200" dirty="0" err="1"/>
              <a:t>dagen</a:t>
            </a:r>
            <a:endParaRPr lang="en-US" sz="3200" dirty="0"/>
          </a:p>
        </p:txBody>
      </p:sp>
      <p:sp>
        <p:nvSpPr>
          <p:cNvPr id="6" name="TextBox 5"/>
          <p:cNvSpPr txBox="1"/>
          <p:nvPr/>
        </p:nvSpPr>
        <p:spPr>
          <a:xfrm>
            <a:off x="457200" y="605642"/>
            <a:ext cx="3604161" cy="584775"/>
          </a:xfrm>
          <a:prstGeom prst="rect">
            <a:avLst/>
          </a:prstGeom>
          <a:noFill/>
        </p:spPr>
        <p:txBody>
          <a:bodyPr wrap="square" rtlCol="0">
            <a:spAutoFit/>
          </a:bodyPr>
          <a:lstStyle/>
          <a:p>
            <a:r>
              <a:rPr lang="en-US" sz="3200" b="1" dirty="0" err="1"/>
              <a:t>Vraag</a:t>
            </a:r>
            <a:r>
              <a:rPr lang="en-US" sz="3200" b="1" dirty="0"/>
              <a:t> 8</a:t>
            </a:r>
          </a:p>
        </p:txBody>
      </p:sp>
      <p:pic>
        <p:nvPicPr>
          <p:cNvPr id="7577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64587" y="6459476"/>
            <a:ext cx="354013"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extLst>
      <p:ext uri="{BB962C8B-B14F-4D97-AF65-F5344CB8AC3E}">
        <p14:creationId xmlns:p14="http://schemas.microsoft.com/office/powerpoint/2010/main" val="90302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762000"/>
            <a:ext cx="8229600" cy="852599"/>
          </a:xfrm>
        </p:spPr>
        <p:txBody>
          <a:bodyPr/>
          <a:lstStyle/>
          <a:p>
            <a:r>
              <a:rPr lang="en-US" dirty="0"/>
              <a:t/>
            </a:r>
            <a:br>
              <a:rPr lang="en-US" dirty="0"/>
            </a:br>
            <a:r>
              <a:rPr lang="en-US" sz="2400" b="0" dirty="0">
                <a:latin typeface="+mn-lt"/>
              </a:rPr>
              <a:t>Wat is de </a:t>
            </a:r>
            <a:r>
              <a:rPr lang="en-US" sz="2400" b="0" dirty="0" err="1">
                <a:latin typeface="+mn-lt"/>
              </a:rPr>
              <a:t>gemiddelde</a:t>
            </a:r>
            <a:r>
              <a:rPr lang="en-US" sz="2400" b="0" dirty="0">
                <a:latin typeface="+mn-lt"/>
              </a:rPr>
              <a:t> </a:t>
            </a:r>
            <a:r>
              <a:rPr lang="en-US" sz="2400" b="0" dirty="0" err="1">
                <a:latin typeface="+mn-lt"/>
              </a:rPr>
              <a:t>verblijfsduur</a:t>
            </a:r>
            <a:r>
              <a:rPr lang="en-US" sz="2400" b="0" dirty="0">
                <a:latin typeface="+mn-lt"/>
              </a:rPr>
              <a:t> </a:t>
            </a:r>
            <a:r>
              <a:rPr lang="en-US" sz="2400" b="0" dirty="0" err="1">
                <a:latin typeface="+mn-lt"/>
              </a:rPr>
              <a:t>voor</a:t>
            </a:r>
            <a:r>
              <a:rPr lang="en-US" sz="2400" b="0" dirty="0">
                <a:latin typeface="+mn-lt"/>
              </a:rPr>
              <a:t> </a:t>
            </a:r>
            <a:r>
              <a:rPr lang="en-US" sz="2400" b="0" dirty="0" smtClean="0">
                <a:latin typeface="+mn-lt"/>
              </a:rPr>
              <a:t>het </a:t>
            </a:r>
            <a:r>
              <a:rPr lang="en-US" sz="2400" b="0" dirty="0" err="1" smtClean="0">
                <a:latin typeface="+mn-lt"/>
              </a:rPr>
              <a:t>aanleggen</a:t>
            </a:r>
            <a:r>
              <a:rPr lang="en-US" sz="2400" b="0" dirty="0" smtClean="0">
                <a:latin typeface="+mn-lt"/>
              </a:rPr>
              <a:t> van </a:t>
            </a:r>
            <a:r>
              <a:rPr lang="en-US" sz="2400" b="0" dirty="0" err="1" smtClean="0">
                <a:latin typeface="+mn-lt"/>
              </a:rPr>
              <a:t>een</a:t>
            </a:r>
            <a:r>
              <a:rPr lang="en-US" sz="2400" b="0" dirty="0" smtClean="0">
                <a:latin typeface="+mn-lt"/>
              </a:rPr>
              <a:t> </a:t>
            </a:r>
            <a:r>
              <a:rPr lang="en-US" sz="2400" b="0" dirty="0" err="1" smtClean="0">
                <a:latin typeface="+mn-lt"/>
              </a:rPr>
              <a:t>urostoma</a:t>
            </a:r>
            <a:r>
              <a:rPr lang="en-US" sz="2400" b="0" dirty="0" smtClean="0">
                <a:latin typeface="+mn-lt"/>
              </a:rPr>
              <a:t>?</a:t>
            </a:r>
            <a:r>
              <a:rPr lang="en-US" sz="3200" b="0" dirty="0">
                <a:latin typeface="+mn-lt"/>
              </a:rPr>
              <a:t/>
            </a:r>
            <a:br>
              <a:rPr lang="en-US" sz="3200" b="0" dirty="0">
                <a:latin typeface="+mn-lt"/>
              </a:rPr>
            </a:br>
            <a:r>
              <a:rPr lang="en-US" dirty="0"/>
              <a:t/>
            </a:r>
            <a:br>
              <a:rPr lang="en-US" dirty="0"/>
            </a:br>
            <a:endParaRPr lang="en-US" dirty="0"/>
          </a:p>
        </p:txBody>
      </p:sp>
      <p:graphicFrame>
        <p:nvGraphicFramePr>
          <p:cNvPr id="8" name="TPChart"/>
          <p:cNvGraphicFramePr>
            <a:graphicFrameLocks noChangeAspect="1"/>
          </p:cNvGraphicFramePr>
          <p:nvPr>
            <p:custDataLst>
              <p:tags r:id="rId3"/>
            </p:custDataLst>
            <p:extLst>
              <p:ext uri="{D42A27DB-BD31-4B8C-83A1-F6EECF244321}">
                <p14:modId xmlns:p14="http://schemas.microsoft.com/office/powerpoint/2010/main" val="426927103"/>
              </p:ext>
            </p:extLst>
          </p:nvPr>
        </p:nvGraphicFramePr>
        <p:xfrm>
          <a:off x="0" y="2235200"/>
          <a:ext cx="9144000" cy="2619375"/>
        </p:xfrm>
        <a:graphic>
          <a:graphicData uri="http://schemas.openxmlformats.org/presentationml/2006/ole">
            <mc:AlternateContent xmlns:mc="http://schemas.openxmlformats.org/markup-compatibility/2006">
              <mc:Choice xmlns:v="urn:schemas-microsoft-com:vml" Requires="v">
                <p:oleObj spid="_x0000_s76882" name="Chart" r:id="rId7" imgW="9144000" imgH="2619465" progId="MSGraph.Chart.8">
                  <p:embed followColorScheme="full"/>
                </p:oleObj>
              </mc:Choice>
              <mc:Fallback>
                <p:oleObj name="Chart" r:id="rId7" imgW="9144000" imgH="2619465" progId="MSGraph.Chart.8">
                  <p:embed followColorScheme="full"/>
                  <p:pic>
                    <p:nvPicPr>
                      <p:cNvPr id="0" name=""/>
                      <p:cNvPicPr/>
                      <p:nvPr/>
                    </p:nvPicPr>
                    <p:blipFill>
                      <a:blip r:embed="rId8"/>
                      <a:stretch>
                        <a:fillRect/>
                      </a:stretch>
                    </p:blipFill>
                    <p:spPr>
                      <a:xfrm>
                        <a:off x="0" y="2235200"/>
                        <a:ext cx="9144000" cy="2619375"/>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1270000" y="2362200"/>
            <a:ext cx="7848600" cy="3306763"/>
          </a:xfrm>
        </p:spPr>
        <p:txBody>
          <a:bodyPr>
            <a:normAutofit/>
          </a:bodyPr>
          <a:lstStyle/>
          <a:p>
            <a:pPr marL="514350" indent="-514350">
              <a:buFont typeface="Courier New Bold Italic"/>
              <a:buAutoNum type="alphaUcPeriod"/>
            </a:pPr>
            <a:r>
              <a:rPr lang="en-US" sz="3200" dirty="0"/>
              <a:t>1-3 </a:t>
            </a:r>
            <a:r>
              <a:rPr lang="en-US" sz="3200" dirty="0" err="1"/>
              <a:t>dagen</a:t>
            </a:r>
            <a:endParaRPr lang="en-US" sz="3200" dirty="0"/>
          </a:p>
          <a:p>
            <a:pPr marL="514350" indent="-514350">
              <a:buFont typeface="Courier New Bold Italic"/>
              <a:buAutoNum type="alphaUcPeriod"/>
            </a:pPr>
            <a:r>
              <a:rPr lang="en-US" sz="3200" dirty="0"/>
              <a:t>3-5 </a:t>
            </a:r>
            <a:r>
              <a:rPr lang="en-US" sz="3200" dirty="0" err="1"/>
              <a:t>dagen</a:t>
            </a:r>
            <a:endParaRPr lang="en-US" sz="3200" dirty="0"/>
          </a:p>
          <a:p>
            <a:pPr marL="514350" indent="-514350">
              <a:buFont typeface="Courier New Bold Italic"/>
              <a:buAutoNum type="alphaUcPeriod"/>
            </a:pPr>
            <a:r>
              <a:rPr lang="en-US" sz="3200" dirty="0"/>
              <a:t>5-7 </a:t>
            </a:r>
            <a:r>
              <a:rPr lang="en-US" sz="3200" dirty="0" err="1"/>
              <a:t>dagen</a:t>
            </a:r>
            <a:endParaRPr lang="en-US" sz="3200" dirty="0"/>
          </a:p>
          <a:p>
            <a:pPr marL="514350" indent="-514350">
              <a:buFont typeface="Courier New Bold Italic"/>
              <a:buAutoNum type="alphaUcPeriod"/>
            </a:pPr>
            <a:r>
              <a:rPr lang="en-US" sz="3200" dirty="0"/>
              <a:t>&gt;7  </a:t>
            </a:r>
            <a:r>
              <a:rPr lang="en-US" sz="3200" dirty="0" err="1"/>
              <a:t>dagen</a:t>
            </a:r>
            <a:endParaRPr lang="en-US" sz="3200" dirty="0"/>
          </a:p>
        </p:txBody>
      </p:sp>
      <p:sp>
        <p:nvSpPr>
          <p:cNvPr id="6" name="TextBox 5"/>
          <p:cNvSpPr txBox="1"/>
          <p:nvPr/>
        </p:nvSpPr>
        <p:spPr>
          <a:xfrm>
            <a:off x="457200" y="605642"/>
            <a:ext cx="3604161" cy="584775"/>
          </a:xfrm>
          <a:prstGeom prst="rect">
            <a:avLst/>
          </a:prstGeom>
          <a:noFill/>
        </p:spPr>
        <p:txBody>
          <a:bodyPr wrap="square" rtlCol="0">
            <a:spAutoFit/>
          </a:bodyPr>
          <a:lstStyle/>
          <a:p>
            <a:r>
              <a:rPr lang="en-US" sz="3200" b="1" dirty="0" err="1"/>
              <a:t>Vraag</a:t>
            </a:r>
            <a:r>
              <a:rPr lang="en-US" sz="3200" b="1" dirty="0"/>
              <a:t> 9</a:t>
            </a:r>
          </a:p>
        </p:txBody>
      </p:sp>
      <p:pic>
        <p:nvPicPr>
          <p:cNvPr id="9" name="Picture 2" descr="http://www.bmhvt.org/wp-content/uploads/cross-300x275.jpg"/>
          <p:cNvPicPr>
            <a:picLocks noChangeAspect="1" noChangeArrowheads="1"/>
          </p:cNvPicPr>
          <p:nvPr/>
        </p:nvPicPr>
        <p:blipFill>
          <a:blip r:embed="rId9">
            <a:extLst>
              <a:ext uri="{28A0092B-C50C-407E-A947-70E740481C1C}">
                <a14:useLocalDpi xmlns:a14="http://schemas.microsoft.com/office/drawing/2010/main" val="0"/>
              </a:ext>
            </a:extLst>
          </a:blip>
          <a:srcRect l="8417" t="9698" r="11304" b="9698"/>
          <a:stretch>
            <a:fillRect/>
          </a:stretch>
        </p:blipFill>
        <p:spPr bwMode="auto">
          <a:xfrm>
            <a:off x="8789484" y="6531428"/>
            <a:ext cx="354515" cy="32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389349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65150"/>
            <a:ext cx="8229600" cy="884238"/>
          </a:xfrm>
        </p:spPr>
        <p:txBody>
          <a:bodyPr>
            <a:normAutofit/>
          </a:bodyPr>
          <a:lstStyle/>
          <a:p>
            <a:pPr eaLnBrk="1" fontAlgn="auto" hangingPunct="1">
              <a:spcAft>
                <a:spcPts val="0"/>
              </a:spcAft>
              <a:defRPr/>
            </a:pPr>
            <a:r>
              <a:rPr lang="en-US" dirty="0" err="1"/>
              <a:t>Ziekenhuisverblijf</a:t>
            </a:r>
            <a:endParaRPr lang="en-US" dirty="0"/>
          </a:p>
        </p:txBody>
      </p:sp>
      <p:sp>
        <p:nvSpPr>
          <p:cNvPr id="39939" name="Content Placeholder 2"/>
          <p:cNvSpPr>
            <a:spLocks noGrp="1"/>
          </p:cNvSpPr>
          <p:nvPr>
            <p:ph idx="1"/>
          </p:nvPr>
        </p:nvSpPr>
        <p:spPr>
          <a:xfrm>
            <a:off x="311150" y="1573213"/>
            <a:ext cx="8591550" cy="4191000"/>
          </a:xfrm>
        </p:spPr>
        <p:txBody>
          <a:bodyPr/>
          <a:lstStyle/>
          <a:p>
            <a:pPr eaLnBrk="1" hangingPunct="1"/>
            <a:r>
              <a:rPr lang="en-US" altLang="en-US" dirty="0" smtClean="0"/>
              <a:t>Post-</a:t>
            </a:r>
            <a:r>
              <a:rPr lang="en-US" altLang="en-US" dirty="0" err="1" smtClean="0"/>
              <a:t>operatieve</a:t>
            </a:r>
            <a:r>
              <a:rPr lang="en-US" altLang="en-US" dirty="0" smtClean="0"/>
              <a:t> </a:t>
            </a:r>
            <a:r>
              <a:rPr lang="en-US" altLang="en-US" dirty="0" err="1" smtClean="0"/>
              <a:t>veranderingen</a:t>
            </a:r>
            <a:r>
              <a:rPr lang="en-US" altLang="en-US" dirty="0" smtClean="0"/>
              <a:t> van stoma </a:t>
            </a:r>
            <a:r>
              <a:rPr lang="en-US" altLang="en-US" dirty="0" err="1"/>
              <a:t>en</a:t>
            </a:r>
            <a:r>
              <a:rPr lang="en-US" altLang="en-US" dirty="0"/>
              <a:t> </a:t>
            </a:r>
            <a:r>
              <a:rPr lang="en-US" altLang="en-US" dirty="0" err="1"/>
              <a:t>buik</a:t>
            </a:r>
            <a:endParaRPr lang="en-US" altLang="en-US" dirty="0"/>
          </a:p>
          <a:p>
            <a:pPr eaLnBrk="1" hangingPunct="1"/>
            <a:r>
              <a:rPr lang="en-US" altLang="en-US" dirty="0" err="1"/>
              <a:t>Beperkte</a:t>
            </a:r>
            <a:r>
              <a:rPr lang="en-US" altLang="en-US" dirty="0"/>
              <a:t> leer- </a:t>
            </a:r>
            <a:r>
              <a:rPr lang="en-US" altLang="en-US" dirty="0" err="1"/>
              <a:t>en</a:t>
            </a:r>
            <a:r>
              <a:rPr lang="en-US" altLang="en-US" dirty="0"/>
              <a:t> </a:t>
            </a:r>
            <a:r>
              <a:rPr lang="en-US" altLang="en-US" dirty="0" err="1"/>
              <a:t>oefenmogelijkheden</a:t>
            </a:r>
            <a:endParaRPr lang="en-US" altLang="en-US" dirty="0"/>
          </a:p>
        </p:txBody>
      </p:sp>
      <p:pic>
        <p:nvPicPr>
          <p:cNvPr id="39940" name="Picture 5" descr="Cleaning LNR 2"/>
          <p:cNvPicPr>
            <a:picLocks noChangeAspect="1" noChangeArrowheads="1"/>
          </p:cNvPicPr>
          <p:nvPr/>
        </p:nvPicPr>
        <p:blipFill>
          <a:blip r:embed="rId4">
            <a:extLst>
              <a:ext uri="{28A0092B-C50C-407E-A947-70E740481C1C}">
                <a14:useLocalDpi xmlns:a14="http://schemas.microsoft.com/office/drawing/2010/main" val="0"/>
              </a:ext>
            </a:extLst>
          </a:blip>
          <a:srcRect l="28191" t="39571" r="20007" b="19617"/>
          <a:stretch>
            <a:fillRect/>
          </a:stretch>
        </p:blipFill>
        <p:spPr bwMode="auto">
          <a:xfrm>
            <a:off x="304799" y="3797300"/>
            <a:ext cx="2919413"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9941" name="Object 3"/>
          <p:cNvGraphicFramePr>
            <a:graphicFrameLocks noChangeAspect="1"/>
          </p:cNvGraphicFramePr>
          <p:nvPr>
            <p:extLst>
              <p:ext uri="{D42A27DB-BD31-4B8C-83A1-F6EECF244321}">
                <p14:modId xmlns:p14="http://schemas.microsoft.com/office/powerpoint/2010/main" val="1295825625"/>
              </p:ext>
            </p:extLst>
          </p:nvPr>
        </p:nvGraphicFramePr>
        <p:xfrm>
          <a:off x="3581400" y="3557588"/>
          <a:ext cx="1858963" cy="2206625"/>
        </p:xfrm>
        <a:graphic>
          <a:graphicData uri="http://schemas.openxmlformats.org/presentationml/2006/ole">
            <mc:AlternateContent xmlns:mc="http://schemas.openxmlformats.org/markup-compatibility/2006">
              <mc:Choice xmlns:v="urn:schemas-microsoft-com:vml" Requires="v">
                <p:oleObj spid="_x0000_s65654" name="Photo Editor Photo" r:id="rId5" imgW="2142857" imgH="2542857" progId="MSPhotoEd.3">
                  <p:embed/>
                </p:oleObj>
              </mc:Choice>
              <mc:Fallback>
                <p:oleObj name="Photo Editor Photo" r:id="rId5" imgW="2142857" imgH="2542857"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3557588"/>
                        <a:ext cx="1858963"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9942" name="Picture 12"/>
          <p:cNvPicPr>
            <a:picLocks noChangeAspect="1" noChangeArrowheads="1"/>
          </p:cNvPicPr>
          <p:nvPr/>
        </p:nvPicPr>
        <p:blipFill>
          <a:blip r:embed="rId7">
            <a:extLst>
              <a:ext uri="{28A0092B-C50C-407E-A947-70E740481C1C}">
                <a14:useLocalDpi xmlns:a14="http://schemas.microsoft.com/office/drawing/2010/main" val="0"/>
              </a:ext>
            </a:extLst>
          </a:blip>
          <a:srcRect l="12209" t="59364" r="80064" b="30298"/>
          <a:stretch>
            <a:fillRect/>
          </a:stretch>
        </p:blipFill>
        <p:spPr bwMode="auto">
          <a:xfrm>
            <a:off x="5560219" y="3385186"/>
            <a:ext cx="324643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0" name="Picture 2" descr="http://www.bmhvt.org/wp-content/uploads/cross-300x275.jpg"/>
          <p:cNvPicPr>
            <a:picLocks noChangeAspect="1" noChangeArrowheads="1"/>
          </p:cNvPicPr>
          <p:nvPr/>
        </p:nvPicPr>
        <p:blipFill>
          <a:blip r:embed="rId8">
            <a:extLst>
              <a:ext uri="{28A0092B-C50C-407E-A947-70E740481C1C}">
                <a14:useLocalDpi xmlns:a14="http://schemas.microsoft.com/office/drawing/2010/main" val="0"/>
              </a:ext>
            </a:extLst>
          </a:blip>
          <a:srcRect l="8417" t="9698" r="11304" b="9698"/>
          <a:stretch>
            <a:fillRect/>
          </a:stretch>
        </p:blipFill>
        <p:spPr bwMode="auto">
          <a:xfrm>
            <a:off x="8789484" y="6531428"/>
            <a:ext cx="354515" cy="32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5842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err="1"/>
              <a:t>Doelen</a:t>
            </a:r>
            <a:endParaRPr lang="en-US" altLang="en-US" dirty="0"/>
          </a:p>
        </p:txBody>
      </p:sp>
      <p:sp>
        <p:nvSpPr>
          <p:cNvPr id="7171" name="Content Placeholder 2"/>
          <p:cNvSpPr>
            <a:spLocks noGrp="1"/>
          </p:cNvSpPr>
          <p:nvPr>
            <p:ph idx="1"/>
          </p:nvPr>
        </p:nvSpPr>
        <p:spPr/>
        <p:txBody>
          <a:bodyPr/>
          <a:lstStyle/>
          <a:p>
            <a:r>
              <a:rPr lang="en-US" altLang="en-US" dirty="0" err="1" smtClean="0"/>
              <a:t>Inzichtelijk</a:t>
            </a:r>
            <a:r>
              <a:rPr lang="en-US" altLang="en-US" dirty="0" smtClean="0"/>
              <a:t> </a:t>
            </a:r>
            <a:r>
              <a:rPr lang="en-US" altLang="en-US" dirty="0" err="1" smtClean="0"/>
              <a:t>maken</a:t>
            </a:r>
            <a:r>
              <a:rPr lang="en-US" altLang="en-US" dirty="0" smtClean="0"/>
              <a:t> op </a:t>
            </a:r>
            <a:r>
              <a:rPr lang="en-US" altLang="en-US" dirty="0" err="1"/>
              <a:t>welke</a:t>
            </a:r>
            <a:r>
              <a:rPr lang="en-US" altLang="en-US" dirty="0"/>
              <a:t> </a:t>
            </a:r>
            <a:r>
              <a:rPr lang="en-US" altLang="en-US" dirty="0" err="1"/>
              <a:t>schaal</a:t>
            </a:r>
            <a:r>
              <a:rPr lang="en-US" altLang="en-US" dirty="0"/>
              <a:t> peristomale </a:t>
            </a:r>
            <a:r>
              <a:rPr lang="en-US" altLang="en-US" dirty="0" err="1"/>
              <a:t>huidproblemen</a:t>
            </a:r>
            <a:r>
              <a:rPr lang="en-US" altLang="en-US" dirty="0"/>
              <a:t> </a:t>
            </a:r>
            <a:r>
              <a:rPr lang="en-US" altLang="en-US" dirty="0" err="1" smtClean="0"/>
              <a:t>voorkomen</a:t>
            </a:r>
            <a:endParaRPr lang="en-US" altLang="en-US" dirty="0"/>
          </a:p>
          <a:p>
            <a:endParaRPr lang="en-US" altLang="en-US" dirty="0"/>
          </a:p>
          <a:p>
            <a:r>
              <a:rPr lang="en-US" altLang="en-US" dirty="0" err="1"/>
              <a:t>Identificeren</a:t>
            </a:r>
            <a:r>
              <a:rPr lang="en-US" altLang="en-US" dirty="0"/>
              <a:t> van </a:t>
            </a:r>
            <a:r>
              <a:rPr lang="en-US" altLang="en-US" dirty="0" err="1"/>
              <a:t>alle</a:t>
            </a:r>
            <a:r>
              <a:rPr lang="en-US" altLang="en-US" dirty="0"/>
              <a:t> </a:t>
            </a:r>
            <a:r>
              <a:rPr lang="en-US" altLang="en-US" dirty="0" err="1"/>
              <a:t>factoren</a:t>
            </a:r>
            <a:r>
              <a:rPr lang="en-US" altLang="en-US" dirty="0"/>
              <a:t> </a:t>
            </a:r>
            <a:r>
              <a:rPr lang="en-US" altLang="en-US" dirty="0" err="1"/>
              <a:t>binnen</a:t>
            </a:r>
            <a:r>
              <a:rPr lang="en-US" altLang="en-US" dirty="0"/>
              <a:t> het </a:t>
            </a:r>
            <a:r>
              <a:rPr lang="en-US" altLang="en-US" dirty="0" err="1"/>
              <a:t>gehele</a:t>
            </a:r>
            <a:r>
              <a:rPr lang="en-US" altLang="en-US" dirty="0"/>
              <a:t> </a:t>
            </a:r>
            <a:r>
              <a:rPr lang="en-US" altLang="en-US" dirty="0" err="1" smtClean="0"/>
              <a:t>zorgpad</a:t>
            </a:r>
            <a:r>
              <a:rPr lang="en-US" altLang="en-US" dirty="0" smtClean="0"/>
              <a:t> </a:t>
            </a:r>
            <a:r>
              <a:rPr lang="en-US" altLang="en-US" dirty="0"/>
              <a:t>die </a:t>
            </a:r>
            <a:r>
              <a:rPr lang="en-US" altLang="en-US" dirty="0" err="1"/>
              <a:t>invloed</a:t>
            </a:r>
            <a:r>
              <a:rPr lang="en-US" altLang="en-US" dirty="0"/>
              <a:t> </a:t>
            </a:r>
            <a:r>
              <a:rPr lang="en-US" altLang="en-US" dirty="0" err="1"/>
              <a:t>hebben</a:t>
            </a:r>
            <a:r>
              <a:rPr lang="en-US" altLang="en-US" dirty="0"/>
              <a:t> op </a:t>
            </a:r>
            <a:r>
              <a:rPr lang="en-US" altLang="en-US" dirty="0" err="1"/>
              <a:t>gezondheid</a:t>
            </a:r>
            <a:r>
              <a:rPr lang="en-US" altLang="en-US" dirty="0"/>
              <a:t> van de peristomale </a:t>
            </a:r>
            <a:r>
              <a:rPr lang="en-US" altLang="en-US" dirty="0" err="1"/>
              <a:t>huid</a:t>
            </a:r>
            <a:endParaRPr lang="en-US" altLang="en-US" dirty="0"/>
          </a:p>
          <a:p>
            <a:endParaRPr lang="en-US" altLang="en-US" dirty="0"/>
          </a:p>
          <a:p>
            <a:r>
              <a:rPr lang="en-US" altLang="en-US" dirty="0" err="1"/>
              <a:t>Bespreken</a:t>
            </a:r>
            <a:r>
              <a:rPr lang="en-US" altLang="en-US" dirty="0"/>
              <a:t> van </a:t>
            </a:r>
            <a:r>
              <a:rPr lang="en-US" altLang="en-US" dirty="0" err="1"/>
              <a:t>strategieën</a:t>
            </a:r>
            <a:r>
              <a:rPr lang="en-US" altLang="en-US" dirty="0"/>
              <a:t> die de </a:t>
            </a:r>
            <a:r>
              <a:rPr lang="en-US" altLang="en-US" dirty="0" err="1"/>
              <a:t>conditie</a:t>
            </a:r>
            <a:r>
              <a:rPr lang="en-US" altLang="en-US" dirty="0"/>
              <a:t> van de peristomale </a:t>
            </a:r>
            <a:r>
              <a:rPr lang="en-US" altLang="en-US" dirty="0" err="1"/>
              <a:t>huid</a:t>
            </a:r>
            <a:r>
              <a:rPr lang="en-US" altLang="en-US" dirty="0"/>
              <a:t> </a:t>
            </a:r>
            <a:r>
              <a:rPr lang="en-US" altLang="en-US" dirty="0" err="1"/>
              <a:t>verbeteren</a:t>
            </a:r>
            <a:endParaRPr lang="en-US" altLang="en-US" dirty="0"/>
          </a:p>
          <a:p>
            <a:endParaRPr lang="en-US" altLang="en-US" dirty="0"/>
          </a:p>
        </p:txBody>
      </p:sp>
      <p:pic>
        <p:nvPicPr>
          <p:cNvPr id="134146" name="Picture 2" descr="http://www.capigi.eu/Portals/9/Images/CAPIGI%202016/Objectiv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520" y="4240998"/>
            <a:ext cx="2834640" cy="2154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528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err="1" smtClean="0"/>
              <a:t>Overige</a:t>
            </a:r>
            <a:r>
              <a:rPr lang="en-US" dirty="0" smtClean="0"/>
              <a:t> </a:t>
            </a:r>
            <a:r>
              <a:rPr lang="en-US" dirty="0" err="1"/>
              <a:t>problemen</a:t>
            </a:r>
            <a:endParaRPr lang="en-US" dirty="0"/>
          </a:p>
        </p:txBody>
      </p:sp>
      <p:sp>
        <p:nvSpPr>
          <p:cNvPr id="12" name="Content Placeholder 11"/>
          <p:cNvSpPr>
            <a:spLocks noGrp="1"/>
          </p:cNvSpPr>
          <p:nvPr>
            <p:ph idx="1"/>
          </p:nvPr>
        </p:nvSpPr>
        <p:spPr>
          <a:xfrm>
            <a:off x="457200" y="1445120"/>
            <a:ext cx="8229600" cy="4648200"/>
          </a:xfrm>
        </p:spPr>
        <p:txBody>
          <a:bodyPr/>
          <a:lstStyle/>
          <a:p>
            <a:r>
              <a:rPr lang="en-US" dirty="0" err="1"/>
              <a:t>Onderstaande</a:t>
            </a:r>
            <a:r>
              <a:rPr lang="en-US" dirty="0"/>
              <a:t> </a:t>
            </a:r>
            <a:r>
              <a:rPr lang="en-US" dirty="0" err="1"/>
              <a:t>kan</a:t>
            </a:r>
            <a:r>
              <a:rPr lang="en-US" dirty="0"/>
              <a:t> </a:t>
            </a:r>
            <a:r>
              <a:rPr lang="en-US" dirty="0" err="1"/>
              <a:t>ook</a:t>
            </a:r>
            <a:r>
              <a:rPr lang="en-US" dirty="0"/>
              <a:t> </a:t>
            </a:r>
            <a:r>
              <a:rPr lang="en-US" dirty="0" err="1"/>
              <a:t>leiden</a:t>
            </a:r>
            <a:r>
              <a:rPr lang="en-US" dirty="0"/>
              <a:t> tot peristomale </a:t>
            </a:r>
            <a:r>
              <a:rPr lang="en-US" dirty="0" err="1"/>
              <a:t>huidproblemen</a:t>
            </a:r>
            <a:endParaRPr lang="en-US" dirty="0"/>
          </a:p>
          <a:p>
            <a:pPr lvl="1"/>
            <a:r>
              <a:rPr lang="en-US" dirty="0" err="1"/>
              <a:t>Vlak</a:t>
            </a:r>
            <a:r>
              <a:rPr lang="en-US" dirty="0"/>
              <a:t> stoma</a:t>
            </a:r>
          </a:p>
          <a:p>
            <a:pPr lvl="1"/>
            <a:r>
              <a:rPr lang="en-US" dirty="0" err="1"/>
              <a:t>Teruggetrokken</a:t>
            </a:r>
            <a:r>
              <a:rPr lang="en-US" dirty="0"/>
              <a:t> stoma</a:t>
            </a:r>
          </a:p>
          <a:p>
            <a:pPr lvl="1"/>
            <a:r>
              <a:rPr lang="en-US" dirty="0" err="1" smtClean="0">
                <a:highlight>
                  <a:srgbClr val="FFFF00"/>
                </a:highlight>
              </a:rPr>
              <a:t>Richting</a:t>
            </a:r>
            <a:r>
              <a:rPr lang="en-US" dirty="0" smtClean="0">
                <a:highlight>
                  <a:srgbClr val="FFFF00"/>
                </a:highlight>
              </a:rPr>
              <a:t> van de stoma (links, </a:t>
            </a:r>
            <a:r>
              <a:rPr lang="en-US" dirty="0" err="1" smtClean="0">
                <a:highlight>
                  <a:srgbClr val="FFFF00"/>
                </a:highlight>
              </a:rPr>
              <a:t>rechts</a:t>
            </a:r>
            <a:r>
              <a:rPr lang="en-US" dirty="0" smtClean="0">
                <a:highlight>
                  <a:srgbClr val="FFFF00"/>
                </a:highlight>
              </a:rPr>
              <a:t>, </a:t>
            </a:r>
            <a:r>
              <a:rPr lang="en-US" dirty="0" err="1" smtClean="0">
                <a:highlight>
                  <a:srgbClr val="FFFF00"/>
                </a:highlight>
              </a:rPr>
              <a:t>boven</a:t>
            </a:r>
            <a:r>
              <a:rPr lang="en-US" dirty="0" smtClean="0">
                <a:highlight>
                  <a:srgbClr val="FFFF00"/>
                </a:highlight>
              </a:rPr>
              <a:t>, </a:t>
            </a:r>
            <a:r>
              <a:rPr lang="en-US" dirty="0" err="1" smtClean="0">
                <a:highlight>
                  <a:srgbClr val="FFFF00"/>
                </a:highlight>
              </a:rPr>
              <a:t>onder</a:t>
            </a:r>
            <a:r>
              <a:rPr lang="en-US" dirty="0" smtClean="0">
                <a:highlight>
                  <a:srgbClr val="FFFF00"/>
                </a:highlight>
              </a:rPr>
              <a:t>)</a:t>
            </a:r>
            <a:endParaRPr lang="en-US" dirty="0">
              <a:solidFill>
                <a:srgbClr val="FF0000"/>
              </a:solidFill>
              <a:highlight>
                <a:srgbClr val="FFFF00"/>
              </a:highlight>
            </a:endParaRPr>
          </a:p>
          <a:p>
            <a:pPr lvl="1"/>
            <a:r>
              <a:rPr lang="en-US" dirty="0" err="1" smtClean="0"/>
              <a:t>Mucocutane</a:t>
            </a:r>
            <a:r>
              <a:rPr lang="en-US" dirty="0" smtClean="0"/>
              <a:t> </a:t>
            </a:r>
            <a:r>
              <a:rPr lang="en-US" dirty="0" err="1"/>
              <a:t>afscheiding</a:t>
            </a:r>
            <a:endParaRPr lang="en-US" dirty="0"/>
          </a:p>
          <a:p>
            <a:pPr lvl="1"/>
            <a:endParaRPr lang="en-US" dirty="0"/>
          </a:p>
          <a:p>
            <a:pPr lvl="1"/>
            <a:endParaRPr lang="en-US" dirty="0"/>
          </a:p>
          <a:p>
            <a:pPr lvl="1"/>
            <a:endParaRPr lang="en-US" dirty="0"/>
          </a:p>
          <a:p>
            <a:endParaRPr lang="en-US" dirty="0"/>
          </a:p>
          <a:p>
            <a:endParaRPr lang="en-US" dirty="0"/>
          </a:p>
        </p:txBody>
      </p:sp>
      <p:pic>
        <p:nvPicPr>
          <p:cNvPr id="1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7516"/>
          <a:stretch/>
        </p:blipFill>
        <p:spPr bwMode="auto">
          <a:xfrm>
            <a:off x="334911" y="4583203"/>
            <a:ext cx="2031707" cy="1948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9951" y="3808982"/>
            <a:ext cx="2832533" cy="18820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descr="http://www.bmhvt.org/wp-content/uploads/cross-300x275.jpg"/>
          <p:cNvPicPr>
            <a:picLocks noChangeAspect="1" noChangeArrowheads="1"/>
          </p:cNvPicPr>
          <p:nvPr/>
        </p:nvPicPr>
        <p:blipFill>
          <a:blip r:embed="rId5">
            <a:extLst>
              <a:ext uri="{28A0092B-C50C-407E-A947-70E740481C1C}">
                <a14:useLocalDpi xmlns:a14="http://schemas.microsoft.com/office/drawing/2010/main" val="0"/>
              </a:ext>
            </a:extLst>
          </a:blip>
          <a:srcRect l="8417" t="9698" r="11304" b="9698"/>
          <a:stretch>
            <a:fillRect/>
          </a:stretch>
        </p:blipFill>
        <p:spPr bwMode="auto">
          <a:xfrm>
            <a:off x="8789484" y="6531428"/>
            <a:ext cx="354515" cy="32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bowlestz\Pictures\Stoma pics\Convexity cases\Peart\018.JPG"/>
          <p:cNvPicPr>
            <a:picLocks noChangeAspect="1" noChangeArrowheads="1"/>
          </p:cNvPicPr>
          <p:nvPr/>
        </p:nvPicPr>
        <p:blipFill>
          <a:blip r:embed="rId6"/>
          <a:srcRect/>
          <a:stretch>
            <a:fillRect/>
          </a:stretch>
        </p:blipFill>
        <p:spPr bwMode="auto">
          <a:xfrm>
            <a:off x="5823223" y="1971302"/>
            <a:ext cx="2863577" cy="1837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5512" y="4558888"/>
            <a:ext cx="2821229" cy="1972540"/>
          </a:xfrm>
          <a:prstGeom prst="rect">
            <a:avLst/>
          </a:prstGeom>
        </p:spPr>
      </p:pic>
    </p:spTree>
    <p:extLst>
      <p:ext uri="{BB962C8B-B14F-4D97-AF65-F5344CB8AC3E}">
        <p14:creationId xmlns:p14="http://schemas.microsoft.com/office/powerpoint/2010/main" val="106750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762000"/>
            <a:ext cx="8229600" cy="852599"/>
          </a:xfrm>
        </p:spPr>
        <p:txBody>
          <a:bodyPr/>
          <a:lstStyle/>
          <a:p>
            <a:r>
              <a:rPr lang="en-US" dirty="0"/>
              <a:t/>
            </a:r>
            <a:br>
              <a:rPr lang="en-US" dirty="0"/>
            </a:br>
            <a:r>
              <a:rPr lang="en-US" sz="2400" b="0" dirty="0">
                <a:latin typeface="+mn-lt"/>
              </a:rPr>
              <a:t>Welk percentage van de </a:t>
            </a:r>
            <a:r>
              <a:rPr lang="en-US" sz="2400" b="0" dirty="0" err="1">
                <a:latin typeface="+mn-lt"/>
              </a:rPr>
              <a:t>informatie</a:t>
            </a:r>
            <a:r>
              <a:rPr lang="en-US" sz="2400" b="0" dirty="0">
                <a:latin typeface="+mn-lt"/>
              </a:rPr>
              <a:t>/</a:t>
            </a:r>
            <a:r>
              <a:rPr lang="en-US" sz="2400" b="0" dirty="0" err="1">
                <a:latin typeface="+mn-lt"/>
              </a:rPr>
              <a:t>voorlichting</a:t>
            </a:r>
            <a:r>
              <a:rPr lang="en-US" sz="2400" b="0" dirty="0">
                <a:latin typeface="+mn-lt"/>
              </a:rPr>
              <a:t>, die </a:t>
            </a:r>
            <a:r>
              <a:rPr lang="en-US" sz="2400" b="0" dirty="0" err="1">
                <a:latin typeface="+mn-lt"/>
              </a:rPr>
              <a:t>jouw</a:t>
            </a:r>
            <a:r>
              <a:rPr lang="en-US" sz="2400" b="0" dirty="0">
                <a:latin typeface="+mn-lt"/>
              </a:rPr>
              <a:t> </a:t>
            </a:r>
            <a:r>
              <a:rPr lang="en-US" sz="2400" b="0" dirty="0" err="1" smtClean="0">
                <a:latin typeface="+mn-lt"/>
              </a:rPr>
              <a:t>patiënt</a:t>
            </a:r>
            <a:r>
              <a:rPr lang="en-US" sz="2400" b="0" dirty="0" smtClean="0">
                <a:latin typeface="+mn-lt"/>
              </a:rPr>
              <a:t> in het </a:t>
            </a:r>
            <a:r>
              <a:rPr lang="en-US" sz="2400" b="0" dirty="0" err="1" smtClean="0">
                <a:latin typeface="+mn-lt"/>
              </a:rPr>
              <a:t>ziekenhuis</a:t>
            </a:r>
            <a:r>
              <a:rPr lang="en-US" sz="2400" b="0" dirty="0" smtClean="0">
                <a:latin typeface="+mn-lt"/>
              </a:rPr>
              <a:t> </a:t>
            </a:r>
            <a:r>
              <a:rPr lang="en-US" sz="2400" b="0" dirty="0" err="1">
                <a:latin typeface="+mn-lt"/>
              </a:rPr>
              <a:t>krijgt</a:t>
            </a:r>
            <a:r>
              <a:rPr lang="en-US" sz="2400" b="0" dirty="0">
                <a:latin typeface="+mn-lt"/>
              </a:rPr>
              <a:t>, </a:t>
            </a:r>
            <a:r>
              <a:rPr lang="en-US" sz="2400" b="0" dirty="0" err="1">
                <a:latin typeface="+mn-lt"/>
              </a:rPr>
              <a:t>wordt</a:t>
            </a:r>
            <a:r>
              <a:rPr lang="en-US" sz="2400" b="0" dirty="0">
                <a:latin typeface="+mn-lt"/>
              </a:rPr>
              <a:t> </a:t>
            </a:r>
            <a:r>
              <a:rPr lang="en-US" sz="2400" b="0" dirty="0" err="1">
                <a:latin typeface="+mn-lt"/>
              </a:rPr>
              <a:t>er</a:t>
            </a:r>
            <a:r>
              <a:rPr lang="en-US" sz="2400" b="0" dirty="0">
                <a:latin typeface="+mn-lt"/>
              </a:rPr>
              <a:t> </a:t>
            </a:r>
            <a:r>
              <a:rPr lang="en-US" sz="2400" b="0" dirty="0" err="1">
                <a:latin typeface="+mn-lt"/>
              </a:rPr>
              <a:t>gemiddeld</a:t>
            </a:r>
            <a:r>
              <a:rPr lang="en-US" sz="2400" b="0" dirty="0">
                <a:latin typeface="+mn-lt"/>
              </a:rPr>
              <a:t> </a:t>
            </a:r>
            <a:r>
              <a:rPr lang="en-US" sz="2400" b="0" dirty="0" err="1">
                <a:latin typeface="+mn-lt"/>
              </a:rPr>
              <a:t>onthouden</a:t>
            </a:r>
            <a:r>
              <a:rPr lang="en-US" sz="2400" b="0" dirty="0">
                <a:latin typeface="+mn-lt"/>
              </a:rPr>
              <a:t>? </a:t>
            </a:r>
            <a:r>
              <a:rPr lang="en-US" dirty="0"/>
              <a:t/>
            </a:r>
            <a:br>
              <a:rPr lang="en-US" dirty="0"/>
            </a:br>
            <a:endParaRPr lang="en-US" dirty="0"/>
          </a:p>
        </p:txBody>
      </p:sp>
      <p:graphicFrame>
        <p:nvGraphicFramePr>
          <p:cNvPr id="8" name="TPChart"/>
          <p:cNvGraphicFramePr>
            <a:graphicFrameLocks noChangeAspect="1"/>
          </p:cNvGraphicFramePr>
          <p:nvPr>
            <p:custDataLst>
              <p:tags r:id="rId3"/>
            </p:custDataLst>
            <p:extLst>
              <p:ext uri="{D42A27DB-BD31-4B8C-83A1-F6EECF244321}">
                <p14:modId xmlns:p14="http://schemas.microsoft.com/office/powerpoint/2010/main" val="3558669156"/>
              </p:ext>
            </p:extLst>
          </p:nvPr>
        </p:nvGraphicFramePr>
        <p:xfrm>
          <a:off x="0" y="2706254"/>
          <a:ext cx="9144000" cy="2619375"/>
        </p:xfrm>
        <a:graphic>
          <a:graphicData uri="http://schemas.openxmlformats.org/presentationml/2006/ole">
            <mc:AlternateContent xmlns:mc="http://schemas.openxmlformats.org/markup-compatibility/2006">
              <mc:Choice xmlns:v="urn:schemas-microsoft-com:vml" Requires="v">
                <p:oleObj spid="_x0000_s77907" name="Chart" r:id="rId7" imgW="9144000" imgH="2619465" progId="MSGraph.Chart.8">
                  <p:embed followColorScheme="full"/>
                </p:oleObj>
              </mc:Choice>
              <mc:Fallback>
                <p:oleObj name="Chart" r:id="rId7" imgW="9144000" imgH="2619465" progId="MSGraph.Chart.8">
                  <p:embed followColorScheme="full"/>
                  <p:pic>
                    <p:nvPicPr>
                      <p:cNvPr id="0" name=""/>
                      <p:cNvPicPr/>
                      <p:nvPr/>
                    </p:nvPicPr>
                    <p:blipFill>
                      <a:blip r:embed="rId8"/>
                      <a:stretch>
                        <a:fillRect/>
                      </a:stretch>
                    </p:blipFill>
                    <p:spPr>
                      <a:xfrm>
                        <a:off x="0" y="2706254"/>
                        <a:ext cx="9144000" cy="2619375"/>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1270000" y="2847109"/>
            <a:ext cx="7848600" cy="3306763"/>
          </a:xfrm>
        </p:spPr>
        <p:txBody>
          <a:bodyPr>
            <a:normAutofit/>
          </a:bodyPr>
          <a:lstStyle/>
          <a:p>
            <a:pPr marL="514350" indent="-514350">
              <a:buFont typeface="Courier New Bold Italic"/>
              <a:buAutoNum type="alphaUcPeriod"/>
            </a:pPr>
            <a:r>
              <a:rPr lang="en-US" sz="3200" dirty="0"/>
              <a:t>0-25%</a:t>
            </a:r>
          </a:p>
          <a:p>
            <a:pPr marL="514350" indent="-514350">
              <a:buFont typeface="Courier New Bold Italic"/>
              <a:buAutoNum type="alphaUcPeriod"/>
            </a:pPr>
            <a:r>
              <a:rPr lang="en-US" sz="3200" dirty="0"/>
              <a:t>26-50%</a:t>
            </a:r>
          </a:p>
          <a:p>
            <a:pPr marL="514350" indent="-514350">
              <a:buFont typeface="Courier New Bold Italic"/>
              <a:buAutoNum type="alphaUcPeriod"/>
            </a:pPr>
            <a:r>
              <a:rPr lang="en-US" sz="3200" dirty="0"/>
              <a:t>51-75%</a:t>
            </a:r>
          </a:p>
          <a:p>
            <a:pPr marL="514350" indent="-514350">
              <a:buFont typeface="Courier New Bold Italic"/>
              <a:buAutoNum type="alphaUcPeriod"/>
            </a:pPr>
            <a:r>
              <a:rPr lang="en-US" sz="3200" dirty="0"/>
              <a:t>76-100%</a:t>
            </a:r>
          </a:p>
        </p:txBody>
      </p:sp>
      <p:sp>
        <p:nvSpPr>
          <p:cNvPr id="6" name="TextBox 5"/>
          <p:cNvSpPr txBox="1"/>
          <p:nvPr/>
        </p:nvSpPr>
        <p:spPr>
          <a:xfrm>
            <a:off x="457200" y="605642"/>
            <a:ext cx="3604161" cy="584775"/>
          </a:xfrm>
          <a:prstGeom prst="rect">
            <a:avLst/>
          </a:prstGeom>
          <a:noFill/>
        </p:spPr>
        <p:txBody>
          <a:bodyPr wrap="square" rtlCol="0">
            <a:spAutoFit/>
          </a:bodyPr>
          <a:lstStyle/>
          <a:p>
            <a:r>
              <a:rPr lang="en-US" sz="3200" b="1" dirty="0" err="1"/>
              <a:t>Vraag</a:t>
            </a:r>
            <a:r>
              <a:rPr lang="en-US" sz="3200" b="1" dirty="0"/>
              <a:t> 10</a:t>
            </a:r>
          </a:p>
        </p:txBody>
      </p:sp>
      <p:pic>
        <p:nvPicPr>
          <p:cNvPr id="778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89987" y="6518872"/>
            <a:ext cx="354013"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extLst>
      <p:ext uri="{BB962C8B-B14F-4D97-AF65-F5344CB8AC3E}">
        <p14:creationId xmlns:p14="http://schemas.microsoft.com/office/powerpoint/2010/main" val="65348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762000"/>
            <a:ext cx="8229600" cy="852599"/>
          </a:xfrm>
        </p:spPr>
        <p:txBody>
          <a:bodyPr/>
          <a:lstStyle/>
          <a:p>
            <a:r>
              <a:rPr lang="en-US" dirty="0"/>
              <a:t/>
            </a:r>
            <a:br>
              <a:rPr lang="en-US" dirty="0"/>
            </a:br>
            <a:r>
              <a:rPr lang="en-US" sz="2400" b="0" dirty="0" smtClean="0">
                <a:latin typeface="+mn-lt"/>
              </a:rPr>
              <a:t>Welk </a:t>
            </a:r>
            <a:r>
              <a:rPr lang="en-US" sz="2400" b="0" dirty="0" err="1" smtClean="0">
                <a:latin typeface="+mn-lt"/>
              </a:rPr>
              <a:t>aantal</a:t>
            </a:r>
            <a:r>
              <a:rPr lang="en-US" sz="2400" b="0" dirty="0" smtClean="0">
                <a:latin typeface="+mn-lt"/>
              </a:rPr>
              <a:t> </a:t>
            </a:r>
            <a:r>
              <a:rPr lang="en-US" sz="2400" b="0" dirty="0" err="1" smtClean="0">
                <a:latin typeface="+mn-lt"/>
              </a:rPr>
              <a:t>voorlichtingen</a:t>
            </a:r>
            <a:r>
              <a:rPr lang="en-US" sz="2400" b="0" dirty="0" smtClean="0">
                <a:latin typeface="+mn-lt"/>
              </a:rPr>
              <a:t>, </a:t>
            </a:r>
            <a:r>
              <a:rPr lang="en-US" sz="2400" b="0" dirty="0" err="1" smtClean="0">
                <a:latin typeface="+mn-lt"/>
              </a:rPr>
              <a:t>gegeven</a:t>
            </a:r>
            <a:r>
              <a:rPr lang="en-US" sz="2400" b="0" dirty="0" smtClean="0">
                <a:latin typeface="+mn-lt"/>
              </a:rPr>
              <a:t> in het </a:t>
            </a:r>
            <a:r>
              <a:rPr lang="en-US" sz="2400" b="0" dirty="0" err="1" smtClean="0">
                <a:latin typeface="+mn-lt"/>
              </a:rPr>
              <a:t>ziekenhuis</a:t>
            </a:r>
            <a:r>
              <a:rPr lang="en-US" sz="2400" b="0" dirty="0" smtClean="0">
                <a:latin typeface="+mn-lt"/>
              </a:rPr>
              <a:t> door </a:t>
            </a:r>
            <a:r>
              <a:rPr lang="en-US" sz="2400" b="0" dirty="0" err="1">
                <a:latin typeface="+mn-lt"/>
              </a:rPr>
              <a:t>een</a:t>
            </a:r>
            <a:r>
              <a:rPr lang="en-US" sz="2400" b="0" dirty="0">
                <a:latin typeface="+mn-lt"/>
              </a:rPr>
              <a:t> </a:t>
            </a:r>
            <a:r>
              <a:rPr lang="en-US" sz="2400" b="0" dirty="0" err="1" smtClean="0">
                <a:latin typeface="+mn-lt"/>
              </a:rPr>
              <a:t>stomaverpleegkundige</a:t>
            </a:r>
            <a:r>
              <a:rPr lang="en-US" sz="2400" b="0" dirty="0" smtClean="0">
                <a:latin typeface="+mn-lt"/>
              </a:rPr>
              <a:t>, is </a:t>
            </a:r>
            <a:r>
              <a:rPr lang="en-US" sz="2400" b="0" dirty="0" err="1" smtClean="0">
                <a:latin typeface="+mn-lt"/>
              </a:rPr>
              <a:t>effectief</a:t>
            </a:r>
            <a:r>
              <a:rPr lang="en-US" sz="2400" b="0" dirty="0" smtClean="0">
                <a:latin typeface="+mn-lt"/>
              </a:rPr>
              <a:t>? </a:t>
            </a:r>
            <a:r>
              <a:rPr lang="en-US" sz="2400" b="0" dirty="0">
                <a:latin typeface="+mn-lt"/>
              </a:rPr>
              <a:t/>
            </a:r>
            <a:br>
              <a:rPr lang="en-US" sz="2400" b="0" dirty="0">
                <a:latin typeface="+mn-lt"/>
              </a:rPr>
            </a:br>
            <a:r>
              <a:rPr lang="en-US" sz="3200" b="0" dirty="0">
                <a:latin typeface="+mn-lt"/>
              </a:rPr>
              <a:t/>
            </a:r>
            <a:br>
              <a:rPr lang="en-US" sz="3200" b="0" dirty="0">
                <a:latin typeface="+mn-lt"/>
              </a:rPr>
            </a:br>
            <a:r>
              <a:rPr lang="en-US" dirty="0"/>
              <a:t/>
            </a:r>
            <a:br>
              <a:rPr lang="en-US" dirty="0"/>
            </a:br>
            <a:endParaRPr lang="en-US" dirty="0"/>
          </a:p>
        </p:txBody>
      </p:sp>
      <p:sp>
        <p:nvSpPr>
          <p:cNvPr id="4" name="Date Placeholder 3"/>
          <p:cNvSpPr>
            <a:spLocks noGrp="1"/>
          </p:cNvSpPr>
          <p:nvPr>
            <p:ph type="dt" sz="half" idx="10"/>
          </p:nvPr>
        </p:nvSpPr>
        <p:spPr/>
        <p:txBody>
          <a:bodyPr/>
          <a:lstStyle/>
          <a:p>
            <a:fld id="{00A4F4FD-1FE0-4F85-AE32-C8D3E1001CA4}" type="datetime1">
              <a:rPr lang="en-US" smtClean="0">
                <a:solidFill>
                  <a:srgbClr val="000000"/>
                </a:solidFill>
              </a:rPr>
              <a:pPr/>
              <a:t>5/15/2018</a:t>
            </a:fld>
            <a:endParaRPr lang="en-US" dirty="0">
              <a:solidFill>
                <a:srgbClr val="000000"/>
              </a:solidFill>
            </a:endParaRPr>
          </a:p>
        </p:txBody>
      </p:sp>
      <p:sp>
        <p:nvSpPr>
          <p:cNvPr id="5" name="Slide Number Placeholder 4"/>
          <p:cNvSpPr>
            <a:spLocks noGrp="1"/>
          </p:cNvSpPr>
          <p:nvPr>
            <p:ph type="sldNum" sz="quarter" idx="11"/>
          </p:nvPr>
        </p:nvSpPr>
        <p:spPr/>
        <p:txBody>
          <a:bodyPr/>
          <a:lstStyle/>
          <a:p>
            <a:fld id="{3851E346-CAED-854C-A3A1-0F8DF7CCEA2B}" type="slidenum">
              <a:rPr lang="en-US" smtClean="0">
                <a:solidFill>
                  <a:srgbClr val="000000"/>
                </a:solidFill>
              </a:rPr>
              <a:pPr/>
              <a:t>42</a:t>
            </a:fld>
            <a:endParaRPr lang="en-US" dirty="0">
              <a:solidFill>
                <a:srgbClr val="000000"/>
              </a:solidFill>
            </a:endParaRPr>
          </a:p>
        </p:txBody>
      </p:sp>
      <p:graphicFrame>
        <p:nvGraphicFramePr>
          <p:cNvPr id="8" name="TPChart"/>
          <p:cNvGraphicFramePr>
            <a:graphicFrameLocks noChangeAspect="1"/>
          </p:cNvGraphicFramePr>
          <p:nvPr>
            <p:custDataLst>
              <p:tags r:id="rId3"/>
            </p:custDataLst>
            <p:extLst>
              <p:ext uri="{D42A27DB-BD31-4B8C-83A1-F6EECF244321}">
                <p14:modId xmlns:p14="http://schemas.microsoft.com/office/powerpoint/2010/main" val="3917195385"/>
              </p:ext>
            </p:extLst>
          </p:nvPr>
        </p:nvGraphicFramePr>
        <p:xfrm>
          <a:off x="96982" y="2803236"/>
          <a:ext cx="9144000" cy="2619375"/>
        </p:xfrm>
        <a:graphic>
          <a:graphicData uri="http://schemas.openxmlformats.org/presentationml/2006/ole">
            <mc:AlternateContent xmlns:mc="http://schemas.openxmlformats.org/markup-compatibility/2006">
              <mc:Choice xmlns:v="urn:schemas-microsoft-com:vml" Requires="v">
                <p:oleObj spid="_x0000_s78933" name="Chart" r:id="rId7" imgW="9144000" imgH="2619465" progId="MSGraph.Chart.8">
                  <p:embed followColorScheme="full"/>
                </p:oleObj>
              </mc:Choice>
              <mc:Fallback>
                <p:oleObj name="Chart" r:id="rId7" imgW="9144000" imgH="2619465" progId="MSGraph.Chart.8">
                  <p:embed followColorScheme="full"/>
                  <p:pic>
                    <p:nvPicPr>
                      <p:cNvPr id="0" name=""/>
                      <p:cNvPicPr/>
                      <p:nvPr/>
                    </p:nvPicPr>
                    <p:blipFill>
                      <a:blip r:embed="rId8"/>
                      <a:stretch>
                        <a:fillRect/>
                      </a:stretch>
                    </p:blipFill>
                    <p:spPr>
                      <a:xfrm>
                        <a:off x="96982" y="2803236"/>
                        <a:ext cx="9144000" cy="2619375"/>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1270000" y="2951895"/>
            <a:ext cx="7848600" cy="3306763"/>
          </a:xfrm>
        </p:spPr>
        <p:txBody>
          <a:bodyPr>
            <a:normAutofit/>
          </a:bodyPr>
          <a:lstStyle/>
          <a:p>
            <a:pPr marL="514350" indent="-514350">
              <a:buFont typeface="Courier New Bold Italic"/>
              <a:buAutoNum type="alphaUcPeriod"/>
            </a:pPr>
            <a:r>
              <a:rPr lang="en-US" sz="3200" dirty="0"/>
              <a:t>1-2</a:t>
            </a:r>
          </a:p>
          <a:p>
            <a:pPr marL="514350" indent="-514350">
              <a:buFont typeface="Courier New Bold Italic"/>
              <a:buAutoNum type="alphaUcPeriod"/>
            </a:pPr>
            <a:r>
              <a:rPr lang="en-US" sz="3200" dirty="0"/>
              <a:t>3-4</a:t>
            </a:r>
          </a:p>
          <a:p>
            <a:pPr marL="514350" indent="-514350">
              <a:buFont typeface="Courier New Bold Italic"/>
              <a:buAutoNum type="alphaUcPeriod"/>
            </a:pPr>
            <a:r>
              <a:rPr lang="en-US" sz="3200" dirty="0"/>
              <a:t>5-6</a:t>
            </a:r>
          </a:p>
          <a:p>
            <a:pPr marL="514350" indent="-514350">
              <a:buFont typeface="Courier New Bold Italic"/>
              <a:buAutoNum type="alphaUcPeriod"/>
            </a:pPr>
            <a:r>
              <a:rPr lang="en-US" sz="3200" dirty="0"/>
              <a:t>&gt;7</a:t>
            </a:r>
          </a:p>
        </p:txBody>
      </p:sp>
      <p:sp>
        <p:nvSpPr>
          <p:cNvPr id="6" name="TextBox 5"/>
          <p:cNvSpPr txBox="1"/>
          <p:nvPr/>
        </p:nvSpPr>
        <p:spPr>
          <a:xfrm>
            <a:off x="457200" y="605642"/>
            <a:ext cx="3604161" cy="584775"/>
          </a:xfrm>
          <a:prstGeom prst="rect">
            <a:avLst/>
          </a:prstGeom>
          <a:noFill/>
        </p:spPr>
        <p:txBody>
          <a:bodyPr wrap="square" rtlCol="0">
            <a:spAutoFit/>
          </a:bodyPr>
          <a:lstStyle/>
          <a:p>
            <a:r>
              <a:rPr lang="en-US" sz="3200" b="1" dirty="0" err="1"/>
              <a:t>Vraag</a:t>
            </a:r>
            <a:r>
              <a:rPr lang="en-US" sz="3200" b="1" dirty="0"/>
              <a:t> 11</a:t>
            </a:r>
          </a:p>
        </p:txBody>
      </p:sp>
      <p:pic>
        <p:nvPicPr>
          <p:cNvPr id="788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64587" y="6529387"/>
            <a:ext cx="354013"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extLst>
      <p:ext uri="{BB962C8B-B14F-4D97-AF65-F5344CB8AC3E}">
        <p14:creationId xmlns:p14="http://schemas.microsoft.com/office/powerpoint/2010/main" val="223790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762000"/>
            <a:ext cx="8229600" cy="2693719"/>
          </a:xfrm>
        </p:spPr>
        <p:txBody>
          <a:bodyPr/>
          <a:lstStyle/>
          <a:p>
            <a:pPr>
              <a:defRPr/>
            </a:pPr>
            <a:r>
              <a:rPr lang="en-US" dirty="0"/>
              <a:t/>
            </a:r>
            <a:br>
              <a:rPr lang="en-US" dirty="0"/>
            </a:br>
            <a:r>
              <a:rPr lang="en-US" altLang="en-US" sz="2200" b="0" dirty="0" err="1">
                <a:latin typeface="+mn-lt"/>
              </a:rPr>
              <a:t>Hoeveel</a:t>
            </a:r>
            <a:r>
              <a:rPr lang="en-US" altLang="en-US" sz="2200" b="0" dirty="0">
                <a:latin typeface="+mn-lt"/>
              </a:rPr>
              <a:t> van </a:t>
            </a:r>
            <a:r>
              <a:rPr lang="en-US" altLang="en-US" sz="2200" b="0" dirty="0" err="1">
                <a:latin typeface="+mn-lt"/>
              </a:rPr>
              <a:t>jouw</a:t>
            </a:r>
            <a:r>
              <a:rPr lang="en-US" altLang="en-US" sz="2200" b="0" dirty="0">
                <a:latin typeface="+mn-lt"/>
              </a:rPr>
              <a:t> </a:t>
            </a:r>
            <a:r>
              <a:rPr lang="en-US" altLang="en-US" sz="2200" b="0" dirty="0" err="1" smtClean="0">
                <a:latin typeface="+mn-lt"/>
              </a:rPr>
              <a:t>patiënten</a:t>
            </a:r>
            <a:r>
              <a:rPr lang="en-US" altLang="en-US" sz="2200" b="0" dirty="0" smtClean="0">
                <a:latin typeface="+mn-lt"/>
              </a:rPr>
              <a:t>/</a:t>
            </a:r>
            <a:r>
              <a:rPr lang="en-US" altLang="en-US" sz="2200" b="0" dirty="0" err="1" smtClean="0">
                <a:latin typeface="+mn-lt"/>
              </a:rPr>
              <a:t>mantelzorgers</a:t>
            </a:r>
            <a:r>
              <a:rPr lang="en-US" altLang="en-US" sz="2200" b="0" dirty="0" smtClean="0">
                <a:latin typeface="+mn-lt"/>
              </a:rPr>
              <a:t> </a:t>
            </a:r>
            <a:r>
              <a:rPr lang="en-US" altLang="en-US" sz="2200" b="0" dirty="0" err="1" smtClean="0">
                <a:latin typeface="+mn-lt"/>
              </a:rPr>
              <a:t>kunnen</a:t>
            </a:r>
            <a:r>
              <a:rPr lang="en-US" altLang="en-US" sz="2200" b="0" dirty="0" smtClean="0">
                <a:latin typeface="+mn-lt"/>
              </a:rPr>
              <a:t> </a:t>
            </a:r>
            <a:r>
              <a:rPr lang="en-US" altLang="en-US" sz="2200" b="0" dirty="0" err="1" smtClean="0">
                <a:latin typeface="+mn-lt"/>
              </a:rPr>
              <a:t>voor</a:t>
            </a:r>
            <a:r>
              <a:rPr lang="en-US" altLang="en-US" sz="2200" b="0" dirty="0" smtClean="0">
                <a:latin typeface="+mn-lt"/>
              </a:rPr>
              <a:t> </a:t>
            </a:r>
            <a:r>
              <a:rPr lang="en-US" altLang="en-US" sz="2200" b="0" dirty="0" err="1" smtClean="0">
                <a:latin typeface="+mn-lt"/>
              </a:rPr>
              <a:t>ontslag</a:t>
            </a:r>
            <a:r>
              <a:rPr lang="en-US" altLang="en-US" sz="2200" b="0" dirty="0" smtClean="0">
                <a:latin typeface="+mn-lt"/>
              </a:rPr>
              <a:t> met </a:t>
            </a:r>
            <a:r>
              <a:rPr lang="en-US" altLang="en-US" sz="2200" b="0" dirty="0" err="1">
                <a:latin typeface="+mn-lt"/>
              </a:rPr>
              <a:t>vertrouwen</a:t>
            </a:r>
            <a:r>
              <a:rPr lang="en-US" altLang="en-US" sz="2200" b="0" dirty="0">
                <a:latin typeface="+mn-lt"/>
              </a:rPr>
              <a:t> de </a:t>
            </a:r>
            <a:r>
              <a:rPr lang="en-US" altLang="en-US" sz="2200" b="0" dirty="0" err="1">
                <a:latin typeface="+mn-lt"/>
              </a:rPr>
              <a:t>volgende</a:t>
            </a:r>
            <a:r>
              <a:rPr lang="en-US" altLang="en-US" sz="2200" b="0" dirty="0">
                <a:latin typeface="+mn-lt"/>
              </a:rPr>
              <a:t> </a:t>
            </a:r>
            <a:r>
              <a:rPr lang="en-US" altLang="en-US" sz="2200" b="0" dirty="0" err="1">
                <a:latin typeface="+mn-lt"/>
              </a:rPr>
              <a:t>vaardigheden</a:t>
            </a:r>
            <a:r>
              <a:rPr lang="en-US" altLang="en-US" sz="2200" b="0" dirty="0">
                <a:latin typeface="+mn-lt"/>
              </a:rPr>
              <a:t> </a:t>
            </a:r>
            <a:r>
              <a:rPr lang="en-US" altLang="en-US" sz="2200" b="0" dirty="0" err="1" smtClean="0">
                <a:latin typeface="+mn-lt"/>
              </a:rPr>
              <a:t>uitvoeren</a:t>
            </a:r>
            <a:r>
              <a:rPr lang="en-US" altLang="en-US" sz="2200" b="0" dirty="0" smtClean="0">
                <a:latin typeface="+mn-lt"/>
              </a:rPr>
              <a:t>?</a:t>
            </a:r>
            <a:r>
              <a:rPr lang="en-US" altLang="en-US" sz="2400" b="0" dirty="0">
                <a:latin typeface="+mn-lt"/>
              </a:rPr>
              <a:t/>
            </a:r>
            <a:br>
              <a:rPr lang="en-US" altLang="en-US" sz="2400" b="0" dirty="0">
                <a:latin typeface="+mn-lt"/>
              </a:rPr>
            </a:br>
            <a:r>
              <a:rPr lang="en-US" altLang="en-US" sz="2400" b="0" dirty="0">
                <a:latin typeface="+mn-lt"/>
              </a:rPr>
              <a:t>		</a:t>
            </a:r>
            <a:r>
              <a:rPr lang="en-US" altLang="en-US" sz="2200" b="0" dirty="0" err="1">
                <a:latin typeface="+mn-lt"/>
              </a:rPr>
              <a:t>Kunnen</a:t>
            </a:r>
            <a:r>
              <a:rPr lang="en-US" altLang="en-US" sz="2200" b="0" dirty="0">
                <a:latin typeface="+mn-lt"/>
              </a:rPr>
              <a:t> </a:t>
            </a:r>
            <a:r>
              <a:rPr lang="en-US" altLang="en-US" sz="2200" b="0" dirty="0" err="1">
                <a:latin typeface="+mn-lt"/>
              </a:rPr>
              <a:t>werken</a:t>
            </a:r>
            <a:r>
              <a:rPr lang="en-US" altLang="en-US" sz="2200" b="0" dirty="0">
                <a:latin typeface="+mn-lt"/>
              </a:rPr>
              <a:t> met </a:t>
            </a:r>
            <a:r>
              <a:rPr lang="en-US" altLang="en-US" sz="2200" b="0" dirty="0" err="1">
                <a:latin typeface="+mn-lt"/>
              </a:rPr>
              <a:t>een</a:t>
            </a:r>
            <a:r>
              <a:rPr lang="en-US" altLang="en-US" sz="2200" b="0" dirty="0">
                <a:latin typeface="+mn-lt"/>
              </a:rPr>
              <a:t> </a:t>
            </a:r>
            <a:r>
              <a:rPr lang="en-US" altLang="en-US" sz="2200" b="0" dirty="0" err="1">
                <a:latin typeface="+mn-lt"/>
              </a:rPr>
              <a:t>klem</a:t>
            </a:r>
            <a:r>
              <a:rPr lang="en-US" altLang="en-US" sz="2200" b="0" dirty="0">
                <a:latin typeface="+mn-lt"/>
              </a:rPr>
              <a:t> / </a:t>
            </a:r>
            <a:r>
              <a:rPr lang="en-US" altLang="en-US" sz="2200" b="0" dirty="0" err="1">
                <a:latin typeface="+mn-lt"/>
              </a:rPr>
              <a:t>geïntegreerde</a:t>
            </a:r>
            <a:r>
              <a:rPr lang="en-US" altLang="en-US" sz="2200" b="0" dirty="0">
                <a:latin typeface="+mn-lt"/>
              </a:rPr>
              <a:t> 				</a:t>
            </a:r>
            <a:r>
              <a:rPr lang="en-US" altLang="en-US" sz="2200" b="0" dirty="0" err="1">
                <a:latin typeface="+mn-lt"/>
              </a:rPr>
              <a:t>sluiting</a:t>
            </a:r>
            <a:r>
              <a:rPr lang="en-US" altLang="en-US" sz="2200" b="0" dirty="0">
                <a:latin typeface="+mn-lt"/>
              </a:rPr>
              <a:t> / </a:t>
            </a:r>
            <a:r>
              <a:rPr lang="en-US" altLang="en-US" sz="2200" b="0" dirty="0" err="1">
                <a:latin typeface="+mn-lt"/>
              </a:rPr>
              <a:t>kraantje</a:t>
            </a:r>
            <a:r>
              <a:rPr lang="en-US" altLang="en-US" sz="2200" b="0" dirty="0">
                <a:latin typeface="+mn-lt"/>
              </a:rPr>
              <a:t/>
            </a:r>
            <a:br>
              <a:rPr lang="en-US" altLang="en-US" sz="2200" b="0" dirty="0">
                <a:latin typeface="+mn-lt"/>
              </a:rPr>
            </a:br>
            <a:r>
              <a:rPr lang="en-US" altLang="en-US" sz="2200" b="0" dirty="0">
                <a:latin typeface="+mn-lt"/>
              </a:rPr>
              <a:t>		Het </a:t>
            </a:r>
            <a:r>
              <a:rPr lang="en-US" altLang="en-US" sz="2200" b="0" dirty="0" err="1">
                <a:latin typeface="+mn-lt"/>
              </a:rPr>
              <a:t>legen</a:t>
            </a:r>
            <a:r>
              <a:rPr lang="en-US" altLang="en-US" sz="2200" b="0" dirty="0">
                <a:latin typeface="+mn-lt"/>
              </a:rPr>
              <a:t> van </a:t>
            </a:r>
            <a:r>
              <a:rPr lang="en-US" altLang="en-US" sz="2200" b="0" dirty="0" err="1">
                <a:latin typeface="+mn-lt"/>
              </a:rPr>
              <a:t>een</a:t>
            </a:r>
            <a:r>
              <a:rPr lang="en-US" altLang="en-US" sz="2200" b="0" dirty="0">
                <a:latin typeface="+mn-lt"/>
              </a:rPr>
              <a:t> </a:t>
            </a:r>
            <a:r>
              <a:rPr lang="en-US" altLang="en-US" sz="2200" b="0" dirty="0" err="1">
                <a:latin typeface="+mn-lt"/>
              </a:rPr>
              <a:t>stomazakje</a:t>
            </a:r>
            <a:r>
              <a:rPr lang="en-US" altLang="en-US" sz="2400" dirty="0">
                <a:latin typeface="+mn-lt"/>
              </a:rPr>
              <a:t/>
            </a:r>
            <a:br>
              <a:rPr lang="en-US" altLang="en-US" sz="2400" dirty="0">
                <a:latin typeface="+mn-lt"/>
              </a:rPr>
            </a:br>
            <a:r>
              <a:rPr lang="en-US" dirty="0"/>
              <a:t/>
            </a:r>
            <a:br>
              <a:rPr lang="en-US" dirty="0"/>
            </a:br>
            <a:endParaRPr lang="en-US" dirty="0"/>
          </a:p>
        </p:txBody>
      </p:sp>
      <p:graphicFrame>
        <p:nvGraphicFramePr>
          <p:cNvPr id="8" name="TPChart"/>
          <p:cNvGraphicFramePr>
            <a:graphicFrameLocks noChangeAspect="1"/>
          </p:cNvGraphicFramePr>
          <p:nvPr>
            <p:custDataLst>
              <p:tags r:id="rId3"/>
            </p:custDataLst>
            <p:extLst>
              <p:ext uri="{D42A27DB-BD31-4B8C-83A1-F6EECF244321}">
                <p14:modId xmlns:p14="http://schemas.microsoft.com/office/powerpoint/2010/main" val="1846671774"/>
              </p:ext>
            </p:extLst>
          </p:nvPr>
        </p:nvGraphicFramePr>
        <p:xfrm>
          <a:off x="0" y="3077792"/>
          <a:ext cx="9144000" cy="2619375"/>
        </p:xfrm>
        <a:graphic>
          <a:graphicData uri="http://schemas.openxmlformats.org/presentationml/2006/ole">
            <mc:AlternateContent xmlns:mc="http://schemas.openxmlformats.org/markup-compatibility/2006">
              <mc:Choice xmlns:v="urn:schemas-microsoft-com:vml" Requires="v">
                <p:oleObj spid="_x0000_s80986" name="Chart" r:id="rId7" imgW="9144000" imgH="2619465" progId="MSGraph.Chart.8">
                  <p:embed followColorScheme="full"/>
                </p:oleObj>
              </mc:Choice>
              <mc:Fallback>
                <p:oleObj name="Chart" r:id="rId7" imgW="9144000" imgH="2619465" progId="MSGraph.Chart.8">
                  <p:embed followColorScheme="full"/>
                  <p:pic>
                    <p:nvPicPr>
                      <p:cNvPr id="0" name=""/>
                      <p:cNvPicPr/>
                      <p:nvPr/>
                    </p:nvPicPr>
                    <p:blipFill>
                      <a:blip r:embed="rId8"/>
                      <a:stretch>
                        <a:fillRect/>
                      </a:stretch>
                    </p:blipFill>
                    <p:spPr>
                      <a:xfrm>
                        <a:off x="0" y="3077792"/>
                        <a:ext cx="9144000" cy="2619375"/>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1270000" y="3222624"/>
            <a:ext cx="7848600" cy="3306763"/>
          </a:xfrm>
        </p:spPr>
        <p:txBody>
          <a:bodyPr>
            <a:normAutofit/>
          </a:bodyPr>
          <a:lstStyle/>
          <a:p>
            <a:pPr marL="514350" indent="-514350">
              <a:buFont typeface="Courier New Bold Italic"/>
              <a:buAutoNum type="alphaUcPeriod"/>
            </a:pPr>
            <a:r>
              <a:rPr lang="en-US" sz="3200" dirty="0"/>
              <a:t>0-25%</a:t>
            </a:r>
          </a:p>
          <a:p>
            <a:pPr marL="514350" indent="-514350">
              <a:buFont typeface="Courier New Bold Italic"/>
              <a:buAutoNum type="alphaUcPeriod"/>
            </a:pPr>
            <a:r>
              <a:rPr lang="en-US" sz="3200" dirty="0"/>
              <a:t>26-50%</a:t>
            </a:r>
          </a:p>
          <a:p>
            <a:pPr marL="514350" indent="-514350">
              <a:buFont typeface="Courier New Bold Italic"/>
              <a:buAutoNum type="alphaUcPeriod"/>
            </a:pPr>
            <a:r>
              <a:rPr lang="en-US" sz="3200" dirty="0"/>
              <a:t>51-75%</a:t>
            </a:r>
          </a:p>
          <a:p>
            <a:pPr marL="514350" indent="-514350">
              <a:buFont typeface="Courier New Bold Italic"/>
              <a:buAutoNum type="alphaUcPeriod"/>
            </a:pPr>
            <a:r>
              <a:rPr lang="en-US" sz="3200" dirty="0"/>
              <a:t>76-100%</a:t>
            </a:r>
          </a:p>
        </p:txBody>
      </p:sp>
      <p:sp>
        <p:nvSpPr>
          <p:cNvPr id="6" name="TextBox 5"/>
          <p:cNvSpPr txBox="1"/>
          <p:nvPr/>
        </p:nvSpPr>
        <p:spPr>
          <a:xfrm>
            <a:off x="457200" y="605642"/>
            <a:ext cx="3604161" cy="584775"/>
          </a:xfrm>
          <a:prstGeom prst="rect">
            <a:avLst/>
          </a:prstGeom>
          <a:noFill/>
        </p:spPr>
        <p:txBody>
          <a:bodyPr wrap="square" rtlCol="0">
            <a:spAutoFit/>
          </a:bodyPr>
          <a:lstStyle/>
          <a:p>
            <a:r>
              <a:rPr lang="en-US" sz="3200" b="1" dirty="0" err="1"/>
              <a:t>Vraag</a:t>
            </a:r>
            <a:r>
              <a:rPr lang="en-US" sz="3200" b="1" dirty="0"/>
              <a:t> 12</a:t>
            </a:r>
          </a:p>
        </p:txBody>
      </p:sp>
      <p:pic>
        <p:nvPicPr>
          <p:cNvPr id="80899"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36350" t="21252" r="39989" b="39374"/>
          <a:stretch/>
        </p:blipFill>
        <p:spPr bwMode="auto">
          <a:xfrm>
            <a:off x="1071034" y="2054430"/>
            <a:ext cx="223332" cy="279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901"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1034" y="2716265"/>
            <a:ext cx="225425" cy="28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4"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64587" y="6529387"/>
            <a:ext cx="354013"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extLst>
      <p:ext uri="{BB962C8B-B14F-4D97-AF65-F5344CB8AC3E}">
        <p14:creationId xmlns:p14="http://schemas.microsoft.com/office/powerpoint/2010/main" val="365087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762000"/>
            <a:ext cx="8229600" cy="2693719"/>
          </a:xfrm>
        </p:spPr>
        <p:txBody>
          <a:bodyPr/>
          <a:lstStyle/>
          <a:p>
            <a:pPr>
              <a:defRPr/>
            </a:pPr>
            <a:r>
              <a:rPr lang="en-US" dirty="0"/>
              <a:t/>
            </a:r>
            <a:br>
              <a:rPr lang="en-US" dirty="0"/>
            </a:br>
            <a:r>
              <a:rPr lang="en-US" altLang="en-US" sz="2400" b="0" dirty="0" err="1"/>
              <a:t>Hoeveel</a:t>
            </a:r>
            <a:r>
              <a:rPr lang="en-US" altLang="en-US" sz="2400" b="0" dirty="0"/>
              <a:t> van </a:t>
            </a:r>
            <a:r>
              <a:rPr lang="en-US" altLang="en-US" sz="2400" b="0" dirty="0" err="1"/>
              <a:t>jouw</a:t>
            </a:r>
            <a:r>
              <a:rPr lang="en-US" altLang="en-US" sz="2400" b="0" dirty="0"/>
              <a:t> </a:t>
            </a:r>
            <a:r>
              <a:rPr lang="en-US" altLang="en-US" sz="2400" b="0" dirty="0" err="1" smtClean="0"/>
              <a:t>patiënten</a:t>
            </a:r>
            <a:r>
              <a:rPr lang="en-US" altLang="en-US" sz="2400" b="0" dirty="0" smtClean="0"/>
              <a:t>/</a:t>
            </a:r>
            <a:r>
              <a:rPr lang="en-US" altLang="en-US" sz="2400" b="0" dirty="0" err="1" smtClean="0"/>
              <a:t>mantelzorgers</a:t>
            </a:r>
            <a:r>
              <a:rPr lang="en-US" altLang="en-US" sz="2400" b="0" dirty="0" smtClean="0"/>
              <a:t> </a:t>
            </a:r>
            <a:r>
              <a:rPr lang="en-US" altLang="en-US" sz="2400" b="0" dirty="0" err="1"/>
              <a:t>kunnen</a:t>
            </a:r>
            <a:r>
              <a:rPr lang="en-US" altLang="en-US" sz="2400" b="0" dirty="0"/>
              <a:t> </a:t>
            </a:r>
            <a:r>
              <a:rPr lang="en-US" altLang="en-US" sz="2400" b="0" dirty="0" err="1" smtClean="0"/>
              <a:t>voor</a:t>
            </a:r>
            <a:r>
              <a:rPr lang="en-US" altLang="en-US" sz="2400" b="0" dirty="0" smtClean="0"/>
              <a:t> </a:t>
            </a:r>
            <a:r>
              <a:rPr lang="en-US" altLang="en-US" sz="2400" b="0" dirty="0" err="1" smtClean="0"/>
              <a:t>ontslag</a:t>
            </a:r>
            <a:r>
              <a:rPr lang="en-US" altLang="en-US" sz="2400" b="0" dirty="0" smtClean="0"/>
              <a:t> met </a:t>
            </a:r>
            <a:r>
              <a:rPr lang="en-US" altLang="en-US" sz="2400" b="0" dirty="0" err="1"/>
              <a:t>vertrouwen</a:t>
            </a:r>
            <a:r>
              <a:rPr lang="en-US" altLang="en-US" sz="2400" b="0" dirty="0"/>
              <a:t> de </a:t>
            </a:r>
            <a:r>
              <a:rPr lang="en-US" altLang="en-US" sz="2400" b="0" dirty="0" err="1"/>
              <a:t>volgende</a:t>
            </a:r>
            <a:r>
              <a:rPr lang="en-US" altLang="en-US" sz="2400" b="0" dirty="0"/>
              <a:t> </a:t>
            </a:r>
            <a:r>
              <a:rPr lang="en-US" altLang="en-US" sz="2400" b="0" dirty="0" err="1"/>
              <a:t>vaardigheden</a:t>
            </a:r>
            <a:r>
              <a:rPr lang="en-US" altLang="en-US" sz="2400" b="0" dirty="0"/>
              <a:t> </a:t>
            </a:r>
            <a:r>
              <a:rPr lang="en-US" altLang="en-US" sz="2400" b="0" dirty="0" err="1" smtClean="0"/>
              <a:t>uitvoeren</a:t>
            </a:r>
            <a:r>
              <a:rPr lang="en-US" altLang="en-US" sz="2400" b="0" dirty="0" smtClean="0"/>
              <a:t>?</a:t>
            </a:r>
            <a:r>
              <a:rPr lang="en-US" altLang="en-US" sz="2400" b="0" dirty="0">
                <a:latin typeface="+mn-lt"/>
              </a:rPr>
              <a:t/>
            </a:r>
            <a:br>
              <a:rPr lang="en-US" altLang="en-US" sz="2400" b="0" dirty="0">
                <a:latin typeface="+mn-lt"/>
              </a:rPr>
            </a:br>
            <a:r>
              <a:rPr lang="en-US" altLang="en-US" sz="2400" b="0" dirty="0">
                <a:latin typeface="+mn-lt"/>
              </a:rPr>
              <a:t>		Het </a:t>
            </a:r>
            <a:r>
              <a:rPr lang="en-US" altLang="en-US" sz="2400" b="0" dirty="0" err="1">
                <a:latin typeface="+mn-lt"/>
              </a:rPr>
              <a:t>verwisselen</a:t>
            </a:r>
            <a:r>
              <a:rPr lang="en-US" altLang="en-US" sz="2400" b="0" dirty="0">
                <a:latin typeface="+mn-lt"/>
              </a:rPr>
              <a:t> van het </a:t>
            </a:r>
            <a:r>
              <a:rPr lang="en-US" altLang="en-US" sz="2400" b="0" dirty="0" err="1">
                <a:latin typeface="+mn-lt"/>
              </a:rPr>
              <a:t>stomazakje</a:t>
            </a:r>
            <a:r>
              <a:rPr lang="en-US" altLang="en-US" sz="2400" b="0" dirty="0">
                <a:latin typeface="+mn-lt"/>
              </a:rPr>
              <a:t/>
            </a:r>
            <a:br>
              <a:rPr lang="en-US" altLang="en-US" sz="2400" b="0" dirty="0">
                <a:latin typeface="+mn-lt"/>
              </a:rPr>
            </a:br>
            <a:r>
              <a:rPr lang="en-US" altLang="en-US" sz="2400" b="0" dirty="0">
                <a:latin typeface="+mn-lt"/>
              </a:rPr>
              <a:t>		</a:t>
            </a:r>
            <a:r>
              <a:rPr lang="en-US" altLang="en-US" sz="2400" dirty="0">
                <a:latin typeface="+mn-lt"/>
              </a:rPr>
              <a:t/>
            </a:r>
            <a:br>
              <a:rPr lang="en-US" altLang="en-US" sz="2400" dirty="0">
                <a:latin typeface="+mn-lt"/>
              </a:rPr>
            </a:br>
            <a:r>
              <a:rPr lang="en-US" dirty="0"/>
              <a:t/>
            </a:r>
            <a:br>
              <a:rPr lang="en-US" dirty="0"/>
            </a:br>
            <a:endParaRPr lang="en-US" dirty="0"/>
          </a:p>
        </p:txBody>
      </p:sp>
      <p:graphicFrame>
        <p:nvGraphicFramePr>
          <p:cNvPr id="8" name="TPChart"/>
          <p:cNvGraphicFramePr>
            <a:graphicFrameLocks noChangeAspect="1"/>
          </p:cNvGraphicFramePr>
          <p:nvPr>
            <p:custDataLst>
              <p:tags r:id="rId3"/>
            </p:custDataLst>
            <p:extLst>
              <p:ext uri="{D42A27DB-BD31-4B8C-83A1-F6EECF244321}">
                <p14:modId xmlns:p14="http://schemas.microsoft.com/office/powerpoint/2010/main" val="2494811425"/>
              </p:ext>
            </p:extLst>
          </p:nvPr>
        </p:nvGraphicFramePr>
        <p:xfrm>
          <a:off x="0" y="2606737"/>
          <a:ext cx="9144000" cy="2619375"/>
        </p:xfrm>
        <a:graphic>
          <a:graphicData uri="http://schemas.openxmlformats.org/presentationml/2006/ole">
            <mc:AlternateContent xmlns:mc="http://schemas.openxmlformats.org/markup-compatibility/2006">
              <mc:Choice xmlns:v="urn:schemas-microsoft-com:vml" Requires="v">
                <p:oleObj spid="_x0000_s83027" name="Chart" r:id="rId7" imgW="9144000" imgH="2619465" progId="MSGraph.Chart.8">
                  <p:embed followColorScheme="full"/>
                </p:oleObj>
              </mc:Choice>
              <mc:Fallback>
                <p:oleObj name="Chart" r:id="rId7" imgW="9144000" imgH="2619465" progId="MSGraph.Chart.8">
                  <p:embed followColorScheme="full"/>
                  <p:pic>
                    <p:nvPicPr>
                      <p:cNvPr id="0" name=""/>
                      <p:cNvPicPr/>
                      <p:nvPr/>
                    </p:nvPicPr>
                    <p:blipFill>
                      <a:blip r:embed="rId8"/>
                      <a:stretch>
                        <a:fillRect/>
                      </a:stretch>
                    </p:blipFill>
                    <p:spPr>
                      <a:xfrm>
                        <a:off x="0" y="2606737"/>
                        <a:ext cx="9144000" cy="2619375"/>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1270000" y="2713913"/>
            <a:ext cx="7848600" cy="3306763"/>
          </a:xfrm>
        </p:spPr>
        <p:txBody>
          <a:bodyPr>
            <a:normAutofit/>
          </a:bodyPr>
          <a:lstStyle/>
          <a:p>
            <a:pPr marL="514350" indent="-514350">
              <a:buFont typeface="Courier New Bold Italic"/>
              <a:buAutoNum type="alphaUcPeriod"/>
            </a:pPr>
            <a:r>
              <a:rPr lang="en-US" sz="3200" dirty="0"/>
              <a:t>0-25%</a:t>
            </a:r>
          </a:p>
          <a:p>
            <a:pPr marL="514350" indent="-514350">
              <a:buFont typeface="Courier New Bold Italic"/>
              <a:buAutoNum type="alphaUcPeriod"/>
            </a:pPr>
            <a:r>
              <a:rPr lang="en-US" sz="3200" dirty="0"/>
              <a:t>26-50%</a:t>
            </a:r>
          </a:p>
          <a:p>
            <a:pPr marL="514350" indent="-514350">
              <a:buFont typeface="Courier New Bold Italic"/>
              <a:buAutoNum type="alphaUcPeriod"/>
            </a:pPr>
            <a:r>
              <a:rPr lang="en-US" sz="3200" dirty="0"/>
              <a:t>51-75%</a:t>
            </a:r>
          </a:p>
          <a:p>
            <a:pPr marL="514350" indent="-514350">
              <a:buFont typeface="Courier New Bold Italic"/>
              <a:buAutoNum type="alphaUcPeriod"/>
            </a:pPr>
            <a:r>
              <a:rPr lang="en-US" sz="3200" dirty="0"/>
              <a:t>76-100%</a:t>
            </a:r>
          </a:p>
        </p:txBody>
      </p:sp>
      <p:sp>
        <p:nvSpPr>
          <p:cNvPr id="6" name="TextBox 5"/>
          <p:cNvSpPr txBox="1"/>
          <p:nvPr/>
        </p:nvSpPr>
        <p:spPr>
          <a:xfrm>
            <a:off x="457200" y="605642"/>
            <a:ext cx="3604161" cy="584775"/>
          </a:xfrm>
          <a:prstGeom prst="rect">
            <a:avLst/>
          </a:prstGeom>
          <a:noFill/>
        </p:spPr>
        <p:txBody>
          <a:bodyPr wrap="square" rtlCol="0">
            <a:spAutoFit/>
          </a:bodyPr>
          <a:lstStyle/>
          <a:p>
            <a:r>
              <a:rPr lang="en-US" sz="3200" b="1" dirty="0" err="1"/>
              <a:t>Vraag</a:t>
            </a:r>
            <a:r>
              <a:rPr lang="en-US" sz="3200" b="1" dirty="0"/>
              <a:t> 13</a:t>
            </a:r>
          </a:p>
        </p:txBody>
      </p:sp>
      <p:pic>
        <p:nvPicPr>
          <p:cNvPr id="80899"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36350" t="21252" r="39989" b="39374"/>
          <a:stretch/>
        </p:blipFill>
        <p:spPr bwMode="auto">
          <a:xfrm>
            <a:off x="1046668" y="2434502"/>
            <a:ext cx="223332" cy="279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94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89987" y="6529387"/>
            <a:ext cx="354013"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extLst>
      <p:ext uri="{BB962C8B-B14F-4D97-AF65-F5344CB8AC3E}">
        <p14:creationId xmlns:p14="http://schemas.microsoft.com/office/powerpoint/2010/main" val="2609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762000"/>
            <a:ext cx="8229600" cy="852599"/>
          </a:xfrm>
        </p:spPr>
        <p:txBody>
          <a:bodyPr/>
          <a:lstStyle/>
          <a:p>
            <a:r>
              <a:rPr lang="en-US" dirty="0"/>
              <a:t/>
            </a:r>
            <a:br>
              <a:rPr lang="en-US" dirty="0"/>
            </a:br>
            <a:r>
              <a:rPr lang="en-US" sz="2400" b="0" dirty="0">
                <a:latin typeface="+mn-lt"/>
              </a:rPr>
              <a:t>Welk percentage van </a:t>
            </a:r>
            <a:r>
              <a:rPr lang="en-US" sz="2400" b="0" dirty="0" err="1">
                <a:latin typeface="+mn-lt"/>
              </a:rPr>
              <a:t>jouw</a:t>
            </a:r>
            <a:r>
              <a:rPr lang="en-US" sz="2400" b="0" dirty="0">
                <a:latin typeface="+mn-lt"/>
              </a:rPr>
              <a:t> </a:t>
            </a:r>
            <a:r>
              <a:rPr lang="en-US" sz="2400" b="0" dirty="0" err="1">
                <a:latin typeface="+mn-lt"/>
              </a:rPr>
              <a:t>patiënten</a:t>
            </a:r>
            <a:r>
              <a:rPr lang="en-US" sz="2400" b="0" dirty="0">
                <a:latin typeface="+mn-lt"/>
              </a:rPr>
              <a:t> </a:t>
            </a:r>
            <a:r>
              <a:rPr lang="en-US" sz="2400" b="0" dirty="0" err="1">
                <a:latin typeface="+mn-lt"/>
              </a:rPr>
              <a:t>begrijpt</a:t>
            </a:r>
            <a:r>
              <a:rPr lang="en-US" sz="2400" b="0" dirty="0">
                <a:latin typeface="+mn-lt"/>
              </a:rPr>
              <a:t> </a:t>
            </a:r>
            <a:r>
              <a:rPr lang="en-US" sz="2400" b="0" dirty="0" err="1">
                <a:latin typeface="+mn-lt"/>
              </a:rPr>
              <a:t>goed</a:t>
            </a:r>
            <a:r>
              <a:rPr lang="en-US" sz="2400" b="0" dirty="0">
                <a:latin typeface="+mn-lt"/>
              </a:rPr>
              <a:t> hoe </a:t>
            </a:r>
            <a:r>
              <a:rPr lang="en-US" sz="2400" b="0" dirty="0" err="1">
                <a:latin typeface="+mn-lt"/>
              </a:rPr>
              <a:t>zij</a:t>
            </a:r>
            <a:r>
              <a:rPr lang="en-US" sz="2400" b="0" dirty="0">
                <a:latin typeface="+mn-lt"/>
              </a:rPr>
              <a:t> peristomale </a:t>
            </a:r>
            <a:r>
              <a:rPr lang="en-US" sz="2400" b="0" dirty="0" err="1">
                <a:latin typeface="+mn-lt"/>
              </a:rPr>
              <a:t>huidproblemen</a:t>
            </a:r>
            <a:r>
              <a:rPr lang="en-US" sz="2400" b="0" dirty="0">
                <a:latin typeface="+mn-lt"/>
              </a:rPr>
              <a:t> </a:t>
            </a:r>
            <a:r>
              <a:rPr lang="en-US" sz="2400" b="0" dirty="0" err="1">
                <a:latin typeface="+mn-lt"/>
              </a:rPr>
              <a:t>kunnen</a:t>
            </a:r>
            <a:r>
              <a:rPr lang="en-US" sz="2400" b="0" dirty="0">
                <a:latin typeface="+mn-lt"/>
              </a:rPr>
              <a:t> </a:t>
            </a:r>
            <a:r>
              <a:rPr lang="en-US" sz="2400" b="0" dirty="0" err="1">
                <a:latin typeface="+mn-lt"/>
              </a:rPr>
              <a:t>voorkomen</a:t>
            </a:r>
            <a:r>
              <a:rPr lang="en-US" sz="2400" b="0" dirty="0">
                <a:latin typeface="+mn-lt"/>
              </a:rPr>
              <a:t> </a:t>
            </a:r>
            <a:r>
              <a:rPr lang="en-US" sz="2400" b="0" dirty="0" err="1">
                <a:latin typeface="+mn-lt"/>
              </a:rPr>
              <a:t>en</a:t>
            </a:r>
            <a:r>
              <a:rPr lang="en-US" sz="2400" b="0" dirty="0">
                <a:latin typeface="+mn-lt"/>
              </a:rPr>
              <a:t> </a:t>
            </a:r>
            <a:r>
              <a:rPr lang="en-US" sz="2400" b="0" dirty="0" err="1">
                <a:latin typeface="+mn-lt"/>
              </a:rPr>
              <a:t>herkennen</a:t>
            </a:r>
            <a:r>
              <a:rPr lang="en-US" sz="2400" b="0" dirty="0">
                <a:latin typeface="+mn-lt"/>
              </a:rPr>
              <a:t>?</a:t>
            </a:r>
            <a:r>
              <a:rPr lang="en-US" sz="3200" b="0" dirty="0">
                <a:latin typeface="+mn-lt"/>
              </a:rPr>
              <a:t/>
            </a:r>
            <a:br>
              <a:rPr lang="en-US" sz="3200" b="0" dirty="0">
                <a:latin typeface="+mn-lt"/>
              </a:rPr>
            </a:br>
            <a:r>
              <a:rPr lang="en-US" dirty="0"/>
              <a:t/>
            </a:r>
            <a:br>
              <a:rPr lang="en-US" dirty="0"/>
            </a:br>
            <a:endParaRPr lang="en-US" dirty="0"/>
          </a:p>
        </p:txBody>
      </p:sp>
      <p:graphicFrame>
        <p:nvGraphicFramePr>
          <p:cNvPr id="8" name="TPChart"/>
          <p:cNvGraphicFramePr>
            <a:graphicFrameLocks noChangeAspect="1"/>
          </p:cNvGraphicFramePr>
          <p:nvPr>
            <p:custDataLst>
              <p:tags r:id="rId3"/>
            </p:custDataLst>
            <p:extLst>
              <p:ext uri="{D42A27DB-BD31-4B8C-83A1-F6EECF244321}">
                <p14:modId xmlns:p14="http://schemas.microsoft.com/office/powerpoint/2010/main" val="1680106089"/>
              </p:ext>
            </p:extLst>
          </p:nvPr>
        </p:nvGraphicFramePr>
        <p:xfrm>
          <a:off x="221673" y="2539998"/>
          <a:ext cx="9144000" cy="2619375"/>
        </p:xfrm>
        <a:graphic>
          <a:graphicData uri="http://schemas.openxmlformats.org/presentationml/2006/ole">
            <mc:AlternateContent xmlns:mc="http://schemas.openxmlformats.org/markup-compatibility/2006">
              <mc:Choice xmlns:v="urn:schemas-microsoft-com:vml" Requires="v">
                <p:oleObj spid="_x0000_s84051" name="Chart" r:id="rId7" imgW="9144000" imgH="2619465" progId="MSGraph.Chart.8">
                  <p:embed followColorScheme="full"/>
                </p:oleObj>
              </mc:Choice>
              <mc:Fallback>
                <p:oleObj name="Chart" r:id="rId7" imgW="9144000" imgH="2619465" progId="MSGraph.Chart.8">
                  <p:embed followColorScheme="full"/>
                  <p:pic>
                    <p:nvPicPr>
                      <p:cNvPr id="0" name=""/>
                      <p:cNvPicPr/>
                      <p:nvPr/>
                    </p:nvPicPr>
                    <p:blipFill>
                      <a:blip r:embed="rId8"/>
                      <a:stretch>
                        <a:fillRect/>
                      </a:stretch>
                    </p:blipFill>
                    <p:spPr>
                      <a:xfrm>
                        <a:off x="221673" y="2539998"/>
                        <a:ext cx="9144000" cy="2619375"/>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1295400" y="2676247"/>
            <a:ext cx="7848600" cy="3306763"/>
          </a:xfrm>
        </p:spPr>
        <p:txBody>
          <a:bodyPr>
            <a:normAutofit/>
          </a:bodyPr>
          <a:lstStyle/>
          <a:p>
            <a:pPr marL="514350" indent="-514350">
              <a:buFont typeface="Courier New Bold Italic"/>
              <a:buAutoNum type="alphaUcPeriod"/>
            </a:pPr>
            <a:r>
              <a:rPr lang="en-US" sz="3200" dirty="0"/>
              <a:t>0-25%</a:t>
            </a:r>
          </a:p>
          <a:p>
            <a:pPr marL="514350" indent="-514350">
              <a:buFont typeface="Courier New Bold Italic"/>
              <a:buAutoNum type="alphaUcPeriod"/>
            </a:pPr>
            <a:r>
              <a:rPr lang="en-US" sz="3200" dirty="0"/>
              <a:t>26-50%</a:t>
            </a:r>
          </a:p>
          <a:p>
            <a:pPr marL="514350" indent="-514350">
              <a:buFont typeface="Courier New Bold Italic"/>
              <a:buAutoNum type="alphaUcPeriod"/>
            </a:pPr>
            <a:r>
              <a:rPr lang="en-US" sz="3200" dirty="0"/>
              <a:t>51-75%</a:t>
            </a:r>
          </a:p>
          <a:p>
            <a:pPr marL="514350" indent="-514350">
              <a:buFont typeface="Courier New Bold Italic"/>
              <a:buAutoNum type="alphaUcPeriod"/>
            </a:pPr>
            <a:r>
              <a:rPr lang="en-US" sz="3200" dirty="0"/>
              <a:t>76-100%</a:t>
            </a:r>
          </a:p>
        </p:txBody>
      </p:sp>
      <p:sp>
        <p:nvSpPr>
          <p:cNvPr id="6" name="TextBox 5"/>
          <p:cNvSpPr txBox="1"/>
          <p:nvPr/>
        </p:nvSpPr>
        <p:spPr>
          <a:xfrm>
            <a:off x="457200" y="605642"/>
            <a:ext cx="3604161" cy="584775"/>
          </a:xfrm>
          <a:prstGeom prst="rect">
            <a:avLst/>
          </a:prstGeom>
          <a:noFill/>
        </p:spPr>
        <p:txBody>
          <a:bodyPr wrap="square" rtlCol="0">
            <a:spAutoFit/>
          </a:bodyPr>
          <a:lstStyle/>
          <a:p>
            <a:r>
              <a:rPr lang="en-US" sz="3200" b="1" dirty="0" err="1"/>
              <a:t>Vraag</a:t>
            </a:r>
            <a:r>
              <a:rPr lang="en-US" sz="3200" b="1" dirty="0"/>
              <a:t> 14</a:t>
            </a:r>
          </a:p>
        </p:txBody>
      </p:sp>
      <p:pic>
        <p:nvPicPr>
          <p:cNvPr id="8397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89987" y="6529387"/>
            <a:ext cx="354013"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extLst>
      <p:ext uri="{BB962C8B-B14F-4D97-AF65-F5344CB8AC3E}">
        <p14:creationId xmlns:p14="http://schemas.microsoft.com/office/powerpoint/2010/main" val="285374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262328" y="368544"/>
            <a:ext cx="8229600" cy="884238"/>
          </a:xfrm>
        </p:spPr>
        <p:txBody>
          <a:bodyPr/>
          <a:lstStyle/>
          <a:p>
            <a:r>
              <a:rPr lang="en-US" altLang="en-US" dirty="0" err="1"/>
              <a:t>Educatie</a:t>
            </a:r>
            <a:r>
              <a:rPr lang="en-US" altLang="en-US" dirty="0"/>
              <a:t/>
            </a:r>
            <a:br>
              <a:rPr lang="en-US" altLang="en-US" dirty="0"/>
            </a:br>
            <a:r>
              <a:rPr lang="en-US" altLang="en-US" dirty="0"/>
              <a:t>Peristomale </a:t>
            </a:r>
            <a:r>
              <a:rPr lang="en-US" altLang="en-US" dirty="0" err="1"/>
              <a:t>huidproblemen</a:t>
            </a:r>
            <a:endParaRPr lang="en-US" altLang="en-US" dirty="0"/>
          </a:p>
        </p:txBody>
      </p:sp>
      <p:sp>
        <p:nvSpPr>
          <p:cNvPr id="46083" name="Content Placeholder 2"/>
          <p:cNvSpPr>
            <a:spLocks noGrp="1"/>
          </p:cNvSpPr>
          <p:nvPr>
            <p:ph idx="1"/>
          </p:nvPr>
        </p:nvSpPr>
        <p:spPr>
          <a:xfrm>
            <a:off x="705394" y="1408929"/>
            <a:ext cx="8229600" cy="4648200"/>
          </a:xfrm>
        </p:spPr>
        <p:txBody>
          <a:bodyPr/>
          <a:lstStyle/>
          <a:p>
            <a:endParaRPr lang="en-US" altLang="en-US" dirty="0"/>
          </a:p>
          <a:p>
            <a:r>
              <a:rPr lang="en-US" altLang="en-US" dirty="0" err="1"/>
              <a:t>Onderwijsmateriaal</a:t>
            </a:r>
            <a:endParaRPr lang="en-US" altLang="en-US" dirty="0"/>
          </a:p>
          <a:p>
            <a:r>
              <a:rPr lang="en-US" altLang="en-US" dirty="0" smtClean="0"/>
              <a:t>Mal </a:t>
            </a:r>
            <a:r>
              <a:rPr lang="en-US" altLang="en-US" dirty="0" err="1" smtClean="0"/>
              <a:t>aanpassen</a:t>
            </a:r>
            <a:r>
              <a:rPr lang="en-US" altLang="en-US" dirty="0" smtClean="0"/>
              <a:t> in </a:t>
            </a:r>
            <a:r>
              <a:rPr lang="en-US" altLang="en-US" dirty="0"/>
              <a:t>de </a:t>
            </a:r>
            <a:r>
              <a:rPr lang="en-US" altLang="en-US" dirty="0" err="1"/>
              <a:t>periode</a:t>
            </a:r>
            <a:r>
              <a:rPr lang="en-US" altLang="en-US" dirty="0"/>
              <a:t> </a:t>
            </a:r>
            <a:r>
              <a:rPr lang="en-US" altLang="en-US" dirty="0" err="1"/>
              <a:t>na</a:t>
            </a:r>
            <a:r>
              <a:rPr lang="en-US" altLang="en-US" dirty="0"/>
              <a:t> de </a:t>
            </a:r>
            <a:r>
              <a:rPr lang="en-US" altLang="en-US" dirty="0" err="1"/>
              <a:t>operatie</a:t>
            </a:r>
            <a:endParaRPr lang="en-US" altLang="en-US" dirty="0"/>
          </a:p>
          <a:p>
            <a:r>
              <a:rPr lang="en-US" altLang="en-US" dirty="0"/>
              <a:t>Bel de </a:t>
            </a:r>
            <a:r>
              <a:rPr lang="en-US" altLang="en-US" dirty="0" err="1"/>
              <a:t>stomaverpleegkundige</a:t>
            </a:r>
            <a:r>
              <a:rPr lang="en-US" altLang="en-US" dirty="0"/>
              <a:t> </a:t>
            </a:r>
            <a:r>
              <a:rPr lang="en-US" altLang="en-US" dirty="0" err="1"/>
              <a:t>wanneer</a:t>
            </a:r>
            <a:r>
              <a:rPr lang="en-US" altLang="en-US" dirty="0"/>
              <a:t> de peristomale </a:t>
            </a:r>
            <a:r>
              <a:rPr lang="en-US" altLang="en-US" dirty="0" err="1"/>
              <a:t>huid</a:t>
            </a:r>
            <a:r>
              <a:rPr lang="en-US" altLang="en-US" dirty="0"/>
              <a:t> </a:t>
            </a:r>
            <a:r>
              <a:rPr lang="en-US" altLang="en-US" dirty="0" err="1"/>
              <a:t>er</a:t>
            </a:r>
            <a:r>
              <a:rPr lang="en-US" altLang="en-US" dirty="0"/>
              <a:t> </a:t>
            </a:r>
            <a:r>
              <a:rPr lang="en-US" altLang="en-US" dirty="0" err="1"/>
              <a:t>anders</a:t>
            </a:r>
            <a:r>
              <a:rPr lang="en-US" altLang="en-US" dirty="0"/>
              <a:t> </a:t>
            </a:r>
            <a:r>
              <a:rPr lang="en-US" altLang="en-US" dirty="0" err="1"/>
              <a:t>uitziet</a:t>
            </a:r>
            <a:r>
              <a:rPr lang="en-US" altLang="en-US" dirty="0"/>
              <a:t> </a:t>
            </a:r>
            <a:r>
              <a:rPr lang="en-US" altLang="en-US" dirty="0" err="1"/>
              <a:t>dan</a:t>
            </a:r>
            <a:r>
              <a:rPr lang="en-US" altLang="en-US" dirty="0"/>
              <a:t> de </a:t>
            </a:r>
            <a:r>
              <a:rPr lang="en-US" altLang="en-US" dirty="0" err="1"/>
              <a:t>andere</a:t>
            </a:r>
            <a:r>
              <a:rPr lang="en-US" altLang="en-US" dirty="0"/>
              <a:t> </a:t>
            </a:r>
            <a:r>
              <a:rPr lang="en-US" altLang="en-US" dirty="0" err="1"/>
              <a:t>kant</a:t>
            </a:r>
            <a:r>
              <a:rPr lang="en-US" altLang="en-US" dirty="0"/>
              <a:t> van de </a:t>
            </a:r>
            <a:r>
              <a:rPr lang="en-US" altLang="en-US" dirty="0" err="1"/>
              <a:t>buik</a:t>
            </a:r>
            <a:endParaRPr lang="en-US" altLang="en-US" dirty="0"/>
          </a:p>
          <a:p>
            <a:r>
              <a:rPr lang="en-US" altLang="en-US" dirty="0" smtClean="0"/>
              <a:t>post-op </a:t>
            </a:r>
            <a:r>
              <a:rPr lang="en-US" altLang="en-US" dirty="0" err="1" smtClean="0"/>
              <a:t>controle</a:t>
            </a:r>
            <a:r>
              <a:rPr lang="en-US" altLang="en-US" dirty="0" smtClean="0"/>
              <a:t> </a:t>
            </a:r>
            <a:r>
              <a:rPr lang="en-US" altLang="en-US" dirty="0" err="1" smtClean="0"/>
              <a:t>afspraak</a:t>
            </a:r>
            <a:r>
              <a:rPr lang="en-US" altLang="en-US" dirty="0" smtClean="0"/>
              <a:t> op </a:t>
            </a:r>
            <a:r>
              <a:rPr lang="en-US" altLang="en-US" dirty="0" err="1" smtClean="0"/>
              <a:t>poli</a:t>
            </a:r>
            <a:endParaRPr lang="en-US" altLang="en-US" dirty="0"/>
          </a:p>
          <a:p>
            <a:endParaRPr lang="en-US" altLang="en-US" dirty="0"/>
          </a:p>
          <a:p>
            <a:pPr marL="971550" lvl="1" indent="-514350">
              <a:buFont typeface="Arial" pitchFamily="34" charset="0"/>
              <a:buAutoNum type="arabicPeriod"/>
            </a:pPr>
            <a:endParaRPr lang="en-US" altLang="en-US" dirty="0"/>
          </a:p>
          <a:p>
            <a:pPr marL="971550" lvl="1" indent="-514350">
              <a:buFont typeface="Arial" pitchFamily="34" charset="0"/>
              <a:buAutoNum type="arabicPeriod"/>
            </a:pPr>
            <a:endParaRPr lang="en-US" altLang="en-US" dirty="0"/>
          </a:p>
          <a:p>
            <a:pPr marL="971550" lvl="1" indent="-514350">
              <a:buFont typeface="Arial" pitchFamily="34" charset="0"/>
              <a:buAutoNum type="arabicPeriod"/>
            </a:pPr>
            <a:endParaRPr lang="en-US" altLang="en-US" dirty="0"/>
          </a:p>
        </p:txBody>
      </p:sp>
      <p:pic>
        <p:nvPicPr>
          <p:cNvPr id="6" name="Picture 2" descr="http://www.bmhvt.org/wp-content/uploads/cross-300x275.jpg"/>
          <p:cNvPicPr>
            <a:picLocks noChangeAspect="1" noChangeArrowheads="1"/>
          </p:cNvPicPr>
          <p:nvPr/>
        </p:nvPicPr>
        <p:blipFill>
          <a:blip r:embed="rId3">
            <a:extLst>
              <a:ext uri="{28A0092B-C50C-407E-A947-70E740481C1C}">
                <a14:useLocalDpi xmlns:a14="http://schemas.microsoft.com/office/drawing/2010/main" val="0"/>
              </a:ext>
            </a:extLst>
          </a:blip>
          <a:srcRect l="8417" t="9698" r="11304" b="9698"/>
          <a:stretch>
            <a:fillRect/>
          </a:stretch>
        </p:blipFill>
        <p:spPr bwMode="auto">
          <a:xfrm>
            <a:off x="8789484" y="6531428"/>
            <a:ext cx="354515" cy="32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3729" y="3354618"/>
            <a:ext cx="2255773" cy="2741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564" name="Picture 4" descr="Image result for appointment">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369" y="3940950"/>
            <a:ext cx="2362772" cy="15683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DM_060202_16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4818" y="4794442"/>
            <a:ext cx="2711346" cy="1807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311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304800" y="277318"/>
            <a:ext cx="8229600" cy="1143000"/>
          </a:xfrm>
        </p:spPr>
        <p:txBody>
          <a:bodyPr/>
          <a:lstStyle/>
          <a:p>
            <a:r>
              <a:rPr lang="en-US" altLang="en-US" dirty="0" smtClean="0"/>
              <a:t>De impact </a:t>
            </a:r>
            <a:r>
              <a:rPr lang="en-US" altLang="en-US" dirty="0"/>
              <a:t>op </a:t>
            </a:r>
            <a:r>
              <a:rPr lang="en-US" altLang="en-US" dirty="0" err="1"/>
              <a:t>patiënten</a:t>
            </a:r>
            <a:r>
              <a:rPr lang="en-US" altLang="en-US" dirty="0"/>
              <a:t/>
            </a:r>
            <a:br>
              <a:rPr lang="en-US" altLang="en-US" dirty="0"/>
            </a:br>
            <a:r>
              <a:rPr lang="en-US" altLang="en-US" dirty="0"/>
              <a:t>Casus</a:t>
            </a:r>
          </a:p>
        </p:txBody>
      </p:sp>
      <p:sp>
        <p:nvSpPr>
          <p:cNvPr id="44035" name="Text Placeholder 3"/>
          <p:cNvSpPr>
            <a:spLocks noGrp="1"/>
          </p:cNvSpPr>
          <p:nvPr>
            <p:ph type="body" idx="1"/>
          </p:nvPr>
        </p:nvSpPr>
        <p:spPr>
          <a:xfrm>
            <a:off x="454819" y="1058611"/>
            <a:ext cx="4040188" cy="555979"/>
          </a:xfrm>
        </p:spPr>
        <p:txBody>
          <a:bodyPr/>
          <a:lstStyle/>
          <a:p>
            <a:pPr algn="ctr"/>
            <a:r>
              <a:rPr lang="en-US" altLang="en-US" dirty="0" err="1"/>
              <a:t>Kennis</a:t>
            </a:r>
            <a:r>
              <a:rPr lang="en-US" altLang="en-US" dirty="0"/>
              <a:t> </a:t>
            </a:r>
            <a:r>
              <a:rPr lang="en-US" altLang="en-US" dirty="0" err="1"/>
              <a:t>doelstellingen</a:t>
            </a:r>
            <a:r>
              <a:rPr lang="en-US" altLang="en-US" dirty="0"/>
              <a:t> </a:t>
            </a:r>
          </a:p>
        </p:txBody>
      </p:sp>
      <p:pic>
        <p:nvPicPr>
          <p:cNvPr id="4403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72651" y="1861776"/>
            <a:ext cx="4324736" cy="3325544"/>
          </a:xfrm>
        </p:spPr>
      </p:pic>
      <p:sp>
        <p:nvSpPr>
          <p:cNvPr id="44037" name="Text Placeholder 4"/>
          <p:cNvSpPr>
            <a:spLocks noGrp="1"/>
          </p:cNvSpPr>
          <p:nvPr>
            <p:ph type="body" sz="quarter" idx="3"/>
          </p:nvPr>
        </p:nvSpPr>
        <p:spPr>
          <a:xfrm>
            <a:off x="4645025" y="973660"/>
            <a:ext cx="4368346" cy="639762"/>
          </a:xfrm>
        </p:spPr>
        <p:txBody>
          <a:bodyPr/>
          <a:lstStyle/>
          <a:p>
            <a:r>
              <a:rPr lang="en-US" altLang="en-US" dirty="0"/>
              <a:t>Management </a:t>
            </a:r>
            <a:r>
              <a:rPr lang="en-US" altLang="en-US" dirty="0" err="1"/>
              <a:t>doelstellingen</a:t>
            </a:r>
            <a:endParaRPr lang="en-US" altLang="en-US" dirty="0"/>
          </a:p>
        </p:txBody>
      </p:sp>
      <p:pic>
        <p:nvPicPr>
          <p:cNvPr id="44038" name="Picture 3"/>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4645025" y="1861775"/>
            <a:ext cx="4368346" cy="3368053"/>
          </a:xfrm>
        </p:spPr>
      </p:pic>
      <p:sp>
        <p:nvSpPr>
          <p:cNvPr id="2" name="Rectangle 1"/>
          <p:cNvSpPr/>
          <p:nvPr/>
        </p:nvSpPr>
        <p:spPr>
          <a:xfrm>
            <a:off x="304801" y="5187320"/>
            <a:ext cx="3627120" cy="1338828"/>
          </a:xfrm>
          <a:prstGeom prst="rect">
            <a:avLst/>
          </a:prstGeom>
        </p:spPr>
        <p:txBody>
          <a:bodyPr wrap="square">
            <a:spAutoFit/>
          </a:bodyPr>
          <a:lstStyle/>
          <a:p>
            <a:r>
              <a:rPr lang="en-US" sz="900" b="1" dirty="0"/>
              <a:t>ACKNOWLEDGEMENT: </a:t>
            </a:r>
          </a:p>
          <a:p>
            <a:endParaRPr lang="en-US" sz="900" dirty="0"/>
          </a:p>
          <a:p>
            <a:r>
              <a:rPr lang="en-US" sz="900" dirty="0"/>
              <a:t>Toronto Central CCAC – Joanne Greco, Director, Client Services</a:t>
            </a:r>
          </a:p>
          <a:p>
            <a:r>
              <a:rPr lang="en-US" sz="900" dirty="0"/>
              <a:t>Toronto Central CCAC – </a:t>
            </a:r>
            <a:r>
              <a:rPr lang="en-US" sz="900" dirty="0" err="1"/>
              <a:t>Dipti</a:t>
            </a:r>
            <a:r>
              <a:rPr lang="en-US" sz="900" dirty="0"/>
              <a:t> </a:t>
            </a:r>
            <a:r>
              <a:rPr lang="en-US" sz="900" dirty="0" err="1"/>
              <a:t>Purbhoo</a:t>
            </a:r>
            <a:r>
              <a:rPr lang="en-US" sz="900" dirty="0"/>
              <a:t>, Manager, Client Services</a:t>
            </a:r>
          </a:p>
          <a:p>
            <a:r>
              <a:rPr lang="en-US" sz="900" dirty="0"/>
              <a:t>Toronto Central CCAC – Raquel </a:t>
            </a:r>
            <a:r>
              <a:rPr lang="en-US" sz="900" dirty="0" err="1"/>
              <a:t>Lashley</a:t>
            </a:r>
            <a:r>
              <a:rPr lang="en-US" sz="900" dirty="0"/>
              <a:t>, Care Coordinator</a:t>
            </a:r>
          </a:p>
          <a:p>
            <a:r>
              <a:rPr lang="en-US" sz="900" dirty="0"/>
              <a:t>SEHC Metro Toronto – Maureen Cooling, RN, ET</a:t>
            </a:r>
          </a:p>
          <a:p>
            <a:r>
              <a:rPr lang="en-US" sz="900" dirty="0"/>
              <a:t>Spectrum Health Care – Holly Murray, RN, </a:t>
            </a:r>
            <a:r>
              <a:rPr lang="en-US" sz="900" dirty="0" err="1"/>
              <a:t>BScN</a:t>
            </a:r>
            <a:r>
              <a:rPr lang="en-US" sz="900" dirty="0"/>
              <a:t>, WOCN</a:t>
            </a:r>
          </a:p>
          <a:p>
            <a:r>
              <a:rPr lang="en-US" sz="900" dirty="0"/>
              <a:t>University Health Network – Debra Johnson, RN, </a:t>
            </a:r>
            <a:r>
              <a:rPr lang="en-US" sz="900" dirty="0" err="1"/>
              <a:t>BScN</a:t>
            </a:r>
            <a:r>
              <a:rPr lang="en-US" sz="900" dirty="0"/>
              <a:t>, ET</a:t>
            </a:r>
          </a:p>
          <a:p>
            <a:r>
              <a:rPr lang="en-US" sz="900" dirty="0"/>
              <a:t>University Health Network – Claudia </a:t>
            </a:r>
            <a:r>
              <a:rPr lang="en-US" sz="900" dirty="0" err="1"/>
              <a:t>Ganson</a:t>
            </a:r>
            <a:r>
              <a:rPr lang="en-US" sz="900" dirty="0"/>
              <a:t>, RN, </a:t>
            </a:r>
            <a:r>
              <a:rPr lang="en-US" sz="900" dirty="0" err="1"/>
              <a:t>BScN</a:t>
            </a:r>
            <a:r>
              <a:rPr lang="en-US" sz="900" dirty="0"/>
              <a:t>, ET</a:t>
            </a:r>
          </a:p>
        </p:txBody>
      </p:sp>
      <p:sp>
        <p:nvSpPr>
          <p:cNvPr id="3" name="Rectangle 2"/>
          <p:cNvSpPr/>
          <p:nvPr/>
        </p:nvSpPr>
        <p:spPr>
          <a:xfrm>
            <a:off x="4245426" y="5491700"/>
            <a:ext cx="6844937" cy="923330"/>
          </a:xfrm>
          <a:prstGeom prst="rect">
            <a:avLst/>
          </a:prstGeom>
        </p:spPr>
        <p:txBody>
          <a:bodyPr wrap="square">
            <a:spAutoFit/>
          </a:bodyPr>
          <a:lstStyle/>
          <a:p>
            <a:r>
              <a:rPr lang="en-US" sz="900" dirty="0" err="1"/>
              <a:t>ParaMed</a:t>
            </a:r>
            <a:r>
              <a:rPr lang="en-US" sz="900" dirty="0"/>
              <a:t> Home Health Care – Estrella Mercurio, RN, </a:t>
            </a:r>
            <a:r>
              <a:rPr lang="en-US" sz="900" dirty="0" err="1"/>
              <a:t>BScN</a:t>
            </a:r>
            <a:r>
              <a:rPr lang="en-US" sz="900" dirty="0"/>
              <a:t>, ET</a:t>
            </a:r>
          </a:p>
          <a:p>
            <a:r>
              <a:rPr lang="en-US" sz="900" dirty="0"/>
              <a:t>Toronto East General Hospital – JoAnne </a:t>
            </a:r>
            <a:r>
              <a:rPr lang="en-US" sz="900" dirty="0" err="1"/>
              <a:t>McKeown</a:t>
            </a:r>
            <a:r>
              <a:rPr lang="en-US" sz="900" dirty="0"/>
              <a:t>, </a:t>
            </a:r>
            <a:r>
              <a:rPr lang="en-US" sz="900" dirty="0" err="1"/>
              <a:t>RN,BScN</a:t>
            </a:r>
            <a:r>
              <a:rPr lang="en-US" sz="900" dirty="0"/>
              <a:t>, WOCN</a:t>
            </a:r>
          </a:p>
          <a:p>
            <a:r>
              <a:rPr lang="en-US" sz="900" dirty="0"/>
              <a:t>St. Michael’s Hospital – Jo Hoeflok, RN, BSN, MA, ET, ACNP, CGN (C)</a:t>
            </a:r>
          </a:p>
          <a:p>
            <a:r>
              <a:rPr lang="en-US" sz="900" dirty="0"/>
              <a:t>Sunnybrook Health Science Centre – Debbie Miller, RN, </a:t>
            </a:r>
            <a:r>
              <a:rPr lang="en-US" sz="900" dirty="0" err="1"/>
              <a:t>BScN</a:t>
            </a:r>
            <a:r>
              <a:rPr lang="en-US" sz="900" dirty="0"/>
              <a:t>, MN, ET</a:t>
            </a:r>
          </a:p>
          <a:p>
            <a:r>
              <a:rPr lang="en-US" sz="900" dirty="0"/>
              <a:t>Ostomy Toronto – Carol </a:t>
            </a:r>
            <a:r>
              <a:rPr lang="en-US" sz="900" dirty="0" err="1"/>
              <a:t>Roda</a:t>
            </a:r>
            <a:endParaRPr lang="en-US" sz="900" dirty="0"/>
          </a:p>
          <a:p>
            <a:r>
              <a:rPr lang="en-US" sz="900" dirty="0"/>
              <a:t>© 2008 Toronto Central CCAC</a:t>
            </a:r>
          </a:p>
        </p:txBody>
      </p:sp>
      <p:pic>
        <p:nvPicPr>
          <p:cNvPr id="11" name="Picture 2" descr="http://www.bmhvt.org/wp-content/uploads/cross-300x275.jpg"/>
          <p:cNvPicPr>
            <a:picLocks noChangeAspect="1" noChangeArrowheads="1"/>
          </p:cNvPicPr>
          <p:nvPr/>
        </p:nvPicPr>
        <p:blipFill>
          <a:blip r:embed="rId5">
            <a:extLst>
              <a:ext uri="{28A0092B-C50C-407E-A947-70E740481C1C}">
                <a14:useLocalDpi xmlns:a14="http://schemas.microsoft.com/office/drawing/2010/main" val="0"/>
              </a:ext>
            </a:extLst>
          </a:blip>
          <a:srcRect l="8417" t="9698" r="11304" b="9698"/>
          <a:stretch>
            <a:fillRect/>
          </a:stretch>
        </p:blipFill>
        <p:spPr bwMode="auto">
          <a:xfrm>
            <a:off x="8789484" y="6531428"/>
            <a:ext cx="354515" cy="32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72652" y="6531428"/>
            <a:ext cx="7652214" cy="369332"/>
          </a:xfrm>
          <a:prstGeom prst="rect">
            <a:avLst/>
          </a:prstGeom>
          <a:noFill/>
        </p:spPr>
        <p:txBody>
          <a:bodyPr wrap="square" rtlCol="0">
            <a:spAutoFit/>
          </a:bodyPr>
          <a:lstStyle/>
          <a:p>
            <a:r>
              <a:rPr lang="en-US" dirty="0"/>
              <a:t>Reproduced with permission from Jo Hoeflok</a:t>
            </a:r>
          </a:p>
        </p:txBody>
      </p:sp>
    </p:spTree>
    <p:extLst>
      <p:ext uri="{BB962C8B-B14F-4D97-AF65-F5344CB8AC3E}">
        <p14:creationId xmlns:p14="http://schemas.microsoft.com/office/powerpoint/2010/main" val="10104689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dirty="0" err="1"/>
              <a:t>Jouw</a:t>
            </a:r>
            <a:r>
              <a:rPr lang="en-US" altLang="en-US" dirty="0"/>
              <a:t> </a:t>
            </a:r>
            <a:r>
              <a:rPr lang="en-US" altLang="en-US" dirty="0" err="1"/>
              <a:t>inzet</a:t>
            </a:r>
            <a:endParaRPr lang="en-US" altLang="en-US" dirty="0"/>
          </a:p>
        </p:txBody>
      </p:sp>
      <p:pic>
        <p:nvPicPr>
          <p:cNvPr id="942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3167" y="1417638"/>
            <a:ext cx="4218262" cy="3567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2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94" y="4841108"/>
            <a:ext cx="8706239" cy="1899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http://www.bmhvt.org/wp-content/uploads/cross-300x275.jpg"/>
          <p:cNvPicPr>
            <a:picLocks noChangeAspect="1" noChangeArrowheads="1"/>
          </p:cNvPicPr>
          <p:nvPr/>
        </p:nvPicPr>
        <p:blipFill>
          <a:blip r:embed="rId5">
            <a:extLst>
              <a:ext uri="{28A0092B-C50C-407E-A947-70E740481C1C}">
                <a14:useLocalDpi xmlns:a14="http://schemas.microsoft.com/office/drawing/2010/main" val="0"/>
              </a:ext>
            </a:extLst>
          </a:blip>
          <a:srcRect l="8417" t="9698" r="11304" b="9698"/>
          <a:stretch>
            <a:fillRect/>
          </a:stretch>
        </p:blipFill>
        <p:spPr bwMode="auto">
          <a:xfrm>
            <a:off x="8789484" y="6531428"/>
            <a:ext cx="354515" cy="32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90649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noGrp="1"/>
          </p:cNvSpPr>
          <p:nvPr>
            <p:ph type="title"/>
          </p:nvPr>
        </p:nvSpPr>
        <p:spPr>
          <a:xfrm>
            <a:off x="228600" y="533400"/>
            <a:ext cx="8458200" cy="884238"/>
          </a:xfrm>
        </p:spPr>
        <p:txBody>
          <a:bodyPr/>
          <a:lstStyle/>
          <a:p>
            <a:pPr eaLnBrk="1" hangingPunct="1"/>
            <a:r>
              <a:rPr lang="en-US" altLang="en-US" b="1" dirty="0">
                <a:cs typeface="Arial" pitchFamily="34" charset="0"/>
              </a:rPr>
              <a:t>Het </a:t>
            </a:r>
            <a:r>
              <a:rPr lang="en-US" altLang="en-US" b="1" dirty="0" err="1" smtClean="0">
                <a:cs typeface="Arial" pitchFamily="34" charset="0"/>
              </a:rPr>
              <a:t>zorgpad</a:t>
            </a:r>
            <a:endParaRPr lang="en-US" altLang="en-US" b="1" dirty="0">
              <a:cs typeface="Arial" pitchFamily="34" charset="0"/>
            </a:endParaRPr>
          </a:p>
        </p:txBody>
      </p:sp>
      <p:sp>
        <p:nvSpPr>
          <p:cNvPr id="28675" name="TextBox 1"/>
          <p:cNvSpPr txBox="1">
            <a:spLocks noChangeArrowheads="1"/>
          </p:cNvSpPr>
          <p:nvPr/>
        </p:nvSpPr>
        <p:spPr bwMode="auto">
          <a:xfrm>
            <a:off x="282575" y="4308811"/>
            <a:ext cx="1531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0000"/>
              </a:buClr>
              <a:buSzPct val="8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rgbClr val="CC0000"/>
              </a:buClr>
              <a:buSzPct val="90000"/>
              <a:buFont typeface="Arial" pitchFamily="34" charset="0"/>
              <a:buChar char="□"/>
              <a:defRPr sz="2800">
                <a:solidFill>
                  <a:schemeClr val="tx1"/>
                </a:solidFill>
                <a:latin typeface="Arial" pitchFamily="34" charset="0"/>
              </a:defRPr>
            </a:lvl2pPr>
            <a:lvl3pPr marL="1143000" indent="-228600" eaLnBrk="0" hangingPunct="0">
              <a:spcBef>
                <a:spcPct val="20000"/>
              </a:spcBef>
              <a:buClr>
                <a:srgbClr val="CC0000"/>
              </a:buClr>
              <a:buSzPct val="90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CC0000"/>
              </a:buClr>
              <a:buChar char="•"/>
              <a:defRPr sz="2000">
                <a:solidFill>
                  <a:schemeClr val="tx1"/>
                </a:solidFill>
                <a:latin typeface="Arial" pitchFamily="34" charset="0"/>
              </a:defRPr>
            </a:lvl4pPr>
            <a:lvl5pPr marL="2057400" indent="-228600" eaLnBrk="0" hangingPunct="0">
              <a:spcBef>
                <a:spcPct val="20000"/>
              </a:spcBef>
              <a:buClr>
                <a:schemeClr val="tx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9pPr>
          </a:lstStyle>
          <a:p>
            <a:pPr eaLnBrk="1" hangingPunct="1">
              <a:spcBef>
                <a:spcPct val="0"/>
              </a:spcBef>
              <a:buClrTx/>
              <a:buSzTx/>
              <a:buFontTx/>
              <a:buNone/>
            </a:pPr>
            <a:r>
              <a:rPr lang="en-US" altLang="en-US" sz="1800" b="1" dirty="0" err="1"/>
              <a:t>Preoperatief</a:t>
            </a:r>
            <a:endParaRPr lang="en-US" altLang="en-US" sz="1800" b="1" dirty="0"/>
          </a:p>
        </p:txBody>
      </p:sp>
      <p:pic>
        <p:nvPicPr>
          <p:cNvPr id="28677" name="Picture 10" descr="http://basaribilisim.com/wp-content/uploads/2010/09/START_MASTERLogosu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35202"/>
            <a:ext cx="13716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865313" y="2789971"/>
            <a:ext cx="2414061" cy="1888172"/>
            <a:chOff x="1865313" y="2789971"/>
            <a:chExt cx="2414061" cy="1888172"/>
          </a:xfrm>
        </p:grpSpPr>
        <p:sp>
          <p:nvSpPr>
            <p:cNvPr id="28683" name="TextBox 14"/>
            <p:cNvSpPr txBox="1">
              <a:spLocks noChangeArrowheads="1"/>
            </p:cNvSpPr>
            <p:nvPr/>
          </p:nvSpPr>
          <p:spPr bwMode="auto">
            <a:xfrm>
              <a:off x="2889250" y="4308811"/>
              <a:ext cx="1390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0000"/>
                </a:buClr>
                <a:buSzPct val="8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rgbClr val="CC0000"/>
                </a:buClr>
                <a:buSzPct val="90000"/>
                <a:buFont typeface="Arial" pitchFamily="34" charset="0"/>
                <a:buChar char="□"/>
                <a:defRPr sz="2800">
                  <a:solidFill>
                    <a:schemeClr val="tx1"/>
                  </a:solidFill>
                  <a:latin typeface="Arial" pitchFamily="34" charset="0"/>
                </a:defRPr>
              </a:lvl2pPr>
              <a:lvl3pPr marL="1143000" indent="-228600" eaLnBrk="0" hangingPunct="0">
                <a:spcBef>
                  <a:spcPct val="20000"/>
                </a:spcBef>
                <a:buClr>
                  <a:srgbClr val="CC0000"/>
                </a:buClr>
                <a:buSzPct val="90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CC0000"/>
                </a:buClr>
                <a:buChar char="•"/>
                <a:defRPr sz="2000">
                  <a:solidFill>
                    <a:schemeClr val="tx1"/>
                  </a:solidFill>
                  <a:latin typeface="Arial" pitchFamily="34" charset="0"/>
                </a:defRPr>
              </a:lvl4pPr>
              <a:lvl5pPr marL="2057400" indent="-228600" eaLnBrk="0" hangingPunct="0">
                <a:spcBef>
                  <a:spcPct val="20000"/>
                </a:spcBef>
                <a:buClr>
                  <a:schemeClr val="tx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9pPr>
            </a:lstStyle>
            <a:p>
              <a:pPr eaLnBrk="1" hangingPunct="1">
                <a:spcBef>
                  <a:spcPct val="0"/>
                </a:spcBef>
                <a:buClrTx/>
                <a:buSzTx/>
                <a:buFontTx/>
                <a:buNone/>
              </a:pPr>
              <a:r>
                <a:rPr lang="en-US" altLang="en-US" sz="1800" b="1" dirty="0" err="1"/>
                <a:t>Ziekenhuis</a:t>
              </a:r>
              <a:endParaRPr lang="en-US" altLang="en-US" sz="1800" b="1" dirty="0"/>
            </a:p>
          </p:txBody>
        </p:sp>
        <p:sp>
          <p:nvSpPr>
            <p:cNvPr id="3" name="Right Arrow 2"/>
            <p:cNvSpPr/>
            <p:nvPr/>
          </p:nvSpPr>
          <p:spPr bwMode="auto">
            <a:xfrm>
              <a:off x="1865313" y="3169383"/>
              <a:ext cx="877887" cy="48418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685" name="Picture 2" descr="http://www.bmhvt.org/wp-content/uploads/cross-300x275.jpg"/>
            <p:cNvPicPr>
              <a:picLocks noChangeAspect="1" noChangeArrowheads="1"/>
            </p:cNvPicPr>
            <p:nvPr/>
          </p:nvPicPr>
          <p:blipFill>
            <a:blip r:embed="rId4">
              <a:extLst>
                <a:ext uri="{28A0092B-C50C-407E-A947-70E740481C1C}">
                  <a14:useLocalDpi xmlns:a14="http://schemas.microsoft.com/office/drawing/2010/main" val="0"/>
                </a:ext>
              </a:extLst>
            </a:blip>
            <a:srcRect l="8417" t="9698" r="11304" b="9698"/>
            <a:stretch>
              <a:fillRect/>
            </a:stretch>
          </p:blipFill>
          <p:spPr bwMode="auto">
            <a:xfrm>
              <a:off x="2745225" y="2789971"/>
              <a:ext cx="1349375"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p:nvPr/>
        </p:nvGrpSpPr>
        <p:grpSpPr>
          <a:xfrm>
            <a:off x="4318846" y="3004134"/>
            <a:ext cx="2526608" cy="1674450"/>
            <a:chOff x="4318846" y="3004134"/>
            <a:chExt cx="2526608" cy="1674450"/>
          </a:xfrm>
        </p:grpSpPr>
        <p:sp>
          <p:nvSpPr>
            <p:cNvPr id="28680" name="TextBox 15"/>
            <p:cNvSpPr txBox="1">
              <a:spLocks noChangeArrowheads="1"/>
            </p:cNvSpPr>
            <p:nvPr/>
          </p:nvSpPr>
          <p:spPr bwMode="auto">
            <a:xfrm>
              <a:off x="5070609" y="4309252"/>
              <a:ext cx="17748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0000"/>
                </a:buClr>
                <a:buSzPct val="8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rgbClr val="CC0000"/>
                </a:buClr>
                <a:buSzPct val="90000"/>
                <a:buFont typeface="Arial" pitchFamily="34" charset="0"/>
                <a:buChar char="□"/>
                <a:defRPr sz="2800">
                  <a:solidFill>
                    <a:schemeClr val="tx1"/>
                  </a:solidFill>
                  <a:latin typeface="Arial" pitchFamily="34" charset="0"/>
                </a:defRPr>
              </a:lvl2pPr>
              <a:lvl3pPr marL="1143000" indent="-228600" eaLnBrk="0" hangingPunct="0">
                <a:spcBef>
                  <a:spcPct val="20000"/>
                </a:spcBef>
                <a:buClr>
                  <a:srgbClr val="CC0000"/>
                </a:buClr>
                <a:buSzPct val="90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CC0000"/>
                </a:buClr>
                <a:buChar char="•"/>
                <a:defRPr sz="2000">
                  <a:solidFill>
                    <a:schemeClr val="tx1"/>
                  </a:solidFill>
                  <a:latin typeface="Arial" pitchFamily="34" charset="0"/>
                </a:defRPr>
              </a:lvl4pPr>
              <a:lvl5pPr marL="2057400" indent="-228600" eaLnBrk="0" hangingPunct="0">
                <a:spcBef>
                  <a:spcPct val="20000"/>
                </a:spcBef>
                <a:buClr>
                  <a:schemeClr val="tx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9pPr>
            </a:lstStyle>
            <a:p>
              <a:pPr eaLnBrk="1" hangingPunct="1">
                <a:spcBef>
                  <a:spcPct val="0"/>
                </a:spcBef>
                <a:buClrTx/>
                <a:buSzTx/>
                <a:buFontTx/>
                <a:buNone/>
              </a:pPr>
              <a:r>
                <a:rPr lang="en-US" altLang="en-US" sz="1800" b="1" dirty="0"/>
                <a:t>Na het </a:t>
              </a:r>
              <a:r>
                <a:rPr lang="en-US" altLang="en-US" sz="1800" b="1" dirty="0" err="1"/>
                <a:t>ontslag</a:t>
              </a:r>
              <a:endParaRPr lang="en-US" altLang="en-US" sz="1800" b="1" dirty="0"/>
            </a:p>
          </p:txBody>
        </p:sp>
        <p:pic>
          <p:nvPicPr>
            <p:cNvPr id="17" name="Picture 2" descr="http://danblackonleadership.info/wp-content/uploads/2014/01/transition-manageme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7596" y="3004134"/>
              <a:ext cx="1341381" cy="895045"/>
            </a:xfrm>
            <a:prstGeom prst="rect">
              <a:avLst/>
            </a:prstGeom>
            <a:noFill/>
            <a:extLst>
              <a:ext uri="{909E8E84-426E-40DD-AFC4-6F175D3DCCD1}">
                <a14:hiddenFill xmlns:a14="http://schemas.microsoft.com/office/drawing/2010/main">
                  <a:solidFill>
                    <a:srgbClr val="FFFFFF"/>
                  </a:solidFill>
                </a14:hiddenFill>
              </a:ext>
            </a:extLst>
          </p:spPr>
        </p:pic>
        <p:pic>
          <p:nvPicPr>
            <p:cNvPr id="675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8846" y="3211149"/>
              <a:ext cx="877887"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9751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err="1"/>
              <a:t>Interactie</a:t>
            </a:r>
            <a:r>
              <a:rPr lang="en-US" altLang="en-US" dirty="0"/>
              <a:t> </a:t>
            </a:r>
            <a:r>
              <a:rPr lang="en-US" altLang="en-US" dirty="0" err="1"/>
              <a:t>tussen</a:t>
            </a:r>
            <a:r>
              <a:rPr lang="en-US" altLang="en-US" dirty="0"/>
              <a:t> </a:t>
            </a:r>
            <a:r>
              <a:rPr lang="en-US" altLang="en-US" dirty="0" err="1"/>
              <a:t>collega’s</a:t>
            </a:r>
            <a:endParaRPr lang="en-US" altLang="en-US" dirty="0"/>
          </a:p>
        </p:txBody>
      </p:sp>
      <p:pic>
        <p:nvPicPr>
          <p:cNvPr id="819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10626" y="1676400"/>
            <a:ext cx="3175000" cy="4648200"/>
          </a:xfrm>
        </p:spPr>
      </p:pic>
    </p:spTree>
    <p:extLst>
      <p:ext uri="{BB962C8B-B14F-4D97-AF65-F5344CB8AC3E}">
        <p14:creationId xmlns:p14="http://schemas.microsoft.com/office/powerpoint/2010/main" val="37037086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758825"/>
            <a:ext cx="8229600" cy="563563"/>
          </a:xfrm>
        </p:spPr>
        <p:txBody>
          <a:bodyPr>
            <a:normAutofit/>
          </a:bodyPr>
          <a:lstStyle/>
          <a:p>
            <a:pPr eaLnBrk="1" fontAlgn="auto" hangingPunct="1">
              <a:spcAft>
                <a:spcPts val="0"/>
              </a:spcAft>
              <a:defRPr/>
            </a:pPr>
            <a:r>
              <a:rPr lang="en-US" dirty="0" smtClean="0"/>
              <a:t>Quotes:</a:t>
            </a:r>
            <a:endParaRPr lang="en-US" dirty="0"/>
          </a:p>
        </p:txBody>
      </p:sp>
      <p:sp>
        <p:nvSpPr>
          <p:cNvPr id="49155" name="Rectangle 3"/>
          <p:cNvSpPr>
            <a:spLocks noGrp="1" noChangeArrowheads="1"/>
          </p:cNvSpPr>
          <p:nvPr>
            <p:ph type="body" idx="1"/>
          </p:nvPr>
        </p:nvSpPr>
        <p:spPr>
          <a:xfrm>
            <a:off x="365760" y="1515292"/>
            <a:ext cx="8321040" cy="4648200"/>
          </a:xfrm>
        </p:spPr>
        <p:txBody>
          <a:bodyPr/>
          <a:lstStyle/>
          <a:p>
            <a:pPr eaLnBrk="1" hangingPunct="1">
              <a:lnSpc>
                <a:spcPct val="90000"/>
              </a:lnSpc>
            </a:pPr>
            <a:endParaRPr lang="en-US" altLang="en-US" i="1" dirty="0"/>
          </a:p>
          <a:p>
            <a:pPr eaLnBrk="1" hangingPunct="1">
              <a:lnSpc>
                <a:spcPct val="90000"/>
              </a:lnSpc>
            </a:pPr>
            <a:r>
              <a:rPr lang="en-US" altLang="en-US" sz="3200" i="1" dirty="0" smtClean="0"/>
              <a:t>“input </a:t>
            </a:r>
            <a:r>
              <a:rPr lang="en-US" altLang="en-US" sz="3200" i="1" dirty="0" err="1" smtClean="0"/>
              <a:t>jos.</a:t>
            </a:r>
            <a:r>
              <a:rPr lang="en-US" altLang="en-US" sz="3200" i="1" dirty="0" smtClean="0"/>
              <a:t>”</a:t>
            </a:r>
            <a:endParaRPr lang="en-US" altLang="en-US" sz="3200" i="1" dirty="0"/>
          </a:p>
          <a:p>
            <a:pPr eaLnBrk="1" hangingPunct="1">
              <a:lnSpc>
                <a:spcPct val="90000"/>
              </a:lnSpc>
            </a:pPr>
            <a:endParaRPr lang="en-US" altLang="en-US" sz="3200" i="1" dirty="0"/>
          </a:p>
          <a:p>
            <a:pPr eaLnBrk="1" hangingPunct="1">
              <a:lnSpc>
                <a:spcPct val="90000"/>
              </a:lnSpc>
            </a:pPr>
            <a:r>
              <a:rPr lang="en-US" altLang="en-US" sz="3200" i="1" dirty="0" smtClean="0"/>
              <a:t>“input </a:t>
            </a:r>
            <a:r>
              <a:rPr lang="en-US" altLang="en-US" sz="3200" i="1" dirty="0" err="1" smtClean="0"/>
              <a:t>jos.</a:t>
            </a:r>
            <a:r>
              <a:rPr lang="en-US" altLang="en-US" sz="3200" i="1" dirty="0" smtClean="0"/>
              <a:t>”</a:t>
            </a:r>
            <a:endParaRPr lang="en-US" altLang="en-US" sz="3200" i="1" dirty="0"/>
          </a:p>
          <a:p>
            <a:pPr eaLnBrk="1" hangingPunct="1">
              <a:lnSpc>
                <a:spcPct val="90000"/>
              </a:lnSpc>
            </a:pPr>
            <a:endParaRPr lang="en-US" altLang="en-US" sz="3200" i="1" dirty="0"/>
          </a:p>
          <a:p>
            <a:pPr eaLnBrk="1" hangingPunct="1">
              <a:lnSpc>
                <a:spcPct val="90000"/>
              </a:lnSpc>
            </a:pPr>
            <a:r>
              <a:rPr lang="en-US" altLang="en-US" sz="3200" i="1" dirty="0" smtClean="0"/>
              <a:t>“input </a:t>
            </a:r>
            <a:r>
              <a:rPr lang="en-US" altLang="en-US" sz="3200" i="1" dirty="0" err="1" smtClean="0"/>
              <a:t>jos.</a:t>
            </a:r>
            <a:r>
              <a:rPr lang="en-US" altLang="en-US" sz="3200" i="1" dirty="0" smtClean="0"/>
              <a:t>”</a:t>
            </a:r>
            <a:endParaRPr lang="en-US" altLang="en-US" sz="3200" i="1" dirty="0"/>
          </a:p>
          <a:p>
            <a:pPr eaLnBrk="1" hangingPunct="1">
              <a:lnSpc>
                <a:spcPct val="90000"/>
              </a:lnSpc>
              <a:buFont typeface="Wingdings" pitchFamily="2" charset="2"/>
              <a:buNone/>
            </a:pPr>
            <a:r>
              <a:rPr lang="en-US" altLang="en-US" dirty="0"/>
              <a:t/>
            </a:r>
            <a:br>
              <a:rPr lang="en-US" altLang="en-US" dirty="0"/>
            </a:br>
            <a:endParaRPr lang="en-US" altLang="en-US" dirty="0"/>
          </a:p>
        </p:txBody>
      </p:sp>
      <p:pic>
        <p:nvPicPr>
          <p:cNvPr id="6" name="Picture 2" descr="http://danblackonleadership.info/wp-content/uploads/2014/01/transition-manag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4981" y="6464973"/>
            <a:ext cx="589019" cy="393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0928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endParaRPr lang="en-US" altLang="en-US" dirty="0"/>
          </a:p>
        </p:txBody>
      </p:sp>
      <p:sp>
        <p:nvSpPr>
          <p:cNvPr id="2" name="TextBox 1"/>
          <p:cNvSpPr txBox="1"/>
          <p:nvPr/>
        </p:nvSpPr>
        <p:spPr>
          <a:xfrm>
            <a:off x="594853" y="5818642"/>
            <a:ext cx="1128835" cy="646331"/>
          </a:xfrm>
          <a:prstGeom prst="rect">
            <a:avLst/>
          </a:prstGeom>
          <a:noFill/>
        </p:spPr>
        <p:txBody>
          <a:bodyPr wrap="none" rtlCol="0">
            <a:spAutoFit/>
          </a:bodyPr>
          <a:lstStyle/>
          <a:p>
            <a:r>
              <a:rPr lang="en-US" dirty="0">
                <a:latin typeface="Arabic Typesetting" panose="03020402040406030203" pitchFamily="66" charset="-78"/>
                <a:cs typeface="Arabic Typesetting" panose="03020402040406030203" pitchFamily="66" charset="-78"/>
              </a:rPr>
              <a:t>Met dank </a:t>
            </a:r>
            <a:r>
              <a:rPr lang="en-US" dirty="0" err="1">
                <a:latin typeface="Arabic Typesetting" panose="03020402040406030203" pitchFamily="66" charset="-78"/>
                <a:cs typeface="Arabic Typesetting" panose="03020402040406030203" pitchFamily="66" charset="-78"/>
              </a:rPr>
              <a:t>aan</a:t>
            </a:r>
            <a:r>
              <a:rPr lang="en-US" dirty="0">
                <a:latin typeface="Arabic Typesetting" panose="03020402040406030203" pitchFamily="66" charset="-78"/>
                <a:cs typeface="Arabic Typesetting" panose="03020402040406030203" pitchFamily="66" charset="-78"/>
              </a:rPr>
              <a:t>:</a:t>
            </a:r>
          </a:p>
          <a:p>
            <a:endParaRPr lang="en-US" dirty="0">
              <a:latin typeface="Arabic Typesetting" panose="03020402040406030203" pitchFamily="66" charset="-78"/>
              <a:cs typeface="Arabic Typesetting" panose="03020402040406030203" pitchFamily="66" charset="-78"/>
            </a:endParaRPr>
          </a:p>
        </p:txBody>
      </p:sp>
      <p:pic>
        <p:nvPicPr>
          <p:cNvPr id="8" name="Picture 2" descr="http://danblackonleadership.info/wp-content/uploads/2014/01/transition-manageme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4981" y="6464973"/>
            <a:ext cx="589019" cy="393027"/>
          </a:xfrm>
          <a:prstGeom prst="rect">
            <a:avLst/>
          </a:prstGeom>
          <a:noFill/>
          <a:extLst>
            <a:ext uri="{909E8E84-426E-40DD-AFC4-6F175D3DCCD1}">
              <a14:hiddenFill xmlns:a14="http://schemas.microsoft.com/office/drawing/2010/main">
                <a:solidFill>
                  <a:srgbClr val="FFFFFF"/>
                </a:solidFill>
              </a14:hiddenFill>
            </a:ext>
          </a:extLst>
        </p:spPr>
      </p:pic>
      <p:pic>
        <p:nvPicPr>
          <p:cNvPr id="3" name="oF_zYLC7kb4?feature=player_detailpage"/>
          <p:cNvPicPr>
            <a:picLocks noRot="1" noChangeAspect="1"/>
          </p:cNvPicPr>
          <p:nvPr>
            <a:videoFile r:link="rId1"/>
          </p:nvPr>
        </p:nvPicPr>
        <p:blipFill>
          <a:blip r:embed="rId5"/>
          <a:stretch>
            <a:fillRect/>
          </a:stretch>
        </p:blipFill>
        <p:spPr>
          <a:xfrm>
            <a:off x="840839" y="1525314"/>
            <a:ext cx="7359577" cy="4139762"/>
          </a:xfrm>
          <a:prstGeom prst="rect">
            <a:avLst/>
          </a:prstGeom>
        </p:spPr>
      </p:pic>
      <p:pic>
        <p:nvPicPr>
          <p:cNvPr id="665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7814" y="5959900"/>
            <a:ext cx="1353095" cy="828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58053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3"/>
          <p:cNvSpPr>
            <a:spLocks noGrp="1"/>
          </p:cNvSpPr>
          <p:nvPr>
            <p:ph type="title"/>
          </p:nvPr>
        </p:nvSpPr>
        <p:spPr>
          <a:xfrm>
            <a:off x="406400" y="392113"/>
            <a:ext cx="8229600" cy="1143000"/>
          </a:xfrm>
        </p:spPr>
        <p:txBody>
          <a:bodyPr/>
          <a:lstStyle/>
          <a:p>
            <a:r>
              <a:rPr lang="en-US" altLang="en-US" dirty="0" err="1"/>
              <a:t>Bewustingwording</a:t>
            </a:r>
            <a:r>
              <a:rPr lang="en-US" altLang="en-US" dirty="0"/>
              <a:t> – Noord-Amerika</a:t>
            </a:r>
          </a:p>
        </p:txBody>
      </p:sp>
      <p:sp>
        <p:nvSpPr>
          <p:cNvPr id="51203" name="Text Placeholder 4"/>
          <p:cNvSpPr>
            <a:spLocks noGrp="1"/>
          </p:cNvSpPr>
          <p:nvPr>
            <p:ph type="body" idx="1"/>
          </p:nvPr>
        </p:nvSpPr>
        <p:spPr/>
        <p:txBody>
          <a:bodyPr/>
          <a:lstStyle/>
          <a:p>
            <a:r>
              <a:rPr lang="en-US" altLang="en-US" sz="1400" b="0" dirty="0"/>
              <a:t>Welk percentage van de </a:t>
            </a:r>
            <a:r>
              <a:rPr lang="en-US" altLang="en-US" sz="1400" b="0" dirty="0" err="1"/>
              <a:t>nieuwe</a:t>
            </a:r>
            <a:r>
              <a:rPr lang="en-US" altLang="en-US" sz="1400" b="0" dirty="0"/>
              <a:t> </a:t>
            </a:r>
            <a:r>
              <a:rPr lang="en-US" altLang="en-US" sz="1400" b="0" dirty="0" err="1"/>
              <a:t>patiënten</a:t>
            </a:r>
            <a:r>
              <a:rPr lang="en-US" altLang="en-US" sz="1400" b="0" dirty="0"/>
              <a:t> </a:t>
            </a:r>
            <a:r>
              <a:rPr lang="en-US" altLang="en-US" sz="1400" b="0" dirty="0" err="1"/>
              <a:t>ontvangt</a:t>
            </a:r>
            <a:r>
              <a:rPr lang="en-US" altLang="en-US" sz="1400" b="0" dirty="0"/>
              <a:t> </a:t>
            </a:r>
            <a:r>
              <a:rPr lang="en-US" altLang="en-US" sz="1400" b="0" dirty="0" err="1"/>
              <a:t>een</a:t>
            </a:r>
            <a:r>
              <a:rPr lang="en-US" altLang="en-US" sz="1400" b="0" dirty="0"/>
              <a:t> </a:t>
            </a:r>
            <a:r>
              <a:rPr lang="en-US" altLang="en-US" sz="1400" b="0" dirty="0" err="1"/>
              <a:t>thuiszorgverpleegkundige</a:t>
            </a:r>
            <a:r>
              <a:rPr lang="en-US" altLang="en-US" sz="1400" b="0" dirty="0"/>
              <a:t> </a:t>
            </a:r>
            <a:r>
              <a:rPr lang="en-US" altLang="en-US" sz="1400" b="0" dirty="0" err="1"/>
              <a:t>voor</a:t>
            </a:r>
            <a:r>
              <a:rPr lang="en-US" altLang="en-US" sz="1400" b="0" dirty="0"/>
              <a:t> </a:t>
            </a:r>
            <a:r>
              <a:rPr lang="en-US" altLang="en-US" sz="1400" b="0" dirty="0" err="1"/>
              <a:t>een</a:t>
            </a:r>
            <a:r>
              <a:rPr lang="en-US" altLang="en-US" sz="1400" b="0" dirty="0"/>
              <a:t> stoma follow-up </a:t>
            </a:r>
            <a:r>
              <a:rPr lang="en-US" altLang="en-US" sz="1400" b="0" dirty="0" err="1"/>
              <a:t>na</a:t>
            </a:r>
            <a:r>
              <a:rPr lang="en-US" altLang="en-US" sz="1400" b="0" dirty="0"/>
              <a:t> het </a:t>
            </a:r>
            <a:r>
              <a:rPr lang="en-US" altLang="en-US" sz="1400" b="0" dirty="0" err="1"/>
              <a:t>ontslag</a:t>
            </a:r>
            <a:r>
              <a:rPr lang="en-US" altLang="en-US" sz="1400" b="0" dirty="0"/>
              <a:t> </a:t>
            </a:r>
            <a:r>
              <a:rPr lang="en-US" altLang="en-US" sz="1400" b="0" dirty="0" err="1"/>
              <a:t>uit</a:t>
            </a:r>
            <a:r>
              <a:rPr lang="en-US" altLang="en-US" sz="1400" b="0" dirty="0"/>
              <a:t> het </a:t>
            </a:r>
            <a:r>
              <a:rPr lang="en-US" altLang="en-US" sz="1400" b="0" dirty="0" err="1"/>
              <a:t>ziekenhuis</a:t>
            </a:r>
            <a:r>
              <a:rPr lang="en-US" altLang="en-US" sz="1400" b="0" dirty="0"/>
              <a:t>?</a:t>
            </a:r>
          </a:p>
          <a:p>
            <a:r>
              <a:rPr lang="en-US" altLang="en-US" sz="1400" b="0" dirty="0"/>
              <a:t>N=381</a:t>
            </a:r>
          </a:p>
        </p:txBody>
      </p:sp>
      <p:graphicFrame>
        <p:nvGraphicFramePr>
          <p:cNvPr id="51204" name="Content Placeholder 8"/>
          <p:cNvGraphicFramePr>
            <a:graphicFrameLocks noGrp="1"/>
          </p:cNvGraphicFramePr>
          <p:nvPr>
            <p:ph sz="half" idx="2"/>
            <p:extLst>
              <p:ext uri="{D42A27DB-BD31-4B8C-83A1-F6EECF244321}">
                <p14:modId xmlns:p14="http://schemas.microsoft.com/office/powerpoint/2010/main" val="1349743942"/>
              </p:ext>
            </p:extLst>
          </p:nvPr>
        </p:nvGraphicFramePr>
        <p:xfrm>
          <a:off x="406400" y="2180046"/>
          <a:ext cx="4141788" cy="4027488"/>
        </p:xfrm>
        <a:graphic>
          <a:graphicData uri="http://schemas.openxmlformats.org/presentationml/2006/ole">
            <mc:AlternateContent xmlns:mc="http://schemas.openxmlformats.org/markup-compatibility/2006">
              <mc:Choice xmlns:v="urn:schemas-microsoft-com:vml" Requires="v">
                <p:oleObj spid="_x0000_s42106" name="Chart" r:id="rId4" imgW="4162488" imgH="4048194" progId="Excel.Chart.8">
                  <p:embed/>
                </p:oleObj>
              </mc:Choice>
              <mc:Fallback>
                <p:oleObj name="Chart" r:id="rId4" imgW="4162488" imgH="4048194" progId="Excel.Chart.8">
                  <p:embed/>
                  <p:pic>
                    <p:nvPicPr>
                      <p:cNvPr id="0" name=""/>
                      <p:cNvPicPr>
                        <a:picLocks noGrp="1" noChangeArrowheads="1"/>
                      </p:cNvPicPr>
                      <p:nvPr/>
                    </p:nvPicPr>
                    <p:blipFill>
                      <a:blip r:embed="rId5"/>
                      <a:srcRect/>
                      <a:stretch>
                        <a:fillRect/>
                      </a:stretch>
                    </p:blipFill>
                    <p:spPr bwMode="auto">
                      <a:xfrm>
                        <a:off x="406400" y="2180046"/>
                        <a:ext cx="4141788" cy="4027488"/>
                      </a:xfrm>
                      <a:prstGeom prst="rect">
                        <a:avLst/>
                      </a:prstGeom>
                      <a:noFill/>
                      <a:ln>
                        <a:noFill/>
                      </a:ln>
                    </p:spPr>
                  </p:pic>
                </p:oleObj>
              </mc:Fallback>
            </mc:AlternateContent>
          </a:graphicData>
        </a:graphic>
      </p:graphicFrame>
      <p:sp>
        <p:nvSpPr>
          <p:cNvPr id="51205" name="Text Placeholder 6"/>
          <p:cNvSpPr>
            <a:spLocks noGrp="1"/>
          </p:cNvSpPr>
          <p:nvPr>
            <p:ph type="body" sz="quarter" idx="3"/>
          </p:nvPr>
        </p:nvSpPr>
        <p:spPr/>
        <p:txBody>
          <a:bodyPr/>
          <a:lstStyle/>
          <a:p>
            <a:r>
              <a:rPr lang="en-US" altLang="en-US" sz="1400" b="0" dirty="0"/>
              <a:t>Welk percentage van de </a:t>
            </a:r>
            <a:r>
              <a:rPr lang="en-US" altLang="en-US" sz="1400" b="0" dirty="0" err="1"/>
              <a:t>nieuwe</a:t>
            </a:r>
            <a:r>
              <a:rPr lang="en-US" altLang="en-US" sz="1400" b="0" dirty="0"/>
              <a:t> </a:t>
            </a:r>
            <a:r>
              <a:rPr lang="en-US" altLang="en-US" sz="1400" b="0" dirty="0" err="1"/>
              <a:t>patiënten</a:t>
            </a:r>
            <a:r>
              <a:rPr lang="en-US" altLang="en-US" sz="1400" b="0" dirty="0"/>
              <a:t> </a:t>
            </a:r>
            <a:r>
              <a:rPr lang="en-US" altLang="en-US" sz="1400" b="0" dirty="0" err="1"/>
              <a:t>ontvangt</a:t>
            </a:r>
            <a:r>
              <a:rPr lang="en-US" altLang="en-US" sz="1400" b="0" dirty="0"/>
              <a:t> </a:t>
            </a:r>
            <a:r>
              <a:rPr lang="en-US" altLang="en-US" sz="1400" b="0" dirty="0" err="1"/>
              <a:t>een</a:t>
            </a:r>
            <a:r>
              <a:rPr lang="en-US" altLang="en-US" sz="1400" b="0" dirty="0"/>
              <a:t> </a:t>
            </a:r>
            <a:r>
              <a:rPr lang="en-US" altLang="en-US" sz="1400" b="0" dirty="0" err="1"/>
              <a:t>thuis</a:t>
            </a:r>
            <a:r>
              <a:rPr lang="en-US" altLang="en-US" sz="1400" b="0" dirty="0"/>
              <a:t> </a:t>
            </a:r>
            <a:r>
              <a:rPr lang="en-US" altLang="en-US" sz="1400" b="0" dirty="0" err="1"/>
              <a:t>een</a:t>
            </a:r>
            <a:r>
              <a:rPr lang="en-US" altLang="en-US" sz="1400" b="0" dirty="0"/>
              <a:t> </a:t>
            </a:r>
            <a:r>
              <a:rPr lang="en-US" altLang="en-US" sz="1400" b="0" dirty="0" err="1"/>
              <a:t>stomaverpleegkundige</a:t>
            </a:r>
            <a:r>
              <a:rPr lang="en-US" altLang="en-US" sz="1400" b="0" dirty="0"/>
              <a:t> </a:t>
            </a:r>
            <a:r>
              <a:rPr lang="en-US" altLang="en-US" sz="1400" b="0" dirty="0" err="1"/>
              <a:t>voor</a:t>
            </a:r>
            <a:r>
              <a:rPr lang="en-US" altLang="en-US" sz="1400" b="0" dirty="0"/>
              <a:t> </a:t>
            </a:r>
            <a:r>
              <a:rPr lang="en-US" altLang="en-US" sz="1400" b="0" dirty="0" err="1"/>
              <a:t>een</a:t>
            </a:r>
            <a:r>
              <a:rPr lang="en-US" altLang="en-US" sz="1400" b="0" dirty="0"/>
              <a:t> stoma follow-up </a:t>
            </a:r>
            <a:r>
              <a:rPr lang="en-US" altLang="en-US" sz="1400" b="0" dirty="0" err="1"/>
              <a:t>na</a:t>
            </a:r>
            <a:r>
              <a:rPr lang="en-US" altLang="en-US" sz="1400" b="0" dirty="0"/>
              <a:t> het </a:t>
            </a:r>
            <a:r>
              <a:rPr lang="en-US" altLang="en-US" sz="1400" b="0" dirty="0" err="1"/>
              <a:t>ontslag</a:t>
            </a:r>
            <a:r>
              <a:rPr lang="en-US" altLang="en-US" sz="1400" b="0" dirty="0"/>
              <a:t> </a:t>
            </a:r>
            <a:r>
              <a:rPr lang="en-US" altLang="en-US" sz="1400" b="0" dirty="0" err="1"/>
              <a:t>uit</a:t>
            </a:r>
            <a:r>
              <a:rPr lang="en-US" altLang="en-US" sz="1400" b="0" dirty="0"/>
              <a:t> het </a:t>
            </a:r>
            <a:r>
              <a:rPr lang="en-US" altLang="en-US" sz="1400" b="0" dirty="0" err="1"/>
              <a:t>ziekenhuis</a:t>
            </a:r>
            <a:r>
              <a:rPr lang="en-US" altLang="en-US" sz="1400" b="0" dirty="0"/>
              <a:t>?</a:t>
            </a:r>
          </a:p>
          <a:p>
            <a:r>
              <a:rPr lang="en-US" altLang="en-US" sz="1400" b="0" dirty="0"/>
              <a:t>N=376</a:t>
            </a:r>
          </a:p>
        </p:txBody>
      </p:sp>
      <p:graphicFrame>
        <p:nvGraphicFramePr>
          <p:cNvPr id="10" name="Content Placeholder 8"/>
          <p:cNvGraphicFramePr>
            <a:graphicFrameLocks noGrp="1"/>
          </p:cNvGraphicFramePr>
          <p:nvPr>
            <p:ph sz="quarter" idx="4"/>
            <p:extLst>
              <p:ext uri="{D42A27DB-BD31-4B8C-83A1-F6EECF244321}">
                <p14:modId xmlns:p14="http://schemas.microsoft.com/office/powerpoint/2010/main" val="918994903"/>
              </p:ext>
            </p:extLst>
          </p:nvPr>
        </p:nvGraphicFramePr>
        <p:xfrm>
          <a:off x="4932218" y="2180047"/>
          <a:ext cx="3882308" cy="4012974"/>
        </p:xfrm>
        <a:graphic>
          <a:graphicData uri="http://schemas.openxmlformats.org/drawingml/2006/chart">
            <c:chart xmlns:c="http://schemas.openxmlformats.org/drawingml/2006/chart" xmlns:r="http://schemas.openxmlformats.org/officeDocument/2006/relationships" r:id="rId6"/>
          </a:graphicData>
        </a:graphic>
      </p:graphicFrame>
      <p:pic>
        <p:nvPicPr>
          <p:cNvPr id="9" name="Picture 2" descr="http://danblackonleadership.info/wp-content/uploads/2014/01/transition-managemen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54981" y="6464973"/>
            <a:ext cx="589019" cy="393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81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381000" y="1206731"/>
            <a:ext cx="8229600" cy="852599"/>
          </a:xfrm>
        </p:spPr>
        <p:txBody>
          <a:bodyPr/>
          <a:lstStyle/>
          <a:p>
            <a:r>
              <a:rPr lang="en-US" sz="2400" b="0" dirty="0" err="1">
                <a:latin typeface="+mn-lt"/>
              </a:rPr>
              <a:t>Heb</a:t>
            </a:r>
            <a:r>
              <a:rPr lang="en-US" sz="2400" b="0" dirty="0">
                <a:latin typeface="+mn-lt"/>
              </a:rPr>
              <a:t> </a:t>
            </a:r>
            <a:r>
              <a:rPr lang="en-US" sz="2400" b="0" dirty="0" err="1">
                <a:latin typeface="+mn-lt"/>
              </a:rPr>
              <a:t>je</a:t>
            </a:r>
            <a:r>
              <a:rPr lang="en-US" sz="2400" b="0" dirty="0">
                <a:latin typeface="+mn-lt"/>
              </a:rPr>
              <a:t> contact met de </a:t>
            </a:r>
            <a:r>
              <a:rPr lang="en-US" sz="2400" b="0" dirty="0" err="1">
                <a:latin typeface="+mn-lt"/>
              </a:rPr>
              <a:t>thuiszorgverpleegkundige</a:t>
            </a:r>
            <a:r>
              <a:rPr lang="en-US" sz="2400" b="0" dirty="0">
                <a:latin typeface="+mn-lt"/>
              </a:rPr>
              <a:t> die </a:t>
            </a:r>
            <a:r>
              <a:rPr lang="en-US" sz="2400" b="0" dirty="0" err="1">
                <a:latin typeface="+mn-lt"/>
              </a:rPr>
              <a:t>jouw</a:t>
            </a:r>
            <a:r>
              <a:rPr lang="en-US" sz="2400" b="0" dirty="0">
                <a:latin typeface="+mn-lt"/>
              </a:rPr>
              <a:t> </a:t>
            </a:r>
            <a:r>
              <a:rPr lang="en-US" sz="2400" b="0" dirty="0" err="1">
                <a:latin typeface="+mn-lt"/>
              </a:rPr>
              <a:t>patiënten</a:t>
            </a:r>
            <a:r>
              <a:rPr lang="en-US" sz="2400" b="0" dirty="0">
                <a:latin typeface="+mn-lt"/>
              </a:rPr>
              <a:t> </a:t>
            </a:r>
            <a:r>
              <a:rPr lang="en-US" sz="2400" b="0" dirty="0" err="1">
                <a:latin typeface="+mn-lt"/>
              </a:rPr>
              <a:t>bezoekt</a:t>
            </a:r>
            <a:r>
              <a:rPr lang="en-US" sz="2400" b="0" dirty="0">
                <a:latin typeface="+mn-lt"/>
              </a:rPr>
              <a:t>?</a:t>
            </a:r>
            <a:r>
              <a:rPr lang="en-US" b="0" dirty="0">
                <a:latin typeface="+mn-lt"/>
              </a:rPr>
              <a:t/>
            </a:r>
            <a:br>
              <a:rPr lang="en-US" b="0" dirty="0">
                <a:latin typeface="+mn-lt"/>
              </a:rPr>
            </a:br>
            <a:r>
              <a:rPr lang="en-US" dirty="0"/>
              <a:t/>
            </a:r>
            <a:br>
              <a:rPr lang="en-US" dirty="0"/>
            </a:br>
            <a:endParaRPr lang="en-US" dirty="0"/>
          </a:p>
        </p:txBody>
      </p:sp>
      <p:graphicFrame>
        <p:nvGraphicFramePr>
          <p:cNvPr id="8" name="TPChart"/>
          <p:cNvGraphicFramePr>
            <a:graphicFrameLocks noChangeAspect="1"/>
          </p:cNvGraphicFramePr>
          <p:nvPr>
            <p:custDataLst>
              <p:tags r:id="rId3"/>
            </p:custDataLst>
            <p:extLst>
              <p:ext uri="{D42A27DB-BD31-4B8C-83A1-F6EECF244321}">
                <p14:modId xmlns:p14="http://schemas.microsoft.com/office/powerpoint/2010/main" val="2898895043"/>
              </p:ext>
            </p:extLst>
          </p:nvPr>
        </p:nvGraphicFramePr>
        <p:xfrm>
          <a:off x="32657" y="2438400"/>
          <a:ext cx="9144000" cy="1200150"/>
        </p:xfrm>
        <a:graphic>
          <a:graphicData uri="http://schemas.openxmlformats.org/presentationml/2006/ole">
            <mc:AlternateContent xmlns:mc="http://schemas.openxmlformats.org/markup-compatibility/2006">
              <mc:Choice xmlns:v="urn:schemas-microsoft-com:vml" Requires="v">
                <p:oleObj spid="_x0000_s85074" name="Chart" r:id="rId7" imgW="9144000" imgH="1200150" progId="MSGraph.Chart.8">
                  <p:embed followColorScheme="full"/>
                </p:oleObj>
              </mc:Choice>
              <mc:Fallback>
                <p:oleObj name="Chart" r:id="rId7" imgW="9144000" imgH="1200150" progId="MSGraph.Chart.8">
                  <p:embed followColorScheme="full"/>
                  <p:pic>
                    <p:nvPicPr>
                      <p:cNvPr id="0" name=""/>
                      <p:cNvPicPr/>
                      <p:nvPr/>
                    </p:nvPicPr>
                    <p:blipFill>
                      <a:blip r:embed="rId8"/>
                      <a:stretch>
                        <a:fillRect/>
                      </a:stretch>
                    </p:blipFill>
                    <p:spPr>
                      <a:xfrm>
                        <a:off x="32657" y="2438400"/>
                        <a:ext cx="9144000" cy="120015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1295400" y="2514600"/>
            <a:ext cx="5892800" cy="3154363"/>
          </a:xfrm>
        </p:spPr>
        <p:txBody>
          <a:bodyPr>
            <a:normAutofit/>
          </a:bodyPr>
          <a:lstStyle/>
          <a:p>
            <a:pPr marL="514350" indent="-514350">
              <a:buFont typeface="Courier New Bold Italic"/>
              <a:buAutoNum type="alphaUcPeriod"/>
            </a:pPr>
            <a:r>
              <a:rPr lang="en-US" sz="2800" dirty="0"/>
              <a:t>Ja</a:t>
            </a:r>
          </a:p>
          <a:p>
            <a:pPr marL="514350" indent="-514350">
              <a:buFont typeface="Courier New Bold Italic"/>
              <a:buAutoNum type="alphaUcPeriod"/>
            </a:pPr>
            <a:r>
              <a:rPr lang="en-US" sz="2800" dirty="0"/>
              <a:t>Nee</a:t>
            </a:r>
          </a:p>
        </p:txBody>
      </p:sp>
      <p:sp>
        <p:nvSpPr>
          <p:cNvPr id="6" name="TextBox 5"/>
          <p:cNvSpPr txBox="1"/>
          <p:nvPr/>
        </p:nvSpPr>
        <p:spPr>
          <a:xfrm>
            <a:off x="534389" y="628082"/>
            <a:ext cx="3241963" cy="584775"/>
          </a:xfrm>
          <a:prstGeom prst="rect">
            <a:avLst/>
          </a:prstGeom>
          <a:noFill/>
        </p:spPr>
        <p:txBody>
          <a:bodyPr wrap="square" rtlCol="0">
            <a:spAutoFit/>
          </a:bodyPr>
          <a:lstStyle/>
          <a:p>
            <a:r>
              <a:rPr lang="en-US" sz="3200" b="1" dirty="0" err="1"/>
              <a:t>Vraag</a:t>
            </a:r>
            <a:r>
              <a:rPr lang="en-US" sz="3200" b="1" dirty="0"/>
              <a:t> 15</a:t>
            </a:r>
          </a:p>
        </p:txBody>
      </p:sp>
      <p:pic>
        <p:nvPicPr>
          <p:cNvPr id="8499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51863" y="6467475"/>
            <a:ext cx="592137"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extLst>
      <p:ext uri="{BB962C8B-B14F-4D97-AF65-F5344CB8AC3E}">
        <p14:creationId xmlns:p14="http://schemas.microsoft.com/office/powerpoint/2010/main" val="36047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PChart"/>
          <p:cNvGraphicFramePr>
            <a:graphicFrameLocks noChangeAspect="1"/>
          </p:cNvGraphicFramePr>
          <p:nvPr>
            <p:custDataLst>
              <p:tags r:id="rId3"/>
            </p:custDataLst>
            <p:extLst>
              <p:ext uri="{D42A27DB-BD31-4B8C-83A1-F6EECF244321}">
                <p14:modId xmlns:p14="http://schemas.microsoft.com/office/powerpoint/2010/main" val="2139347025"/>
              </p:ext>
            </p:extLst>
          </p:nvPr>
        </p:nvGraphicFramePr>
        <p:xfrm>
          <a:off x="24366" y="2761672"/>
          <a:ext cx="9144000" cy="3184525"/>
        </p:xfrm>
        <a:graphic>
          <a:graphicData uri="http://schemas.openxmlformats.org/presentationml/2006/ole">
            <mc:AlternateContent xmlns:mc="http://schemas.openxmlformats.org/markup-compatibility/2006">
              <mc:Choice xmlns:v="urn:schemas-microsoft-com:vml" Requires="v">
                <p:oleObj spid="_x0000_s89158" name="Chart" r:id="rId7" imgW="9144000" imgH="3200400" progId="MSGraph.Chart.8">
                  <p:embed followColorScheme="full"/>
                </p:oleObj>
              </mc:Choice>
              <mc:Fallback>
                <p:oleObj name="Chart" r:id="rId7" imgW="9144000" imgH="3200400" progId="MSGraph.Chart.8">
                  <p:embed followColorScheme="full"/>
                  <p:pic>
                    <p:nvPicPr>
                      <p:cNvPr id="0" name=""/>
                      <p:cNvPicPr/>
                      <p:nvPr/>
                    </p:nvPicPr>
                    <p:blipFill>
                      <a:blip r:embed="rId8"/>
                      <a:stretch>
                        <a:fillRect/>
                      </a:stretch>
                    </p:blipFill>
                    <p:spPr>
                      <a:xfrm>
                        <a:off x="24366" y="2761672"/>
                        <a:ext cx="9144000" cy="3184525"/>
                      </a:xfrm>
                      <a:prstGeom prst="rect">
                        <a:avLst/>
                      </a:prstGeom>
                    </p:spPr>
                  </p:pic>
                </p:oleObj>
              </mc:Fallback>
            </mc:AlternateContent>
          </a:graphicData>
        </a:graphic>
      </p:graphicFrame>
      <p:sp>
        <p:nvSpPr>
          <p:cNvPr id="2" name="TPQuestion"/>
          <p:cNvSpPr>
            <a:spLocks noGrp="1"/>
          </p:cNvSpPr>
          <p:nvPr>
            <p:ph type="title"/>
          </p:nvPr>
        </p:nvSpPr>
        <p:spPr>
          <a:xfrm>
            <a:off x="457200" y="1244456"/>
            <a:ext cx="8229600" cy="852599"/>
          </a:xfrm>
        </p:spPr>
        <p:txBody>
          <a:bodyPr/>
          <a:lstStyle/>
          <a:p>
            <a:r>
              <a:rPr lang="en-US" b="0" dirty="0" err="1">
                <a:latin typeface="+mn-lt"/>
              </a:rPr>
              <a:t>Wanneer</a:t>
            </a:r>
            <a:r>
              <a:rPr lang="en-US" b="0" dirty="0">
                <a:latin typeface="+mn-lt"/>
              </a:rPr>
              <a:t> </a:t>
            </a:r>
            <a:r>
              <a:rPr lang="en-US" b="0" dirty="0" err="1">
                <a:latin typeface="+mn-lt"/>
              </a:rPr>
              <a:t>zou</a:t>
            </a:r>
            <a:r>
              <a:rPr lang="en-US" b="0" dirty="0">
                <a:latin typeface="+mn-lt"/>
              </a:rPr>
              <a:t> </a:t>
            </a:r>
            <a:r>
              <a:rPr lang="en-US" b="0" dirty="0" err="1">
                <a:latin typeface="+mn-lt"/>
              </a:rPr>
              <a:t>een</a:t>
            </a:r>
            <a:r>
              <a:rPr lang="en-US" b="0" dirty="0">
                <a:latin typeface="+mn-lt"/>
              </a:rPr>
              <a:t> patient, </a:t>
            </a:r>
            <a:r>
              <a:rPr lang="en-US" b="0" dirty="0" err="1">
                <a:latin typeface="+mn-lt"/>
              </a:rPr>
              <a:t>na</a:t>
            </a:r>
            <a:r>
              <a:rPr lang="en-US" b="0" dirty="0">
                <a:latin typeface="+mn-lt"/>
              </a:rPr>
              <a:t> </a:t>
            </a:r>
            <a:r>
              <a:rPr lang="en-US" b="0" dirty="0" err="1">
                <a:latin typeface="+mn-lt"/>
              </a:rPr>
              <a:t>ontslag</a:t>
            </a:r>
            <a:r>
              <a:rPr lang="en-US" b="0" dirty="0">
                <a:latin typeface="+mn-lt"/>
              </a:rPr>
              <a:t> </a:t>
            </a:r>
            <a:r>
              <a:rPr lang="en-US" b="0" dirty="0" err="1">
                <a:latin typeface="+mn-lt"/>
              </a:rPr>
              <a:t>uit</a:t>
            </a:r>
            <a:r>
              <a:rPr lang="en-US" b="0" dirty="0">
                <a:latin typeface="+mn-lt"/>
              </a:rPr>
              <a:t> het </a:t>
            </a:r>
            <a:r>
              <a:rPr lang="en-US" b="0" dirty="0" err="1">
                <a:latin typeface="+mn-lt"/>
              </a:rPr>
              <a:t>ziekenhuis</a:t>
            </a:r>
            <a:r>
              <a:rPr lang="en-US" b="0" dirty="0">
                <a:latin typeface="+mn-lt"/>
              </a:rPr>
              <a:t>, </a:t>
            </a:r>
            <a:r>
              <a:rPr lang="en-US" b="0" dirty="0" err="1">
                <a:latin typeface="+mn-lt"/>
              </a:rPr>
              <a:t>een</a:t>
            </a:r>
            <a:r>
              <a:rPr lang="en-US" b="0" dirty="0">
                <a:latin typeface="+mn-lt"/>
              </a:rPr>
              <a:t> </a:t>
            </a:r>
            <a:r>
              <a:rPr lang="en-US" b="0" dirty="0" err="1">
                <a:latin typeface="+mn-lt"/>
              </a:rPr>
              <a:t>stomaverpleegkundige</a:t>
            </a:r>
            <a:r>
              <a:rPr lang="en-US" b="0" dirty="0">
                <a:latin typeface="+mn-lt"/>
              </a:rPr>
              <a:t> </a:t>
            </a:r>
            <a:r>
              <a:rPr lang="en-US" b="0" dirty="0" err="1">
                <a:latin typeface="+mn-lt"/>
              </a:rPr>
              <a:t>moet</a:t>
            </a:r>
            <a:r>
              <a:rPr lang="en-US" b="0" dirty="0">
                <a:latin typeface="+mn-lt"/>
              </a:rPr>
              <a:t> </a:t>
            </a:r>
            <a:r>
              <a:rPr lang="en-US" b="0" dirty="0" err="1">
                <a:latin typeface="+mn-lt"/>
              </a:rPr>
              <a:t>zien</a:t>
            </a:r>
            <a:r>
              <a:rPr lang="en-US" b="0" dirty="0">
                <a:latin typeface="+mn-lt"/>
              </a:rPr>
              <a:t>?</a:t>
            </a:r>
          </a:p>
        </p:txBody>
      </p:sp>
      <p:sp>
        <p:nvSpPr>
          <p:cNvPr id="3" name="TPAnswers"/>
          <p:cNvSpPr>
            <a:spLocks noGrp="1"/>
          </p:cNvSpPr>
          <p:nvPr>
            <p:ph type="body" idx="1"/>
            <p:custDataLst>
              <p:tags r:id="rId4"/>
            </p:custDataLst>
          </p:nvPr>
        </p:nvSpPr>
        <p:spPr>
          <a:xfrm>
            <a:off x="1294366" y="2888672"/>
            <a:ext cx="5979270" cy="4068763"/>
          </a:xfrm>
        </p:spPr>
        <p:txBody>
          <a:bodyPr>
            <a:normAutofit/>
          </a:bodyPr>
          <a:lstStyle/>
          <a:p>
            <a:pPr marL="514350" indent="-514350">
              <a:buFont typeface="Courier New Bold Italic"/>
              <a:buAutoNum type="alphaUcPeriod"/>
            </a:pPr>
            <a:r>
              <a:rPr lang="en-US" sz="3200" dirty="0" err="1"/>
              <a:t>Binnen</a:t>
            </a:r>
            <a:r>
              <a:rPr lang="en-US" sz="3200" dirty="0"/>
              <a:t> twee </a:t>
            </a:r>
            <a:r>
              <a:rPr lang="en-US" sz="3200" dirty="0" err="1"/>
              <a:t>weken</a:t>
            </a:r>
            <a:endParaRPr lang="en-US" sz="3200" dirty="0"/>
          </a:p>
          <a:p>
            <a:pPr marL="514350" indent="-514350">
              <a:buFont typeface="Courier New Bold Italic"/>
              <a:buAutoNum type="alphaUcPeriod"/>
            </a:pPr>
            <a:r>
              <a:rPr lang="en-US" sz="3200" dirty="0" err="1"/>
              <a:t>Binnen</a:t>
            </a:r>
            <a:r>
              <a:rPr lang="en-US" sz="3200" dirty="0"/>
              <a:t> </a:t>
            </a:r>
            <a:r>
              <a:rPr lang="en-US" sz="3200" dirty="0" err="1"/>
              <a:t>vier</a:t>
            </a:r>
            <a:r>
              <a:rPr lang="en-US" sz="3200" dirty="0"/>
              <a:t> </a:t>
            </a:r>
            <a:r>
              <a:rPr lang="en-US" sz="3200" dirty="0" err="1"/>
              <a:t>weken</a:t>
            </a:r>
            <a:endParaRPr lang="en-US" sz="3200" dirty="0"/>
          </a:p>
          <a:p>
            <a:pPr marL="514350" indent="-514350">
              <a:buFont typeface="Courier New Bold Italic"/>
              <a:buAutoNum type="alphaUcPeriod"/>
            </a:pPr>
            <a:r>
              <a:rPr lang="en-US" sz="3200" dirty="0" err="1"/>
              <a:t>Binnen</a:t>
            </a:r>
            <a:r>
              <a:rPr lang="en-US" sz="3200" dirty="0"/>
              <a:t> </a:t>
            </a:r>
            <a:r>
              <a:rPr lang="en-US" sz="3200" dirty="0" err="1"/>
              <a:t>zes</a:t>
            </a:r>
            <a:r>
              <a:rPr lang="en-US" sz="3200" dirty="0"/>
              <a:t> </a:t>
            </a:r>
            <a:r>
              <a:rPr lang="en-US" sz="3200" dirty="0" err="1"/>
              <a:t>weken</a:t>
            </a:r>
            <a:endParaRPr lang="en-US" sz="3200" dirty="0"/>
          </a:p>
          <a:p>
            <a:pPr marL="514350" indent="-514350">
              <a:buFont typeface="Courier New Bold Italic"/>
              <a:buAutoNum type="alphaUcPeriod"/>
            </a:pPr>
            <a:r>
              <a:rPr lang="en-US" sz="3200" dirty="0" err="1"/>
              <a:t>Binnen</a:t>
            </a:r>
            <a:r>
              <a:rPr lang="en-US" sz="3200" dirty="0"/>
              <a:t> </a:t>
            </a:r>
            <a:r>
              <a:rPr lang="en-US" sz="3200" dirty="0" err="1"/>
              <a:t>een</a:t>
            </a:r>
            <a:r>
              <a:rPr lang="en-US" sz="3200" dirty="0"/>
              <a:t> </a:t>
            </a:r>
            <a:r>
              <a:rPr lang="en-US" sz="3200" dirty="0" err="1"/>
              <a:t>jaar</a:t>
            </a:r>
            <a:endParaRPr lang="en-US" sz="3200" dirty="0"/>
          </a:p>
          <a:p>
            <a:pPr marL="514350" indent="-514350">
              <a:buFont typeface="Courier New Bold Italic"/>
              <a:buAutoNum type="alphaUcPeriod"/>
            </a:pPr>
            <a:r>
              <a:rPr lang="en-US" sz="3200" dirty="0" err="1"/>
              <a:t>Wanneer</a:t>
            </a:r>
            <a:r>
              <a:rPr lang="en-US" sz="3200" dirty="0"/>
              <a:t> </a:t>
            </a:r>
            <a:r>
              <a:rPr lang="en-US" sz="3200" dirty="0" err="1"/>
              <a:t>zich</a:t>
            </a:r>
            <a:r>
              <a:rPr lang="en-US" sz="3200" dirty="0"/>
              <a:t> </a:t>
            </a:r>
            <a:r>
              <a:rPr lang="en-US" sz="3200" dirty="0" err="1"/>
              <a:t>problemen</a:t>
            </a:r>
            <a:r>
              <a:rPr lang="en-US" sz="3200" dirty="0"/>
              <a:t> </a:t>
            </a:r>
            <a:r>
              <a:rPr lang="en-US" sz="3200" dirty="0" err="1"/>
              <a:t>voordoen</a:t>
            </a:r>
            <a:endParaRPr lang="en-US" sz="3200" dirty="0"/>
          </a:p>
        </p:txBody>
      </p:sp>
      <p:sp>
        <p:nvSpPr>
          <p:cNvPr id="8" name="TextBox 7"/>
          <p:cNvSpPr txBox="1"/>
          <p:nvPr/>
        </p:nvSpPr>
        <p:spPr>
          <a:xfrm>
            <a:off x="643112" y="526473"/>
            <a:ext cx="4344524" cy="584775"/>
          </a:xfrm>
          <a:prstGeom prst="rect">
            <a:avLst/>
          </a:prstGeom>
          <a:noFill/>
        </p:spPr>
        <p:txBody>
          <a:bodyPr wrap="square" rtlCol="0">
            <a:spAutoFit/>
          </a:bodyPr>
          <a:lstStyle/>
          <a:p>
            <a:r>
              <a:rPr lang="en-US" sz="3200" b="1" dirty="0" err="1"/>
              <a:t>Vraag</a:t>
            </a:r>
            <a:r>
              <a:rPr lang="en-US" sz="3200" b="1" dirty="0"/>
              <a:t> 16</a:t>
            </a:r>
          </a:p>
        </p:txBody>
      </p:sp>
      <p:pic>
        <p:nvPicPr>
          <p:cNvPr id="8909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51863" y="6453920"/>
            <a:ext cx="592137"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extLst>
      <p:ext uri="{BB962C8B-B14F-4D97-AF65-F5344CB8AC3E}">
        <p14:creationId xmlns:p14="http://schemas.microsoft.com/office/powerpoint/2010/main" val="286148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81000" y="376645"/>
            <a:ext cx="8229600" cy="884238"/>
          </a:xfrm>
        </p:spPr>
        <p:txBody>
          <a:bodyPr/>
          <a:lstStyle/>
          <a:p>
            <a:r>
              <a:rPr lang="en-US" altLang="en-US" dirty="0" err="1"/>
              <a:t>Evaluatie</a:t>
            </a:r>
            <a:r>
              <a:rPr lang="en-US" altLang="en-US" dirty="0"/>
              <a:t> van </a:t>
            </a:r>
            <a:r>
              <a:rPr lang="en-US" altLang="en-US" dirty="0" err="1"/>
              <a:t>ondersteunende</a:t>
            </a:r>
            <a:r>
              <a:rPr lang="en-US" altLang="en-US" dirty="0"/>
              <a:t> </a:t>
            </a:r>
            <a:r>
              <a:rPr lang="en-US" altLang="en-US" dirty="0" err="1"/>
              <a:t>bronnen</a:t>
            </a:r>
            <a:r>
              <a:rPr lang="en-US" altLang="en-US" dirty="0"/>
              <a:t> </a:t>
            </a:r>
            <a:r>
              <a:rPr lang="en-US" altLang="en-US" dirty="0" err="1"/>
              <a:t>voor</a:t>
            </a:r>
            <a:r>
              <a:rPr lang="en-US" altLang="en-US" dirty="0"/>
              <a:t> </a:t>
            </a:r>
            <a:r>
              <a:rPr lang="en-US" altLang="en-US" dirty="0" err="1"/>
              <a:t>stomadragers</a:t>
            </a:r>
            <a:r>
              <a:rPr lang="en-US" altLang="en-US" dirty="0"/>
              <a:t> op het web</a:t>
            </a:r>
          </a:p>
        </p:txBody>
      </p:sp>
      <p:sp>
        <p:nvSpPr>
          <p:cNvPr id="55299" name="Content Placeholder 2"/>
          <p:cNvSpPr>
            <a:spLocks noGrp="1"/>
          </p:cNvSpPr>
          <p:nvPr>
            <p:ph idx="1"/>
          </p:nvPr>
        </p:nvSpPr>
        <p:spPr>
          <a:xfrm>
            <a:off x="381000" y="1419185"/>
            <a:ext cx="8580120" cy="4648200"/>
          </a:xfrm>
        </p:spPr>
        <p:txBody>
          <a:bodyPr/>
          <a:lstStyle/>
          <a:p>
            <a:pPr eaLnBrk="1" hangingPunct="1"/>
            <a:r>
              <a:rPr lang="en-US" altLang="en-US" sz="2000" b="1" dirty="0" err="1"/>
              <a:t>Hoofdonderzoekers</a:t>
            </a:r>
            <a:r>
              <a:rPr lang="en-US" altLang="en-US" sz="2000" b="1" dirty="0"/>
              <a:t>:</a:t>
            </a:r>
          </a:p>
          <a:p>
            <a:pPr lvl="1" eaLnBrk="1" hangingPunct="1"/>
            <a:r>
              <a:rPr lang="en-US" altLang="en-US" sz="1600" dirty="0"/>
              <a:t>Joyce Pittman, PhD, ANP-BC, FNP-BC, CWOCN</a:t>
            </a:r>
          </a:p>
          <a:p>
            <a:pPr lvl="1" eaLnBrk="1" hangingPunct="1"/>
            <a:r>
              <a:rPr lang="en-US" altLang="en-US" sz="1600" dirty="0"/>
              <a:t>Susan </a:t>
            </a:r>
            <a:r>
              <a:rPr lang="en-US" altLang="en-US" sz="1600" dirty="0" err="1"/>
              <a:t>Rawl</a:t>
            </a:r>
            <a:r>
              <a:rPr lang="en-US" altLang="en-US" sz="1600" dirty="0"/>
              <a:t>, PhD, RN, FAAN</a:t>
            </a:r>
          </a:p>
          <a:p>
            <a:pPr lvl="1" eaLnBrk="1" hangingPunct="1"/>
            <a:endParaRPr lang="en-US" altLang="en-US" sz="1600" dirty="0"/>
          </a:p>
          <a:p>
            <a:pPr eaLnBrk="1" hangingPunct="1"/>
            <a:r>
              <a:rPr lang="en-US" altLang="en-US" sz="2000" b="1" dirty="0"/>
              <a:t>Doel</a:t>
            </a:r>
          </a:p>
          <a:p>
            <a:pPr lvl="1"/>
            <a:r>
              <a:rPr lang="en-US" altLang="en-US" sz="1600" dirty="0"/>
              <a:t>Het </a:t>
            </a:r>
            <a:r>
              <a:rPr lang="en-US" altLang="en-US" sz="1600" dirty="0" err="1"/>
              <a:t>evalueren</a:t>
            </a:r>
            <a:r>
              <a:rPr lang="en-US" altLang="en-US" sz="1600" dirty="0"/>
              <a:t> van het </a:t>
            </a:r>
            <a:r>
              <a:rPr lang="en-US" altLang="en-US" sz="1600" dirty="0" err="1"/>
              <a:t>gebruik</a:t>
            </a:r>
            <a:r>
              <a:rPr lang="en-US" altLang="en-US" sz="1600" dirty="0"/>
              <a:t> van </a:t>
            </a:r>
            <a:r>
              <a:rPr lang="en-US" altLang="en-US" sz="1600" dirty="0" err="1"/>
              <a:t>ondersteunende</a:t>
            </a:r>
            <a:r>
              <a:rPr lang="en-US" altLang="en-US" sz="1600" dirty="0"/>
              <a:t> </a:t>
            </a:r>
            <a:r>
              <a:rPr lang="en-US" altLang="en-US" sz="1600" dirty="0" err="1"/>
              <a:t>internetbronnen</a:t>
            </a:r>
            <a:r>
              <a:rPr lang="en-US" altLang="en-US" sz="1600" dirty="0"/>
              <a:t> </a:t>
            </a:r>
            <a:r>
              <a:rPr lang="en-US" altLang="en-US" sz="1600" dirty="0" err="1"/>
              <a:t>voor</a:t>
            </a:r>
            <a:r>
              <a:rPr lang="en-US" altLang="en-US" sz="1600" dirty="0"/>
              <a:t> </a:t>
            </a:r>
            <a:r>
              <a:rPr lang="en-US" altLang="en-US" sz="1600" dirty="0" err="1"/>
              <a:t>stomadragers</a:t>
            </a:r>
            <a:endParaRPr lang="en-US" altLang="en-US" sz="1600" dirty="0"/>
          </a:p>
          <a:p>
            <a:pPr lvl="1" eaLnBrk="1" hangingPunct="1"/>
            <a:endParaRPr lang="en-US" altLang="en-US" sz="1600" dirty="0"/>
          </a:p>
          <a:p>
            <a:r>
              <a:rPr lang="en-US" altLang="en-US" b="1" dirty="0" err="1"/>
              <a:t>Achtergrond</a:t>
            </a:r>
            <a:endParaRPr lang="en-US" altLang="en-US" b="1" dirty="0"/>
          </a:p>
          <a:p>
            <a:r>
              <a:rPr lang="en-US" altLang="en-US" sz="1600" dirty="0" err="1"/>
              <a:t>Jaarlijks</a:t>
            </a:r>
            <a:r>
              <a:rPr lang="en-US" altLang="en-US" sz="1600" dirty="0"/>
              <a:t> </a:t>
            </a:r>
            <a:r>
              <a:rPr lang="en-US" altLang="en-US" sz="1600" dirty="0" err="1"/>
              <a:t>meer</a:t>
            </a:r>
            <a:r>
              <a:rPr lang="en-US" altLang="en-US" sz="1600" dirty="0"/>
              <a:t> </a:t>
            </a:r>
            <a:r>
              <a:rPr lang="en-US" altLang="en-US" sz="1600" dirty="0" err="1"/>
              <a:t>dan</a:t>
            </a:r>
            <a:r>
              <a:rPr lang="en-US" altLang="en-US" sz="1600" dirty="0"/>
              <a:t> 120.000 </a:t>
            </a:r>
            <a:r>
              <a:rPr lang="en-US" altLang="en-US" sz="1600" dirty="0" err="1"/>
              <a:t>nieuwe</a:t>
            </a:r>
            <a:r>
              <a:rPr lang="en-US" altLang="en-US" sz="1600" dirty="0"/>
              <a:t> </a:t>
            </a:r>
            <a:r>
              <a:rPr lang="en-US" altLang="en-US" sz="1600" dirty="0" err="1"/>
              <a:t>stomadragers</a:t>
            </a:r>
            <a:r>
              <a:rPr lang="en-US" altLang="en-US" sz="1600" dirty="0"/>
              <a:t> in de VS</a:t>
            </a:r>
          </a:p>
          <a:p>
            <a:r>
              <a:rPr lang="en-US" altLang="en-US" sz="1600" dirty="0"/>
              <a:t>500,000- 800,000 </a:t>
            </a:r>
            <a:r>
              <a:rPr lang="en-US" altLang="en-US" sz="1600" dirty="0" err="1"/>
              <a:t>stomadragers</a:t>
            </a:r>
            <a:r>
              <a:rPr lang="en-US" altLang="en-US" sz="1600" dirty="0"/>
              <a:t> in </a:t>
            </a:r>
            <a:r>
              <a:rPr lang="en-US" altLang="en-US" sz="1600" dirty="0" err="1"/>
              <a:t>totaal</a:t>
            </a:r>
            <a:r>
              <a:rPr lang="en-US" altLang="en-US" sz="1600" dirty="0"/>
              <a:t> (2003)</a:t>
            </a:r>
          </a:p>
          <a:p>
            <a:r>
              <a:rPr lang="en-US" altLang="en-US" sz="1600" dirty="0"/>
              <a:t>Tot 80% </a:t>
            </a:r>
            <a:r>
              <a:rPr lang="en-US" altLang="en-US" sz="1600" dirty="0" err="1"/>
              <a:t>ontwikkelt</a:t>
            </a:r>
            <a:r>
              <a:rPr lang="en-US" altLang="en-US" sz="1600" dirty="0"/>
              <a:t> </a:t>
            </a:r>
            <a:r>
              <a:rPr lang="en-US" altLang="en-US" sz="1600" dirty="0" err="1"/>
              <a:t>complicaties</a:t>
            </a:r>
            <a:r>
              <a:rPr lang="en-US" altLang="en-US" sz="1600" dirty="0"/>
              <a:t> </a:t>
            </a:r>
            <a:r>
              <a:rPr lang="en-US" altLang="en-US" sz="1600" dirty="0" err="1"/>
              <a:t>gerelateerd</a:t>
            </a:r>
            <a:r>
              <a:rPr lang="en-US" altLang="en-US" sz="1600" dirty="0"/>
              <a:t> </a:t>
            </a:r>
            <a:r>
              <a:rPr lang="en-US" altLang="en-US" sz="1600" dirty="0" err="1"/>
              <a:t>aan</a:t>
            </a:r>
            <a:r>
              <a:rPr lang="en-US" altLang="en-US" sz="1600" dirty="0"/>
              <a:t> de stoma.</a:t>
            </a:r>
          </a:p>
          <a:p>
            <a:r>
              <a:rPr lang="en-US" altLang="en-US" sz="1600" dirty="0" err="1"/>
              <a:t>Kort</a:t>
            </a:r>
            <a:r>
              <a:rPr lang="en-US" altLang="en-US" sz="1600" dirty="0"/>
              <a:t> </a:t>
            </a:r>
            <a:r>
              <a:rPr lang="en-US" altLang="en-US" sz="1600" dirty="0" err="1"/>
              <a:t>ziekenhuisverblijf</a:t>
            </a:r>
            <a:r>
              <a:rPr lang="en-US" altLang="en-US" sz="1600" dirty="0"/>
              <a:t>; </a:t>
            </a:r>
            <a:r>
              <a:rPr lang="en-US" altLang="en-US" sz="1600" dirty="0" err="1"/>
              <a:t>gefragmenteerde</a:t>
            </a:r>
            <a:r>
              <a:rPr lang="en-US" altLang="en-US" sz="1600" dirty="0"/>
              <a:t> </a:t>
            </a:r>
            <a:r>
              <a:rPr lang="en-US" altLang="en-US" sz="1600" dirty="0" err="1"/>
              <a:t>nazorg</a:t>
            </a:r>
            <a:endParaRPr lang="en-US" altLang="en-US" sz="1600" dirty="0"/>
          </a:p>
          <a:p>
            <a:r>
              <a:rPr lang="en-US" altLang="en-US" sz="1600" dirty="0" err="1"/>
              <a:t>Beperkte</a:t>
            </a:r>
            <a:r>
              <a:rPr lang="en-US" altLang="en-US" sz="1600" dirty="0"/>
              <a:t> </a:t>
            </a:r>
            <a:r>
              <a:rPr lang="en-US" altLang="en-US" sz="1600" dirty="0" err="1"/>
              <a:t>toegang</a:t>
            </a:r>
            <a:r>
              <a:rPr lang="en-US" altLang="en-US" sz="1600" dirty="0"/>
              <a:t> tot post-</a:t>
            </a:r>
            <a:r>
              <a:rPr lang="en-US" altLang="en-US" sz="1600" dirty="0" err="1"/>
              <a:t>operatieve</a:t>
            </a:r>
            <a:r>
              <a:rPr lang="en-US" altLang="en-US" sz="1600" dirty="0"/>
              <a:t> </a:t>
            </a:r>
            <a:r>
              <a:rPr lang="en-US" altLang="en-US" sz="1600" dirty="0" err="1"/>
              <a:t>zorg</a:t>
            </a:r>
            <a:r>
              <a:rPr lang="en-US" altLang="en-US" sz="1600" dirty="0"/>
              <a:t> </a:t>
            </a:r>
            <a:r>
              <a:rPr lang="en-US" altLang="en-US" sz="1600" dirty="0" err="1"/>
              <a:t>en</a:t>
            </a:r>
            <a:r>
              <a:rPr lang="en-US" altLang="en-US" sz="1600" dirty="0"/>
              <a:t> </a:t>
            </a:r>
            <a:r>
              <a:rPr lang="en-US" altLang="en-US" sz="1600" dirty="0" err="1"/>
              <a:t>informatie</a:t>
            </a:r>
            <a:endParaRPr lang="en-US" altLang="en-US" sz="1600" dirty="0"/>
          </a:p>
          <a:p>
            <a:r>
              <a:rPr lang="en-US" altLang="en-US" sz="1600" dirty="0" err="1" smtClean="0"/>
              <a:t>Deze</a:t>
            </a:r>
            <a:r>
              <a:rPr lang="en-US" altLang="en-US" sz="1600" dirty="0" smtClean="0"/>
              <a:t> </a:t>
            </a:r>
            <a:r>
              <a:rPr lang="en-US" altLang="en-US" sz="1600" dirty="0" err="1" smtClean="0"/>
              <a:t>beperking</a:t>
            </a:r>
            <a:r>
              <a:rPr lang="en-US" altLang="en-US" sz="1600" dirty="0" smtClean="0"/>
              <a:t> </a:t>
            </a:r>
            <a:r>
              <a:rPr lang="en-US" altLang="en-US" sz="1600" dirty="0" err="1" smtClean="0"/>
              <a:t>kan</a:t>
            </a:r>
            <a:r>
              <a:rPr lang="en-US" altLang="en-US" sz="1600" dirty="0" smtClean="0"/>
              <a:t> </a:t>
            </a:r>
            <a:r>
              <a:rPr lang="en-US" altLang="en-US" sz="1600" dirty="0" err="1" smtClean="0"/>
              <a:t>opgevuld</a:t>
            </a:r>
            <a:r>
              <a:rPr lang="en-US" altLang="en-US" sz="1600" dirty="0" smtClean="0"/>
              <a:t> </a:t>
            </a:r>
            <a:r>
              <a:rPr lang="en-US" altLang="en-US" sz="1600" dirty="0" err="1" smtClean="0"/>
              <a:t>worden</a:t>
            </a:r>
            <a:r>
              <a:rPr lang="en-US" altLang="en-US" sz="1600" dirty="0" smtClean="0"/>
              <a:t> door </a:t>
            </a:r>
            <a:r>
              <a:rPr lang="en-US" altLang="en-US" sz="1600" dirty="0" err="1" smtClean="0"/>
              <a:t>ondersteunende</a:t>
            </a:r>
            <a:r>
              <a:rPr lang="en-US" altLang="en-US" sz="1600" dirty="0" smtClean="0"/>
              <a:t> </a:t>
            </a:r>
            <a:r>
              <a:rPr lang="en-US" altLang="en-US" sz="1600" dirty="0" err="1"/>
              <a:t>bronnen</a:t>
            </a:r>
            <a:r>
              <a:rPr lang="en-US" altLang="en-US" sz="1600" dirty="0"/>
              <a:t> op </a:t>
            </a:r>
            <a:r>
              <a:rPr lang="en-US" altLang="en-US" sz="1600" dirty="0" smtClean="0"/>
              <a:t>internet, </a:t>
            </a:r>
            <a:r>
              <a:rPr lang="en-US" altLang="en-US" sz="1600" dirty="0" err="1" smtClean="0"/>
              <a:t>waardoor</a:t>
            </a:r>
            <a:r>
              <a:rPr lang="en-US" altLang="en-US" sz="1600" dirty="0" smtClean="0"/>
              <a:t> </a:t>
            </a:r>
            <a:r>
              <a:rPr lang="en-US" altLang="en-US" sz="1600" dirty="0" err="1" smtClean="0"/>
              <a:t>zelfmanagement</a:t>
            </a:r>
            <a:r>
              <a:rPr lang="en-US" altLang="en-US" sz="1600" dirty="0" smtClean="0"/>
              <a:t> </a:t>
            </a:r>
            <a:r>
              <a:rPr lang="en-US" altLang="en-US" sz="1600" dirty="0" err="1" smtClean="0"/>
              <a:t>bevorderd</a:t>
            </a:r>
            <a:r>
              <a:rPr lang="en-US" altLang="en-US" sz="1600" dirty="0" smtClean="0"/>
              <a:t> </a:t>
            </a:r>
            <a:r>
              <a:rPr lang="en-US" altLang="en-US" sz="1600" dirty="0" err="1" smtClean="0"/>
              <a:t>wordt</a:t>
            </a:r>
            <a:r>
              <a:rPr lang="en-US" altLang="en-US" sz="1600" dirty="0" smtClean="0"/>
              <a:t>, </a:t>
            </a:r>
            <a:r>
              <a:rPr lang="en-US" altLang="en-US" sz="1600" dirty="0" err="1" smtClean="0"/>
              <a:t>complicaties</a:t>
            </a:r>
            <a:r>
              <a:rPr lang="en-US" altLang="en-US" sz="1600" dirty="0" smtClean="0"/>
              <a:t> </a:t>
            </a:r>
            <a:r>
              <a:rPr lang="en-US" altLang="en-US" sz="1600" dirty="0" err="1" smtClean="0"/>
              <a:t>geminimaliseerd</a:t>
            </a:r>
            <a:r>
              <a:rPr lang="en-US" altLang="en-US" sz="1600" dirty="0" smtClean="0"/>
              <a:t> </a:t>
            </a:r>
            <a:r>
              <a:rPr lang="en-US" altLang="en-US" sz="1600" dirty="0" err="1" smtClean="0"/>
              <a:t>worden</a:t>
            </a:r>
            <a:r>
              <a:rPr lang="en-US" altLang="en-US" sz="1600" dirty="0" smtClean="0"/>
              <a:t> </a:t>
            </a:r>
            <a:r>
              <a:rPr lang="en-US" altLang="en-US" sz="1600" dirty="0" err="1" smtClean="0"/>
              <a:t>en</a:t>
            </a:r>
            <a:r>
              <a:rPr lang="en-US" altLang="en-US" sz="1600" dirty="0" smtClean="0"/>
              <a:t> de </a:t>
            </a:r>
            <a:r>
              <a:rPr lang="en-US" altLang="en-US" sz="1600" dirty="0" err="1" smtClean="0"/>
              <a:t>aanvaarding</a:t>
            </a:r>
            <a:r>
              <a:rPr lang="en-US" altLang="en-US" sz="1600" dirty="0" smtClean="0"/>
              <a:t> van </a:t>
            </a:r>
            <a:r>
              <a:rPr lang="en-US" altLang="en-US" sz="1600" dirty="0" err="1" smtClean="0"/>
              <a:t>leven</a:t>
            </a:r>
            <a:r>
              <a:rPr lang="en-US" altLang="en-US" sz="1600" dirty="0" smtClean="0"/>
              <a:t> </a:t>
            </a:r>
            <a:r>
              <a:rPr lang="en-US" altLang="en-US" sz="1600" dirty="0"/>
              <a:t>met </a:t>
            </a:r>
            <a:r>
              <a:rPr lang="en-US" altLang="en-US" sz="1600" dirty="0" err="1"/>
              <a:t>een</a:t>
            </a:r>
            <a:r>
              <a:rPr lang="en-US" altLang="en-US" sz="1600" dirty="0"/>
              <a:t> stoma </a:t>
            </a:r>
            <a:r>
              <a:rPr lang="en-US" altLang="en-US" sz="1600" dirty="0" err="1" smtClean="0"/>
              <a:t>makkelijker</a:t>
            </a:r>
            <a:r>
              <a:rPr lang="en-US" altLang="en-US" sz="1600" dirty="0" smtClean="0"/>
              <a:t> </a:t>
            </a:r>
            <a:r>
              <a:rPr lang="en-US" altLang="en-US" sz="1600" dirty="0" err="1" smtClean="0"/>
              <a:t>wordt</a:t>
            </a:r>
            <a:r>
              <a:rPr lang="en-US" altLang="en-US" sz="1600" dirty="0" smtClean="0"/>
              <a:t>.</a:t>
            </a:r>
            <a:endParaRPr lang="en-US" altLang="en-US" sz="1600" dirty="0"/>
          </a:p>
          <a:p>
            <a:endParaRPr lang="en-US" altLang="en-US" sz="1600" dirty="0"/>
          </a:p>
          <a:p>
            <a:pPr lvl="1"/>
            <a:endParaRPr lang="en-US" altLang="en-US" sz="1600" b="1" dirty="0"/>
          </a:p>
          <a:p>
            <a:pPr lvl="1"/>
            <a:endParaRPr lang="en-US" altLang="en-US" dirty="0"/>
          </a:p>
        </p:txBody>
      </p:sp>
      <p:pic>
        <p:nvPicPr>
          <p:cNvPr id="55301" name="Picture 5" descr="http://newsinfo.iu.edu/pub/libs/images/usr/11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525" y="1441165"/>
            <a:ext cx="1164876" cy="133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danblackonleadership.info/wp-content/uploads/2014/01/transition-manageme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4981" y="6464973"/>
            <a:ext cx="589019" cy="393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6746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Belangrijkste</a:t>
            </a:r>
            <a:r>
              <a:rPr lang="en-US" dirty="0"/>
              <a:t> </a:t>
            </a:r>
            <a:r>
              <a:rPr lang="en-US" dirty="0" err="1"/>
              <a:t>bevindingen</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666222565"/>
              </p:ext>
            </p:extLst>
          </p:nvPr>
        </p:nvGraphicFramePr>
        <p:xfrm>
          <a:off x="457200" y="1298198"/>
          <a:ext cx="8229600" cy="5400040"/>
        </p:xfrm>
        <a:graphic>
          <a:graphicData uri="http://schemas.openxmlformats.org/drawingml/2006/table">
            <a:tbl>
              <a:tblPr firstRow="1" bandRow="1">
                <a:tableStyleId>{5C22544A-7EE6-4342-B048-85BDC9FD1C3A}</a:tableStyleId>
              </a:tblPr>
              <a:tblGrid>
                <a:gridCol w="6727371">
                  <a:extLst>
                    <a:ext uri="{9D8B030D-6E8A-4147-A177-3AD203B41FA5}">
                      <a16:colId xmlns:a16="http://schemas.microsoft.com/office/drawing/2014/main" val="20000"/>
                    </a:ext>
                  </a:extLst>
                </a:gridCol>
                <a:gridCol w="1502229">
                  <a:extLst>
                    <a:ext uri="{9D8B030D-6E8A-4147-A177-3AD203B41FA5}">
                      <a16:colId xmlns:a16="http://schemas.microsoft.com/office/drawing/2014/main" val="20001"/>
                    </a:ext>
                  </a:extLst>
                </a:gridCol>
              </a:tblGrid>
              <a:tr h="370840">
                <a:tc>
                  <a:txBody>
                    <a:bodyPr/>
                    <a:lstStyle/>
                    <a:p>
                      <a:r>
                        <a:rPr lang="en-US" dirty="0" err="1"/>
                        <a:t>Onderwerp</a:t>
                      </a:r>
                      <a:endParaRPr lang="en-US" dirty="0"/>
                    </a:p>
                  </a:txBody>
                  <a:tcPr/>
                </a:tc>
                <a:tc>
                  <a:txBody>
                    <a:bodyPr/>
                    <a:lstStyle/>
                    <a:p>
                      <a:r>
                        <a:rPr lang="en-US" dirty="0"/>
                        <a:t>Percentage</a:t>
                      </a:r>
                    </a:p>
                  </a:txBody>
                  <a:tcPr/>
                </a:tc>
                <a:extLst>
                  <a:ext uri="{0D108BD9-81ED-4DB2-BD59-A6C34878D82A}">
                    <a16:rowId xmlns:a16="http://schemas.microsoft.com/office/drawing/2014/main" val="10000"/>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err="1"/>
                        <a:t>Gebruikt</a:t>
                      </a:r>
                      <a:r>
                        <a:rPr lang="en-US" sz="1800" dirty="0"/>
                        <a:t> het internet </a:t>
                      </a:r>
                      <a:r>
                        <a:rPr lang="en-US" sz="1800" dirty="0" err="1"/>
                        <a:t>als</a:t>
                      </a:r>
                      <a:r>
                        <a:rPr lang="en-US" sz="1800" dirty="0"/>
                        <a:t> </a:t>
                      </a:r>
                      <a:r>
                        <a:rPr lang="en-US" sz="1800" dirty="0" err="1"/>
                        <a:t>bron</a:t>
                      </a:r>
                      <a:r>
                        <a:rPr lang="en-US" sz="1800" dirty="0"/>
                        <a:t> van </a:t>
                      </a:r>
                      <a:r>
                        <a:rPr lang="en-US" sz="1800" dirty="0" err="1"/>
                        <a:t>informatie</a:t>
                      </a:r>
                      <a:r>
                        <a:rPr lang="en-US" sz="1800" dirty="0"/>
                        <a:t> over stoma’s</a:t>
                      </a:r>
                      <a:endParaRPr lang="en-US" sz="1800"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r>
                        <a:rPr lang="en-US" dirty="0"/>
                        <a:t>48%</a:t>
                      </a:r>
                    </a:p>
                  </a:txBody>
                  <a:tcPr/>
                </a:tc>
                <a:extLst>
                  <a:ext uri="{0D108BD9-81ED-4DB2-BD59-A6C34878D82A}">
                    <a16:rowId xmlns:a16="http://schemas.microsoft.com/office/drawing/2014/main" val="10001"/>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err="1"/>
                        <a:t>Vrienden</a:t>
                      </a:r>
                      <a:r>
                        <a:rPr lang="en-US" sz="1800" dirty="0"/>
                        <a:t> of </a:t>
                      </a:r>
                      <a:r>
                        <a:rPr lang="en-US" sz="1800" dirty="0" err="1"/>
                        <a:t>familie</a:t>
                      </a:r>
                      <a:r>
                        <a:rPr lang="en-US" sz="1800" dirty="0"/>
                        <a:t> </a:t>
                      </a:r>
                      <a:r>
                        <a:rPr lang="en-US" sz="1800" dirty="0" err="1"/>
                        <a:t>hebben</a:t>
                      </a:r>
                      <a:r>
                        <a:rPr lang="en-US" sz="1800" dirty="0"/>
                        <a:t> </a:t>
                      </a:r>
                      <a:r>
                        <a:rPr lang="en-US" sz="1800" dirty="0" err="1"/>
                        <a:t>voor</a:t>
                      </a:r>
                      <a:r>
                        <a:rPr lang="en-US" sz="1800" dirty="0"/>
                        <a:t> hen </a:t>
                      </a:r>
                      <a:r>
                        <a:rPr lang="en-US" sz="1800" dirty="0" err="1"/>
                        <a:t>gezocht</a:t>
                      </a:r>
                      <a:r>
                        <a:rPr lang="en-US" sz="1800" dirty="0"/>
                        <a:t> op het internet</a:t>
                      </a:r>
                    </a:p>
                    <a:p>
                      <a:endParaRPr lang="en-US" dirty="0"/>
                    </a:p>
                  </a:txBody>
                  <a:tcPr/>
                </a:tc>
                <a:tc>
                  <a:txBody>
                    <a:bodyPr/>
                    <a:lstStyle/>
                    <a:p>
                      <a:r>
                        <a:rPr lang="en-US" dirty="0"/>
                        <a:t>30%</a:t>
                      </a:r>
                    </a:p>
                  </a:txBody>
                  <a:tcPr/>
                </a:tc>
                <a:extLst>
                  <a:ext uri="{0D108BD9-81ED-4DB2-BD59-A6C34878D82A}">
                    <a16:rowId xmlns:a16="http://schemas.microsoft.com/office/drawing/2014/main" val="10002"/>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err="1"/>
                        <a:t>Verwachtte</a:t>
                      </a:r>
                      <a:r>
                        <a:rPr lang="en-US" sz="1800" dirty="0"/>
                        <a:t> </a:t>
                      </a:r>
                      <a:r>
                        <a:rPr lang="en-US" sz="1800" dirty="0" err="1"/>
                        <a:t>dat</a:t>
                      </a:r>
                      <a:r>
                        <a:rPr lang="en-US" sz="1800" dirty="0"/>
                        <a:t> </a:t>
                      </a:r>
                      <a:r>
                        <a:rPr lang="en-US" sz="1800" dirty="0" err="1"/>
                        <a:t>ze</a:t>
                      </a:r>
                      <a:r>
                        <a:rPr lang="en-US" sz="1800" dirty="0"/>
                        <a:t> stoma </a:t>
                      </a:r>
                      <a:r>
                        <a:rPr lang="en-US" sz="1800" dirty="0" err="1"/>
                        <a:t>informatie</a:t>
                      </a:r>
                      <a:r>
                        <a:rPr lang="en-US" sz="1800" dirty="0"/>
                        <a:t> </a:t>
                      </a:r>
                      <a:r>
                        <a:rPr lang="en-US" sz="1800" dirty="0" err="1"/>
                        <a:t>konden</a:t>
                      </a:r>
                      <a:r>
                        <a:rPr lang="en-US" sz="1800" dirty="0"/>
                        <a:t> </a:t>
                      </a:r>
                      <a:r>
                        <a:rPr lang="en-US" sz="1800" dirty="0" err="1"/>
                        <a:t>vinden</a:t>
                      </a:r>
                      <a:r>
                        <a:rPr lang="en-US" sz="1800" dirty="0"/>
                        <a:t> op het internet</a:t>
                      </a:r>
                    </a:p>
                    <a:p>
                      <a:endParaRPr lang="en-US" dirty="0"/>
                    </a:p>
                  </a:txBody>
                  <a:tcPr/>
                </a:tc>
                <a:tc>
                  <a:txBody>
                    <a:bodyPr/>
                    <a:lstStyle/>
                    <a:p>
                      <a:r>
                        <a:rPr lang="en-US" dirty="0"/>
                        <a:t>75%</a:t>
                      </a:r>
                    </a:p>
                  </a:txBody>
                  <a:tcPr/>
                </a:tc>
                <a:extLst>
                  <a:ext uri="{0D108BD9-81ED-4DB2-BD59-A6C34878D82A}">
                    <a16:rowId xmlns:a16="http://schemas.microsoft.com/office/drawing/2014/main" val="10003"/>
                  </a:ext>
                </a:extLst>
              </a:tr>
              <a:tr h="370840">
                <a:tc>
                  <a:txBody>
                    <a:bodyPr/>
                    <a:lstStyle/>
                    <a:p>
                      <a:r>
                        <a:rPr lang="en-US" dirty="0" err="1"/>
                        <a:t>Vond</a:t>
                      </a:r>
                      <a:r>
                        <a:rPr lang="en-US" dirty="0"/>
                        <a:t> de </a:t>
                      </a:r>
                      <a:r>
                        <a:rPr lang="en-US" dirty="0" err="1"/>
                        <a:t>informatie</a:t>
                      </a:r>
                      <a:r>
                        <a:rPr lang="en-US" dirty="0"/>
                        <a:t> </a:t>
                      </a:r>
                      <a:r>
                        <a:rPr lang="en-US" dirty="0" err="1"/>
                        <a:t>makkelijk</a:t>
                      </a:r>
                      <a:r>
                        <a:rPr lang="en-US" dirty="0"/>
                        <a:t> </a:t>
                      </a:r>
                      <a:r>
                        <a:rPr lang="en-US" dirty="0" err="1"/>
                        <a:t>te</a:t>
                      </a:r>
                      <a:r>
                        <a:rPr lang="en-US" dirty="0"/>
                        <a:t> </a:t>
                      </a:r>
                      <a:r>
                        <a:rPr lang="en-US" dirty="0" err="1"/>
                        <a:t>begrijpen</a:t>
                      </a:r>
                      <a:endParaRPr lang="en-US" baseline="0" dirty="0"/>
                    </a:p>
                    <a:p>
                      <a:endParaRPr lang="en-US" dirty="0"/>
                    </a:p>
                  </a:txBody>
                  <a:tcPr/>
                </a:tc>
                <a:tc>
                  <a:txBody>
                    <a:bodyPr/>
                    <a:lstStyle/>
                    <a:p>
                      <a:r>
                        <a:rPr lang="en-US" dirty="0"/>
                        <a:t>82%</a:t>
                      </a:r>
                    </a:p>
                  </a:txBody>
                  <a:tcPr/>
                </a:tc>
                <a:extLst>
                  <a:ext uri="{0D108BD9-81ED-4DB2-BD59-A6C34878D82A}">
                    <a16:rowId xmlns:a16="http://schemas.microsoft.com/office/drawing/2014/main" val="10004"/>
                  </a:ext>
                </a:extLst>
              </a:tr>
              <a:tr h="370840">
                <a:tc>
                  <a:txBody>
                    <a:bodyPr/>
                    <a:lstStyle/>
                    <a:p>
                      <a:r>
                        <a:rPr lang="en-US" dirty="0" err="1"/>
                        <a:t>Maakte</a:t>
                      </a:r>
                      <a:r>
                        <a:rPr lang="en-US" dirty="0"/>
                        <a:t> </a:t>
                      </a:r>
                      <a:r>
                        <a:rPr lang="en-US" dirty="0" err="1"/>
                        <a:t>zich</a:t>
                      </a:r>
                      <a:r>
                        <a:rPr lang="en-US" dirty="0"/>
                        <a:t> </a:t>
                      </a:r>
                      <a:r>
                        <a:rPr lang="en-US" dirty="0" err="1"/>
                        <a:t>zorgen</a:t>
                      </a:r>
                      <a:r>
                        <a:rPr lang="en-US" dirty="0"/>
                        <a:t> over de </a:t>
                      </a:r>
                      <a:r>
                        <a:rPr lang="en-US" dirty="0" err="1"/>
                        <a:t>kwaliteit</a:t>
                      </a:r>
                      <a:r>
                        <a:rPr lang="en-US" dirty="0"/>
                        <a:t> van de </a:t>
                      </a:r>
                      <a:r>
                        <a:rPr lang="en-US" dirty="0" err="1"/>
                        <a:t>informatie</a:t>
                      </a:r>
                      <a:endParaRPr lang="en-US" dirty="0"/>
                    </a:p>
                    <a:p>
                      <a:endParaRPr lang="en-US" dirty="0"/>
                    </a:p>
                  </a:txBody>
                  <a:tcPr/>
                </a:tc>
                <a:tc>
                  <a:txBody>
                    <a:bodyPr/>
                    <a:lstStyle/>
                    <a:p>
                      <a:r>
                        <a:rPr lang="en-US" dirty="0"/>
                        <a:t>43%</a:t>
                      </a:r>
                    </a:p>
                  </a:txBody>
                  <a:tcPr/>
                </a:tc>
                <a:extLst>
                  <a:ext uri="{0D108BD9-81ED-4DB2-BD59-A6C34878D82A}">
                    <a16:rowId xmlns:a16="http://schemas.microsoft.com/office/drawing/2014/main" val="10005"/>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err="1">
                          <a:solidFill>
                            <a:schemeClr val="tx1"/>
                          </a:solidFill>
                        </a:rPr>
                        <a:t>Informatie</a:t>
                      </a:r>
                      <a:r>
                        <a:rPr lang="en-US" sz="1800" dirty="0">
                          <a:solidFill>
                            <a:schemeClr val="tx1"/>
                          </a:solidFill>
                        </a:rPr>
                        <a:t> op </a:t>
                      </a:r>
                      <a:r>
                        <a:rPr lang="en-US" sz="1800" dirty="0" err="1" smtClean="0">
                          <a:solidFill>
                            <a:schemeClr val="tx1"/>
                          </a:solidFill>
                        </a:rPr>
                        <a:t>zijn</a:t>
                      </a:r>
                      <a:r>
                        <a:rPr lang="en-US" sz="1800" dirty="0" smtClean="0">
                          <a:solidFill>
                            <a:schemeClr val="tx1"/>
                          </a:solidFill>
                        </a:rPr>
                        <a:t>/</a:t>
                      </a:r>
                      <a:r>
                        <a:rPr lang="en-US" sz="1800" dirty="0" err="1" smtClean="0">
                          <a:solidFill>
                            <a:schemeClr val="tx1"/>
                          </a:solidFill>
                        </a:rPr>
                        <a:t>haar</a:t>
                      </a:r>
                      <a:r>
                        <a:rPr lang="en-US" sz="1800" baseline="0" dirty="0" smtClean="0">
                          <a:solidFill>
                            <a:schemeClr val="tx1"/>
                          </a:solidFill>
                        </a:rPr>
                        <a:t> </a:t>
                      </a:r>
                      <a:r>
                        <a:rPr lang="en-US" sz="1800" baseline="0" dirty="0" err="1" smtClean="0">
                          <a:solidFill>
                            <a:schemeClr val="tx1"/>
                          </a:solidFill>
                        </a:rPr>
                        <a:t>favoriete</a:t>
                      </a:r>
                      <a:r>
                        <a:rPr lang="en-US" sz="1800" baseline="0" dirty="0" smtClean="0">
                          <a:solidFill>
                            <a:schemeClr val="tx1"/>
                          </a:solidFill>
                        </a:rPr>
                        <a:t> </a:t>
                      </a:r>
                      <a:r>
                        <a:rPr lang="en-US" sz="1800" dirty="0" smtClean="0">
                          <a:solidFill>
                            <a:schemeClr val="tx1"/>
                          </a:solidFill>
                        </a:rPr>
                        <a:t>website </a:t>
                      </a:r>
                      <a:r>
                        <a:rPr lang="en-US" sz="1800" dirty="0" err="1">
                          <a:solidFill>
                            <a:schemeClr val="tx1"/>
                          </a:solidFill>
                        </a:rPr>
                        <a:t>hielp</a:t>
                      </a:r>
                      <a:r>
                        <a:rPr lang="en-US" sz="1800" dirty="0">
                          <a:solidFill>
                            <a:schemeClr val="tx1"/>
                          </a:solidFill>
                        </a:rPr>
                        <a:t> hen om </a:t>
                      </a:r>
                      <a:r>
                        <a:rPr lang="en-US" sz="1800" dirty="0" err="1">
                          <a:solidFill>
                            <a:schemeClr val="tx1"/>
                          </a:solidFill>
                        </a:rPr>
                        <a:t>hun</a:t>
                      </a:r>
                      <a:r>
                        <a:rPr lang="en-US" sz="1800" dirty="0">
                          <a:solidFill>
                            <a:schemeClr val="tx1"/>
                          </a:solidFill>
                        </a:rPr>
                        <a:t> stoma </a:t>
                      </a:r>
                      <a:r>
                        <a:rPr lang="en-US" sz="1800" dirty="0" err="1">
                          <a:solidFill>
                            <a:schemeClr val="tx1"/>
                          </a:solidFill>
                        </a:rPr>
                        <a:t>te</a:t>
                      </a:r>
                      <a:r>
                        <a:rPr lang="en-US" sz="1800" dirty="0">
                          <a:solidFill>
                            <a:schemeClr val="tx1"/>
                          </a:solidFill>
                        </a:rPr>
                        <a:t> </a:t>
                      </a:r>
                      <a:r>
                        <a:rPr lang="en-US" sz="1800" dirty="0" err="1">
                          <a:solidFill>
                            <a:schemeClr val="tx1"/>
                          </a:solidFill>
                        </a:rPr>
                        <a:t>begrijpen</a:t>
                      </a:r>
                      <a:endParaRPr lang="en-US" sz="1800" dirty="0">
                        <a:solidFill>
                          <a:schemeClr val="tx1"/>
                        </a:solidFill>
                      </a:endParaRPr>
                    </a:p>
                    <a:p>
                      <a:endParaRPr lang="en-US" dirty="0"/>
                    </a:p>
                  </a:txBody>
                  <a:tcPr/>
                </a:tc>
                <a:tc>
                  <a:txBody>
                    <a:bodyPr/>
                    <a:lstStyle/>
                    <a:p>
                      <a:r>
                        <a:rPr lang="en-US" dirty="0"/>
                        <a:t>85%</a:t>
                      </a:r>
                    </a:p>
                  </a:txBody>
                  <a:tcPr/>
                </a:tc>
                <a:extLst>
                  <a:ext uri="{0D108BD9-81ED-4DB2-BD59-A6C34878D82A}">
                    <a16:rowId xmlns:a16="http://schemas.microsoft.com/office/drawing/2014/main" val="10006"/>
                  </a:ext>
                </a:extLst>
              </a:tr>
              <a:tr h="370840">
                <a:tc>
                  <a:txBody>
                    <a:bodyPr/>
                    <a:lstStyle/>
                    <a:p>
                      <a:r>
                        <a:rPr lang="en-US" dirty="0" err="1" smtClean="0"/>
                        <a:t>Bezocht</a:t>
                      </a:r>
                      <a:r>
                        <a:rPr lang="en-US" baseline="0" dirty="0"/>
                        <a:t> </a:t>
                      </a:r>
                      <a:r>
                        <a:rPr lang="en-US" baseline="0" dirty="0" err="1" smtClean="0"/>
                        <a:t>na</a:t>
                      </a:r>
                      <a:r>
                        <a:rPr lang="en-US" baseline="0" dirty="0" smtClean="0"/>
                        <a:t> de </a:t>
                      </a:r>
                      <a:r>
                        <a:rPr lang="en-US" baseline="0" dirty="0" err="1" smtClean="0"/>
                        <a:t>operatie</a:t>
                      </a:r>
                      <a:r>
                        <a:rPr lang="en-US" baseline="0" dirty="0" smtClean="0"/>
                        <a:t> </a:t>
                      </a:r>
                      <a:r>
                        <a:rPr lang="en-US" baseline="0" dirty="0" err="1" smtClean="0"/>
                        <a:t>zijn</a:t>
                      </a:r>
                      <a:r>
                        <a:rPr lang="en-US" baseline="0" dirty="0" smtClean="0"/>
                        <a:t>/</a:t>
                      </a:r>
                      <a:r>
                        <a:rPr lang="en-US" baseline="0" dirty="0" err="1" smtClean="0"/>
                        <a:t>haar</a:t>
                      </a:r>
                      <a:r>
                        <a:rPr lang="en-US" baseline="0" dirty="0" smtClean="0"/>
                        <a:t> </a:t>
                      </a:r>
                      <a:r>
                        <a:rPr lang="en-US" dirty="0" err="1" smtClean="0"/>
                        <a:t>favoriete</a:t>
                      </a:r>
                      <a:r>
                        <a:rPr lang="en-US" dirty="0" smtClean="0"/>
                        <a:t> (stoma)website</a:t>
                      </a:r>
                      <a:endParaRPr lang="en-US" baseline="0" dirty="0"/>
                    </a:p>
                    <a:p>
                      <a:endParaRPr lang="en-US" dirty="0"/>
                    </a:p>
                  </a:txBody>
                  <a:tcPr/>
                </a:tc>
                <a:tc>
                  <a:txBody>
                    <a:bodyPr/>
                    <a:lstStyle/>
                    <a:p>
                      <a:r>
                        <a:rPr lang="en-US" dirty="0"/>
                        <a:t>71%</a:t>
                      </a:r>
                    </a:p>
                  </a:txBody>
                  <a:tcPr/>
                </a:tc>
                <a:extLst>
                  <a:ext uri="{0D108BD9-81ED-4DB2-BD59-A6C34878D82A}">
                    <a16:rowId xmlns:a16="http://schemas.microsoft.com/office/drawing/2014/main" val="10007"/>
                  </a:ext>
                </a:extLst>
              </a:tr>
            </a:tbl>
          </a:graphicData>
        </a:graphic>
      </p:graphicFrame>
      <p:pic>
        <p:nvPicPr>
          <p:cNvPr id="8" name="Picture 2" descr="http://danblackonleadership.info/wp-content/uploads/2014/01/transition-manag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4981" y="6464973"/>
            <a:ext cx="589019" cy="393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7918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Stoma </a:t>
            </a:r>
            <a:r>
              <a:rPr lang="en-US" dirty="0" err="1"/>
              <a:t>informatie</a:t>
            </a:r>
            <a:r>
              <a:rPr lang="en-US" dirty="0"/>
              <a:t> op het internet</a:t>
            </a:r>
          </a:p>
        </p:txBody>
      </p:sp>
      <p:sp>
        <p:nvSpPr>
          <p:cNvPr id="3" name="Content Placeholder 2"/>
          <p:cNvSpPr>
            <a:spLocks noGrp="1"/>
          </p:cNvSpPr>
          <p:nvPr>
            <p:ph idx="1"/>
          </p:nvPr>
        </p:nvSpPr>
        <p:spPr/>
        <p:txBody>
          <a:bodyPr/>
          <a:lstStyle/>
          <a:p>
            <a:r>
              <a:rPr lang="en-US" dirty="0" err="1">
                <a:solidFill>
                  <a:srgbClr val="FF0000"/>
                </a:solidFill>
                <a:highlight>
                  <a:srgbClr val="FFFF00"/>
                </a:highlight>
              </a:rPr>
              <a:t>Bronnen</a:t>
            </a:r>
            <a:r>
              <a:rPr lang="en-US" dirty="0">
                <a:solidFill>
                  <a:srgbClr val="FF0000"/>
                </a:solidFill>
                <a:highlight>
                  <a:srgbClr val="FFFF00"/>
                </a:highlight>
              </a:rPr>
              <a:t> van </a:t>
            </a:r>
            <a:r>
              <a:rPr lang="en-US" dirty="0" err="1" smtClean="0">
                <a:solidFill>
                  <a:srgbClr val="FF0000"/>
                </a:solidFill>
                <a:highlight>
                  <a:srgbClr val="FFFF00"/>
                </a:highlight>
              </a:rPr>
              <a:t>fabrikanten</a:t>
            </a:r>
            <a:endParaRPr lang="en-US" dirty="0">
              <a:solidFill>
                <a:srgbClr val="FF0000"/>
              </a:solidFill>
              <a:highlight>
                <a:srgbClr val="FFFF00"/>
              </a:highlight>
            </a:endParaRPr>
          </a:p>
          <a:p>
            <a:r>
              <a:rPr lang="en-US" dirty="0" err="1"/>
              <a:t>Beroepsverenigingen</a:t>
            </a:r>
            <a:endParaRPr lang="en-US" dirty="0"/>
          </a:p>
          <a:p>
            <a:r>
              <a:rPr lang="en-US" dirty="0" err="1" smtClean="0"/>
              <a:t>Patientenverenigingen</a:t>
            </a:r>
            <a:endParaRPr lang="en-US" dirty="0"/>
          </a:p>
          <a:p>
            <a:r>
              <a:rPr lang="en-US" dirty="0" err="1">
                <a:highlight>
                  <a:srgbClr val="FFFF00"/>
                </a:highlight>
              </a:rPr>
              <a:t>Onafhankelijke</a:t>
            </a:r>
            <a:r>
              <a:rPr lang="en-US" dirty="0">
                <a:highlight>
                  <a:srgbClr val="FFFF00"/>
                </a:highlight>
              </a:rPr>
              <a:t> </a:t>
            </a:r>
            <a:r>
              <a:rPr lang="en-US" dirty="0" err="1" smtClean="0">
                <a:highlight>
                  <a:srgbClr val="FFFF00"/>
                </a:highlight>
              </a:rPr>
              <a:t>bronnen</a:t>
            </a:r>
            <a:r>
              <a:rPr lang="en-US" dirty="0" smtClean="0">
                <a:highlight>
                  <a:srgbClr val="FFFF00"/>
                </a:highlight>
              </a:rPr>
              <a:t> </a:t>
            </a:r>
            <a:endParaRPr lang="en-US" dirty="0">
              <a:highlight>
                <a:srgbClr val="FFFF00"/>
              </a:highlight>
            </a:endParaRPr>
          </a:p>
          <a:p>
            <a:endParaRPr lang="en-US" dirty="0"/>
          </a:p>
          <a:p>
            <a:endParaRPr lang="en-US" dirty="0"/>
          </a:p>
          <a:p>
            <a:endParaRPr lang="en-US" dirty="0"/>
          </a:p>
          <a:p>
            <a:endParaRPr lang="en-US" dirty="0"/>
          </a:p>
          <a:p>
            <a:endParaRPr lang="en-US" dirty="0"/>
          </a:p>
          <a:p>
            <a:endParaRPr lang="en-US" dirty="0"/>
          </a:p>
        </p:txBody>
      </p:sp>
      <p:pic>
        <p:nvPicPr>
          <p:cNvPr id="146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4894" y="1348766"/>
            <a:ext cx="2400843" cy="118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6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9212" y="2344673"/>
            <a:ext cx="2075463" cy="1132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64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4689" y="1348766"/>
            <a:ext cx="2349074" cy="1178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64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0344" y="3542890"/>
            <a:ext cx="4936456" cy="813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643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5440" y="4459845"/>
            <a:ext cx="4766263" cy="1192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6442" name="Picture 10" descr="Uncover Ostomy 13 years FB Bann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446" y="4581105"/>
            <a:ext cx="3204263" cy="1677553"/>
          </a:xfrm>
          <a:prstGeom prst="rect">
            <a:avLst/>
          </a:prstGeom>
          <a:noFill/>
          <a:extLst>
            <a:ext uri="{909E8E84-426E-40DD-AFC4-6F175D3DCCD1}">
              <a14:hiddenFill xmlns:a14="http://schemas.microsoft.com/office/drawing/2010/main">
                <a:solidFill>
                  <a:srgbClr val="FFFFFF"/>
                </a:solidFill>
              </a14:hiddenFill>
            </a:ext>
          </a:extLst>
        </p:spPr>
      </p:pic>
      <p:pic>
        <p:nvPicPr>
          <p:cNvPr id="14644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7718" y="5713229"/>
            <a:ext cx="14192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6445" name="Picture 13" descr="Image result for caet">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03836" y="5795815"/>
            <a:ext cx="2840164" cy="9256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danblackonleadership.info/wp-content/uploads/2014/01/transition-managemen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54981" y="6464973"/>
            <a:ext cx="589019" cy="393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3906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28600" y="330226"/>
            <a:ext cx="8229600" cy="884237"/>
          </a:xfrm>
        </p:spPr>
        <p:txBody>
          <a:bodyPr/>
          <a:lstStyle/>
          <a:p>
            <a:r>
              <a:rPr lang="en-US" altLang="en-US" dirty="0" smtClean="0"/>
              <a:t>De </a:t>
            </a:r>
            <a:r>
              <a:rPr lang="en-US" altLang="en-US" dirty="0"/>
              <a:t>impact op </a:t>
            </a:r>
            <a:r>
              <a:rPr lang="en-US" altLang="en-US" dirty="0" err="1"/>
              <a:t>patiënten</a:t>
            </a:r>
            <a:r>
              <a:rPr lang="en-US" altLang="en-US" dirty="0"/>
              <a:t/>
            </a:r>
            <a:br>
              <a:rPr lang="en-US" altLang="en-US" dirty="0"/>
            </a:br>
            <a:r>
              <a:rPr lang="en-US" altLang="en-US" dirty="0"/>
              <a:t>Casus</a:t>
            </a:r>
          </a:p>
        </p:txBody>
      </p:sp>
      <p:pic>
        <p:nvPicPr>
          <p:cNvPr id="3686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584" y="2280636"/>
            <a:ext cx="5455230" cy="3140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3979" y="5421313"/>
            <a:ext cx="1267344" cy="936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269254" y="4878819"/>
            <a:ext cx="1175322" cy="369332"/>
          </a:xfrm>
          <a:prstGeom prst="rect">
            <a:avLst/>
          </a:prstGeom>
          <a:noFill/>
        </p:spPr>
        <p:txBody>
          <a:bodyPr wrap="none" rtlCol="0">
            <a:spAutoFit/>
          </a:bodyPr>
          <a:lstStyle/>
          <a:p>
            <a:r>
              <a:rPr lang="en-US" dirty="0">
                <a:latin typeface="Arabic Typesetting" panose="03020402040406030203" pitchFamily="66" charset="-78"/>
                <a:cs typeface="Arabic Typesetting" panose="03020402040406030203" pitchFamily="66" charset="-78"/>
              </a:rPr>
              <a:t>Met dank </a:t>
            </a:r>
            <a:r>
              <a:rPr lang="en-US" dirty="0" err="1">
                <a:latin typeface="Arabic Typesetting" panose="03020402040406030203" pitchFamily="66" charset="-78"/>
                <a:cs typeface="Arabic Typesetting" panose="03020402040406030203" pitchFamily="66" charset="-78"/>
              </a:rPr>
              <a:t>aan</a:t>
            </a:r>
            <a:r>
              <a:rPr lang="en-US" dirty="0">
                <a:latin typeface="Arabic Typesetting" panose="03020402040406030203" pitchFamily="66" charset="-78"/>
                <a:cs typeface="Arabic Typesetting" panose="03020402040406030203" pitchFamily="66" charset="-78"/>
              </a:rPr>
              <a:t>: </a:t>
            </a:r>
          </a:p>
        </p:txBody>
      </p:sp>
      <p:pic>
        <p:nvPicPr>
          <p:cNvPr id="10" name="Picture 1"/>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5780814" y="1448514"/>
            <a:ext cx="3322057" cy="2808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http://danblackonleadership.info/wp-content/uploads/2014/01/transition-managemen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4981" y="6464973"/>
            <a:ext cx="589019" cy="393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7569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228600" y="293558"/>
            <a:ext cx="8229600" cy="884238"/>
          </a:xfrm>
        </p:spPr>
        <p:txBody>
          <a:bodyPr/>
          <a:lstStyle/>
          <a:p>
            <a:r>
              <a:rPr lang="en-US" altLang="en-US" dirty="0"/>
              <a:t>Het </a:t>
            </a:r>
            <a:r>
              <a:rPr lang="en-US" altLang="en-US" dirty="0" err="1"/>
              <a:t>maximaliseren</a:t>
            </a:r>
            <a:r>
              <a:rPr lang="en-US" altLang="en-US" dirty="0"/>
              <a:t> van de impact op </a:t>
            </a:r>
            <a:r>
              <a:rPr lang="en-US" altLang="en-US" dirty="0" err="1"/>
              <a:t>patiënten</a:t>
            </a:r>
            <a:r>
              <a:rPr lang="en-US" altLang="en-US" dirty="0"/>
              <a:t/>
            </a:r>
            <a:br>
              <a:rPr lang="en-US" altLang="en-US" dirty="0"/>
            </a:br>
            <a:r>
              <a:rPr lang="en-US" altLang="en-US" dirty="0"/>
              <a:t>Casus</a:t>
            </a:r>
          </a:p>
        </p:txBody>
      </p:sp>
      <p:pic>
        <p:nvPicPr>
          <p:cNvPr id="25601" name="Picture 1" descr="C:\Users\spencekd\AppData\Local\Microsoft\Windows\Temporary Internet Files\Content.Outlook\K02SM2U5\IMG_0895.PNG"/>
          <p:cNvPicPr>
            <a:picLocks noChangeAspect="1" noChangeArrowheads="1"/>
          </p:cNvPicPr>
          <p:nvPr/>
        </p:nvPicPr>
        <p:blipFill rotWithShape="1">
          <a:blip r:embed="rId3">
            <a:extLst>
              <a:ext uri="{28A0092B-C50C-407E-A947-70E740481C1C}">
                <a14:useLocalDpi xmlns:a14="http://schemas.microsoft.com/office/drawing/2010/main" val="0"/>
              </a:ext>
            </a:extLst>
          </a:blip>
          <a:srcRect t="12762" r="6723" b="27147"/>
          <a:stretch/>
        </p:blipFill>
        <p:spPr bwMode="auto">
          <a:xfrm>
            <a:off x="891923" y="1809524"/>
            <a:ext cx="3603877" cy="41210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94916" y="4598126"/>
            <a:ext cx="2438488" cy="1107996"/>
          </a:xfrm>
          <a:prstGeom prst="rect">
            <a:avLst/>
          </a:prstGeom>
          <a:noFill/>
        </p:spPr>
        <p:txBody>
          <a:bodyPr wrap="none" rtlCol="0">
            <a:spAutoFit/>
          </a:bodyPr>
          <a:lstStyle/>
          <a:p>
            <a:r>
              <a:rPr lang="en-US" dirty="0">
                <a:latin typeface="Arabic Typesetting" panose="03020402040406030203" pitchFamily="66" charset="-78"/>
                <a:cs typeface="Arabic Typesetting" panose="03020402040406030203" pitchFamily="66" charset="-78"/>
              </a:rPr>
              <a:t>Met dank </a:t>
            </a:r>
            <a:r>
              <a:rPr lang="en-US" dirty="0" err="1">
                <a:latin typeface="Arabic Typesetting" panose="03020402040406030203" pitchFamily="66" charset="-78"/>
                <a:cs typeface="Arabic Typesetting" panose="03020402040406030203" pitchFamily="66" charset="-78"/>
              </a:rPr>
              <a:t>aan</a:t>
            </a:r>
            <a:r>
              <a:rPr lang="en-US" dirty="0">
                <a:latin typeface="Arabic Typesetting" panose="03020402040406030203" pitchFamily="66" charset="-78"/>
                <a:cs typeface="Arabic Typesetting" panose="03020402040406030203" pitchFamily="66" charset="-78"/>
              </a:rPr>
              <a:t>:</a:t>
            </a:r>
          </a:p>
          <a:p>
            <a:r>
              <a:rPr lang="en-US" sz="1600" dirty="0"/>
              <a:t>Central DuPage Hospital</a:t>
            </a:r>
          </a:p>
          <a:p>
            <a:r>
              <a:rPr lang="en-US" sz="1600" dirty="0"/>
              <a:t>Northwestern Medicine</a:t>
            </a:r>
          </a:p>
          <a:p>
            <a:r>
              <a:rPr lang="en-US" sz="1600" dirty="0"/>
              <a:t>Winfield, IL </a:t>
            </a:r>
          </a:p>
        </p:txBody>
      </p:sp>
      <p:pic>
        <p:nvPicPr>
          <p:cNvPr id="1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6784" y="1613580"/>
            <a:ext cx="3096671" cy="2618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http://danblackonleadership.info/wp-content/uploads/2014/01/transition-manageme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4981" y="6464973"/>
            <a:ext cx="589019" cy="393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3259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762000"/>
            <a:ext cx="8229600" cy="852599"/>
          </a:xfrm>
        </p:spPr>
        <p:txBody>
          <a:bodyPr/>
          <a:lstStyle/>
          <a:p>
            <a:r>
              <a:rPr lang="en-US" dirty="0"/>
              <a:t/>
            </a:r>
            <a:br>
              <a:rPr lang="en-US" dirty="0"/>
            </a:br>
            <a:r>
              <a:rPr lang="en-US" sz="2400" b="0" dirty="0">
                <a:latin typeface="+mn-lt"/>
              </a:rPr>
              <a:t>Wat is </a:t>
            </a:r>
            <a:r>
              <a:rPr lang="en-US" sz="2400" b="0" dirty="0" err="1">
                <a:latin typeface="+mn-lt"/>
              </a:rPr>
              <a:t>je</a:t>
            </a:r>
            <a:r>
              <a:rPr lang="en-US" sz="2400" b="0" dirty="0">
                <a:latin typeface="+mn-lt"/>
              </a:rPr>
              <a:t> </a:t>
            </a:r>
            <a:r>
              <a:rPr lang="en-US" sz="2400" b="0" dirty="0" err="1">
                <a:latin typeface="+mn-lt"/>
              </a:rPr>
              <a:t>favoriete</a:t>
            </a:r>
            <a:r>
              <a:rPr lang="en-US" sz="2400" b="0" dirty="0">
                <a:latin typeface="+mn-lt"/>
              </a:rPr>
              <a:t> </a:t>
            </a:r>
            <a:r>
              <a:rPr lang="en-US" sz="2400" b="0" dirty="0" err="1">
                <a:latin typeface="+mn-lt"/>
              </a:rPr>
              <a:t>kleur</a:t>
            </a:r>
            <a:r>
              <a:rPr lang="en-US" sz="2400" b="0" dirty="0">
                <a:latin typeface="+mn-lt"/>
              </a:rPr>
              <a:t>?</a:t>
            </a:r>
            <a:br>
              <a:rPr lang="en-US" sz="2400" b="0" dirty="0">
                <a:latin typeface="+mn-lt"/>
              </a:rPr>
            </a:br>
            <a:r>
              <a:rPr lang="en-US" sz="3200" b="0" dirty="0">
                <a:latin typeface="+mn-lt"/>
              </a:rPr>
              <a:t/>
            </a:r>
            <a:br>
              <a:rPr lang="en-US" sz="3200" b="0" dirty="0">
                <a:latin typeface="+mn-lt"/>
              </a:rPr>
            </a:br>
            <a:r>
              <a:rPr lang="en-US" dirty="0"/>
              <a:t/>
            </a:r>
            <a:br>
              <a:rPr lang="en-US" dirty="0"/>
            </a:br>
            <a:endParaRPr lang="en-US" dirty="0"/>
          </a:p>
        </p:txBody>
      </p:sp>
      <p:graphicFrame>
        <p:nvGraphicFramePr>
          <p:cNvPr id="8" name="TPChart"/>
          <p:cNvGraphicFramePr>
            <a:graphicFrameLocks noChangeAspect="1"/>
          </p:cNvGraphicFramePr>
          <p:nvPr>
            <p:custDataLst>
              <p:tags r:id="rId3"/>
            </p:custDataLst>
            <p:extLst>
              <p:ext uri="{D42A27DB-BD31-4B8C-83A1-F6EECF244321}">
                <p14:modId xmlns:p14="http://schemas.microsoft.com/office/powerpoint/2010/main" val="1535637434"/>
              </p:ext>
            </p:extLst>
          </p:nvPr>
        </p:nvGraphicFramePr>
        <p:xfrm>
          <a:off x="0" y="2235200"/>
          <a:ext cx="9144000" cy="2619375"/>
        </p:xfrm>
        <a:graphic>
          <a:graphicData uri="http://schemas.openxmlformats.org/presentationml/2006/ole">
            <mc:AlternateContent xmlns:mc="http://schemas.openxmlformats.org/markup-compatibility/2006">
              <mc:Choice xmlns:v="urn:schemas-microsoft-com:vml" Requires="v">
                <p:oleObj spid="_x0000_s66640" name="Chart" r:id="rId7" imgW="9144000" imgH="2619465" progId="MSGraph.Chart.8">
                  <p:embed followColorScheme="full"/>
                </p:oleObj>
              </mc:Choice>
              <mc:Fallback>
                <p:oleObj name="Chart" r:id="rId7" imgW="9144000" imgH="2619465" progId="MSGraph.Chart.8">
                  <p:embed followColorScheme="full"/>
                  <p:pic>
                    <p:nvPicPr>
                      <p:cNvPr id="0" name=""/>
                      <p:cNvPicPr/>
                      <p:nvPr/>
                    </p:nvPicPr>
                    <p:blipFill>
                      <a:blip r:embed="rId8"/>
                      <a:stretch>
                        <a:fillRect/>
                      </a:stretch>
                    </p:blipFill>
                    <p:spPr>
                      <a:xfrm>
                        <a:off x="0" y="2235200"/>
                        <a:ext cx="9144000" cy="2619375"/>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1270000" y="2362200"/>
            <a:ext cx="7848600" cy="3306763"/>
          </a:xfrm>
        </p:spPr>
        <p:txBody>
          <a:bodyPr>
            <a:normAutofit/>
          </a:bodyPr>
          <a:lstStyle/>
          <a:p>
            <a:pPr marL="514350" indent="-514350">
              <a:buFont typeface="Courier New Bold Italic"/>
              <a:buAutoNum type="alphaUcPeriod"/>
            </a:pPr>
            <a:r>
              <a:rPr lang="en-US" sz="3200" dirty="0"/>
              <a:t>Rood</a:t>
            </a:r>
          </a:p>
          <a:p>
            <a:pPr marL="514350" indent="-514350">
              <a:buFont typeface="Courier New Bold Italic"/>
              <a:buAutoNum type="alphaUcPeriod"/>
            </a:pPr>
            <a:r>
              <a:rPr lang="en-US" sz="3200" dirty="0" err="1"/>
              <a:t>Blauw</a:t>
            </a:r>
            <a:endParaRPr lang="en-US" sz="3200" dirty="0"/>
          </a:p>
          <a:p>
            <a:pPr marL="514350" indent="-514350">
              <a:buFont typeface="Courier New Bold Italic"/>
              <a:buAutoNum type="alphaUcPeriod"/>
            </a:pPr>
            <a:r>
              <a:rPr lang="en-US" sz="3200" dirty="0" err="1"/>
              <a:t>Oranje</a:t>
            </a:r>
            <a:endParaRPr lang="en-US" sz="3200" dirty="0"/>
          </a:p>
          <a:p>
            <a:pPr marL="514350" indent="-514350">
              <a:buFont typeface="Courier New Bold Italic"/>
              <a:buAutoNum type="alphaUcPeriod"/>
            </a:pPr>
            <a:r>
              <a:rPr lang="en-US" sz="3200" dirty="0" err="1"/>
              <a:t>Geel</a:t>
            </a:r>
            <a:endParaRPr lang="en-US" sz="3200" dirty="0"/>
          </a:p>
        </p:txBody>
      </p:sp>
      <p:pic>
        <p:nvPicPr>
          <p:cNvPr id="6656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8601" y="4688001"/>
            <a:ext cx="2058199" cy="1961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7200" y="605642"/>
            <a:ext cx="3604161" cy="584775"/>
          </a:xfrm>
          <a:prstGeom prst="rect">
            <a:avLst/>
          </a:prstGeom>
          <a:noFill/>
        </p:spPr>
        <p:txBody>
          <a:bodyPr wrap="square" rtlCol="0">
            <a:spAutoFit/>
          </a:bodyPr>
          <a:lstStyle/>
          <a:p>
            <a:r>
              <a:rPr lang="en-US" sz="3200" b="1" dirty="0" err="1"/>
              <a:t>Oefenvraag</a:t>
            </a:r>
            <a:endParaRPr lang="en-US" sz="3200" b="1" dirty="0"/>
          </a:p>
        </p:txBody>
      </p:sp>
    </p:spTree>
    <p:custDataLst>
      <p:tags r:id="rId2"/>
    </p:custDataLst>
    <p:extLst>
      <p:ext uri="{BB962C8B-B14F-4D97-AF65-F5344CB8AC3E}">
        <p14:creationId xmlns:p14="http://schemas.microsoft.com/office/powerpoint/2010/main" val="10569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dirty="0" err="1"/>
              <a:t>Jouw</a:t>
            </a:r>
            <a:r>
              <a:rPr lang="en-US" altLang="en-US" dirty="0"/>
              <a:t> </a:t>
            </a:r>
            <a:r>
              <a:rPr lang="en-US" altLang="en-US" dirty="0" err="1"/>
              <a:t>inzet</a:t>
            </a:r>
            <a:endParaRPr lang="en-US" altLang="en-US" dirty="0"/>
          </a:p>
        </p:txBody>
      </p:sp>
      <p:pic>
        <p:nvPicPr>
          <p:cNvPr id="942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3167" y="1417638"/>
            <a:ext cx="4218262" cy="3567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2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94" y="4841108"/>
            <a:ext cx="8706239" cy="1899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99865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noGrp="1"/>
          </p:cNvSpPr>
          <p:nvPr>
            <p:ph type="title"/>
          </p:nvPr>
        </p:nvSpPr>
        <p:spPr>
          <a:xfrm>
            <a:off x="228600" y="533400"/>
            <a:ext cx="8458200" cy="884238"/>
          </a:xfrm>
        </p:spPr>
        <p:txBody>
          <a:bodyPr/>
          <a:lstStyle/>
          <a:p>
            <a:pPr eaLnBrk="1" hangingPunct="1"/>
            <a:r>
              <a:rPr lang="en-US" altLang="en-US" b="1" dirty="0">
                <a:cs typeface="Arial" pitchFamily="34" charset="0"/>
              </a:rPr>
              <a:t>Het </a:t>
            </a:r>
            <a:r>
              <a:rPr lang="en-US" altLang="en-US" b="1" dirty="0" err="1" smtClean="0">
                <a:cs typeface="Arial" pitchFamily="34" charset="0"/>
              </a:rPr>
              <a:t>zorgpad</a:t>
            </a:r>
            <a:endParaRPr lang="en-US" altLang="en-US" b="1" dirty="0">
              <a:cs typeface="Arial" pitchFamily="34" charset="0"/>
            </a:endParaRPr>
          </a:p>
        </p:txBody>
      </p:sp>
      <p:sp>
        <p:nvSpPr>
          <p:cNvPr id="28675" name="TextBox 1"/>
          <p:cNvSpPr txBox="1">
            <a:spLocks noChangeArrowheads="1"/>
          </p:cNvSpPr>
          <p:nvPr/>
        </p:nvSpPr>
        <p:spPr bwMode="auto">
          <a:xfrm>
            <a:off x="282575" y="4308811"/>
            <a:ext cx="1531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0000"/>
              </a:buClr>
              <a:buSzPct val="8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rgbClr val="CC0000"/>
              </a:buClr>
              <a:buSzPct val="90000"/>
              <a:buFont typeface="Arial" pitchFamily="34" charset="0"/>
              <a:buChar char="□"/>
              <a:defRPr sz="2800">
                <a:solidFill>
                  <a:schemeClr val="tx1"/>
                </a:solidFill>
                <a:latin typeface="Arial" pitchFamily="34" charset="0"/>
              </a:defRPr>
            </a:lvl2pPr>
            <a:lvl3pPr marL="1143000" indent="-228600" eaLnBrk="0" hangingPunct="0">
              <a:spcBef>
                <a:spcPct val="20000"/>
              </a:spcBef>
              <a:buClr>
                <a:srgbClr val="CC0000"/>
              </a:buClr>
              <a:buSzPct val="90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CC0000"/>
              </a:buClr>
              <a:buChar char="•"/>
              <a:defRPr sz="2000">
                <a:solidFill>
                  <a:schemeClr val="tx1"/>
                </a:solidFill>
                <a:latin typeface="Arial" pitchFamily="34" charset="0"/>
              </a:defRPr>
            </a:lvl4pPr>
            <a:lvl5pPr marL="2057400" indent="-228600" eaLnBrk="0" hangingPunct="0">
              <a:spcBef>
                <a:spcPct val="20000"/>
              </a:spcBef>
              <a:buClr>
                <a:schemeClr val="tx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9pPr>
          </a:lstStyle>
          <a:p>
            <a:pPr eaLnBrk="1" hangingPunct="1">
              <a:spcBef>
                <a:spcPct val="0"/>
              </a:spcBef>
              <a:buClrTx/>
              <a:buSzTx/>
              <a:buFontTx/>
              <a:buNone/>
            </a:pPr>
            <a:r>
              <a:rPr lang="en-US" altLang="en-US" sz="1800" b="1" dirty="0" err="1"/>
              <a:t>Preoperatief</a:t>
            </a:r>
            <a:endParaRPr lang="en-US" altLang="en-US" sz="1800" b="1" dirty="0"/>
          </a:p>
        </p:txBody>
      </p:sp>
      <p:pic>
        <p:nvPicPr>
          <p:cNvPr id="28677" name="Picture 10" descr="http://basaribilisim.com/wp-content/uploads/2010/09/START_MASTERLogosu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35202"/>
            <a:ext cx="13716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865313" y="2789971"/>
            <a:ext cx="2414061" cy="1888172"/>
            <a:chOff x="1865313" y="2789971"/>
            <a:chExt cx="2414061" cy="1888172"/>
          </a:xfrm>
        </p:grpSpPr>
        <p:sp>
          <p:nvSpPr>
            <p:cNvPr id="28683" name="TextBox 14"/>
            <p:cNvSpPr txBox="1">
              <a:spLocks noChangeArrowheads="1"/>
            </p:cNvSpPr>
            <p:nvPr/>
          </p:nvSpPr>
          <p:spPr bwMode="auto">
            <a:xfrm>
              <a:off x="2889250" y="4308811"/>
              <a:ext cx="1390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0000"/>
                </a:buClr>
                <a:buSzPct val="8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rgbClr val="CC0000"/>
                </a:buClr>
                <a:buSzPct val="90000"/>
                <a:buFont typeface="Arial" pitchFamily="34" charset="0"/>
                <a:buChar char="□"/>
                <a:defRPr sz="2800">
                  <a:solidFill>
                    <a:schemeClr val="tx1"/>
                  </a:solidFill>
                  <a:latin typeface="Arial" pitchFamily="34" charset="0"/>
                </a:defRPr>
              </a:lvl2pPr>
              <a:lvl3pPr marL="1143000" indent="-228600" eaLnBrk="0" hangingPunct="0">
                <a:spcBef>
                  <a:spcPct val="20000"/>
                </a:spcBef>
                <a:buClr>
                  <a:srgbClr val="CC0000"/>
                </a:buClr>
                <a:buSzPct val="90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CC0000"/>
                </a:buClr>
                <a:buChar char="•"/>
                <a:defRPr sz="2000">
                  <a:solidFill>
                    <a:schemeClr val="tx1"/>
                  </a:solidFill>
                  <a:latin typeface="Arial" pitchFamily="34" charset="0"/>
                </a:defRPr>
              </a:lvl4pPr>
              <a:lvl5pPr marL="2057400" indent="-228600" eaLnBrk="0" hangingPunct="0">
                <a:spcBef>
                  <a:spcPct val="20000"/>
                </a:spcBef>
                <a:buClr>
                  <a:schemeClr val="tx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9pPr>
            </a:lstStyle>
            <a:p>
              <a:pPr eaLnBrk="1" hangingPunct="1">
                <a:spcBef>
                  <a:spcPct val="0"/>
                </a:spcBef>
                <a:buClrTx/>
                <a:buSzTx/>
                <a:buFontTx/>
                <a:buNone/>
              </a:pPr>
              <a:r>
                <a:rPr lang="en-US" altLang="en-US" sz="1800" b="1" dirty="0" err="1"/>
                <a:t>Ziekenhuis</a:t>
              </a:r>
              <a:endParaRPr lang="en-US" altLang="en-US" sz="1800" b="1" dirty="0"/>
            </a:p>
          </p:txBody>
        </p:sp>
        <p:sp>
          <p:nvSpPr>
            <p:cNvPr id="3" name="Right Arrow 2"/>
            <p:cNvSpPr/>
            <p:nvPr/>
          </p:nvSpPr>
          <p:spPr bwMode="auto">
            <a:xfrm>
              <a:off x="1865313" y="3169383"/>
              <a:ext cx="877887" cy="48418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685" name="Picture 2" descr="http://www.bmhvt.org/wp-content/uploads/cross-300x275.jpg"/>
            <p:cNvPicPr>
              <a:picLocks noChangeAspect="1" noChangeArrowheads="1"/>
            </p:cNvPicPr>
            <p:nvPr/>
          </p:nvPicPr>
          <p:blipFill>
            <a:blip r:embed="rId4">
              <a:extLst>
                <a:ext uri="{28A0092B-C50C-407E-A947-70E740481C1C}">
                  <a14:useLocalDpi xmlns:a14="http://schemas.microsoft.com/office/drawing/2010/main" val="0"/>
                </a:ext>
              </a:extLst>
            </a:blip>
            <a:srcRect l="8417" t="9698" r="11304" b="9698"/>
            <a:stretch>
              <a:fillRect/>
            </a:stretch>
          </p:blipFill>
          <p:spPr bwMode="auto">
            <a:xfrm>
              <a:off x="2745225" y="2789971"/>
              <a:ext cx="1349375"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p:nvPr/>
        </p:nvGrpSpPr>
        <p:grpSpPr>
          <a:xfrm>
            <a:off x="4318846" y="3004134"/>
            <a:ext cx="2526608" cy="1674450"/>
            <a:chOff x="4318846" y="3004134"/>
            <a:chExt cx="2526608" cy="1674450"/>
          </a:xfrm>
        </p:grpSpPr>
        <p:sp>
          <p:nvSpPr>
            <p:cNvPr id="28680" name="TextBox 15"/>
            <p:cNvSpPr txBox="1">
              <a:spLocks noChangeArrowheads="1"/>
            </p:cNvSpPr>
            <p:nvPr/>
          </p:nvSpPr>
          <p:spPr bwMode="auto">
            <a:xfrm>
              <a:off x="5070609" y="4309252"/>
              <a:ext cx="17748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0000"/>
                </a:buClr>
                <a:buSzPct val="8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rgbClr val="CC0000"/>
                </a:buClr>
                <a:buSzPct val="90000"/>
                <a:buFont typeface="Arial" pitchFamily="34" charset="0"/>
                <a:buChar char="□"/>
                <a:defRPr sz="2800">
                  <a:solidFill>
                    <a:schemeClr val="tx1"/>
                  </a:solidFill>
                  <a:latin typeface="Arial" pitchFamily="34" charset="0"/>
                </a:defRPr>
              </a:lvl2pPr>
              <a:lvl3pPr marL="1143000" indent="-228600" eaLnBrk="0" hangingPunct="0">
                <a:spcBef>
                  <a:spcPct val="20000"/>
                </a:spcBef>
                <a:buClr>
                  <a:srgbClr val="CC0000"/>
                </a:buClr>
                <a:buSzPct val="90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CC0000"/>
                </a:buClr>
                <a:buChar char="•"/>
                <a:defRPr sz="2000">
                  <a:solidFill>
                    <a:schemeClr val="tx1"/>
                  </a:solidFill>
                  <a:latin typeface="Arial" pitchFamily="34" charset="0"/>
                </a:defRPr>
              </a:lvl4pPr>
              <a:lvl5pPr marL="2057400" indent="-228600" eaLnBrk="0" hangingPunct="0">
                <a:spcBef>
                  <a:spcPct val="20000"/>
                </a:spcBef>
                <a:buClr>
                  <a:schemeClr val="tx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9pPr>
            </a:lstStyle>
            <a:p>
              <a:pPr eaLnBrk="1" hangingPunct="1">
                <a:spcBef>
                  <a:spcPct val="0"/>
                </a:spcBef>
                <a:buClrTx/>
                <a:buSzTx/>
                <a:buFontTx/>
                <a:buNone/>
              </a:pPr>
              <a:r>
                <a:rPr lang="en-US" altLang="en-US" sz="1800" b="1" dirty="0"/>
                <a:t>Na het </a:t>
              </a:r>
              <a:r>
                <a:rPr lang="en-US" altLang="en-US" sz="1800" b="1" dirty="0" err="1"/>
                <a:t>ontslag</a:t>
              </a:r>
              <a:endParaRPr lang="en-US" altLang="en-US" sz="1800" b="1" dirty="0"/>
            </a:p>
          </p:txBody>
        </p:sp>
        <p:pic>
          <p:nvPicPr>
            <p:cNvPr id="17" name="Picture 2" descr="http://danblackonleadership.info/wp-content/uploads/2014/01/transition-manageme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7596" y="3004134"/>
              <a:ext cx="1341381" cy="895045"/>
            </a:xfrm>
            <a:prstGeom prst="rect">
              <a:avLst/>
            </a:prstGeom>
            <a:noFill/>
            <a:extLst>
              <a:ext uri="{909E8E84-426E-40DD-AFC4-6F175D3DCCD1}">
                <a14:hiddenFill xmlns:a14="http://schemas.microsoft.com/office/drawing/2010/main">
                  <a:solidFill>
                    <a:srgbClr val="FFFFFF"/>
                  </a:solidFill>
                </a14:hiddenFill>
              </a:ext>
            </a:extLst>
          </p:spPr>
        </p:pic>
        <p:pic>
          <p:nvPicPr>
            <p:cNvPr id="675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8846" y="3211149"/>
              <a:ext cx="877887"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a:off x="6948458" y="2845038"/>
            <a:ext cx="2114759" cy="2387103"/>
            <a:chOff x="6948458" y="2845038"/>
            <a:chExt cx="2114759" cy="2387103"/>
          </a:xfrm>
        </p:grpSpPr>
        <p:sp>
          <p:nvSpPr>
            <p:cNvPr id="28686" name="TextBox 19"/>
            <p:cNvSpPr txBox="1">
              <a:spLocks noChangeArrowheads="1"/>
            </p:cNvSpPr>
            <p:nvPr/>
          </p:nvSpPr>
          <p:spPr bwMode="auto">
            <a:xfrm>
              <a:off x="7783692" y="4308811"/>
              <a:ext cx="12795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0000"/>
                </a:buClr>
                <a:buSzPct val="8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rgbClr val="CC0000"/>
                </a:buClr>
                <a:buSzPct val="90000"/>
                <a:buFont typeface="Arial" pitchFamily="34" charset="0"/>
                <a:buChar char="□"/>
                <a:defRPr sz="2800">
                  <a:solidFill>
                    <a:schemeClr val="tx1"/>
                  </a:solidFill>
                  <a:latin typeface="Arial" pitchFamily="34" charset="0"/>
                </a:defRPr>
              </a:lvl2pPr>
              <a:lvl3pPr marL="1143000" indent="-228600" eaLnBrk="0" hangingPunct="0">
                <a:spcBef>
                  <a:spcPct val="20000"/>
                </a:spcBef>
                <a:buClr>
                  <a:srgbClr val="CC0000"/>
                </a:buClr>
                <a:buSzPct val="90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CC0000"/>
                </a:buClr>
                <a:buChar char="•"/>
                <a:defRPr sz="2000">
                  <a:solidFill>
                    <a:schemeClr val="tx1"/>
                  </a:solidFill>
                  <a:latin typeface="Arial" pitchFamily="34" charset="0"/>
                </a:defRPr>
              </a:lvl4pPr>
              <a:lvl5pPr marL="2057400" indent="-228600" eaLnBrk="0" hangingPunct="0">
                <a:spcBef>
                  <a:spcPct val="20000"/>
                </a:spcBef>
                <a:buClr>
                  <a:schemeClr val="tx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9pPr>
            </a:lstStyle>
            <a:p>
              <a:pPr algn="ctr" eaLnBrk="1" hangingPunct="1">
                <a:spcBef>
                  <a:spcPct val="0"/>
                </a:spcBef>
                <a:buClrTx/>
                <a:buSzTx/>
                <a:buFontTx/>
                <a:buNone/>
              </a:pPr>
              <a:r>
                <a:rPr lang="en-US" altLang="en-US" sz="1800" b="1" dirty="0"/>
                <a:t>Leven met </a:t>
              </a:r>
              <a:r>
                <a:rPr lang="en-US" altLang="en-US" sz="1800" b="1" dirty="0" err="1"/>
                <a:t>een</a:t>
              </a:r>
              <a:r>
                <a:rPr lang="en-US" altLang="en-US" sz="1800" b="1" dirty="0"/>
                <a:t> stoma</a:t>
              </a:r>
            </a:p>
          </p:txBody>
        </p:sp>
        <p:pic>
          <p:nvPicPr>
            <p:cNvPr id="28688" name="Picture 6" descr="https://encrypted-tbn1.gstatic.com/images?q=tbn:ANd9GcTGaoz5zeJoVzmORPSdE8--FaO6LmQS41h3PAB4qcDhOa0OV7WqdBxFQ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1806" y="2845038"/>
              <a:ext cx="1003300" cy="100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58" y="3211151"/>
              <a:ext cx="877887"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2257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PChart"/>
          <p:cNvGraphicFramePr>
            <a:graphicFrameLocks noChangeAspect="1"/>
          </p:cNvGraphicFramePr>
          <p:nvPr>
            <p:custDataLst>
              <p:tags r:id="rId3"/>
            </p:custDataLst>
            <p:extLst>
              <p:ext uri="{D42A27DB-BD31-4B8C-83A1-F6EECF244321}">
                <p14:modId xmlns:p14="http://schemas.microsoft.com/office/powerpoint/2010/main" val="1384399790"/>
              </p:ext>
            </p:extLst>
          </p:nvPr>
        </p:nvGraphicFramePr>
        <p:xfrm>
          <a:off x="24366" y="2507673"/>
          <a:ext cx="9144000" cy="2549236"/>
        </p:xfrm>
        <a:graphic>
          <a:graphicData uri="http://schemas.openxmlformats.org/presentationml/2006/ole">
            <mc:AlternateContent xmlns:mc="http://schemas.openxmlformats.org/markup-compatibility/2006">
              <mc:Choice xmlns:v="urn:schemas-microsoft-com:vml" Requires="v">
                <p:oleObj spid="_x0000_s90183" name="Chart" r:id="rId7" imgW="9144000" imgH="2295435" progId="MSGraph.Chart.8">
                  <p:embed followColorScheme="full"/>
                </p:oleObj>
              </mc:Choice>
              <mc:Fallback>
                <p:oleObj name="Chart" r:id="rId7" imgW="9144000" imgH="2295435" progId="MSGraph.Chart.8">
                  <p:embed followColorScheme="full"/>
                  <p:pic>
                    <p:nvPicPr>
                      <p:cNvPr id="0" name=""/>
                      <p:cNvPicPr/>
                      <p:nvPr/>
                    </p:nvPicPr>
                    <p:blipFill>
                      <a:blip r:embed="rId8"/>
                      <a:stretch>
                        <a:fillRect/>
                      </a:stretch>
                    </p:blipFill>
                    <p:spPr>
                      <a:xfrm>
                        <a:off x="24366" y="2507673"/>
                        <a:ext cx="9144000" cy="2549236"/>
                      </a:xfrm>
                      <a:prstGeom prst="rect">
                        <a:avLst/>
                      </a:prstGeom>
                    </p:spPr>
                  </p:pic>
                </p:oleObj>
              </mc:Fallback>
            </mc:AlternateContent>
          </a:graphicData>
        </a:graphic>
      </p:graphicFrame>
      <p:sp>
        <p:nvSpPr>
          <p:cNvPr id="2" name="TPQuestion"/>
          <p:cNvSpPr>
            <a:spLocks noGrp="1"/>
          </p:cNvSpPr>
          <p:nvPr>
            <p:ph type="title"/>
          </p:nvPr>
        </p:nvSpPr>
        <p:spPr>
          <a:xfrm>
            <a:off x="457200" y="1286020"/>
            <a:ext cx="8229600" cy="852599"/>
          </a:xfrm>
        </p:spPr>
        <p:txBody>
          <a:bodyPr/>
          <a:lstStyle/>
          <a:p>
            <a:r>
              <a:rPr lang="en-US" b="0" dirty="0" err="1">
                <a:latin typeface="+mn-lt"/>
              </a:rPr>
              <a:t>Wanneer</a:t>
            </a:r>
            <a:r>
              <a:rPr lang="en-US" b="0" dirty="0">
                <a:latin typeface="+mn-lt"/>
              </a:rPr>
              <a:t> begin </a:t>
            </a:r>
            <a:r>
              <a:rPr lang="en-US" b="0" dirty="0" err="1">
                <a:latin typeface="+mn-lt"/>
              </a:rPr>
              <a:t>je</a:t>
            </a:r>
            <a:r>
              <a:rPr lang="en-US" b="0" dirty="0">
                <a:latin typeface="+mn-lt"/>
              </a:rPr>
              <a:t> met </a:t>
            </a:r>
            <a:r>
              <a:rPr lang="en-US" b="0" dirty="0" err="1">
                <a:latin typeface="+mn-lt"/>
              </a:rPr>
              <a:t>informatie</a:t>
            </a:r>
            <a:r>
              <a:rPr lang="en-US" b="0" dirty="0">
                <a:latin typeface="+mn-lt"/>
              </a:rPr>
              <a:t> </a:t>
            </a:r>
            <a:r>
              <a:rPr lang="en-US" b="0" dirty="0" err="1">
                <a:latin typeface="+mn-lt"/>
              </a:rPr>
              <a:t>geven</a:t>
            </a:r>
            <a:r>
              <a:rPr lang="en-US" b="0" dirty="0">
                <a:latin typeface="+mn-lt"/>
              </a:rPr>
              <a:t> over </a:t>
            </a:r>
            <a:r>
              <a:rPr lang="en-US" b="0" dirty="0" err="1">
                <a:latin typeface="+mn-lt"/>
              </a:rPr>
              <a:t>stomale</a:t>
            </a:r>
            <a:r>
              <a:rPr lang="en-US" b="0" dirty="0">
                <a:latin typeface="+mn-lt"/>
              </a:rPr>
              <a:t> </a:t>
            </a:r>
            <a:r>
              <a:rPr lang="en-US" b="0" dirty="0" err="1">
                <a:latin typeface="+mn-lt"/>
              </a:rPr>
              <a:t>en</a:t>
            </a:r>
            <a:r>
              <a:rPr lang="en-US" b="0" dirty="0">
                <a:latin typeface="+mn-lt"/>
              </a:rPr>
              <a:t> peristomale </a:t>
            </a:r>
            <a:r>
              <a:rPr lang="en-US" b="0" dirty="0" err="1">
                <a:latin typeface="+mn-lt"/>
              </a:rPr>
              <a:t>problemen</a:t>
            </a:r>
            <a:r>
              <a:rPr lang="en-US" b="0" dirty="0">
                <a:latin typeface="+mn-lt"/>
              </a:rPr>
              <a:t>?</a:t>
            </a:r>
          </a:p>
        </p:txBody>
      </p:sp>
      <p:sp>
        <p:nvSpPr>
          <p:cNvPr id="3" name="TPAnswers"/>
          <p:cNvSpPr>
            <a:spLocks noGrp="1"/>
          </p:cNvSpPr>
          <p:nvPr>
            <p:ph type="body" idx="1"/>
            <p:custDataLst>
              <p:tags r:id="rId4"/>
            </p:custDataLst>
          </p:nvPr>
        </p:nvSpPr>
        <p:spPr>
          <a:xfrm>
            <a:off x="1318732" y="2662237"/>
            <a:ext cx="7849634" cy="4068763"/>
          </a:xfrm>
        </p:spPr>
        <p:txBody>
          <a:bodyPr>
            <a:normAutofit/>
          </a:bodyPr>
          <a:lstStyle/>
          <a:p>
            <a:pPr marL="514350" indent="-514350">
              <a:buFont typeface="Courier New Bold Italic"/>
              <a:buAutoNum type="alphaUcPeriod"/>
            </a:pPr>
            <a:r>
              <a:rPr lang="en-US" sz="2400" dirty="0" err="1"/>
              <a:t>Preoperatief</a:t>
            </a:r>
            <a:endParaRPr lang="en-US" sz="2400" dirty="0"/>
          </a:p>
          <a:p>
            <a:pPr marL="514350" indent="-514350">
              <a:buFont typeface="Courier New Bold Italic"/>
              <a:buAutoNum type="alphaUcPeriod"/>
            </a:pPr>
            <a:r>
              <a:rPr lang="en-US" sz="2400" dirty="0"/>
              <a:t>Post-</a:t>
            </a:r>
            <a:r>
              <a:rPr lang="en-US" sz="2400" dirty="0" err="1"/>
              <a:t>operatief</a:t>
            </a:r>
            <a:r>
              <a:rPr lang="en-US" sz="2400" dirty="0"/>
              <a:t> </a:t>
            </a:r>
            <a:r>
              <a:rPr lang="en-US" sz="2400" dirty="0" smtClean="0"/>
              <a:t>in </a:t>
            </a:r>
            <a:r>
              <a:rPr lang="en-US" sz="2400" dirty="0" err="1"/>
              <a:t>ziekenhuis</a:t>
            </a:r>
            <a:endParaRPr lang="en-US" sz="2400" dirty="0"/>
          </a:p>
          <a:p>
            <a:pPr marL="514350" indent="-514350">
              <a:buFont typeface="Courier New Bold Italic"/>
              <a:buAutoNum type="alphaUcPeriod"/>
            </a:pPr>
            <a:r>
              <a:rPr lang="en-US" sz="2400" dirty="0" err="1" smtClean="0"/>
              <a:t>Thuiszorg</a:t>
            </a:r>
            <a:endParaRPr lang="en-US" sz="2400" dirty="0"/>
          </a:p>
          <a:p>
            <a:pPr marL="514350" indent="-514350">
              <a:buFont typeface="Courier New Bold Italic"/>
              <a:buAutoNum type="alphaUcPeriod"/>
            </a:pPr>
            <a:r>
              <a:rPr lang="en-US" sz="2400" dirty="0" err="1"/>
              <a:t>Poliklinisch</a:t>
            </a:r>
            <a:endParaRPr lang="en-US" sz="2400" dirty="0"/>
          </a:p>
          <a:p>
            <a:pPr marL="514350" indent="-514350">
              <a:buFont typeface="Courier New Bold Italic"/>
              <a:buAutoNum type="alphaUcPeriod"/>
            </a:pPr>
            <a:r>
              <a:rPr lang="en-US" sz="2400" dirty="0" err="1"/>
              <a:t>Ik</a:t>
            </a:r>
            <a:r>
              <a:rPr lang="en-US" sz="2400" dirty="0"/>
              <a:t> </a:t>
            </a:r>
            <a:r>
              <a:rPr lang="en-US" sz="2400" dirty="0" err="1"/>
              <a:t>geef</a:t>
            </a:r>
            <a:r>
              <a:rPr lang="en-US" sz="2400" dirty="0"/>
              <a:t> </a:t>
            </a:r>
            <a:r>
              <a:rPr lang="en-US" sz="2400" dirty="0" err="1"/>
              <a:t>geen</a:t>
            </a:r>
            <a:r>
              <a:rPr lang="en-US" sz="2400" dirty="0"/>
              <a:t> </a:t>
            </a:r>
            <a:r>
              <a:rPr lang="en-US" sz="2400" dirty="0" err="1"/>
              <a:t>proactieve</a:t>
            </a:r>
            <a:r>
              <a:rPr lang="en-US" sz="2400" dirty="0"/>
              <a:t> </a:t>
            </a:r>
            <a:r>
              <a:rPr lang="en-US" sz="2400" dirty="0" err="1"/>
              <a:t>informatie</a:t>
            </a:r>
            <a:r>
              <a:rPr lang="en-US" sz="2400" dirty="0"/>
              <a:t> over </a:t>
            </a:r>
            <a:r>
              <a:rPr lang="en-US" sz="2400" dirty="0" err="1"/>
              <a:t>complicaties</a:t>
            </a:r>
            <a:endParaRPr lang="en-US" sz="2400" dirty="0"/>
          </a:p>
        </p:txBody>
      </p:sp>
      <p:sp>
        <p:nvSpPr>
          <p:cNvPr id="8" name="TextBox 7"/>
          <p:cNvSpPr txBox="1"/>
          <p:nvPr/>
        </p:nvSpPr>
        <p:spPr>
          <a:xfrm>
            <a:off x="457200" y="526473"/>
            <a:ext cx="4951966" cy="584775"/>
          </a:xfrm>
          <a:prstGeom prst="rect">
            <a:avLst/>
          </a:prstGeom>
          <a:noFill/>
        </p:spPr>
        <p:txBody>
          <a:bodyPr wrap="square" rtlCol="0">
            <a:spAutoFit/>
          </a:bodyPr>
          <a:lstStyle/>
          <a:p>
            <a:r>
              <a:rPr lang="en-US" sz="3200" b="1" dirty="0" err="1"/>
              <a:t>Vraag</a:t>
            </a:r>
            <a:r>
              <a:rPr lang="en-US" sz="3200" b="1" dirty="0"/>
              <a:t> 19</a:t>
            </a:r>
          </a:p>
        </p:txBody>
      </p:sp>
      <p:pic>
        <p:nvPicPr>
          <p:cNvPr id="9012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64683" y="6316662"/>
            <a:ext cx="51276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extLst>
      <p:ext uri="{BB962C8B-B14F-4D97-AF65-F5344CB8AC3E}">
        <p14:creationId xmlns:p14="http://schemas.microsoft.com/office/powerpoint/2010/main" val="360186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r>
              <a:rPr lang="en-US" altLang="en-US" dirty="0"/>
              <a:t>Wat </a:t>
            </a:r>
            <a:r>
              <a:rPr lang="en-US" altLang="en-US" dirty="0" err="1"/>
              <a:t>kan</a:t>
            </a:r>
            <a:r>
              <a:rPr lang="en-US" altLang="en-US" dirty="0"/>
              <a:t> </a:t>
            </a:r>
            <a:r>
              <a:rPr lang="en-US" altLang="en-US" dirty="0" err="1"/>
              <a:t>er</a:t>
            </a:r>
            <a:r>
              <a:rPr lang="en-US" altLang="en-US" dirty="0"/>
              <a:t> </a:t>
            </a:r>
            <a:r>
              <a:rPr lang="en-US" altLang="en-US" dirty="0" err="1"/>
              <a:t>fout</a:t>
            </a:r>
            <a:r>
              <a:rPr lang="en-US" altLang="en-US" dirty="0"/>
              <a:t> </a:t>
            </a:r>
            <a:r>
              <a:rPr lang="en-US" altLang="en-US" dirty="0" err="1"/>
              <a:t>gaan</a:t>
            </a:r>
            <a:r>
              <a:rPr lang="en-US" altLang="en-US" dirty="0"/>
              <a:t>?</a:t>
            </a:r>
          </a:p>
        </p:txBody>
      </p:sp>
      <p:pic>
        <p:nvPicPr>
          <p:cNvPr id="62467" name="Picture 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927747" y="1371600"/>
            <a:ext cx="2844800" cy="2133600"/>
          </a:xfrm>
        </p:spPr>
      </p:pic>
      <p:pic>
        <p:nvPicPr>
          <p:cNvPr id="62468" name="Picture 8" descr="Denuded skin from Amy Armstrong"/>
          <p:cNvPicPr>
            <a:picLocks noChangeAspect="1" noChangeArrowheads="1"/>
          </p:cNvPicPr>
          <p:nvPr/>
        </p:nvPicPr>
        <p:blipFill>
          <a:blip r:embed="rId5">
            <a:extLst>
              <a:ext uri="{28A0092B-C50C-407E-A947-70E740481C1C}">
                <a14:useLocalDpi xmlns:a14="http://schemas.microsoft.com/office/drawing/2010/main" val="0"/>
              </a:ext>
            </a:extLst>
          </a:blip>
          <a:srcRect l="12820" t="10530" r="27203" b="30252"/>
          <a:stretch>
            <a:fillRect/>
          </a:stretch>
        </p:blipFill>
        <p:spPr bwMode="auto">
          <a:xfrm>
            <a:off x="685800" y="1371600"/>
            <a:ext cx="2590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Content Placeholder 4" descr="deep convexity inju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114800"/>
            <a:ext cx="3505200" cy="2303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62470" name="Object 10"/>
          <p:cNvGraphicFramePr>
            <a:graphicFrameLocks noChangeAspect="1"/>
          </p:cNvGraphicFramePr>
          <p:nvPr>
            <p:extLst>
              <p:ext uri="{D42A27DB-BD31-4B8C-83A1-F6EECF244321}">
                <p14:modId xmlns:p14="http://schemas.microsoft.com/office/powerpoint/2010/main" val="3740713728"/>
              </p:ext>
            </p:extLst>
          </p:nvPr>
        </p:nvGraphicFramePr>
        <p:xfrm>
          <a:off x="4907280" y="3614738"/>
          <a:ext cx="3505200" cy="2374900"/>
        </p:xfrm>
        <a:graphic>
          <a:graphicData uri="http://schemas.openxmlformats.org/presentationml/2006/ole">
            <mc:AlternateContent xmlns:mc="http://schemas.openxmlformats.org/markup-compatibility/2006">
              <mc:Choice xmlns:v="urn:schemas-microsoft-com:vml" Requires="v">
                <p:oleObj spid="_x0000_s19574" name="Photo Editor Photo" r:id="rId7" imgW="6935168" imgH="4695238" progId="MSPhotoEd.3">
                  <p:embed/>
                </p:oleObj>
              </mc:Choice>
              <mc:Fallback>
                <p:oleObj name="Photo Editor Photo" r:id="rId7" imgW="6935168" imgH="4695238"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7280" y="3614738"/>
                        <a:ext cx="35052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Picture 6" descr="https://encrypted-tbn1.gstatic.com/images?q=tbn:ANd9GcTGaoz5zeJoVzmORPSdE8--FaO6LmQS41h3PAB4qcDhOa0OV7WqdBxFQt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30368" y="6324600"/>
            <a:ext cx="513631" cy="5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59500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548481"/>
            <a:ext cx="8229600" cy="515938"/>
          </a:xfrm>
        </p:spPr>
        <p:txBody>
          <a:bodyPr>
            <a:normAutofit fontScale="90000"/>
          </a:bodyPr>
          <a:lstStyle/>
          <a:p>
            <a:pPr eaLnBrk="1" fontAlgn="auto" hangingPunct="1">
              <a:spcAft>
                <a:spcPts val="0"/>
              </a:spcAft>
              <a:defRPr/>
            </a:pPr>
            <a:r>
              <a:rPr lang="en-US" dirty="0"/>
              <a:t>Wat </a:t>
            </a:r>
            <a:r>
              <a:rPr lang="en-US" dirty="0" err="1"/>
              <a:t>patiënten</a:t>
            </a:r>
            <a:r>
              <a:rPr lang="en-US" dirty="0"/>
              <a:t> </a:t>
            </a:r>
            <a:r>
              <a:rPr lang="en-US" dirty="0" err="1"/>
              <a:t>zeggen</a:t>
            </a:r>
            <a:endParaRPr lang="en-US" dirty="0"/>
          </a:p>
        </p:txBody>
      </p:sp>
      <p:sp>
        <p:nvSpPr>
          <p:cNvPr id="63491" name="Rectangle 3"/>
          <p:cNvSpPr>
            <a:spLocks noGrp="1" noChangeArrowheads="1"/>
          </p:cNvSpPr>
          <p:nvPr>
            <p:ph type="body" idx="1"/>
          </p:nvPr>
        </p:nvSpPr>
        <p:spPr>
          <a:xfrm>
            <a:off x="228600" y="1295400"/>
            <a:ext cx="8229600" cy="4267200"/>
          </a:xfrm>
        </p:spPr>
        <p:txBody>
          <a:bodyPr/>
          <a:lstStyle/>
          <a:p>
            <a:pPr eaLnBrk="1" hangingPunct="1">
              <a:lnSpc>
                <a:spcPct val="90000"/>
              </a:lnSpc>
              <a:buFont typeface="Wingdings" pitchFamily="2" charset="2"/>
              <a:buNone/>
            </a:pPr>
            <a:r>
              <a:rPr lang="en-US" altLang="en-US" i="1" dirty="0"/>
              <a:t/>
            </a:r>
            <a:br>
              <a:rPr lang="en-US" altLang="en-US" i="1" dirty="0"/>
            </a:br>
            <a:r>
              <a:rPr lang="en-US" altLang="en-US" sz="2800" i="1" dirty="0" smtClean="0"/>
              <a:t>“</a:t>
            </a:r>
            <a:r>
              <a:rPr lang="en-US" altLang="en-US" sz="2800" i="1" dirty="0" smtClean="0">
                <a:solidFill>
                  <a:schemeClr val="tx1">
                    <a:lumMod val="65000"/>
                    <a:lumOff val="35000"/>
                  </a:schemeClr>
                </a:solidFill>
              </a:rPr>
              <a:t>input </a:t>
            </a:r>
            <a:r>
              <a:rPr lang="en-US" altLang="en-US" sz="2800" i="1" dirty="0" err="1" smtClean="0">
                <a:solidFill>
                  <a:schemeClr val="tx1">
                    <a:lumMod val="65000"/>
                    <a:lumOff val="35000"/>
                  </a:schemeClr>
                </a:solidFill>
              </a:rPr>
              <a:t>jos.</a:t>
            </a:r>
            <a:r>
              <a:rPr lang="en-US" altLang="en-US" sz="2800" i="1" dirty="0" smtClean="0">
                <a:solidFill>
                  <a:schemeClr val="tx1">
                    <a:lumMod val="65000"/>
                    <a:lumOff val="35000"/>
                  </a:schemeClr>
                </a:solidFill>
              </a:rPr>
              <a:t>”</a:t>
            </a:r>
            <a:endParaRPr lang="en-US" altLang="en-US" sz="2800" i="1" dirty="0">
              <a:solidFill>
                <a:schemeClr val="tx1">
                  <a:lumMod val="65000"/>
                  <a:lumOff val="35000"/>
                </a:schemeClr>
              </a:solidFill>
            </a:endParaRPr>
          </a:p>
        </p:txBody>
      </p:sp>
      <p:pic>
        <p:nvPicPr>
          <p:cNvPr id="6" name="Picture 6" descr="https://encrypted-tbn1.gstatic.com/images?q=tbn:ANd9GcTGaoz5zeJoVzmORPSdE8--FaO6LmQS41h3PAB4qcDhOa0OV7WqdBxFQ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0368" y="6324600"/>
            <a:ext cx="513631" cy="5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85337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324348"/>
            <a:ext cx="8229600" cy="884238"/>
          </a:xfrm>
        </p:spPr>
        <p:txBody>
          <a:bodyPr/>
          <a:lstStyle/>
          <a:p>
            <a:pPr eaLnBrk="1" hangingPunct="1"/>
            <a:r>
              <a:rPr lang="en-US" altLang="en-US" dirty="0"/>
              <a:t>Casus:</a:t>
            </a:r>
            <a:br>
              <a:rPr lang="en-US" altLang="en-US" dirty="0"/>
            </a:br>
            <a:r>
              <a:rPr lang="en-US" altLang="en-US" dirty="0"/>
              <a:t>Leven met </a:t>
            </a:r>
            <a:r>
              <a:rPr lang="en-US" altLang="en-US" dirty="0" err="1"/>
              <a:t>een</a:t>
            </a:r>
            <a:r>
              <a:rPr lang="en-US" altLang="en-US" dirty="0"/>
              <a:t> stoma</a:t>
            </a:r>
          </a:p>
        </p:txBody>
      </p:sp>
      <p:pic>
        <p:nvPicPr>
          <p:cNvPr id="64515" name="Picture 2" descr="C:\Users\smitkaka\Pictures\JPColostomy08232013\JPDisposal.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0" y="1968500"/>
            <a:ext cx="3048000" cy="4064000"/>
          </a:xfrm>
        </p:spPr>
      </p:pic>
      <p:pic>
        <p:nvPicPr>
          <p:cNvPr id="5" name="Picture 6" descr="https://encrypted-tbn1.gstatic.com/images?q=tbn:ANd9GcTGaoz5zeJoVzmORPSdE8--FaO6LmQS41h3PAB4qcDhOa0OV7WqdBxFQ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0368" y="6324600"/>
            <a:ext cx="513631" cy="5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949644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smitkaka\Pictures\JPColostomy08232013\JPBarrierPlac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286000"/>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3" descr="C:\Users\smitkaka\Pictures\JPColostomy08232013\JPPatter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850" y="2263775"/>
            <a:ext cx="3889375"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itle 1"/>
          <p:cNvSpPr>
            <a:spLocks noGrp="1"/>
          </p:cNvSpPr>
          <p:nvPr>
            <p:ph type="title"/>
          </p:nvPr>
        </p:nvSpPr>
        <p:spPr>
          <a:xfrm>
            <a:off x="457200" y="311286"/>
            <a:ext cx="8229600" cy="884238"/>
          </a:xfrm>
        </p:spPr>
        <p:txBody>
          <a:bodyPr/>
          <a:lstStyle/>
          <a:p>
            <a:r>
              <a:rPr lang="en-US" altLang="en-US" dirty="0"/>
              <a:t>Casus:</a:t>
            </a:r>
            <a:br>
              <a:rPr lang="en-US" altLang="en-US" dirty="0"/>
            </a:br>
            <a:r>
              <a:rPr lang="en-US" altLang="en-US" dirty="0"/>
              <a:t>Leven met </a:t>
            </a:r>
            <a:r>
              <a:rPr lang="en-US" altLang="en-US" dirty="0" err="1"/>
              <a:t>een</a:t>
            </a:r>
            <a:r>
              <a:rPr lang="en-US" altLang="en-US" dirty="0"/>
              <a:t> stoma</a:t>
            </a:r>
          </a:p>
        </p:txBody>
      </p:sp>
      <p:pic>
        <p:nvPicPr>
          <p:cNvPr id="7" name="Picture 6" descr="https://encrypted-tbn1.gstatic.com/images?q=tbn:ANd9GcTGaoz5zeJoVzmORPSdE8--FaO6LmQS41h3PAB4qcDhOa0OV7WqdBxFQ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0368" y="6324600"/>
            <a:ext cx="513631" cy="5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99444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smitkaka\Pictures\JPColostomy08232013\JPSilentLea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8" y="1424714"/>
            <a:ext cx="3149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3" descr="C:\Users\smitkaka\Pictures\JPColostomy08232013\JPSilentLeak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416175"/>
            <a:ext cx="2332038"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descr="C:\Users\smitkaka\Pictures\JPColostomy08232013\JPBackofBarri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662273"/>
            <a:ext cx="294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itle 1"/>
          <p:cNvSpPr>
            <a:spLocks noGrp="1"/>
          </p:cNvSpPr>
          <p:nvPr>
            <p:ph type="title"/>
          </p:nvPr>
        </p:nvSpPr>
        <p:spPr>
          <a:xfrm>
            <a:off x="457200" y="324348"/>
            <a:ext cx="8229600" cy="884238"/>
          </a:xfrm>
        </p:spPr>
        <p:txBody>
          <a:bodyPr/>
          <a:lstStyle/>
          <a:p>
            <a:r>
              <a:rPr lang="en-US" altLang="en-US" dirty="0"/>
              <a:t>Casus:</a:t>
            </a:r>
            <a:br>
              <a:rPr lang="en-US" altLang="en-US" dirty="0"/>
            </a:br>
            <a:r>
              <a:rPr lang="en-US" altLang="en-US" dirty="0"/>
              <a:t>Leven met </a:t>
            </a:r>
            <a:r>
              <a:rPr lang="en-US" altLang="en-US" dirty="0" err="1"/>
              <a:t>een</a:t>
            </a:r>
            <a:r>
              <a:rPr lang="en-US" altLang="en-US" dirty="0"/>
              <a:t> stoma</a:t>
            </a:r>
          </a:p>
        </p:txBody>
      </p:sp>
      <p:pic>
        <p:nvPicPr>
          <p:cNvPr id="8" name="Picture 6" descr="https://encrypted-tbn1.gstatic.com/images?q=tbn:ANd9GcTGaoz5zeJoVzmORPSdE8--FaO6LmQS41h3PAB4qcDhOa0OV7WqdBxFQ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0368" y="6324600"/>
            <a:ext cx="513631" cy="5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47266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Users\smitkaka\Pictures\JPColostomy08232013\JPPouchStickingOu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31595"/>
            <a:ext cx="325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descr="C:\Users\smitkaka\Pictures\JPColostomy08232013\JPPouchStickingOut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9612" y="1350645"/>
            <a:ext cx="32258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descr="C:\Users\smitkaka\Pictures\JPColostomy08232013\JPPouchStickingOutSitting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669" y="4095205"/>
            <a:ext cx="325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descr="C:\Users\smitkaka\Pictures\JPColostomy08232013\JPPouchStickingOUtSitting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4225" y="4291149"/>
            <a:ext cx="325755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6" descr="C:\Users\smitkaka\Pictures\JPColostomy08232013\JPPouchLyingSideView.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5822" y="2730136"/>
            <a:ext cx="3177177" cy="238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s://encrypted-tbn1.gstatic.com/images?q=tbn:ANd9GcTGaoz5zeJoVzmORPSdE8--FaO6LmQS41h3PAB4qcDhOa0OV7WqdBxFQ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30368" y="6324600"/>
            <a:ext cx="513631" cy="5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53626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223838" y="345398"/>
            <a:ext cx="8229600" cy="884238"/>
          </a:xfrm>
        </p:spPr>
        <p:txBody>
          <a:bodyPr/>
          <a:lstStyle/>
          <a:p>
            <a:r>
              <a:rPr lang="en-US" altLang="en-US" dirty="0"/>
              <a:t>Het </a:t>
            </a:r>
            <a:r>
              <a:rPr lang="en-US" altLang="en-US" dirty="0" err="1"/>
              <a:t>maximaliseren</a:t>
            </a:r>
            <a:r>
              <a:rPr lang="en-US" altLang="en-US" dirty="0"/>
              <a:t> van de impact op </a:t>
            </a:r>
            <a:r>
              <a:rPr lang="en-US" altLang="en-US" dirty="0" err="1"/>
              <a:t>patiënten</a:t>
            </a:r>
            <a:r>
              <a:rPr lang="en-US" altLang="en-US" dirty="0"/>
              <a:t/>
            </a:r>
            <a:br>
              <a:rPr lang="en-US" altLang="en-US" dirty="0"/>
            </a:br>
            <a:r>
              <a:rPr lang="en-US" altLang="en-US" dirty="0"/>
              <a:t>Casus</a:t>
            </a:r>
          </a:p>
        </p:txBody>
      </p:sp>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921" y="1963077"/>
            <a:ext cx="4218262" cy="3567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descr="https://encrypted-tbn1.gstatic.com/images?q=tbn:ANd9GcTGaoz5zeJoVzmORPSdE8--FaO6LmQS41h3PAB4qcDhOa0OV7WqdBxFQ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0368" y="6324600"/>
            <a:ext cx="513631" cy="5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52546" y="2745855"/>
            <a:ext cx="3379767" cy="1477328"/>
          </a:xfrm>
          <a:prstGeom prst="rect">
            <a:avLst/>
          </a:prstGeom>
          <a:noFill/>
        </p:spPr>
        <p:txBody>
          <a:bodyPr wrap="square" rtlCol="0">
            <a:spAutoFit/>
          </a:bodyPr>
          <a:lstStyle/>
          <a:p>
            <a:r>
              <a:rPr lang="en-US" dirty="0" err="1"/>
              <a:t>Voeg</a:t>
            </a:r>
            <a:r>
              <a:rPr lang="en-US" dirty="0"/>
              <a:t> </a:t>
            </a:r>
            <a:r>
              <a:rPr lang="en-US" dirty="0" err="1"/>
              <a:t>een</a:t>
            </a:r>
            <a:r>
              <a:rPr lang="en-US" dirty="0"/>
              <a:t> eigen casus toe over hoe </a:t>
            </a:r>
            <a:r>
              <a:rPr lang="en-US" dirty="0" err="1"/>
              <a:t>je</a:t>
            </a:r>
            <a:r>
              <a:rPr lang="en-US" dirty="0"/>
              <a:t> </a:t>
            </a:r>
            <a:r>
              <a:rPr lang="en-US" dirty="0" err="1"/>
              <a:t>een</a:t>
            </a:r>
            <a:r>
              <a:rPr lang="en-US" dirty="0"/>
              <a:t> </a:t>
            </a:r>
            <a:r>
              <a:rPr lang="en-US" dirty="0" err="1"/>
              <a:t>verandering</a:t>
            </a:r>
            <a:r>
              <a:rPr lang="en-US" dirty="0"/>
              <a:t> </a:t>
            </a:r>
            <a:r>
              <a:rPr lang="en-US" dirty="0" err="1"/>
              <a:t>hebt</a:t>
            </a:r>
            <a:r>
              <a:rPr lang="en-US" dirty="0"/>
              <a:t> </a:t>
            </a:r>
            <a:r>
              <a:rPr lang="en-US" dirty="0" err="1"/>
              <a:t>doorgevoerd</a:t>
            </a:r>
            <a:r>
              <a:rPr lang="en-US" dirty="0"/>
              <a:t> </a:t>
            </a:r>
            <a:r>
              <a:rPr lang="en-US" dirty="0" err="1"/>
              <a:t>voor</a:t>
            </a:r>
            <a:r>
              <a:rPr lang="en-US" dirty="0"/>
              <a:t> </a:t>
            </a:r>
            <a:r>
              <a:rPr lang="en-US" dirty="0" err="1"/>
              <a:t>stomadragers</a:t>
            </a:r>
            <a:r>
              <a:rPr lang="en-US" dirty="0"/>
              <a:t> </a:t>
            </a:r>
            <a:r>
              <a:rPr lang="en-US" dirty="0" err="1"/>
              <a:t>wanneer</a:t>
            </a:r>
            <a:r>
              <a:rPr lang="en-US" dirty="0"/>
              <a:t> </a:t>
            </a:r>
            <a:r>
              <a:rPr lang="en-US" dirty="0" err="1"/>
              <a:t>deze</a:t>
            </a:r>
            <a:r>
              <a:rPr lang="en-US" dirty="0"/>
              <a:t> </a:t>
            </a:r>
            <a:r>
              <a:rPr lang="en-US" dirty="0" err="1"/>
              <a:t>eenmaal</a:t>
            </a:r>
            <a:r>
              <a:rPr lang="en-US" dirty="0"/>
              <a:t> </a:t>
            </a:r>
            <a:r>
              <a:rPr lang="en-US" dirty="0" err="1"/>
              <a:t>weer</a:t>
            </a:r>
            <a:r>
              <a:rPr lang="en-US" dirty="0"/>
              <a:t> </a:t>
            </a:r>
            <a:r>
              <a:rPr lang="en-US" dirty="0" err="1"/>
              <a:t>thuis</a:t>
            </a:r>
            <a:r>
              <a:rPr lang="en-US" dirty="0"/>
              <a:t> </a:t>
            </a:r>
            <a:r>
              <a:rPr lang="en-US" dirty="0" err="1"/>
              <a:t>waren</a:t>
            </a:r>
            <a:r>
              <a:rPr lang="en-US" dirty="0"/>
              <a:t>.</a:t>
            </a:r>
          </a:p>
        </p:txBody>
      </p:sp>
    </p:spTree>
    <p:extLst>
      <p:ext uri="{BB962C8B-B14F-4D97-AF65-F5344CB8AC3E}">
        <p14:creationId xmlns:p14="http://schemas.microsoft.com/office/powerpoint/2010/main" val="39575706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380999" y="1206731"/>
            <a:ext cx="8466117" cy="852599"/>
          </a:xfrm>
        </p:spPr>
        <p:txBody>
          <a:bodyPr/>
          <a:lstStyle/>
          <a:p>
            <a:r>
              <a:rPr lang="en-US" sz="2400" b="0" dirty="0" err="1">
                <a:latin typeface="+mn-lt"/>
              </a:rPr>
              <a:t>Mijn</a:t>
            </a:r>
            <a:r>
              <a:rPr lang="en-US" sz="2400" b="0" dirty="0">
                <a:latin typeface="+mn-lt"/>
              </a:rPr>
              <a:t> </a:t>
            </a:r>
            <a:r>
              <a:rPr lang="en-US" sz="2400" b="0" dirty="0" err="1">
                <a:latin typeface="+mn-lt"/>
              </a:rPr>
              <a:t>deelname</a:t>
            </a:r>
            <a:r>
              <a:rPr lang="en-US" sz="2400" b="0" dirty="0">
                <a:latin typeface="+mn-lt"/>
              </a:rPr>
              <a:t> </a:t>
            </a:r>
            <a:r>
              <a:rPr lang="en-US" sz="2400" b="0" dirty="0" err="1">
                <a:latin typeface="+mn-lt"/>
              </a:rPr>
              <a:t>aan</a:t>
            </a:r>
            <a:r>
              <a:rPr lang="en-US" sz="2400" b="0" dirty="0">
                <a:latin typeface="+mn-lt"/>
              </a:rPr>
              <a:t> de </a:t>
            </a:r>
            <a:r>
              <a:rPr lang="en-US" sz="2400" b="0" dirty="0" err="1">
                <a:latin typeface="+mn-lt"/>
              </a:rPr>
              <a:t>enquête</a:t>
            </a:r>
            <a:r>
              <a:rPr lang="en-US" sz="2400" b="0" dirty="0">
                <a:latin typeface="+mn-lt"/>
              </a:rPr>
              <a:t> </a:t>
            </a:r>
            <a:r>
              <a:rPr lang="en-US" sz="2400" b="0" dirty="0" err="1">
                <a:latin typeface="+mn-lt"/>
              </a:rPr>
              <a:t>blijft</a:t>
            </a:r>
            <a:r>
              <a:rPr lang="en-US" sz="2400" b="0" dirty="0">
                <a:latin typeface="+mn-lt"/>
              </a:rPr>
              <a:t> </a:t>
            </a:r>
            <a:r>
              <a:rPr lang="en-US" sz="2400" b="0" dirty="0" err="1">
                <a:latin typeface="+mn-lt"/>
              </a:rPr>
              <a:t>anoniem</a:t>
            </a:r>
            <a:r>
              <a:rPr lang="en-US" sz="2400" b="0" dirty="0">
                <a:latin typeface="+mn-lt"/>
              </a:rPr>
              <a:t> </a:t>
            </a:r>
            <a:r>
              <a:rPr lang="en-US" sz="2400" b="0" dirty="0" err="1">
                <a:latin typeface="+mn-lt"/>
              </a:rPr>
              <a:t>en</a:t>
            </a:r>
            <a:r>
              <a:rPr lang="en-US" sz="2400" b="0" dirty="0">
                <a:latin typeface="+mn-lt"/>
              </a:rPr>
              <a:t> </a:t>
            </a:r>
            <a:r>
              <a:rPr lang="en-US" sz="2400" b="0" dirty="0" err="1">
                <a:latin typeface="+mn-lt"/>
              </a:rPr>
              <a:t>ik</a:t>
            </a:r>
            <a:r>
              <a:rPr lang="en-US" sz="2400" b="0" dirty="0">
                <a:latin typeface="+mn-lt"/>
              </a:rPr>
              <a:t> </a:t>
            </a:r>
            <a:r>
              <a:rPr lang="en-US" sz="2400" b="0" dirty="0" err="1">
                <a:latin typeface="+mn-lt"/>
              </a:rPr>
              <a:t>ga</a:t>
            </a:r>
            <a:r>
              <a:rPr lang="en-US" sz="2400" b="0" dirty="0">
                <a:latin typeface="+mn-lt"/>
              </a:rPr>
              <a:t> </a:t>
            </a:r>
            <a:r>
              <a:rPr lang="en-US" sz="2400" b="0" dirty="0" err="1">
                <a:latin typeface="+mn-lt"/>
              </a:rPr>
              <a:t>akkoord</a:t>
            </a:r>
            <a:r>
              <a:rPr lang="en-US" sz="2400" b="0" dirty="0">
                <a:latin typeface="+mn-lt"/>
              </a:rPr>
              <a:t> </a:t>
            </a:r>
            <a:r>
              <a:rPr lang="en-US" sz="2400" b="0" dirty="0" err="1">
                <a:latin typeface="+mn-lt"/>
              </a:rPr>
              <a:t>dat</a:t>
            </a:r>
            <a:r>
              <a:rPr lang="en-US" sz="2400" b="0" dirty="0">
                <a:latin typeface="+mn-lt"/>
              </a:rPr>
              <a:t> </a:t>
            </a:r>
            <a:r>
              <a:rPr lang="en-US" sz="2400" b="0" dirty="0" err="1">
                <a:latin typeface="+mn-lt"/>
              </a:rPr>
              <a:t>mijn</a:t>
            </a:r>
            <a:r>
              <a:rPr lang="en-US" sz="2400" b="0" dirty="0">
                <a:latin typeface="+mn-lt"/>
              </a:rPr>
              <a:t> </a:t>
            </a:r>
            <a:r>
              <a:rPr lang="en-US" sz="2400" b="0" dirty="0" err="1">
                <a:latin typeface="+mn-lt"/>
              </a:rPr>
              <a:t>antwoorden</a:t>
            </a:r>
            <a:r>
              <a:rPr lang="en-US" sz="2400" b="0" dirty="0">
                <a:latin typeface="+mn-lt"/>
              </a:rPr>
              <a:t> door Hollister </a:t>
            </a:r>
            <a:r>
              <a:rPr lang="en-US" sz="2400" b="0" dirty="0" err="1">
                <a:latin typeface="+mn-lt"/>
              </a:rPr>
              <a:t>gebruikt</a:t>
            </a:r>
            <a:r>
              <a:rPr lang="en-US" sz="2400" b="0" dirty="0">
                <a:latin typeface="+mn-lt"/>
              </a:rPr>
              <a:t> </a:t>
            </a:r>
            <a:r>
              <a:rPr lang="en-US" sz="2400" b="0" dirty="0" err="1">
                <a:latin typeface="+mn-lt"/>
              </a:rPr>
              <a:t>kunnen</a:t>
            </a:r>
            <a:r>
              <a:rPr lang="en-US" sz="2400" b="0" dirty="0">
                <a:latin typeface="+mn-lt"/>
              </a:rPr>
              <a:t> </a:t>
            </a:r>
            <a:r>
              <a:rPr lang="en-US" sz="2400" b="0" dirty="0" err="1">
                <a:latin typeface="+mn-lt"/>
              </a:rPr>
              <a:t>worden</a:t>
            </a:r>
            <a:r>
              <a:rPr lang="en-US" sz="2400" b="0" dirty="0">
                <a:latin typeface="+mn-lt"/>
              </a:rPr>
              <a:t> in </a:t>
            </a:r>
            <a:r>
              <a:rPr lang="en-US" sz="2400" b="0" dirty="0" err="1">
                <a:latin typeface="+mn-lt"/>
              </a:rPr>
              <a:t>toekomstige</a:t>
            </a:r>
            <a:r>
              <a:rPr lang="en-US" sz="2400" b="0" dirty="0">
                <a:latin typeface="+mn-lt"/>
              </a:rPr>
              <a:t> </a:t>
            </a:r>
            <a:r>
              <a:rPr lang="en-US" sz="2400" b="0" dirty="0" err="1">
                <a:latin typeface="+mn-lt"/>
              </a:rPr>
              <a:t>publicaties</a:t>
            </a:r>
            <a:r>
              <a:rPr lang="en-US" sz="2400" b="0" dirty="0">
                <a:latin typeface="+mn-lt"/>
              </a:rPr>
              <a:t>.</a:t>
            </a:r>
            <a:r>
              <a:rPr lang="en-US" dirty="0">
                <a:latin typeface="+mn-lt"/>
              </a:rPr>
              <a:t/>
            </a:r>
            <a:br>
              <a:rPr lang="en-US" dirty="0">
                <a:latin typeface="+mn-lt"/>
              </a:rPr>
            </a:br>
            <a:endParaRPr lang="en-US" dirty="0">
              <a:latin typeface="+mn-lt"/>
            </a:endParaRPr>
          </a:p>
        </p:txBody>
      </p:sp>
      <p:sp>
        <p:nvSpPr>
          <p:cNvPr id="5" name="Slide Number Placeholder 4"/>
          <p:cNvSpPr>
            <a:spLocks noGrp="1"/>
          </p:cNvSpPr>
          <p:nvPr>
            <p:ph type="sldNum" sz="quarter" idx="11"/>
          </p:nvPr>
        </p:nvSpPr>
        <p:spPr/>
        <p:txBody>
          <a:bodyPr/>
          <a:lstStyle/>
          <a:p>
            <a:endParaRPr lang="en-US" dirty="0"/>
          </a:p>
        </p:txBody>
      </p:sp>
      <p:graphicFrame>
        <p:nvGraphicFramePr>
          <p:cNvPr id="8" name="TPChart"/>
          <p:cNvGraphicFramePr>
            <a:graphicFrameLocks noChangeAspect="1"/>
          </p:cNvGraphicFramePr>
          <p:nvPr>
            <p:custDataLst>
              <p:tags r:id="rId3"/>
            </p:custDataLst>
            <p:extLst>
              <p:ext uri="{D42A27DB-BD31-4B8C-83A1-F6EECF244321}">
                <p14:modId xmlns:p14="http://schemas.microsoft.com/office/powerpoint/2010/main" val="61591890"/>
              </p:ext>
            </p:extLst>
          </p:nvPr>
        </p:nvGraphicFramePr>
        <p:xfrm>
          <a:off x="0" y="2402689"/>
          <a:ext cx="9144000" cy="1375059"/>
        </p:xfrm>
        <a:graphic>
          <a:graphicData uri="http://schemas.openxmlformats.org/presentationml/2006/ole">
            <mc:AlternateContent xmlns:mc="http://schemas.openxmlformats.org/markup-compatibility/2006">
              <mc:Choice xmlns:v="urn:schemas-microsoft-com:vml" Requires="v">
                <p:oleObj spid="_x0000_s67663" name="Chart" r:id="rId7" imgW="9144000" imgH="1200150" progId="MSGraph.Chart.8">
                  <p:embed followColorScheme="full"/>
                </p:oleObj>
              </mc:Choice>
              <mc:Fallback>
                <p:oleObj name="Chart" r:id="rId7" imgW="9144000" imgH="1200150" progId="MSGraph.Chart.8">
                  <p:embed followColorScheme="full"/>
                  <p:pic>
                    <p:nvPicPr>
                      <p:cNvPr id="0" name=""/>
                      <p:cNvPicPr/>
                      <p:nvPr/>
                    </p:nvPicPr>
                    <p:blipFill>
                      <a:blip r:embed="rId8"/>
                      <a:stretch>
                        <a:fillRect/>
                      </a:stretch>
                    </p:blipFill>
                    <p:spPr>
                      <a:xfrm>
                        <a:off x="0" y="2402689"/>
                        <a:ext cx="9144000" cy="1375059"/>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1294366" y="2561362"/>
            <a:ext cx="5892800" cy="1447800"/>
          </a:xfrm>
        </p:spPr>
        <p:txBody>
          <a:bodyPr>
            <a:normAutofit/>
          </a:bodyPr>
          <a:lstStyle/>
          <a:p>
            <a:pPr marL="514350" indent="-514350">
              <a:buFont typeface="Courier New Bold Italic"/>
              <a:buAutoNum type="alphaUcPeriod"/>
            </a:pPr>
            <a:r>
              <a:rPr lang="en-US" sz="2800" dirty="0"/>
              <a:t>Ja</a:t>
            </a:r>
          </a:p>
          <a:p>
            <a:pPr marL="514350" indent="-514350">
              <a:buFont typeface="Courier New Bold Italic"/>
              <a:buAutoNum type="alphaUcPeriod"/>
            </a:pPr>
            <a:r>
              <a:rPr lang="en-US" sz="2800" dirty="0"/>
              <a:t>Nee</a:t>
            </a:r>
          </a:p>
        </p:txBody>
      </p:sp>
      <p:pic>
        <p:nvPicPr>
          <p:cNvPr id="6758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20749" y="3765622"/>
            <a:ext cx="1842126" cy="268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extLst>
      <p:ext uri="{BB962C8B-B14F-4D97-AF65-F5344CB8AC3E}">
        <p14:creationId xmlns:p14="http://schemas.microsoft.com/office/powerpoint/2010/main" val="150895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dirty="0" err="1"/>
              <a:t>Jouw</a:t>
            </a:r>
            <a:r>
              <a:rPr lang="en-US" altLang="en-US" dirty="0"/>
              <a:t> </a:t>
            </a:r>
            <a:r>
              <a:rPr lang="en-US" altLang="en-US" dirty="0" err="1"/>
              <a:t>inzet</a:t>
            </a:r>
            <a:endParaRPr lang="en-US" altLang="en-US" dirty="0"/>
          </a:p>
        </p:txBody>
      </p:sp>
      <p:pic>
        <p:nvPicPr>
          <p:cNvPr id="942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3167" y="1417638"/>
            <a:ext cx="4218262" cy="3567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2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94" y="4841108"/>
            <a:ext cx="8706239" cy="1899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25596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noGrp="1"/>
          </p:cNvSpPr>
          <p:nvPr>
            <p:ph type="title"/>
          </p:nvPr>
        </p:nvSpPr>
        <p:spPr>
          <a:xfrm>
            <a:off x="228600" y="338528"/>
            <a:ext cx="8458200" cy="884238"/>
          </a:xfrm>
        </p:spPr>
        <p:txBody>
          <a:bodyPr/>
          <a:lstStyle/>
          <a:p>
            <a:pPr eaLnBrk="1" hangingPunct="1"/>
            <a:r>
              <a:rPr lang="en-US" altLang="en-US" b="1">
                <a:cs typeface="Arial" pitchFamily="34" charset="0"/>
              </a:rPr>
              <a:t>Het </a:t>
            </a:r>
            <a:r>
              <a:rPr lang="en-US" altLang="en-US" b="1" smtClean="0">
                <a:cs typeface="Arial" pitchFamily="34" charset="0"/>
              </a:rPr>
              <a:t>zorgpad</a:t>
            </a:r>
            <a:r>
              <a:rPr lang="en-US" altLang="en-US" b="1" dirty="0">
                <a:cs typeface="Arial" pitchFamily="34" charset="0"/>
              </a:rPr>
              <a:t/>
            </a:r>
            <a:br>
              <a:rPr lang="en-US" altLang="en-US" b="1" dirty="0">
                <a:cs typeface="Arial" pitchFamily="34" charset="0"/>
              </a:rPr>
            </a:br>
            <a:r>
              <a:rPr lang="en-US" altLang="en-US" dirty="0">
                <a:cs typeface="Arial" pitchFamily="34" charset="0"/>
              </a:rPr>
              <a:t>Het </a:t>
            </a:r>
            <a:r>
              <a:rPr lang="en-US" altLang="en-US" dirty="0" err="1">
                <a:cs typeface="Arial" pitchFamily="34" charset="0"/>
              </a:rPr>
              <a:t>onderhouden</a:t>
            </a:r>
            <a:r>
              <a:rPr lang="en-US" altLang="en-US" dirty="0">
                <a:cs typeface="Arial" pitchFamily="34" charset="0"/>
              </a:rPr>
              <a:t> van </a:t>
            </a:r>
            <a:r>
              <a:rPr lang="en-US" altLang="en-US" dirty="0" err="1">
                <a:cs typeface="Arial" pitchFamily="34" charset="0"/>
              </a:rPr>
              <a:t>een</a:t>
            </a:r>
            <a:r>
              <a:rPr lang="en-US" altLang="en-US" dirty="0">
                <a:cs typeface="Arial" pitchFamily="34" charset="0"/>
              </a:rPr>
              <a:t> </a:t>
            </a:r>
            <a:r>
              <a:rPr lang="en-US" altLang="en-US" dirty="0" err="1">
                <a:cs typeface="Arial" pitchFamily="34" charset="0"/>
              </a:rPr>
              <a:t>gezonde</a:t>
            </a:r>
            <a:r>
              <a:rPr lang="en-US" altLang="en-US" dirty="0">
                <a:cs typeface="Arial" pitchFamily="34" charset="0"/>
              </a:rPr>
              <a:t> peristomale </a:t>
            </a:r>
            <a:r>
              <a:rPr lang="en-US" altLang="en-US" dirty="0" err="1">
                <a:cs typeface="Arial" pitchFamily="34" charset="0"/>
              </a:rPr>
              <a:t>huid</a:t>
            </a:r>
            <a:endParaRPr lang="en-US" altLang="en-US" b="1" dirty="0">
              <a:cs typeface="Arial" pitchFamily="34" charset="0"/>
            </a:endParaRPr>
          </a:p>
        </p:txBody>
      </p:sp>
      <p:sp>
        <p:nvSpPr>
          <p:cNvPr id="28675" name="TextBox 1"/>
          <p:cNvSpPr txBox="1">
            <a:spLocks noChangeArrowheads="1"/>
          </p:cNvSpPr>
          <p:nvPr/>
        </p:nvSpPr>
        <p:spPr bwMode="auto">
          <a:xfrm>
            <a:off x="282575" y="4308811"/>
            <a:ext cx="1531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0000"/>
              </a:buClr>
              <a:buSzPct val="8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rgbClr val="CC0000"/>
              </a:buClr>
              <a:buSzPct val="90000"/>
              <a:buFont typeface="Arial" pitchFamily="34" charset="0"/>
              <a:buChar char="□"/>
              <a:defRPr sz="2800">
                <a:solidFill>
                  <a:schemeClr val="tx1"/>
                </a:solidFill>
                <a:latin typeface="Arial" pitchFamily="34" charset="0"/>
              </a:defRPr>
            </a:lvl2pPr>
            <a:lvl3pPr marL="1143000" indent="-228600" eaLnBrk="0" hangingPunct="0">
              <a:spcBef>
                <a:spcPct val="20000"/>
              </a:spcBef>
              <a:buClr>
                <a:srgbClr val="CC0000"/>
              </a:buClr>
              <a:buSzPct val="90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CC0000"/>
              </a:buClr>
              <a:buChar char="•"/>
              <a:defRPr sz="2000">
                <a:solidFill>
                  <a:schemeClr val="tx1"/>
                </a:solidFill>
                <a:latin typeface="Arial" pitchFamily="34" charset="0"/>
              </a:defRPr>
            </a:lvl4pPr>
            <a:lvl5pPr marL="2057400" indent="-228600" eaLnBrk="0" hangingPunct="0">
              <a:spcBef>
                <a:spcPct val="20000"/>
              </a:spcBef>
              <a:buClr>
                <a:schemeClr val="tx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9pPr>
          </a:lstStyle>
          <a:p>
            <a:pPr eaLnBrk="1" hangingPunct="1">
              <a:spcBef>
                <a:spcPct val="0"/>
              </a:spcBef>
              <a:buClrTx/>
              <a:buSzTx/>
              <a:buFontTx/>
              <a:buNone/>
            </a:pPr>
            <a:r>
              <a:rPr lang="en-US" altLang="en-US" sz="1800" b="1" dirty="0" err="1"/>
              <a:t>Preoperatief</a:t>
            </a:r>
            <a:endParaRPr lang="en-US" altLang="en-US" sz="1800" b="1" dirty="0"/>
          </a:p>
        </p:txBody>
      </p:sp>
      <p:pic>
        <p:nvPicPr>
          <p:cNvPr id="28677" name="Picture 10" descr="http://basaribilisim.com/wp-content/uploads/2010/09/START_MASTERLogosu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35202"/>
            <a:ext cx="13716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865313" y="2789971"/>
            <a:ext cx="2414061" cy="1888172"/>
            <a:chOff x="1865313" y="2789971"/>
            <a:chExt cx="2414061" cy="1888172"/>
          </a:xfrm>
        </p:grpSpPr>
        <p:sp>
          <p:nvSpPr>
            <p:cNvPr id="28683" name="TextBox 14"/>
            <p:cNvSpPr txBox="1">
              <a:spLocks noChangeArrowheads="1"/>
            </p:cNvSpPr>
            <p:nvPr/>
          </p:nvSpPr>
          <p:spPr bwMode="auto">
            <a:xfrm>
              <a:off x="2889250" y="4308811"/>
              <a:ext cx="1390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0000"/>
                </a:buClr>
                <a:buSzPct val="8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rgbClr val="CC0000"/>
                </a:buClr>
                <a:buSzPct val="90000"/>
                <a:buFont typeface="Arial" pitchFamily="34" charset="0"/>
                <a:buChar char="□"/>
                <a:defRPr sz="2800">
                  <a:solidFill>
                    <a:schemeClr val="tx1"/>
                  </a:solidFill>
                  <a:latin typeface="Arial" pitchFamily="34" charset="0"/>
                </a:defRPr>
              </a:lvl2pPr>
              <a:lvl3pPr marL="1143000" indent="-228600" eaLnBrk="0" hangingPunct="0">
                <a:spcBef>
                  <a:spcPct val="20000"/>
                </a:spcBef>
                <a:buClr>
                  <a:srgbClr val="CC0000"/>
                </a:buClr>
                <a:buSzPct val="90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CC0000"/>
                </a:buClr>
                <a:buChar char="•"/>
                <a:defRPr sz="2000">
                  <a:solidFill>
                    <a:schemeClr val="tx1"/>
                  </a:solidFill>
                  <a:latin typeface="Arial" pitchFamily="34" charset="0"/>
                </a:defRPr>
              </a:lvl4pPr>
              <a:lvl5pPr marL="2057400" indent="-228600" eaLnBrk="0" hangingPunct="0">
                <a:spcBef>
                  <a:spcPct val="20000"/>
                </a:spcBef>
                <a:buClr>
                  <a:schemeClr val="tx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9pPr>
            </a:lstStyle>
            <a:p>
              <a:pPr eaLnBrk="1" hangingPunct="1">
                <a:spcBef>
                  <a:spcPct val="0"/>
                </a:spcBef>
                <a:buClrTx/>
                <a:buSzTx/>
                <a:buFontTx/>
                <a:buNone/>
              </a:pPr>
              <a:r>
                <a:rPr lang="en-US" altLang="en-US" sz="1800" b="1" dirty="0" err="1"/>
                <a:t>Ziekenhuis</a:t>
              </a:r>
              <a:endParaRPr lang="en-US" altLang="en-US" sz="1800" b="1" dirty="0"/>
            </a:p>
          </p:txBody>
        </p:sp>
        <p:sp>
          <p:nvSpPr>
            <p:cNvPr id="3" name="Right Arrow 2"/>
            <p:cNvSpPr/>
            <p:nvPr/>
          </p:nvSpPr>
          <p:spPr bwMode="auto">
            <a:xfrm>
              <a:off x="1865313" y="3169383"/>
              <a:ext cx="877887" cy="48418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685" name="Picture 2" descr="http://www.bmhvt.org/wp-content/uploads/cross-300x275.jpg"/>
            <p:cNvPicPr>
              <a:picLocks noChangeAspect="1" noChangeArrowheads="1"/>
            </p:cNvPicPr>
            <p:nvPr/>
          </p:nvPicPr>
          <p:blipFill>
            <a:blip r:embed="rId4">
              <a:extLst>
                <a:ext uri="{28A0092B-C50C-407E-A947-70E740481C1C}">
                  <a14:useLocalDpi xmlns:a14="http://schemas.microsoft.com/office/drawing/2010/main" val="0"/>
                </a:ext>
              </a:extLst>
            </a:blip>
            <a:srcRect l="8417" t="9698" r="11304" b="9698"/>
            <a:stretch>
              <a:fillRect/>
            </a:stretch>
          </p:blipFill>
          <p:spPr bwMode="auto">
            <a:xfrm>
              <a:off x="2745225" y="2789971"/>
              <a:ext cx="1349375"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p:nvPr/>
        </p:nvGrpSpPr>
        <p:grpSpPr>
          <a:xfrm>
            <a:off x="4318846" y="3004134"/>
            <a:ext cx="2526608" cy="1674450"/>
            <a:chOff x="4318846" y="3004134"/>
            <a:chExt cx="2526608" cy="1674450"/>
          </a:xfrm>
        </p:grpSpPr>
        <p:sp>
          <p:nvSpPr>
            <p:cNvPr id="28680" name="TextBox 15"/>
            <p:cNvSpPr txBox="1">
              <a:spLocks noChangeArrowheads="1"/>
            </p:cNvSpPr>
            <p:nvPr/>
          </p:nvSpPr>
          <p:spPr bwMode="auto">
            <a:xfrm>
              <a:off x="5070609" y="4309252"/>
              <a:ext cx="17748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CC0000"/>
                </a:buClr>
                <a:buSzPct val="8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rgbClr val="CC0000"/>
                </a:buClr>
                <a:buSzPct val="90000"/>
                <a:buFont typeface="Arial" pitchFamily="34" charset="0"/>
                <a:buChar char="□"/>
                <a:defRPr sz="2800">
                  <a:solidFill>
                    <a:schemeClr val="tx1"/>
                  </a:solidFill>
                  <a:latin typeface="Arial" pitchFamily="34" charset="0"/>
                </a:defRPr>
              </a:lvl2pPr>
              <a:lvl3pPr marL="1143000" indent="-228600" eaLnBrk="0" hangingPunct="0">
                <a:spcBef>
                  <a:spcPct val="20000"/>
                </a:spcBef>
                <a:buClr>
                  <a:srgbClr val="CC0000"/>
                </a:buClr>
                <a:buSzPct val="90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CC0000"/>
                </a:buClr>
                <a:buChar char="•"/>
                <a:defRPr sz="2000">
                  <a:solidFill>
                    <a:schemeClr val="tx1"/>
                  </a:solidFill>
                  <a:latin typeface="Arial" pitchFamily="34" charset="0"/>
                </a:defRPr>
              </a:lvl4pPr>
              <a:lvl5pPr marL="2057400" indent="-228600" eaLnBrk="0" hangingPunct="0">
                <a:spcBef>
                  <a:spcPct val="20000"/>
                </a:spcBef>
                <a:buClr>
                  <a:schemeClr val="tx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9pPr>
            </a:lstStyle>
            <a:p>
              <a:pPr eaLnBrk="1" hangingPunct="1">
                <a:spcBef>
                  <a:spcPct val="0"/>
                </a:spcBef>
                <a:buClrTx/>
                <a:buSzTx/>
                <a:buFontTx/>
                <a:buNone/>
              </a:pPr>
              <a:r>
                <a:rPr lang="en-US" altLang="en-US" sz="1800" b="1" dirty="0"/>
                <a:t>Na het </a:t>
              </a:r>
              <a:r>
                <a:rPr lang="en-US" altLang="en-US" sz="1800" b="1" dirty="0" err="1"/>
                <a:t>ontslag</a:t>
              </a:r>
              <a:endParaRPr lang="en-US" altLang="en-US" sz="1800" b="1" dirty="0"/>
            </a:p>
          </p:txBody>
        </p:sp>
        <p:pic>
          <p:nvPicPr>
            <p:cNvPr id="17" name="Picture 2" descr="http://danblackonleadership.info/wp-content/uploads/2014/01/transition-manageme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7596" y="3004134"/>
              <a:ext cx="1341381" cy="895045"/>
            </a:xfrm>
            <a:prstGeom prst="rect">
              <a:avLst/>
            </a:prstGeom>
            <a:noFill/>
            <a:extLst>
              <a:ext uri="{909E8E84-426E-40DD-AFC4-6F175D3DCCD1}">
                <a14:hiddenFill xmlns:a14="http://schemas.microsoft.com/office/drawing/2010/main">
                  <a:solidFill>
                    <a:srgbClr val="FFFFFF"/>
                  </a:solidFill>
                </a14:hiddenFill>
              </a:ext>
            </a:extLst>
          </p:spPr>
        </p:pic>
        <p:pic>
          <p:nvPicPr>
            <p:cNvPr id="675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8846" y="3211149"/>
              <a:ext cx="877887"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a:off x="6948458" y="2845038"/>
            <a:ext cx="2114759" cy="2387103"/>
            <a:chOff x="6948458" y="2845038"/>
            <a:chExt cx="2114759" cy="2387103"/>
          </a:xfrm>
        </p:grpSpPr>
        <p:sp>
          <p:nvSpPr>
            <p:cNvPr id="28686" name="TextBox 19"/>
            <p:cNvSpPr txBox="1">
              <a:spLocks noChangeArrowheads="1"/>
            </p:cNvSpPr>
            <p:nvPr/>
          </p:nvSpPr>
          <p:spPr bwMode="auto">
            <a:xfrm>
              <a:off x="7783692" y="4308811"/>
              <a:ext cx="12795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0000"/>
                </a:buClr>
                <a:buSzPct val="8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rgbClr val="CC0000"/>
                </a:buClr>
                <a:buSzPct val="90000"/>
                <a:buFont typeface="Arial" pitchFamily="34" charset="0"/>
                <a:buChar char="□"/>
                <a:defRPr sz="2800">
                  <a:solidFill>
                    <a:schemeClr val="tx1"/>
                  </a:solidFill>
                  <a:latin typeface="Arial" pitchFamily="34" charset="0"/>
                </a:defRPr>
              </a:lvl2pPr>
              <a:lvl3pPr marL="1143000" indent="-228600" eaLnBrk="0" hangingPunct="0">
                <a:spcBef>
                  <a:spcPct val="20000"/>
                </a:spcBef>
                <a:buClr>
                  <a:srgbClr val="CC0000"/>
                </a:buClr>
                <a:buSzPct val="90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CC0000"/>
                </a:buClr>
                <a:buChar char="•"/>
                <a:defRPr sz="2000">
                  <a:solidFill>
                    <a:schemeClr val="tx1"/>
                  </a:solidFill>
                  <a:latin typeface="Arial" pitchFamily="34" charset="0"/>
                </a:defRPr>
              </a:lvl4pPr>
              <a:lvl5pPr marL="2057400" indent="-228600" eaLnBrk="0" hangingPunct="0">
                <a:spcBef>
                  <a:spcPct val="20000"/>
                </a:spcBef>
                <a:buClr>
                  <a:schemeClr val="tx1"/>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Font typeface="Arial" pitchFamily="34" charset="0"/>
                <a:buChar char="»"/>
                <a:defRPr sz="2000">
                  <a:solidFill>
                    <a:schemeClr val="tx1"/>
                  </a:solidFill>
                  <a:latin typeface="Arial" pitchFamily="34" charset="0"/>
                </a:defRPr>
              </a:lvl9pPr>
            </a:lstStyle>
            <a:p>
              <a:pPr algn="ctr" eaLnBrk="1" hangingPunct="1">
                <a:spcBef>
                  <a:spcPct val="0"/>
                </a:spcBef>
                <a:buClrTx/>
                <a:buSzTx/>
                <a:buFontTx/>
                <a:buNone/>
              </a:pPr>
              <a:r>
                <a:rPr lang="en-US" altLang="en-US" sz="1800" b="1" dirty="0"/>
                <a:t>Leven met </a:t>
              </a:r>
              <a:r>
                <a:rPr lang="en-US" altLang="en-US" sz="1800" b="1" dirty="0" err="1"/>
                <a:t>een</a:t>
              </a:r>
              <a:r>
                <a:rPr lang="en-US" altLang="en-US" sz="1800" b="1" dirty="0"/>
                <a:t> stoma</a:t>
              </a:r>
            </a:p>
          </p:txBody>
        </p:sp>
        <p:pic>
          <p:nvPicPr>
            <p:cNvPr id="28688" name="Picture 6" descr="https://encrypted-tbn1.gstatic.com/images?q=tbn:ANd9GcTGaoz5zeJoVzmORPSdE8--FaO6LmQS41h3PAB4qcDhOa0OV7WqdBxFQ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1806" y="2845038"/>
              <a:ext cx="1003300" cy="100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58" y="3211151"/>
              <a:ext cx="877887"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68705720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5291" y="5016136"/>
            <a:ext cx="2877711" cy="923330"/>
          </a:xfrm>
          <a:prstGeom prst="rect">
            <a:avLst/>
          </a:prstGeom>
          <a:noFill/>
        </p:spPr>
        <p:txBody>
          <a:bodyPr wrap="none" rtlCol="0">
            <a:spAutoFit/>
          </a:bodyPr>
          <a:lstStyle/>
          <a:p>
            <a:r>
              <a:rPr lang="en-US" dirty="0" err="1"/>
              <a:t>Informatie</a:t>
            </a:r>
            <a:r>
              <a:rPr lang="en-US" dirty="0"/>
              <a:t> over de </a:t>
            </a:r>
            <a:r>
              <a:rPr lang="en-US" dirty="0" err="1"/>
              <a:t>spreker</a:t>
            </a:r>
            <a:endParaRPr lang="en-US" dirty="0"/>
          </a:p>
          <a:p>
            <a:r>
              <a:rPr lang="en-US" dirty="0" err="1"/>
              <a:t>Naam</a:t>
            </a:r>
            <a:r>
              <a:rPr lang="en-US" dirty="0"/>
              <a:t>:</a:t>
            </a:r>
          </a:p>
          <a:p>
            <a:r>
              <a:rPr lang="en-US"/>
              <a:t>Emailadres: </a:t>
            </a:r>
            <a:endParaRPr lang="en-US" dirty="0"/>
          </a:p>
        </p:txBody>
      </p:sp>
      <p:pic>
        <p:nvPicPr>
          <p:cNvPr id="2049" name="Pict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86698" y="1369720"/>
            <a:ext cx="4762742" cy="3176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13775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381000" y="1206731"/>
            <a:ext cx="8229600" cy="852599"/>
          </a:xfrm>
        </p:spPr>
        <p:txBody>
          <a:bodyPr/>
          <a:lstStyle/>
          <a:p>
            <a:r>
              <a:rPr lang="en-US" sz="2400" b="0" dirty="0" err="1">
                <a:latin typeface="+mn-lt"/>
              </a:rPr>
              <a:t>Heb</a:t>
            </a:r>
            <a:r>
              <a:rPr lang="en-US" sz="2400" b="0" dirty="0">
                <a:latin typeface="+mn-lt"/>
              </a:rPr>
              <a:t> </a:t>
            </a:r>
            <a:r>
              <a:rPr lang="en-US" sz="2400" b="0" dirty="0" err="1">
                <a:latin typeface="+mn-lt"/>
              </a:rPr>
              <a:t>je</a:t>
            </a:r>
            <a:r>
              <a:rPr lang="en-US" sz="2400" b="0" dirty="0">
                <a:latin typeface="+mn-lt"/>
              </a:rPr>
              <a:t> </a:t>
            </a:r>
            <a:r>
              <a:rPr lang="en-US" sz="2400" b="0" dirty="0" err="1">
                <a:latin typeface="+mn-lt"/>
              </a:rPr>
              <a:t>eerder</a:t>
            </a:r>
            <a:r>
              <a:rPr lang="en-US" sz="2400" b="0" dirty="0">
                <a:latin typeface="+mn-lt"/>
              </a:rPr>
              <a:t> </a:t>
            </a:r>
            <a:r>
              <a:rPr lang="en-US" sz="2400" b="0" dirty="0" err="1">
                <a:latin typeface="+mn-lt"/>
              </a:rPr>
              <a:t>een</a:t>
            </a:r>
            <a:r>
              <a:rPr lang="en-US" sz="2400" b="0" dirty="0">
                <a:latin typeface="+mn-lt"/>
              </a:rPr>
              <a:t> Ostomy Care Confidential </a:t>
            </a:r>
            <a:r>
              <a:rPr lang="en-US" sz="2400" b="0" dirty="0" err="1">
                <a:latin typeface="+mn-lt"/>
              </a:rPr>
              <a:t>evenement</a:t>
            </a:r>
            <a:r>
              <a:rPr lang="en-US" sz="2400" b="0" dirty="0">
                <a:latin typeface="+mn-lt"/>
              </a:rPr>
              <a:t> </a:t>
            </a:r>
            <a:r>
              <a:rPr lang="en-US" sz="2400" b="0" dirty="0" err="1">
                <a:latin typeface="+mn-lt"/>
              </a:rPr>
              <a:t>bijgewoond</a:t>
            </a:r>
            <a:r>
              <a:rPr lang="en-US" sz="2400" b="0" dirty="0">
                <a:latin typeface="+mn-lt"/>
              </a:rPr>
              <a:t>?</a:t>
            </a:r>
            <a:r>
              <a:rPr lang="en-US" b="0" dirty="0">
                <a:latin typeface="+mn-lt"/>
              </a:rPr>
              <a:t/>
            </a:r>
            <a:br>
              <a:rPr lang="en-US" b="0" dirty="0">
                <a:latin typeface="+mn-lt"/>
              </a:rPr>
            </a:br>
            <a:r>
              <a:rPr lang="en-US" dirty="0"/>
              <a:t/>
            </a:r>
            <a:br>
              <a:rPr lang="en-US" dirty="0"/>
            </a:br>
            <a:endParaRPr lang="en-US" dirty="0"/>
          </a:p>
        </p:txBody>
      </p:sp>
      <p:graphicFrame>
        <p:nvGraphicFramePr>
          <p:cNvPr id="8" name="TPChart"/>
          <p:cNvGraphicFramePr>
            <a:graphicFrameLocks noChangeAspect="1"/>
          </p:cNvGraphicFramePr>
          <p:nvPr>
            <p:custDataLst>
              <p:tags r:id="rId3"/>
            </p:custDataLst>
            <p:extLst>
              <p:ext uri="{D42A27DB-BD31-4B8C-83A1-F6EECF244321}">
                <p14:modId xmlns:p14="http://schemas.microsoft.com/office/powerpoint/2010/main" val="2110094789"/>
              </p:ext>
            </p:extLst>
          </p:nvPr>
        </p:nvGraphicFramePr>
        <p:xfrm>
          <a:off x="32657" y="2438400"/>
          <a:ext cx="9144000" cy="1200150"/>
        </p:xfrm>
        <a:graphic>
          <a:graphicData uri="http://schemas.openxmlformats.org/presentationml/2006/ole">
            <mc:AlternateContent xmlns:mc="http://schemas.openxmlformats.org/markup-compatibility/2006">
              <mc:Choice xmlns:v="urn:schemas-microsoft-com:vml" Requires="v">
                <p:oleObj spid="_x0000_s68687" name="Chart" r:id="rId7" imgW="9144000" imgH="1200150" progId="MSGraph.Chart.8">
                  <p:embed followColorScheme="full"/>
                </p:oleObj>
              </mc:Choice>
              <mc:Fallback>
                <p:oleObj name="Chart" r:id="rId7" imgW="9144000" imgH="1200150" progId="MSGraph.Chart.8">
                  <p:embed followColorScheme="full"/>
                  <p:pic>
                    <p:nvPicPr>
                      <p:cNvPr id="0" name=""/>
                      <p:cNvPicPr/>
                      <p:nvPr/>
                    </p:nvPicPr>
                    <p:blipFill>
                      <a:blip r:embed="rId8"/>
                      <a:stretch>
                        <a:fillRect/>
                      </a:stretch>
                    </p:blipFill>
                    <p:spPr>
                      <a:xfrm>
                        <a:off x="32657" y="2438400"/>
                        <a:ext cx="9144000" cy="120015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1295400" y="2514600"/>
            <a:ext cx="5892800" cy="3154363"/>
          </a:xfrm>
        </p:spPr>
        <p:txBody>
          <a:bodyPr>
            <a:normAutofit/>
          </a:bodyPr>
          <a:lstStyle/>
          <a:p>
            <a:pPr marL="514350" indent="-514350">
              <a:buFont typeface="Courier New Bold Italic"/>
              <a:buAutoNum type="alphaUcPeriod"/>
            </a:pPr>
            <a:r>
              <a:rPr lang="en-US" sz="2800" dirty="0"/>
              <a:t>Ja</a:t>
            </a:r>
          </a:p>
          <a:p>
            <a:pPr marL="514350" indent="-514350">
              <a:buFont typeface="Courier New Bold Italic"/>
              <a:buAutoNum type="alphaUcPeriod"/>
            </a:pPr>
            <a:r>
              <a:rPr lang="en-US" sz="2800" dirty="0"/>
              <a:t>Nee</a:t>
            </a:r>
          </a:p>
        </p:txBody>
      </p:sp>
      <p:sp>
        <p:nvSpPr>
          <p:cNvPr id="6" name="TextBox 5"/>
          <p:cNvSpPr txBox="1"/>
          <p:nvPr/>
        </p:nvSpPr>
        <p:spPr>
          <a:xfrm>
            <a:off x="534389" y="628082"/>
            <a:ext cx="3241963" cy="584775"/>
          </a:xfrm>
          <a:prstGeom prst="rect">
            <a:avLst/>
          </a:prstGeom>
          <a:noFill/>
        </p:spPr>
        <p:txBody>
          <a:bodyPr wrap="square" rtlCol="0">
            <a:spAutoFit/>
          </a:bodyPr>
          <a:lstStyle/>
          <a:p>
            <a:r>
              <a:rPr lang="en-US" sz="3200" b="1" dirty="0" err="1"/>
              <a:t>Vraag</a:t>
            </a:r>
            <a:r>
              <a:rPr lang="en-US" sz="3200" b="1" dirty="0"/>
              <a:t> 1</a:t>
            </a:r>
          </a:p>
        </p:txBody>
      </p:sp>
    </p:spTree>
    <p:custDataLst>
      <p:tags r:id="rId2"/>
    </p:custDataLst>
    <p:extLst>
      <p:ext uri="{BB962C8B-B14F-4D97-AF65-F5344CB8AC3E}">
        <p14:creationId xmlns:p14="http://schemas.microsoft.com/office/powerpoint/2010/main" val="211364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762000"/>
            <a:ext cx="8229600" cy="852599"/>
          </a:xfrm>
        </p:spPr>
        <p:txBody>
          <a:bodyPr/>
          <a:lstStyle/>
          <a:p>
            <a:r>
              <a:rPr lang="en-US" dirty="0"/>
              <a:t/>
            </a:r>
            <a:br>
              <a:rPr lang="en-US" dirty="0"/>
            </a:br>
            <a:r>
              <a:rPr lang="en-US" sz="2400" b="0" dirty="0" err="1">
                <a:latin typeface="+mn-lt"/>
              </a:rPr>
              <a:t>Hoeveel</a:t>
            </a:r>
            <a:r>
              <a:rPr lang="en-US" sz="2400" b="0" dirty="0">
                <a:latin typeface="+mn-lt"/>
              </a:rPr>
              <a:t> </a:t>
            </a:r>
            <a:r>
              <a:rPr lang="en-US" sz="2400" b="0" dirty="0" err="1">
                <a:latin typeface="+mn-lt"/>
              </a:rPr>
              <a:t>jaar</a:t>
            </a:r>
            <a:r>
              <a:rPr lang="en-US" sz="2400" b="0" dirty="0">
                <a:latin typeface="+mn-lt"/>
              </a:rPr>
              <a:t> </a:t>
            </a:r>
            <a:r>
              <a:rPr lang="en-US" sz="2400" b="0" dirty="0" err="1">
                <a:latin typeface="+mn-lt"/>
              </a:rPr>
              <a:t>ervaring</a:t>
            </a:r>
            <a:r>
              <a:rPr lang="en-US" sz="2400" b="0" dirty="0">
                <a:latin typeface="+mn-lt"/>
              </a:rPr>
              <a:t> </a:t>
            </a:r>
            <a:r>
              <a:rPr lang="en-US" sz="2400" b="0" dirty="0" err="1">
                <a:latin typeface="+mn-lt"/>
              </a:rPr>
              <a:t>heb</a:t>
            </a:r>
            <a:r>
              <a:rPr lang="en-US" sz="2400" b="0" dirty="0">
                <a:latin typeface="+mn-lt"/>
              </a:rPr>
              <a:t> </a:t>
            </a:r>
            <a:r>
              <a:rPr lang="en-US" sz="2400" b="0" dirty="0" err="1">
                <a:latin typeface="+mn-lt"/>
              </a:rPr>
              <a:t>je</a:t>
            </a:r>
            <a:r>
              <a:rPr lang="en-US" sz="2400" b="0" dirty="0">
                <a:latin typeface="+mn-lt"/>
              </a:rPr>
              <a:t> </a:t>
            </a:r>
            <a:r>
              <a:rPr lang="en-US" sz="2400" b="0" dirty="0" err="1">
                <a:latin typeface="+mn-lt"/>
              </a:rPr>
              <a:t>als</a:t>
            </a:r>
            <a:r>
              <a:rPr lang="en-US" sz="2400" b="0" dirty="0">
                <a:latin typeface="+mn-lt"/>
              </a:rPr>
              <a:t> </a:t>
            </a:r>
            <a:r>
              <a:rPr lang="en-US" sz="2400" b="0" dirty="0" err="1">
                <a:latin typeface="+mn-lt"/>
              </a:rPr>
              <a:t>stomaverpleegkundige</a:t>
            </a:r>
            <a:r>
              <a:rPr lang="en-US" sz="2400" b="0" dirty="0">
                <a:latin typeface="+mn-lt"/>
              </a:rPr>
              <a:t>?</a:t>
            </a:r>
            <a:br>
              <a:rPr lang="en-US" sz="2400" b="0" dirty="0">
                <a:latin typeface="+mn-lt"/>
              </a:rPr>
            </a:br>
            <a:r>
              <a:rPr lang="en-US" sz="3200" b="0" dirty="0">
                <a:latin typeface="+mn-lt"/>
              </a:rPr>
              <a:t/>
            </a:r>
            <a:br>
              <a:rPr lang="en-US" sz="3200" b="0" dirty="0">
                <a:latin typeface="+mn-lt"/>
              </a:rPr>
            </a:br>
            <a:r>
              <a:rPr lang="en-US" dirty="0"/>
              <a:t/>
            </a:r>
            <a:br>
              <a:rPr lang="en-US" dirty="0"/>
            </a:br>
            <a:endParaRPr lang="en-US" dirty="0"/>
          </a:p>
        </p:txBody>
      </p:sp>
      <p:graphicFrame>
        <p:nvGraphicFramePr>
          <p:cNvPr id="8" name="TPChart"/>
          <p:cNvGraphicFramePr>
            <a:graphicFrameLocks noChangeAspect="1"/>
          </p:cNvGraphicFramePr>
          <p:nvPr>
            <p:custDataLst>
              <p:tags r:id="rId3"/>
            </p:custDataLst>
            <p:extLst>
              <p:ext uri="{D42A27DB-BD31-4B8C-83A1-F6EECF244321}">
                <p14:modId xmlns:p14="http://schemas.microsoft.com/office/powerpoint/2010/main" val="4021455013"/>
              </p:ext>
            </p:extLst>
          </p:nvPr>
        </p:nvGraphicFramePr>
        <p:xfrm>
          <a:off x="0" y="2235200"/>
          <a:ext cx="9144000" cy="2619375"/>
        </p:xfrm>
        <a:graphic>
          <a:graphicData uri="http://schemas.openxmlformats.org/presentationml/2006/ole">
            <mc:AlternateContent xmlns:mc="http://schemas.openxmlformats.org/markup-compatibility/2006">
              <mc:Choice xmlns:v="urn:schemas-microsoft-com:vml" Requires="v">
                <p:oleObj spid="_x0000_s69711" name="Chart" r:id="rId7" imgW="9144000" imgH="2619465" progId="MSGraph.Chart.8">
                  <p:embed followColorScheme="full"/>
                </p:oleObj>
              </mc:Choice>
              <mc:Fallback>
                <p:oleObj name="Chart" r:id="rId7" imgW="9144000" imgH="2619465" progId="MSGraph.Chart.8">
                  <p:embed followColorScheme="full"/>
                  <p:pic>
                    <p:nvPicPr>
                      <p:cNvPr id="0" name=""/>
                      <p:cNvPicPr/>
                      <p:nvPr/>
                    </p:nvPicPr>
                    <p:blipFill>
                      <a:blip r:embed="rId8"/>
                      <a:stretch>
                        <a:fillRect/>
                      </a:stretch>
                    </p:blipFill>
                    <p:spPr>
                      <a:xfrm>
                        <a:off x="0" y="2235200"/>
                        <a:ext cx="9144000" cy="2619375"/>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1270000" y="2362200"/>
            <a:ext cx="7848600" cy="3306763"/>
          </a:xfrm>
        </p:spPr>
        <p:txBody>
          <a:bodyPr>
            <a:normAutofit/>
          </a:bodyPr>
          <a:lstStyle/>
          <a:p>
            <a:pPr marL="514350" indent="-514350">
              <a:buFont typeface="Courier New Bold Italic"/>
              <a:buAutoNum type="alphaUcPeriod"/>
            </a:pPr>
            <a:r>
              <a:rPr lang="en-US" sz="3200" dirty="0"/>
              <a:t>Minder </a:t>
            </a:r>
            <a:r>
              <a:rPr lang="en-US" sz="3200" dirty="0" err="1"/>
              <a:t>dan</a:t>
            </a:r>
            <a:r>
              <a:rPr lang="en-US" sz="3200" dirty="0"/>
              <a:t> 5</a:t>
            </a:r>
          </a:p>
          <a:p>
            <a:pPr marL="514350" indent="-514350">
              <a:buFont typeface="Courier New Bold Italic"/>
              <a:buAutoNum type="alphaUcPeriod"/>
            </a:pPr>
            <a:r>
              <a:rPr lang="en-US" sz="3200" dirty="0"/>
              <a:t>5-10 </a:t>
            </a:r>
            <a:r>
              <a:rPr lang="en-US" sz="3200" dirty="0" err="1"/>
              <a:t>jaar</a:t>
            </a:r>
            <a:endParaRPr lang="en-US" sz="3200" dirty="0"/>
          </a:p>
          <a:p>
            <a:pPr marL="514350" indent="-514350">
              <a:buFont typeface="Courier New Bold Italic"/>
              <a:buAutoNum type="alphaUcPeriod"/>
            </a:pPr>
            <a:r>
              <a:rPr lang="en-US" sz="3200" dirty="0"/>
              <a:t>11-15 </a:t>
            </a:r>
            <a:r>
              <a:rPr lang="en-US" sz="3200" dirty="0" err="1"/>
              <a:t>jaar</a:t>
            </a:r>
            <a:endParaRPr lang="en-US" sz="3200" dirty="0"/>
          </a:p>
          <a:p>
            <a:pPr marL="514350" indent="-514350">
              <a:buFont typeface="Courier New Bold Italic"/>
              <a:buAutoNum type="alphaUcPeriod"/>
            </a:pPr>
            <a:r>
              <a:rPr lang="en-US" sz="3200" dirty="0"/>
              <a:t>&gt; 15 </a:t>
            </a:r>
            <a:r>
              <a:rPr lang="en-US" sz="3200" dirty="0" err="1"/>
              <a:t>jaar</a:t>
            </a:r>
            <a:endParaRPr lang="en-US" sz="3200" dirty="0"/>
          </a:p>
        </p:txBody>
      </p:sp>
      <p:sp>
        <p:nvSpPr>
          <p:cNvPr id="6" name="TextBox 5"/>
          <p:cNvSpPr txBox="1"/>
          <p:nvPr/>
        </p:nvSpPr>
        <p:spPr>
          <a:xfrm>
            <a:off x="457200" y="605642"/>
            <a:ext cx="3604161" cy="584775"/>
          </a:xfrm>
          <a:prstGeom prst="rect">
            <a:avLst/>
          </a:prstGeom>
          <a:noFill/>
        </p:spPr>
        <p:txBody>
          <a:bodyPr wrap="square" rtlCol="0">
            <a:spAutoFit/>
          </a:bodyPr>
          <a:lstStyle/>
          <a:p>
            <a:r>
              <a:rPr lang="en-US" sz="3200" b="1" dirty="0" err="1"/>
              <a:t>Vraag</a:t>
            </a:r>
            <a:r>
              <a:rPr lang="en-US" sz="3200" b="1" dirty="0"/>
              <a:t> 2</a:t>
            </a:r>
          </a:p>
        </p:txBody>
      </p:sp>
    </p:spTree>
    <p:custDataLst>
      <p:tags r:id="rId2"/>
    </p:custDataLst>
    <p:extLst>
      <p:ext uri="{BB962C8B-B14F-4D97-AF65-F5344CB8AC3E}">
        <p14:creationId xmlns:p14="http://schemas.microsoft.com/office/powerpoint/2010/main" val="157694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PPRESENTATIONGUID" val="81004112-c79e-451d-b349-4330a0b4be26"/>
  <p:tag name="WASPOLLED" val="B1EC34FAF7C14B7C84301A56F4C002DF"/>
  <p:tag name="TPVERSION" val="6"/>
  <p:tag name="TPFULLVERSION" val="7.0.1.3"/>
  <p:tag name="PPTVERSION" val="14"/>
  <p:tag name="TPOS" val="2"/>
  <p:tag name="TPLASTSAVEVERSION" val="6.2 PC"/>
</p:tagLst>
</file>

<file path=ppt/tags/tag10.xml><?xml version="1.0" encoding="utf-8"?>
<p:tagLst xmlns:a="http://schemas.openxmlformats.org/drawingml/2006/main" xmlns:r="http://schemas.openxmlformats.org/officeDocument/2006/relationships" xmlns:p="http://schemas.openxmlformats.org/presentationml/2006/main">
  <p:tag name="ZEROBASED" val="False"/>
</p:tagLst>
</file>

<file path=ppt/tags/tag11.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C1B6C486C79246389D015B86CD70F0A7&lt;/guid&gt;&#10;        &lt;description /&gt;&#10;        &lt;date&gt;7/6/2015 10:28:07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9D6EB9F4222048E9A959AD47B3EAAD88&lt;/guid&gt;&#10;            &lt;repollguid&gt;C178FFF6CC8F4FB19E0E02ED41D692FC&lt;/repollguid&gt;&#10;            &lt;sourceid&gt;958407DA132743CF9D98FAD295738E79&lt;/sourceid&gt;&#10;            &lt;questiontext&gt;How many years experience do you have as a WOC/ET nurs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C44CD754AE2044288697293E8E940A14&lt;/guid&gt;&#10;                    &lt;answertext&gt;Less than 5&lt;/answertext&gt;&#10;                    &lt;valuetype&gt;0&lt;/valuetype&gt;&#10;                &lt;/answer&gt;&#10;                &lt;answer&gt;&#10;                    &lt;guid&gt;541300457C5A473F909FCF82747D6482&lt;/guid&gt;&#10;                    &lt;answertext&gt;5-10 Years&lt;/answertext&gt;&#10;                    &lt;valuetype&gt;0&lt;/valuetype&gt;&#10;                &lt;/answer&gt;&#10;                &lt;answer&gt;&#10;                    &lt;guid&gt;8C345C43A1184BC3B83C1EA68C06646A&lt;/guid&gt;&#10;                    &lt;answertext&gt;11-15 Years&lt;/answertext&gt;&#10;                    &lt;valuetype&gt;0&lt;/valuetype&gt;&#10;                &lt;/answer&gt;&#10;                &lt;answer&gt;&#10;                    &lt;guid&gt;43DC5D43666D452C9AC54A2ADC451E17&lt;/guid&gt;&#10;                    &lt;answertext&gt;&amp;gt; 15 Years&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12.xml><?xml version="1.0" encoding="utf-8"?>
<p:tagLst xmlns:a="http://schemas.openxmlformats.org/drawingml/2006/main" xmlns:r="http://schemas.openxmlformats.org/officeDocument/2006/relationships" xmlns:p="http://schemas.openxmlformats.org/presentationml/2006/main">
  <p:tag name="TYPE" val="1"/>
  <p:tag name="LABELFORMAT" val="0"/>
  <p:tag name="NUMBERFORMAT" val="0"/>
  <p:tag name="COLORTYPE" val="DEFINED"/>
  <p:tag name="DEFINEDCOLORS" val="3,15,45,44,39,50,13,4,9,55,1"/>
</p:tagLst>
</file>

<file path=ppt/tags/tag13.xml><?xml version="1.0" encoding="utf-8"?>
<p:tagLst xmlns:a="http://schemas.openxmlformats.org/drawingml/2006/main" xmlns:r="http://schemas.openxmlformats.org/officeDocument/2006/relationships" xmlns:p="http://schemas.openxmlformats.org/presentationml/2006/main">
  <p:tag name="ZEROBASED" val="False"/>
</p:tagLst>
</file>

<file path=ppt/tags/tag14.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AC5CA15A8CD542D5B4C08CF5484CB67A&lt;/guid&gt;&#10;        &lt;description /&gt;&#10;        &lt;date&gt;3/7/2016 9:50:06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20E1B28D69C4DB2BD5E695EC0D91FD5&lt;/guid&gt;&#10;            &lt;repollguid&gt;10954D6BCA6F40E38D4B849EE926BDB6&lt;/repollguid&gt;&#10;            &lt;sourceid&gt;4F1ACB1379F747DF92DC0D7F7BF013D6&lt;/sourceid&gt;&#10;            &lt;questiontext&gt;What is your primary practice setting?&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E686BE2EAAD2462E86CA2E3F7D51AE04&lt;/guid&gt;&#10;                    &lt;answertext&gt;Hospital/Acute&lt;/answertext&gt;&#10;                    &lt;valuetype&gt;0&lt;/valuetype&gt;&#10;                &lt;/answer&gt;&#10;                &lt;answer&gt;&#10;                    &lt;guid&gt;35426AA855C64F0CB97E39A33DE91EEB&lt;/guid&gt;&#10;                    &lt;answertext&gt;Home Care&lt;/answertext&gt;&#10;                    &lt;valuetype&gt;0&lt;/valuetype&gt;&#10;                &lt;/answer&gt;&#10;                &lt;answer&gt;&#10;                    &lt;guid&gt;AB8A1C20204E47A1ADF19183B8D9C6E0&lt;/guid&gt;&#10;                    &lt;answertext&gt;Rehab&lt;/answertext&gt;&#10;                    &lt;valuetype&gt;0&lt;/valuetype&gt;&#10;                &lt;/answer&gt;&#10;                &lt;answer&gt;&#10;                    &lt;guid&gt;676B13882CAE4612A464CB0445DC5BFE&lt;/guid&gt;&#10;                    &lt;answertext&gt;Outpatient&lt;/answertext&gt;&#10;                    &lt;valuetype&gt;0&lt;/valuetype&gt;&#10;                &lt;/answer&gt;&#10;                &lt;answer&gt;&#10;                    &lt;guid&gt;03D617B9577645899D300915A6A93E58&lt;/guid&gt;&#10;                    &lt;answertext&gt;Education&lt;/answertext&gt;&#10;                    &lt;valuetype&gt;0&lt;/valuetype&gt;&#10;                &lt;/answer&gt;&#10;                &lt;answer&gt;&#10;                    &lt;guid&gt;B0DB275E25424289B28467E12BC25A95&lt;/guid&gt;&#10;                    &lt;answertext&gt;Other&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15.xml><?xml version="1.0" encoding="utf-8"?>
<p:tagLst xmlns:a="http://schemas.openxmlformats.org/drawingml/2006/main" xmlns:r="http://schemas.openxmlformats.org/officeDocument/2006/relationships" xmlns:p="http://schemas.openxmlformats.org/presentationml/2006/main">
  <p:tag name="TYPE" val="1"/>
  <p:tag name="NUMBERFORMAT" val="0"/>
  <p:tag name="LABELFORMAT" val="0"/>
  <p:tag name="COLORTYPE" val="DEFINED"/>
  <p:tag name="DEFINEDCOLORS" val="3,48,45,44,16,15,13,4,9,55,1"/>
</p:tagLst>
</file>

<file path=ppt/tags/tag16.xml><?xml version="1.0" encoding="utf-8"?>
<p:tagLst xmlns:a="http://schemas.openxmlformats.org/drawingml/2006/main" xmlns:r="http://schemas.openxmlformats.org/officeDocument/2006/relationships" xmlns:p="http://schemas.openxmlformats.org/presentationml/2006/main">
  <p:tag name="ZEROBASED" val="False"/>
</p:tagLst>
</file>

<file path=ppt/tags/tag17.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F65B40BD6C2C4E5DA4178516A2565507&lt;/guid&gt;&#10;        &lt;description /&gt;&#10;        &lt;date&gt;3/7/2016 10:00:29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A00F1B0A179E4703860A6299183F4AF4&lt;/guid&gt;&#10;            &lt;repollguid&gt;7FA6E4ABC8B74CFCAE487BF2F7D06219&lt;/repollguid&gt;&#10;            &lt;sourceid&gt;643C5F9DFE0640BA843B1246E87F6C79&lt;/sourceid&gt;&#10;            &lt;questiontext&gt;What percentage of your practice is devoted to ostomy car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EF2BBE1CEB07417B86DEA641997CDE47&lt;/guid&gt;&#10;                    &lt;answertext&gt;Up to 10%&lt;/answertext&gt;&#10;                    &lt;valuetype&gt;0&lt;/valuetype&gt;&#10;                &lt;/answer&gt;&#10;                &lt;answer&gt;&#10;                    &lt;guid&gt;4BF88EDCA09741AE8FDC9A59C11B78E6&lt;/guid&gt;&#10;                    &lt;answertext&gt;11-25%&lt;/answertext&gt;&#10;                    &lt;valuetype&gt;0&lt;/valuetype&gt;&#10;                &lt;/answer&gt;&#10;                &lt;answer&gt;&#10;                    &lt;guid&gt;6F25149DABAF4C948283C7434E49DADE&lt;/guid&gt;&#10;                    &lt;answertext&gt;26-50%&lt;/answertext&gt;&#10;                    &lt;valuetype&gt;0&lt;/valuetype&gt;&#10;                &lt;/answer&gt;&#10;                &lt;answer&gt;&#10;                    &lt;guid&gt;4C7B9EFF1BB948B981DCA640C68EA1D7&lt;/guid&gt;&#10;                    &lt;answertext&gt;51-75%&lt;/answertext&gt;&#10;                    &lt;valuetype&gt;0&lt;/valuetype&gt;&#10;                &lt;/answer&gt;&#10;                &lt;answer&gt;&#10;                    &lt;guid&gt;2CD6DC2CF8224EF09023877AD432592D&lt;/guid&gt;&#10;                    &lt;answertext&gt;76-100%&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18.xml><?xml version="1.0" encoding="utf-8"?>
<p:tagLst xmlns:a="http://schemas.openxmlformats.org/drawingml/2006/main" xmlns:r="http://schemas.openxmlformats.org/officeDocument/2006/relationships" xmlns:p="http://schemas.openxmlformats.org/presentationml/2006/main">
  <p:tag name="TYPE" val="1"/>
  <p:tag name="NUMBERFORMAT" val="0"/>
  <p:tag name="LABELFORMAT" val="0"/>
  <p:tag name="COLORTYPE" val="DEFINED"/>
  <p:tag name="DEFINEDCOLORS" val="3,48,45,44,16,50,13,4,9,55,1"/>
</p:tagLst>
</file>

<file path=ppt/tags/tag19.xml><?xml version="1.0" encoding="utf-8"?>
<p:tagLst xmlns:a="http://schemas.openxmlformats.org/drawingml/2006/main" xmlns:r="http://schemas.openxmlformats.org/officeDocument/2006/relationships" xmlns:p="http://schemas.openxmlformats.org/presentationml/2006/main">
  <p:tag name="ZEROBASED" val="False"/>
</p:tagLst>
</file>

<file path=ppt/tags/tag2.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C1B6C486C79246389D015B86CD70F0A7&lt;/guid&gt;&#10;        &lt;description /&gt;&#10;        &lt;date&gt;7/6/2015 10:28:07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B736A245E1F046FAA6C573BD689CA60C&lt;/guid&gt;&#10;            &lt;repollguid&gt;C178FFF6CC8F4FB19E0E02ED41D692FC&lt;/repollguid&gt;&#10;            &lt;sourceid&gt;958407DA132743CF9D98FAD295738E79&lt;/sourceid&gt;&#10;            &lt;questiontext&gt;What is your favorite color?&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C44CD754AE2044288697293E8E940A14&lt;/guid&gt;&#10;                    &lt;answertext&gt;Red&lt;/answertext&gt;&#10;                    &lt;valuetype&gt;0&lt;/valuetype&gt;&#10;                &lt;/answer&gt;&#10;                &lt;answer&gt;&#10;                    &lt;guid&gt;541300457C5A473F909FCF82747D6482&lt;/guid&gt;&#10;                    &lt;answertext&gt;Blue&lt;/answertext&gt;&#10;                    &lt;valuetype&gt;0&lt;/valuetype&gt;&#10;                &lt;/answer&gt;&#10;                &lt;answer&gt;&#10;                    &lt;guid&gt;8C345C43A1184BC3B83C1EA68C06646A&lt;/guid&gt;&#10;                    &lt;answertext&gt;Orange&lt;/answertext&gt;&#10;                    &lt;valuetype&gt;0&lt;/valuetype&gt;&#10;                &lt;/answer&gt;&#10;                &lt;answer&gt;&#10;                    &lt;guid&gt;43DC5D43666D452C9AC54A2ADC451E17&lt;/guid&gt;&#10;                    &lt;answertext&gt;Yellow&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20.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C1B6C486C79246389D015B86CD70F0A7&lt;/guid&gt;&#10;        &lt;description /&gt;&#10;        &lt;date&gt;7/6/2015 10:28:07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BAED20083D5D42D193712F408A7DFA8D&lt;/guid&gt;&#10;            &lt;repollguid&gt;C178FFF6CC8F4FB19E0E02ED41D692FC&lt;/repollguid&gt;&#10;            &lt;sourceid&gt;958407DA132743CF9D98FAD295738E79&lt;/sourceid&gt;&#10;            &lt;questiontext&gt;What percentage of ostomy patients in your practice develop some type of peristomal skin problems during the time they have their ostomy?&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C44CD754AE2044288697293E8E940A14&lt;/guid&gt;&#10;                    &lt;answertext&gt;0-25%&lt;/answertext&gt;&#10;                    &lt;valuetype&gt;0&lt;/valuetype&gt;&#10;                &lt;/answer&gt;&#10;                &lt;answer&gt;&#10;                    &lt;guid&gt;541300457C5A473F909FCF82747D6482&lt;/guid&gt;&#10;                    &lt;answertext&gt;26-50%&lt;/answertext&gt;&#10;                    &lt;valuetype&gt;0&lt;/valuetype&gt;&#10;                &lt;/answer&gt;&#10;                &lt;answer&gt;&#10;                    &lt;guid&gt;8C345C43A1184BC3B83C1EA68C06646A&lt;/guid&gt;&#10;                    &lt;answertext&gt;51-75%&lt;/answertext&gt;&#10;                    &lt;valuetype&gt;0&lt;/valuetype&gt;&#10;                &lt;/answer&gt;&#10;                &lt;answer&gt;&#10;                    &lt;guid&gt;43DC5D43666D452C9AC54A2ADC451E17&lt;/guid&gt;&#10;                    &lt;answertext&gt;76-100%&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21.xml><?xml version="1.0" encoding="utf-8"?>
<p:tagLst xmlns:a="http://schemas.openxmlformats.org/drawingml/2006/main" xmlns:r="http://schemas.openxmlformats.org/officeDocument/2006/relationships" xmlns:p="http://schemas.openxmlformats.org/presentationml/2006/main">
  <p:tag name="TYPE" val="1"/>
  <p:tag name="LABELFORMAT" val="0"/>
  <p:tag name="NUMBERFORMAT" val="0"/>
  <p:tag name="COLORTYPE" val="DEFINED"/>
  <p:tag name="DEFINEDCOLORS" val="3,15,45,44,39,50,13,4,9,55,1"/>
</p:tagLst>
</file>

<file path=ppt/tags/tag22.xml><?xml version="1.0" encoding="utf-8"?>
<p:tagLst xmlns:a="http://schemas.openxmlformats.org/drawingml/2006/main" xmlns:r="http://schemas.openxmlformats.org/officeDocument/2006/relationships" xmlns:p="http://schemas.openxmlformats.org/presentationml/2006/main">
  <p:tag name="ZEROBASED" val="False"/>
</p:tagLst>
</file>

<file path=ppt/tags/tag23.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0EBE9D13E98F41A988C24E107853A2FE&lt;/guid&gt;&#10;        &lt;description /&gt;&#10;        &lt;date&gt;7/6/2015 10:49:35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7A881467C3E454F9C0A266A26315276&lt;/guid&gt;&#10;            &lt;repollguid&gt;A055654EA5C144C384E8E3EB5CC1ED09&lt;/repollguid&gt;&#10;            &lt;sourceid&gt;2AD5E05B3B6F48F4BADEA5A9104E456A&lt;/sourceid&gt;&#10;            &lt;questiontext&gt;Do you have a designated person to mark stoma sites in your facility if you are not availabl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B40B5D68BDB84EA1A44B3B7E8B0D905F&lt;/guid&gt;&#10;                    &lt;answertext&gt;Yes&lt;/answertext&gt;&#10;                    &lt;valuetype&gt;0&lt;/valuetype&gt;&#10;                &lt;/answer&gt;&#10;                &lt;answer&gt;&#10;                    &lt;guid&gt;0AD3ACB580E847F5B8AD8DE7517660B8&lt;/guid&gt;&#10;                    &lt;answertext&gt;No&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24.xml><?xml version="1.0" encoding="utf-8"?>
<p:tagLst xmlns:a="http://schemas.openxmlformats.org/drawingml/2006/main" xmlns:r="http://schemas.openxmlformats.org/officeDocument/2006/relationships" xmlns:p="http://schemas.openxmlformats.org/presentationml/2006/main">
  <p:tag name="TYPE" val="1"/>
  <p:tag name="NUMBERFORMAT" val="0"/>
  <p:tag name="LABELFORMAT" val="0"/>
  <p:tag name="COLORTYPE" val="DEFINED"/>
  <p:tag name="DEFINEDCOLORS" val="3,15,45,44,39,50,13,4,9,55,1"/>
</p:tagLst>
</file>

<file path=ppt/tags/tag25.xml><?xml version="1.0" encoding="utf-8"?>
<p:tagLst xmlns:a="http://schemas.openxmlformats.org/drawingml/2006/main" xmlns:r="http://schemas.openxmlformats.org/officeDocument/2006/relationships" xmlns:p="http://schemas.openxmlformats.org/presentationml/2006/main">
  <p:tag name="ZEROBASED" val="False"/>
</p:tagLst>
</file>

<file path=ppt/tags/tag26.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C1B6C486C79246389D015B86CD70F0A7&lt;/guid&gt;&#10;        &lt;description /&gt;&#10;        &lt;date&gt;7/6/2015 10:28:07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96A30EAE7172476DBA7FDA00EDE21EE5&lt;/guid&gt;&#10;            &lt;repollguid&gt;C178FFF6CC8F4FB19E0E02ED41D692FC&lt;/repollguid&gt;&#10;            &lt;sourceid&gt;958407DA132743CF9D98FAD295738E79&lt;/sourceid&gt;&#10;            &lt;questiontext&gt;When patients receive pre-operative teaching, what percentage of information/education do you think they retai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C44CD754AE2044288697293E8E940A14&lt;/guid&gt;&#10;                    &lt;answertext&gt;0-25%&lt;/answertext&gt;&#10;                    &lt;valuetype&gt;0&lt;/valuetype&gt;&#10;                &lt;/answer&gt;&#10;                &lt;answer&gt;&#10;                    &lt;guid&gt;541300457C5A473F909FCF82747D6482&lt;/guid&gt;&#10;                    &lt;answertext&gt;26-50%&lt;/answertext&gt;&#10;                    &lt;valuetype&gt;0&lt;/valuetype&gt;&#10;                &lt;/answer&gt;&#10;                &lt;answer&gt;&#10;                    &lt;guid&gt;8C345C43A1184BC3B83C1EA68C06646A&lt;/guid&gt;&#10;                    &lt;answertext&gt;51-75%&lt;/answertext&gt;&#10;                    &lt;valuetype&gt;0&lt;/valuetype&gt;&#10;                &lt;/answer&gt;&#10;                &lt;answer&gt;&#10;                    &lt;guid&gt;43DC5D43666D452C9AC54A2ADC451E17&lt;/guid&gt;&#10;                    &lt;answertext&gt;76-100%&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27.xml><?xml version="1.0" encoding="utf-8"?>
<p:tagLst xmlns:a="http://schemas.openxmlformats.org/drawingml/2006/main" xmlns:r="http://schemas.openxmlformats.org/officeDocument/2006/relationships" xmlns:p="http://schemas.openxmlformats.org/presentationml/2006/main">
  <p:tag name="TYPE" val="1"/>
  <p:tag name="LABELFORMAT" val="0"/>
  <p:tag name="NUMBERFORMAT" val="0"/>
  <p:tag name="COLORTYPE" val="DEFINED"/>
  <p:tag name="DEFINEDCOLORS" val="3,15,45,44,39,50,13,4,9,55,1"/>
</p:tagLst>
</file>

<file path=ppt/tags/tag28.xml><?xml version="1.0" encoding="utf-8"?>
<p:tagLst xmlns:a="http://schemas.openxmlformats.org/drawingml/2006/main" xmlns:r="http://schemas.openxmlformats.org/officeDocument/2006/relationships" xmlns:p="http://schemas.openxmlformats.org/presentationml/2006/main">
  <p:tag name="ZEROBASED" val="False"/>
</p:tagLst>
</file>

<file path=ppt/tags/tag29.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C1B6C486C79246389D015B86CD70F0A7&lt;/guid&gt;&#10;        &lt;description /&gt;&#10;        &lt;date&gt;7/6/2015 10:28:07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7C748A305731450E91024CA151DE2B7E&lt;/guid&gt;&#10;            &lt;repollguid&gt;C178FFF6CC8F4FB19E0E02ED41D692FC&lt;/repollguid&gt;&#10;            &lt;sourceid&gt;958407DA132743CF9D98FAD295738E79&lt;/sourceid&gt;&#10;            &lt;questiontext&gt;What is the average length of stay for a person having a fecal stoma?&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C44CD754AE2044288697293E8E940A14&lt;/guid&gt;&#10;                    &lt;answertext&gt;1-3 Days&lt;/answertext&gt;&#10;                    &lt;valuetype&gt;0&lt;/valuetype&gt;&#10;                &lt;/answer&gt;&#10;                &lt;answer&gt;&#10;                    &lt;guid&gt;541300457C5A473F909FCF82747D6482&lt;/guid&gt;&#10;                    &lt;answertext&gt;3-5 Days&lt;/answertext&gt;&#10;                    &lt;valuetype&gt;0&lt;/valuetype&gt;&#10;                &lt;/answer&gt;&#10;                &lt;answer&gt;&#10;                    &lt;guid&gt;8C345C43A1184BC3B83C1EA68C06646A&lt;/guid&gt;&#10;                    &lt;answertext&gt;5-7 Days&lt;/answertext&gt;&#10;                    &lt;valuetype&gt;0&lt;/valuetype&gt;&#10;                &lt;/answer&gt;&#10;                &lt;answer&gt;&#10;                    &lt;guid&gt;43DC5D43666D452C9AC54A2ADC451E17&lt;/guid&gt;&#10;                    &lt;answertext&gt;&amp;gt;7  Days&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3.xml><?xml version="1.0" encoding="utf-8"?>
<p:tagLst xmlns:a="http://schemas.openxmlformats.org/drawingml/2006/main" xmlns:r="http://schemas.openxmlformats.org/officeDocument/2006/relationships" xmlns:p="http://schemas.openxmlformats.org/presentationml/2006/main">
  <p:tag name="TYPE" val="1"/>
  <p:tag name="LABELFORMAT" val="0"/>
  <p:tag name="NUMBERFORMAT" val="0"/>
  <p:tag name="COLORTYPE" val="DEFINED"/>
  <p:tag name="DEFINEDCOLORS" val="3,41,45,44,39,50,13,4,9,55,1"/>
</p:tagLst>
</file>

<file path=ppt/tags/tag30.xml><?xml version="1.0" encoding="utf-8"?>
<p:tagLst xmlns:a="http://schemas.openxmlformats.org/drawingml/2006/main" xmlns:r="http://schemas.openxmlformats.org/officeDocument/2006/relationships" xmlns:p="http://schemas.openxmlformats.org/presentationml/2006/main">
  <p:tag name="TYPE" val="1"/>
  <p:tag name="LABELFORMAT" val="0"/>
  <p:tag name="NUMBERFORMAT" val="0"/>
  <p:tag name="COLORTYPE" val="DEFINED"/>
  <p:tag name="DEFINEDCOLORS" val="3,15,45,44,39,50,13,4,9,55,1"/>
</p:tagLst>
</file>

<file path=ppt/tags/tag31.xml><?xml version="1.0" encoding="utf-8"?>
<p:tagLst xmlns:a="http://schemas.openxmlformats.org/drawingml/2006/main" xmlns:r="http://schemas.openxmlformats.org/officeDocument/2006/relationships" xmlns:p="http://schemas.openxmlformats.org/presentationml/2006/main">
  <p:tag name="ZEROBASED" val="False"/>
</p:tagLst>
</file>

<file path=ppt/tags/tag32.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C1B6C486C79246389D015B86CD70F0A7&lt;/guid&gt;&#10;        &lt;description /&gt;&#10;        &lt;date&gt;7/6/2015 10:28:07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EC6274E1E904C9F942FD86B9037E2DA&lt;/guid&gt;&#10;            &lt;repollguid&gt;C178FFF6CC8F4FB19E0E02ED41D692FC&lt;/repollguid&gt;&#10;            &lt;sourceid&gt;958407DA132743CF9D98FAD295738E79&lt;/sourceid&gt;&#10;            &lt;questiontext&gt;What is the average length of stay for a person having a urinary stoma?&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C44CD754AE2044288697293E8E940A14&lt;/guid&gt;&#10;                    &lt;answertext&gt;1-3 Days&lt;/answertext&gt;&#10;                    &lt;valuetype&gt;0&lt;/valuetype&gt;&#10;                &lt;/answer&gt;&#10;                &lt;answer&gt;&#10;                    &lt;guid&gt;541300457C5A473F909FCF82747D6482&lt;/guid&gt;&#10;                    &lt;answertext&gt;3-5 Days&lt;/answertext&gt;&#10;                    &lt;valuetype&gt;0&lt;/valuetype&gt;&#10;                &lt;/answer&gt;&#10;                &lt;answer&gt;&#10;                    &lt;guid&gt;8C345C43A1184BC3B83C1EA68C06646A&lt;/guid&gt;&#10;                    &lt;answertext&gt;5-7 Days&lt;/answertext&gt;&#10;                    &lt;valuetype&gt;0&lt;/valuetype&gt;&#10;                &lt;/answer&gt;&#10;                &lt;answer&gt;&#10;                    &lt;guid&gt;43DC5D43666D452C9AC54A2ADC451E17&lt;/guid&gt;&#10;                    &lt;answertext&gt;&amp;gt;7  Days&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33.xml><?xml version="1.0" encoding="utf-8"?>
<p:tagLst xmlns:a="http://schemas.openxmlformats.org/drawingml/2006/main" xmlns:r="http://schemas.openxmlformats.org/officeDocument/2006/relationships" xmlns:p="http://schemas.openxmlformats.org/presentationml/2006/main">
  <p:tag name="TYPE" val="1"/>
  <p:tag name="LABELFORMAT" val="0"/>
  <p:tag name="NUMBERFORMAT" val="0"/>
  <p:tag name="COLORTYPE" val="DEFINED"/>
  <p:tag name="DEFINEDCOLORS" val="3,15,45,44,39,50,13,4,9,55,1"/>
</p:tagLst>
</file>

<file path=ppt/tags/tag34.xml><?xml version="1.0" encoding="utf-8"?>
<p:tagLst xmlns:a="http://schemas.openxmlformats.org/drawingml/2006/main" xmlns:r="http://schemas.openxmlformats.org/officeDocument/2006/relationships" xmlns:p="http://schemas.openxmlformats.org/presentationml/2006/main">
  <p:tag name="ZEROBASED" val="False"/>
</p:tagLst>
</file>

<file path=ppt/tags/tag35.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C1B6C486C79246389D015B86CD70F0A7&lt;/guid&gt;&#10;        &lt;description /&gt;&#10;        &lt;date&gt;7/6/2015 10:28:07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6E16B05C980E453192A639BCD93FCFE1&lt;/guid&gt;&#10;            &lt;repollguid&gt;C178FFF6CC8F4FB19E0E02ED41D692FC&lt;/repollguid&gt;&#10;            &lt;sourceid&gt;958407DA132743CF9D98FAD295738E79&lt;/sourceid&gt;&#10;            &lt;questiontext&gt;On average what percentage of information/education do you think your patients retain post operative and prior to discharg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C44CD754AE2044288697293E8E940A14&lt;/guid&gt;&#10;                    &lt;answertext&gt;0-25%&lt;/answertext&gt;&#10;                    &lt;valuetype&gt;0&lt;/valuetype&gt;&#10;                &lt;/answer&gt;&#10;                &lt;answer&gt;&#10;                    &lt;guid&gt;541300457C5A473F909FCF82747D6482&lt;/guid&gt;&#10;                    &lt;answertext&gt;26-50%&lt;/answertext&gt;&#10;                    &lt;valuetype&gt;0&lt;/valuetype&gt;&#10;                &lt;/answer&gt;&#10;                &lt;answer&gt;&#10;                    &lt;guid&gt;8C345C43A1184BC3B83C1EA68C06646A&lt;/guid&gt;&#10;                    &lt;answertext&gt;51-75%&lt;/answertext&gt;&#10;                    &lt;valuetype&gt;0&lt;/valuetype&gt;&#10;                &lt;/answer&gt;&#10;                &lt;answer&gt;&#10;                    &lt;guid&gt;43DC5D43666D452C9AC54A2ADC451E17&lt;/guid&gt;&#10;                    &lt;answertext&gt;76-100%&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36.xml><?xml version="1.0" encoding="utf-8"?>
<p:tagLst xmlns:a="http://schemas.openxmlformats.org/drawingml/2006/main" xmlns:r="http://schemas.openxmlformats.org/officeDocument/2006/relationships" xmlns:p="http://schemas.openxmlformats.org/presentationml/2006/main">
  <p:tag name="TYPE" val="1"/>
  <p:tag name="LABELFORMAT" val="0"/>
  <p:tag name="NUMBERFORMAT" val="0"/>
  <p:tag name="COLORTYPE" val="DEFINED"/>
  <p:tag name="DEFINEDCOLORS" val="3,15,45,44,39,50,13,4,9,55,1"/>
</p:tagLst>
</file>

<file path=ppt/tags/tag37.xml><?xml version="1.0" encoding="utf-8"?>
<p:tagLst xmlns:a="http://schemas.openxmlformats.org/drawingml/2006/main" xmlns:r="http://schemas.openxmlformats.org/officeDocument/2006/relationships" xmlns:p="http://schemas.openxmlformats.org/presentationml/2006/main">
  <p:tag name="ZEROBASED" val="False"/>
</p:tagLst>
</file>

<file path=ppt/tags/tag38.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C1B6C486C79246389D015B86CD70F0A7&lt;/guid&gt;&#10;        &lt;description /&gt;&#10;        &lt;date&gt;7/6/2015 10:28:07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D23E6AA0F8A41FF86F6F3216812A4A1&lt;/guid&gt;&#10;            &lt;repollguid&gt;C178FFF6CC8F4FB19E0E02ED41D692FC&lt;/repollguid&gt;&#10;            &lt;sourceid&gt;958407DA132743CF9D98FAD295738E79&lt;/sourceid&gt;&#10;            &lt;questiontext&gt;If you work in an acute care setting, how many effective teaching sessions by a WOC/ET nurse or qualified clinician does the patient receive before being discharged hom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C44CD754AE2044288697293E8E940A14&lt;/guid&gt;&#10;                    &lt;answertext&gt;1-2&lt;/answertext&gt;&#10;                    &lt;valuetype&gt;0&lt;/valuetype&gt;&#10;                &lt;/answer&gt;&#10;                &lt;answer&gt;&#10;                    &lt;guid&gt;541300457C5A473F909FCF82747D6482&lt;/guid&gt;&#10;                    &lt;answertext&gt;3-4&lt;/answertext&gt;&#10;                    &lt;valuetype&gt;0&lt;/valuetype&gt;&#10;                &lt;/answer&gt;&#10;                &lt;answer&gt;&#10;                    &lt;guid&gt;8C345C43A1184BC3B83C1EA68C06646A&lt;/guid&gt;&#10;                    &lt;answertext&gt;5-6&lt;/answertext&gt;&#10;                    &lt;valuetype&gt;0&lt;/valuetype&gt;&#10;                &lt;/answer&gt;&#10;                &lt;answer&gt;&#10;                    &lt;guid&gt;43DC5D43666D452C9AC54A2ADC451E17&lt;/guid&gt;&#10;                    &lt;answertext&gt;&amp;gt;7&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39.xml><?xml version="1.0" encoding="utf-8"?>
<p:tagLst xmlns:a="http://schemas.openxmlformats.org/drawingml/2006/main" xmlns:r="http://schemas.openxmlformats.org/officeDocument/2006/relationships" xmlns:p="http://schemas.openxmlformats.org/presentationml/2006/main">
  <p:tag name="TYPE" val="1"/>
  <p:tag name="LABELFORMAT" val="0"/>
  <p:tag name="NUMBERFORMAT" val="0"/>
  <p:tag name="COLORTYPE" val="DEFINED"/>
  <p:tag name="DEFINEDCOLORS" val="3,15,45,44,39,50,13,4,9,55,1"/>
</p:tagLst>
</file>

<file path=ppt/tags/tag4.xml><?xml version="1.0" encoding="utf-8"?>
<p:tagLst xmlns:a="http://schemas.openxmlformats.org/drawingml/2006/main" xmlns:r="http://schemas.openxmlformats.org/officeDocument/2006/relationships" xmlns:p="http://schemas.openxmlformats.org/presentationml/2006/main">
  <p:tag name="ZEROBASED" val="False"/>
</p:tagLst>
</file>

<file path=ppt/tags/tag40.xml><?xml version="1.0" encoding="utf-8"?>
<p:tagLst xmlns:a="http://schemas.openxmlformats.org/drawingml/2006/main" xmlns:r="http://schemas.openxmlformats.org/officeDocument/2006/relationships" xmlns:p="http://schemas.openxmlformats.org/presentationml/2006/main">
  <p:tag name="ZEROBASED" val="False"/>
</p:tagLst>
</file>

<file path=ppt/tags/tag41.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C1B6C486C79246389D015B86CD70F0A7&lt;/guid&gt;&#10;        &lt;description /&gt;&#10;        &lt;date&gt;7/6/2015 10:28:07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059A166D49D4BFB9A1F665116C4DD54&lt;/guid&gt;&#10;            &lt;repollguid&gt;C178FFF6CC8F4FB19E0E02ED41D692FC&lt;/repollguid&gt;&#10;            &lt;sourceid&gt;958407DA132743CF9D98FAD295738E79&lt;/sourceid&gt;&#10;            &lt;questiontext&gt;How many of your patients/caregiver can confidently  complete the following skills prior to discharge?   Managing Clamp / Integrated Closure / Tap  Emptying Pouch&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C44CD754AE2044288697293E8E940A14&lt;/guid&gt;&#10;                    &lt;answertext&gt;0-25%&lt;/answertext&gt;&#10;                    &lt;valuetype&gt;0&lt;/valuetype&gt;&#10;                &lt;/answer&gt;&#10;                &lt;answer&gt;&#10;                    &lt;guid&gt;541300457C5A473F909FCF82747D6482&lt;/guid&gt;&#10;                    &lt;answertext&gt;26-50%&lt;/answertext&gt;&#10;                    &lt;valuetype&gt;0&lt;/valuetype&gt;&#10;                &lt;/answer&gt;&#10;                &lt;answer&gt;&#10;                    &lt;guid&gt;8C345C43A1184BC3B83C1EA68C06646A&lt;/guid&gt;&#10;                    &lt;answertext&gt;51-75%&lt;/answertext&gt;&#10;                    &lt;valuetype&gt;0&lt;/valuetype&gt;&#10;                &lt;/answer&gt;&#10;                &lt;answer&gt;&#10;                    &lt;guid&gt;43DC5D43666D452C9AC54A2ADC451E17&lt;/guid&gt;&#10;                    &lt;answertext&gt;76-100%&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42.xml><?xml version="1.0" encoding="utf-8"?>
<p:tagLst xmlns:a="http://schemas.openxmlformats.org/drawingml/2006/main" xmlns:r="http://schemas.openxmlformats.org/officeDocument/2006/relationships" xmlns:p="http://schemas.openxmlformats.org/presentationml/2006/main">
  <p:tag name="TYPE" val="1"/>
  <p:tag name="LABELFORMAT" val="0"/>
  <p:tag name="NUMBERFORMAT" val="0"/>
  <p:tag name="COLORTYPE" val="DEFINED"/>
  <p:tag name="DEFINEDCOLORS" val="3,15,45,44,39,50,13,4,9,55,1"/>
</p:tagLst>
</file>

<file path=ppt/tags/tag43.xml><?xml version="1.0" encoding="utf-8"?>
<p:tagLst xmlns:a="http://schemas.openxmlformats.org/drawingml/2006/main" xmlns:r="http://schemas.openxmlformats.org/officeDocument/2006/relationships" xmlns:p="http://schemas.openxmlformats.org/presentationml/2006/main">
  <p:tag name="ZEROBASED" val="False"/>
</p:tagLst>
</file>

<file path=ppt/tags/tag44.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C1B6C486C79246389D015B86CD70F0A7&lt;/guid&gt;&#10;        &lt;description /&gt;&#10;        &lt;date&gt;7/6/2015 10:28:07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189D290E460A4314848A78C8A488A0A4&lt;/guid&gt;&#10;            &lt;repollguid&gt;C178FFF6CC8F4FB19E0E02ED41D692FC&lt;/repollguid&gt;&#10;            &lt;sourceid&gt;958407DA132743CF9D98FAD295738E79&lt;/sourceid&gt;&#10;            &lt;questiontext&gt;How many of your patients/caregiver can confidently  complete the following skill prior to discharge?   Changing Pouch  &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C44CD754AE2044288697293E8E940A14&lt;/guid&gt;&#10;                    &lt;answertext&gt;0-25%&lt;/answertext&gt;&#10;                    &lt;valuetype&gt;0&lt;/valuetype&gt;&#10;                &lt;/answer&gt;&#10;                &lt;answer&gt;&#10;                    &lt;guid&gt;541300457C5A473F909FCF82747D6482&lt;/guid&gt;&#10;                    &lt;answertext&gt;26-50%&lt;/answertext&gt;&#10;                    &lt;valuetype&gt;0&lt;/valuetype&gt;&#10;                &lt;/answer&gt;&#10;                &lt;answer&gt;&#10;                    &lt;guid&gt;8C345C43A1184BC3B83C1EA68C06646A&lt;/guid&gt;&#10;                    &lt;answertext&gt;51-75%&lt;/answertext&gt;&#10;                    &lt;valuetype&gt;0&lt;/valuetype&gt;&#10;                &lt;/answer&gt;&#10;                &lt;answer&gt;&#10;                    &lt;guid&gt;43DC5D43666D452C9AC54A2ADC451E17&lt;/guid&gt;&#10;                    &lt;answertext&gt;76-100%&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45.xml><?xml version="1.0" encoding="utf-8"?>
<p:tagLst xmlns:a="http://schemas.openxmlformats.org/drawingml/2006/main" xmlns:r="http://schemas.openxmlformats.org/officeDocument/2006/relationships" xmlns:p="http://schemas.openxmlformats.org/presentationml/2006/main">
  <p:tag name="TYPE" val="1"/>
  <p:tag name="LABELFORMAT" val="0"/>
  <p:tag name="NUMBERFORMAT" val="0"/>
  <p:tag name="COLORTYPE" val="DEFINED"/>
  <p:tag name="DEFINEDCOLORS" val="3,15,45,44,39,50,13,4,9,55,1"/>
</p:tagLst>
</file>

<file path=ppt/tags/tag46.xml><?xml version="1.0" encoding="utf-8"?>
<p:tagLst xmlns:a="http://schemas.openxmlformats.org/drawingml/2006/main" xmlns:r="http://schemas.openxmlformats.org/officeDocument/2006/relationships" xmlns:p="http://schemas.openxmlformats.org/presentationml/2006/main">
  <p:tag name="ZEROBASED" val="False"/>
</p:tagLst>
</file>

<file path=ppt/tags/tag47.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C1B6C486C79246389D015B86CD70F0A7&lt;/guid&gt;&#10;        &lt;description /&gt;&#10;        &lt;date&gt;7/6/2015 10:28:07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E93C9690A32D4039BB6FCB1BEEF44DA1&lt;/guid&gt;&#10;            &lt;repollguid&gt;C178FFF6CC8F4FB19E0E02ED41D692FC&lt;/repollguid&gt;&#10;            &lt;sourceid&gt;958407DA132743CF9D98FAD295738E79&lt;/sourceid&gt;&#10;            &lt;questiontext&gt;What percentage of your patients have a good understanding of preventing and recognizing peristomal skin complication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C44CD754AE2044288697293E8E940A14&lt;/guid&gt;&#10;                    &lt;answertext&gt;0-25%&lt;/answertext&gt;&#10;                    &lt;valuetype&gt;0&lt;/valuetype&gt;&#10;                &lt;/answer&gt;&#10;                &lt;answer&gt;&#10;                    &lt;guid&gt;541300457C5A473F909FCF82747D6482&lt;/guid&gt;&#10;                    &lt;answertext&gt;26-50%&lt;/answertext&gt;&#10;                    &lt;valuetype&gt;0&lt;/valuetype&gt;&#10;                &lt;/answer&gt;&#10;                &lt;answer&gt;&#10;                    &lt;guid&gt;8C345C43A1184BC3B83C1EA68C06646A&lt;/guid&gt;&#10;                    &lt;answertext&gt;51-75%&lt;/answertext&gt;&#10;                    &lt;valuetype&gt;0&lt;/valuetype&gt;&#10;                &lt;/answer&gt;&#10;                &lt;answer&gt;&#10;                    &lt;guid&gt;43DC5D43666D452C9AC54A2ADC451E17&lt;/guid&gt;&#10;                    &lt;answertext&gt;76-100%&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48.xml><?xml version="1.0" encoding="utf-8"?>
<p:tagLst xmlns:a="http://schemas.openxmlformats.org/drawingml/2006/main" xmlns:r="http://schemas.openxmlformats.org/officeDocument/2006/relationships" xmlns:p="http://schemas.openxmlformats.org/presentationml/2006/main">
  <p:tag name="TYPE" val="1"/>
  <p:tag name="LABELFORMAT" val="0"/>
  <p:tag name="NUMBERFORMAT" val="0"/>
  <p:tag name="COLORTYPE" val="DEFINED"/>
  <p:tag name="DEFINEDCOLORS" val="3,15,45,44,39,50,13,4,9,55,1"/>
</p:tagLst>
</file>

<file path=ppt/tags/tag49.xml><?xml version="1.0" encoding="utf-8"?>
<p:tagLst xmlns:a="http://schemas.openxmlformats.org/drawingml/2006/main" xmlns:r="http://schemas.openxmlformats.org/officeDocument/2006/relationships" xmlns:p="http://schemas.openxmlformats.org/presentationml/2006/main">
  <p:tag name="ZEROBASED" val="False"/>
</p:tagLst>
</file>

<file path=ppt/tags/tag5.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0EBE9D13E98F41A988C24E107853A2FE&lt;/guid&gt;&#10;        &lt;description /&gt;&#10;        &lt;date&gt;7/6/2015 10:49:35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6CACEC0D77624A0AA82277F97A11C3D5&lt;/guid&gt;&#10;            &lt;repollguid&gt;A055654EA5C144C384E8E3EB5CC1ED09&lt;/repollguid&gt;&#10;            &lt;sourceid&gt;2AD5E05B3B6F48F4BADEA5A9104E456A&lt;/sourceid&gt;&#10;            &lt;questiontext&gt;My participation in the survey will remain anonymous and I agree that my responses may be used by Hollister or its representatives in future publication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B40B5D68BDB84EA1A44B3B7E8B0D905F&lt;/guid&gt;&#10;                    &lt;answertext&gt;Yes&lt;/answertext&gt;&#10;                    &lt;valuetype&gt;0&lt;/valuetype&gt;&#10;                &lt;/answer&gt;&#10;                &lt;answer&gt;&#10;                    &lt;guid&gt;0AD3ACB580E847F5B8AD8DE7517660B8&lt;/guid&gt;&#10;                    &lt;answertext&gt;No&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50.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0EBE9D13E98F41A988C24E107853A2FE&lt;/guid&gt;&#10;        &lt;description /&gt;&#10;        &lt;date&gt;7/6/2015 10:49:35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F8593EE9C8845B7A27C8D372C45805E&lt;/guid&gt;&#10;            &lt;repollguid&gt;A055654EA5C144C384E8E3EB5CC1ED09&lt;/repollguid&gt;&#10;            &lt;sourceid&gt;2AD5E05B3B6F48F4BADEA5A9104E456A&lt;/sourceid&gt;&#10;            &lt;questiontext&gt;Do you have contact with the home care nurse who visits your patient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B40B5D68BDB84EA1A44B3B7E8B0D905F&lt;/guid&gt;&#10;                    &lt;answertext&gt;Yes&lt;/answertext&gt;&#10;                    &lt;valuetype&gt;0&lt;/valuetype&gt;&#10;                &lt;/answer&gt;&#10;                &lt;answer&gt;&#10;                    &lt;guid&gt;0AD3ACB580E847F5B8AD8DE7517660B8&lt;/guid&gt;&#10;                    &lt;answertext&gt;No&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51.xml><?xml version="1.0" encoding="utf-8"?>
<p:tagLst xmlns:a="http://schemas.openxmlformats.org/drawingml/2006/main" xmlns:r="http://schemas.openxmlformats.org/officeDocument/2006/relationships" xmlns:p="http://schemas.openxmlformats.org/presentationml/2006/main">
  <p:tag name="TYPE" val="1"/>
  <p:tag name="NUMBERFORMAT" val="0"/>
  <p:tag name="LABELFORMAT" val="0"/>
  <p:tag name="COLORTYPE" val="DEFINED"/>
  <p:tag name="DEFINEDCOLORS" val="3,15,45,44,39,50,13,4,9,55,1"/>
</p:tagLst>
</file>

<file path=ppt/tags/tag52.xml><?xml version="1.0" encoding="utf-8"?>
<p:tagLst xmlns:a="http://schemas.openxmlformats.org/drawingml/2006/main" xmlns:r="http://schemas.openxmlformats.org/officeDocument/2006/relationships" xmlns:p="http://schemas.openxmlformats.org/presentationml/2006/main">
  <p:tag name="ZEROBASED" val="False"/>
</p:tagLst>
</file>

<file path=ppt/tags/tag53.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7BAD0EC2C3AD453CB54DE0618111644C&lt;/guid&gt;&#10;        &lt;description /&gt;&#10;        &lt;date&gt;3/7/2016 10:05:12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2CF0B2E566649BCAA2F2B02F6352FC0&lt;/guid&gt;&#10;            &lt;repollguid&gt;E5BDA526735D47B5A2485BA3A48EC588&lt;/repollguid&gt;&#10;            &lt;sourceid&gt;D435769FA678466EB6514C5615EEC2CE&lt;/sourceid&gt;&#10;            &lt;questiontext&gt;Following discharge from the hospital, when do you think a new ostomy patient should see a WOC/ET nurs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596393D6EF64B488DACBF1DFAD85CE9&lt;/guid&gt;&#10;                    &lt;answertext&gt;Within two weeks&lt;/answertext&gt;&#10;                    &lt;valuetype&gt;0&lt;/valuetype&gt;&#10;                &lt;/answer&gt;&#10;                &lt;answer&gt;&#10;                    &lt;guid&gt;0FE180F734C14931B14E0EEC7045856D&lt;/guid&gt;&#10;                    &lt;answertext&gt;Within four weeks&lt;/answertext&gt;&#10;                    &lt;valuetype&gt;0&lt;/valuetype&gt;&#10;                &lt;/answer&gt;&#10;                &lt;answer&gt;&#10;                    &lt;guid&gt;A496654EF2B247108FBDC8C527ADB4B2&lt;/guid&gt;&#10;                    &lt;answertext&gt;Within six weeks&lt;/answertext&gt;&#10;                    &lt;valuetype&gt;0&lt;/valuetype&gt;&#10;                &lt;/answer&gt;&#10;                &lt;answer&gt;&#10;                    &lt;guid&gt;1162F7CC904F4D3BBE835F1F42136DB3&lt;/guid&gt;&#10;                    &lt;answertext&gt;Within a year&lt;/answertext&gt;&#10;                    &lt;valuetype&gt;0&lt;/valuetype&gt;&#10;                &lt;/answer&gt;&#10;                &lt;answer&gt;&#10;                    &lt;guid&gt;768625E6CB2D4DECAB8F88380FD2D5E6&lt;/guid&gt;&#10;                    &lt;answertext&gt;When problems arise&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54.xml><?xml version="1.0" encoding="utf-8"?>
<p:tagLst xmlns:a="http://schemas.openxmlformats.org/drawingml/2006/main" xmlns:r="http://schemas.openxmlformats.org/officeDocument/2006/relationships" xmlns:p="http://schemas.openxmlformats.org/presentationml/2006/main">
  <p:tag name="TYPE" val="1"/>
  <p:tag name="NUMBERFORMAT" val="0"/>
  <p:tag name="LABELFORMAT" val="0"/>
  <p:tag name="COLORTYPE" val="DEFINED"/>
  <p:tag name="DEFINEDCOLORS" val="3,48,45,44,16,15,13,4,9,55,1"/>
</p:tagLst>
</file>

<file path=ppt/tags/tag55.xml><?xml version="1.0" encoding="utf-8"?>
<p:tagLst xmlns:a="http://schemas.openxmlformats.org/drawingml/2006/main" xmlns:r="http://schemas.openxmlformats.org/officeDocument/2006/relationships" xmlns:p="http://schemas.openxmlformats.org/presentationml/2006/main">
  <p:tag name="ZEROBASED" val="False"/>
</p:tagLst>
</file>

<file path=ppt/tags/tag56.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B3E6837DADAC4FC9BD1A754B74AE1D22&lt;/guid&gt;&#10;        &lt;description /&gt;&#10;        &lt;date&gt;3/7/2016 10:09:56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434E1EAF43EE414FA4763B42D1697F86&lt;/guid&gt;&#10;            &lt;repollguid&gt;13752C1043764E82973FA96EC1CBE835&lt;/repollguid&gt;&#10;            &lt;sourceid&gt;2A57A2102DEC4F5B9D3FDD214FBA5813&lt;/sourceid&gt;&#10;            &lt;questiontext&gt;When do you start teaching about stomal and peristomal complication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72E7D1F3425F41E09F81A5EA0205A4B6&lt;/guid&gt;&#10;                    &lt;answertext&gt;Preoperatively&lt;/answertext&gt;&#10;                    &lt;valuetype&gt;0&lt;/valuetype&gt;&#10;                &lt;/answer&gt;&#10;                &lt;answer&gt;&#10;                    &lt;guid&gt;AC46D654189F4819A3418218D9D71C47&lt;/guid&gt;&#10;                    &lt;answertext&gt;Postoperatively (Acute Care)&lt;/answertext&gt;&#10;                    &lt;valuetype&gt;0&lt;/valuetype&gt;&#10;                &lt;/answer&gt;&#10;                &lt;answer&gt;&#10;                    &lt;guid&gt;756C4A74A2CE4D6D9F79A939DAF4159F&lt;/guid&gt;&#10;                    &lt;answertext&gt;Postoperatively (Home Care)&lt;/answertext&gt;&#10;                    &lt;valuetype&gt;0&lt;/valuetype&gt;&#10;                &lt;/answer&gt;&#10;                &lt;answer&gt;&#10;                    &lt;guid&gt;342006C48FB948D3A00904EE9FB8FD23&lt;/guid&gt;&#10;                    &lt;answertext&gt;Outpatient&lt;/answertext&gt;&#10;                    &lt;valuetype&gt;0&lt;/valuetype&gt;&#10;                &lt;/answer&gt;&#10;                &lt;answer&gt;&#10;                    &lt;guid&gt;C65B8578C131486E90DEE3EA6B61DA4D&lt;/guid&gt;&#10;                    &lt;answertext&gt;I do not proactively teach about complications&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57.xml><?xml version="1.0" encoding="utf-8"?>
<p:tagLst xmlns:a="http://schemas.openxmlformats.org/drawingml/2006/main" xmlns:r="http://schemas.openxmlformats.org/officeDocument/2006/relationships" xmlns:p="http://schemas.openxmlformats.org/presentationml/2006/main">
  <p:tag name="TYPE" val="1"/>
  <p:tag name="LABELFORMAT" val="0"/>
  <p:tag name="NUMBERFORMAT" val="0"/>
  <p:tag name="COLORTYPE" val="DEFINED"/>
  <p:tag name="DEFINEDCOLORS" val="3,48,45,44,16,15,13,4,9,55,1"/>
</p:tagLst>
</file>

<file path=ppt/tags/tag58.xml><?xml version="1.0" encoding="utf-8"?>
<p:tagLst xmlns:a="http://schemas.openxmlformats.org/drawingml/2006/main" xmlns:r="http://schemas.openxmlformats.org/officeDocument/2006/relationships" xmlns:p="http://schemas.openxmlformats.org/presentationml/2006/main">
  <p:tag name="ZEROBASED" val="False"/>
</p:tagLst>
</file>

<file path=ppt/tags/tag6.xml><?xml version="1.0" encoding="utf-8"?>
<p:tagLst xmlns:a="http://schemas.openxmlformats.org/drawingml/2006/main" xmlns:r="http://schemas.openxmlformats.org/officeDocument/2006/relationships" xmlns:p="http://schemas.openxmlformats.org/presentationml/2006/main">
  <p:tag name="TYPE" val="1"/>
  <p:tag name="NUMBERFORMAT" val="0"/>
  <p:tag name="LABELFORMAT" val="0"/>
  <p:tag name="COLORTYPE" val="DEFINED"/>
  <p:tag name="DEFINEDCOLORS" val="3,15,45,44,39,50,13,4,9,55,1"/>
</p:tagLst>
</file>

<file path=ppt/tags/tag7.xml><?xml version="1.0" encoding="utf-8"?>
<p:tagLst xmlns:a="http://schemas.openxmlformats.org/drawingml/2006/main" xmlns:r="http://schemas.openxmlformats.org/officeDocument/2006/relationships" xmlns:p="http://schemas.openxmlformats.org/presentationml/2006/main">
  <p:tag name="ZEROBASED" val="False"/>
</p:tagLst>
</file>

<file path=ppt/tags/tag8.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0EBE9D13E98F41A988C24E107853A2FE&lt;/guid&gt;&#10;        &lt;description /&gt;&#10;        &lt;date&gt;7/6/2015 10:49:35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07667C1CC4FC42D4830B0CD5AA547E30&lt;/guid&gt;&#10;            &lt;repollguid&gt;A055654EA5C144C384E8E3EB5CC1ED09&lt;/repollguid&gt;&#10;            &lt;sourceid&gt;2AD5E05B3B6F48F4BADEA5A9104E456A&lt;/sourceid&gt;&#10;            &lt;questiontext&gt;Have you attended an Ostomy Care Confidential educational event in the past?&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B40B5D68BDB84EA1A44B3B7E8B0D905F&lt;/guid&gt;&#10;                    &lt;answertext&gt;Yes&lt;/answertext&gt;&#10;                    &lt;valuetype&gt;0&lt;/valuetype&gt;&#10;                &lt;/answer&gt;&#10;                &lt;answer&gt;&#10;                    &lt;guid&gt;0AD3ACB580E847F5B8AD8DE7517660B8&lt;/guid&gt;&#10;                    &lt;answertext&gt;No&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9.xml><?xml version="1.0" encoding="utf-8"?>
<p:tagLst xmlns:a="http://schemas.openxmlformats.org/drawingml/2006/main" xmlns:r="http://schemas.openxmlformats.org/officeDocument/2006/relationships" xmlns:p="http://schemas.openxmlformats.org/presentationml/2006/main">
  <p:tag name="TYPE" val="1"/>
  <p:tag name="NUMBERFORMAT" val="0"/>
  <p:tag name="LABELFORMAT" val="0"/>
  <p:tag name="COLORTYPE" val="DEFINED"/>
  <p:tag name="DEFINEDCOLORS" val="3,15,45,44,39,50,13,4,9,55,1"/>
</p:tagLst>
</file>

<file path=ppt/theme/theme1.xml><?xml version="1.0" encoding="utf-8"?>
<a:theme xmlns:a="http://schemas.openxmlformats.org/drawingml/2006/main" name="HE Section Slide">
  <a:themeElements>
    <a:clrScheme name="Hollister Colors 1">
      <a:dk1>
        <a:srgbClr val="000000"/>
      </a:dk1>
      <a:lt1>
        <a:srgbClr val="FFFFFF"/>
      </a:lt1>
      <a:dk2>
        <a:srgbClr val="998F8C"/>
      </a:dk2>
      <a:lt2>
        <a:srgbClr val="FFFFFF"/>
      </a:lt2>
      <a:accent1>
        <a:srgbClr val="B91432"/>
      </a:accent1>
      <a:accent2>
        <a:srgbClr val="998F8C"/>
      </a:accent2>
      <a:accent3>
        <a:srgbClr val="4D4A44"/>
      </a:accent3>
      <a:accent4>
        <a:srgbClr val="BFC1BF"/>
      </a:accent4>
      <a:accent5>
        <a:srgbClr val="DDD6D6"/>
      </a:accent5>
      <a:accent6>
        <a:srgbClr val="B91432"/>
      </a:accent6>
      <a:hlink>
        <a:srgbClr val="B91432"/>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4969</TotalTime>
  <Words>7647</Words>
  <Application>Microsoft Office PowerPoint</Application>
  <PresentationFormat>Diavoorstelling (4:3)</PresentationFormat>
  <Paragraphs>903</Paragraphs>
  <Slides>72</Slides>
  <Notes>72</Notes>
  <HiddenSlides>0</HiddenSlides>
  <MMClips>1</MMClips>
  <ScaleCrop>false</ScaleCrop>
  <HeadingPairs>
    <vt:vector size="8" baseType="variant">
      <vt:variant>
        <vt:lpstr>Gebruikte lettertypen</vt:lpstr>
      </vt:variant>
      <vt:variant>
        <vt:i4>12</vt:i4>
      </vt:variant>
      <vt:variant>
        <vt:lpstr>Thema</vt:lpstr>
      </vt:variant>
      <vt:variant>
        <vt:i4>1</vt:i4>
      </vt:variant>
      <vt:variant>
        <vt:lpstr>Ingesloten OLE-bronprogramma's</vt:lpstr>
      </vt:variant>
      <vt:variant>
        <vt:i4>2</vt:i4>
      </vt:variant>
      <vt:variant>
        <vt:lpstr>Diatitels</vt:lpstr>
      </vt:variant>
      <vt:variant>
        <vt:i4>72</vt:i4>
      </vt:variant>
    </vt:vector>
  </HeadingPairs>
  <TitlesOfParts>
    <vt:vector size="87" baseType="lpstr">
      <vt:lpstr>Arial Unicode MS</vt:lpstr>
      <vt:lpstr>Wingdings 2</vt:lpstr>
      <vt:lpstr>Wingdings</vt:lpstr>
      <vt:lpstr>Helvetica</vt:lpstr>
      <vt:lpstr>Helvetica Light</vt:lpstr>
      <vt:lpstr>Helvetica Neue</vt:lpstr>
      <vt:lpstr>Arabic Typesetting</vt:lpstr>
      <vt:lpstr>Courier New Bold Italic</vt:lpstr>
      <vt:lpstr>Arial</vt:lpstr>
      <vt:lpstr>Menlo Regular</vt:lpstr>
      <vt:lpstr>Calibri</vt:lpstr>
      <vt:lpstr>55 Helvetica Roman</vt:lpstr>
      <vt:lpstr>HE Section Slide</vt:lpstr>
      <vt:lpstr>Chart</vt:lpstr>
      <vt:lpstr>Photo Editor Photo</vt:lpstr>
      <vt:lpstr>PowerPoint-presentatie</vt:lpstr>
      <vt:lpstr>Persoonlijke slide</vt:lpstr>
      <vt:lpstr>Wat is Ostomy Care Confidential?</vt:lpstr>
      <vt:lpstr>Doelen</vt:lpstr>
      <vt:lpstr>Interactie tussen collega’s</vt:lpstr>
      <vt:lpstr> Wat is je favoriete kleur?   </vt:lpstr>
      <vt:lpstr>Mijn deelname aan de enquête blijft anoniem en ik ga akkoord dat mijn antwoorden door Hollister gebruikt kunnen worden in toekomstige publicaties. </vt:lpstr>
      <vt:lpstr>Heb je eerder een Ostomy Care Confidential evenement bijgewoond?  </vt:lpstr>
      <vt:lpstr> Hoeveel jaar ervaring heb je als stomaverpleegkundige?   </vt:lpstr>
      <vt:lpstr>Waar besteed je de meeste uren aan stomazorg? </vt:lpstr>
      <vt:lpstr>Hoeveel procent van jouw werktijd besteed je aan stomazorg?</vt:lpstr>
      <vt:lpstr>PowerPoint-presentatie</vt:lpstr>
      <vt:lpstr> Welk percentage van stomadragers in jouw praktijk ontwikkelt peristomale huidproblemen?  </vt:lpstr>
      <vt:lpstr>Bewustwording – Noord-Amerika</vt:lpstr>
      <vt:lpstr>Bewustwording – UK, ANZ</vt:lpstr>
      <vt:lpstr>Vragenlijst stomadrager* </vt:lpstr>
      <vt:lpstr>Literatuur</vt:lpstr>
      <vt:lpstr>PowerPoint-presentatie</vt:lpstr>
      <vt:lpstr>Health utility</vt:lpstr>
      <vt:lpstr>Health utility</vt:lpstr>
      <vt:lpstr>Invloed van peristomale huidproblemen op health utility en kwaliteit van leven </vt:lpstr>
      <vt:lpstr>Betrokkenheid stomaverpleegkundige</vt:lpstr>
      <vt:lpstr>Hoe raak jij betrokken?</vt:lpstr>
      <vt:lpstr>PowerPoint-presentatie</vt:lpstr>
      <vt:lpstr>Het zorgpad</vt:lpstr>
      <vt:lpstr>Plaatsbepaling</vt:lpstr>
      <vt:lpstr>Het markeren van de stomalocatie</vt:lpstr>
      <vt:lpstr>Het markeren van de stomalocatie Casus</vt:lpstr>
      <vt:lpstr>Het markeren van de stomalocatie Casus  </vt:lpstr>
      <vt:lpstr>Bewustwording – Noord Amerika </vt:lpstr>
      <vt:lpstr>Bewustwording – North America</vt:lpstr>
      <vt:lpstr>Heb je een aangewezen vervanger binnen jouw praktijk om stomalocaties te markeren als je niet aanwezig bent? Buiten je directe collega-stomaverpleegkundigen. </vt:lpstr>
      <vt:lpstr> Wanneer patiënten preoperatieve voorlichting krijgen, hoeveel procent van de informatie/voorlichting onthouden zij volgens jou?  </vt:lpstr>
      <vt:lpstr>De impact op patiënten Casus plaatsbepaling</vt:lpstr>
      <vt:lpstr>Jouw inzet</vt:lpstr>
      <vt:lpstr>Het zorgpad</vt:lpstr>
      <vt:lpstr> Wat is de gemiddelde verblijfsduur na het aanleggen van een darmstoma?  </vt:lpstr>
      <vt:lpstr> Wat is de gemiddelde verblijfsduur voor het aanleggen van een urostoma?  </vt:lpstr>
      <vt:lpstr>Ziekenhuisverblijf</vt:lpstr>
      <vt:lpstr>Overige problemen</vt:lpstr>
      <vt:lpstr> Welk percentage van de informatie/voorlichting, die jouw patiënt in het ziekenhuis krijgt, wordt er gemiddeld onthouden?  </vt:lpstr>
      <vt:lpstr> Welk aantal voorlichtingen, gegeven in het ziekenhuis door een stomaverpleegkundige, is effectief?    </vt:lpstr>
      <vt:lpstr> Hoeveel van jouw patiënten/mantelzorgers kunnen voor ontslag met vertrouwen de volgende vaardigheden uitvoeren?   Kunnen werken met een klem / geïntegreerde     sluiting / kraantje   Het legen van een stomazakje  </vt:lpstr>
      <vt:lpstr> Hoeveel van jouw patiënten/mantelzorgers kunnen voor ontslag met vertrouwen de volgende vaardigheden uitvoeren?   Het verwisselen van het stomazakje     </vt:lpstr>
      <vt:lpstr> Welk percentage van jouw patiënten begrijpt goed hoe zij peristomale huidproblemen kunnen voorkomen en herkennen?  </vt:lpstr>
      <vt:lpstr>Educatie Peristomale huidproblemen</vt:lpstr>
      <vt:lpstr>De impact op patiënten Casus</vt:lpstr>
      <vt:lpstr>Jouw inzet</vt:lpstr>
      <vt:lpstr>Het zorgpad</vt:lpstr>
      <vt:lpstr>Quotes:</vt:lpstr>
      <vt:lpstr>PowerPoint-presentatie</vt:lpstr>
      <vt:lpstr>Bewustingwording – Noord-Amerika</vt:lpstr>
      <vt:lpstr>Heb je contact met de thuiszorgverpleegkundige die jouw patiënten bezoekt?  </vt:lpstr>
      <vt:lpstr>Wanneer zou een patient, na ontslag uit het ziekenhuis, een stomaverpleegkundige moet zien?</vt:lpstr>
      <vt:lpstr>Evaluatie van ondersteunende bronnen voor stomadragers op het web</vt:lpstr>
      <vt:lpstr>Belangrijkste bevindingen</vt:lpstr>
      <vt:lpstr>Stoma informatie op het internet</vt:lpstr>
      <vt:lpstr>De impact op patiënten Casus</vt:lpstr>
      <vt:lpstr>Het maximaliseren van de impact op patiënten Casus</vt:lpstr>
      <vt:lpstr>Jouw inzet</vt:lpstr>
      <vt:lpstr>Het zorgpad</vt:lpstr>
      <vt:lpstr>Wanneer begin je met informatie geven over stomale en peristomale problemen?</vt:lpstr>
      <vt:lpstr>Wat kan er fout gaan?</vt:lpstr>
      <vt:lpstr>Wat patiënten zeggen</vt:lpstr>
      <vt:lpstr>Casus: Leven met een stoma</vt:lpstr>
      <vt:lpstr>Casus: Leven met een stoma</vt:lpstr>
      <vt:lpstr>Casus: Leven met een stoma</vt:lpstr>
      <vt:lpstr>PowerPoint-presentatie</vt:lpstr>
      <vt:lpstr>Het maximaliseren van de impact op patiënten Casus</vt:lpstr>
      <vt:lpstr>Jouw inzet</vt:lpstr>
      <vt:lpstr>Het zorgpad Het onderhouden van een gezonde peristomale huid</vt:lpstr>
      <vt:lpstr>PowerPoint-presentatie</vt:lpstr>
    </vt:vector>
  </TitlesOfParts>
  <Company>Hollister Incorporated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Diane Michele</dc:creator>
  <cp:lastModifiedBy>Kristian Michiels</cp:lastModifiedBy>
  <cp:revision>214</cp:revision>
  <cp:lastPrinted>2016-02-29T19:11:14Z</cp:lastPrinted>
  <dcterms:created xsi:type="dcterms:W3CDTF">2016-01-18T20:43:23Z</dcterms:created>
  <dcterms:modified xsi:type="dcterms:W3CDTF">2018-05-16T06:19:50Z</dcterms:modified>
</cp:coreProperties>
</file>