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9" r:id="rId1"/>
  </p:sldMasterIdLst>
  <p:notesMasterIdLst>
    <p:notesMasterId r:id="rId15"/>
  </p:notesMasterIdLst>
  <p:handoutMasterIdLst>
    <p:handoutMasterId r:id="rId16"/>
  </p:handoutMasterIdLst>
  <p:sldIdLst>
    <p:sldId id="257" r:id="rId2"/>
    <p:sldId id="259" r:id="rId3"/>
    <p:sldId id="265" r:id="rId4"/>
    <p:sldId id="267" r:id="rId5"/>
    <p:sldId id="281" r:id="rId6"/>
    <p:sldId id="270" r:id="rId7"/>
    <p:sldId id="271" r:id="rId8"/>
    <p:sldId id="272" r:id="rId9"/>
    <p:sldId id="275" r:id="rId10"/>
    <p:sldId id="276" r:id="rId11"/>
    <p:sldId id="277" r:id="rId12"/>
    <p:sldId id="280" r:id="rId13"/>
    <p:sldId id="279" r:id="rId14"/>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78" autoAdjust="0"/>
  </p:normalViewPr>
  <p:slideViewPr>
    <p:cSldViewPr snapToGrid="0" snapToObjects="1">
      <p:cViewPr varScale="1">
        <p:scale>
          <a:sx n="81" d="100"/>
          <a:sy n="81" d="100"/>
        </p:scale>
        <p:origin x="151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2BDBDF-0EF8-8040-B59D-4735A4F8FB94}" type="datetimeFigureOut">
              <a:rPr lang="nl-NL" smtClean="0"/>
              <a:t>8-2-2021</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81C6FE-9841-0445-8A7C-7CD5E07901ED}" type="slidenum">
              <a:rPr lang="nl-NL" smtClean="0"/>
              <a:t>‹nr.›</a:t>
            </a:fld>
            <a:endParaRPr lang="nl-NL"/>
          </a:p>
        </p:txBody>
      </p:sp>
    </p:spTree>
    <p:extLst>
      <p:ext uri="{BB962C8B-B14F-4D97-AF65-F5344CB8AC3E}">
        <p14:creationId xmlns:p14="http://schemas.microsoft.com/office/powerpoint/2010/main" val="4230060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311DD2-71A6-9843-BD2B-54CDA79D76D6}" type="datetimeFigureOut">
              <a:rPr lang="nl-NL" smtClean="0"/>
              <a:t>8-2-2021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085ED-A75C-064D-8C7B-DC20FA1B1B2E}" type="slidenum">
              <a:rPr lang="nl-NL" smtClean="0"/>
              <a:t>‹nr.›</a:t>
            </a:fld>
            <a:endParaRPr lang="nl-NL"/>
          </a:p>
        </p:txBody>
      </p:sp>
    </p:spTree>
    <p:extLst>
      <p:ext uri="{BB962C8B-B14F-4D97-AF65-F5344CB8AC3E}">
        <p14:creationId xmlns:p14="http://schemas.microsoft.com/office/powerpoint/2010/main" val="29840745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7B05C28-8227-C14B-9E9E-BBA0907A6498}" type="slidenum">
              <a:rPr lang="nl-NL" smtClean="0"/>
              <a:t>1</a:t>
            </a:fld>
            <a:endParaRPr lang="nl-NL"/>
          </a:p>
        </p:txBody>
      </p:sp>
    </p:spTree>
    <p:extLst>
      <p:ext uri="{BB962C8B-B14F-4D97-AF65-F5344CB8AC3E}">
        <p14:creationId xmlns:p14="http://schemas.microsoft.com/office/powerpoint/2010/main" val="4087788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Reden dat je een ABCDE methode</a:t>
            </a:r>
            <a:r>
              <a:rPr lang="nl-NL" baseline="0" dirty="0" smtClean="0"/>
              <a:t> gebruikt is </a:t>
            </a:r>
          </a:p>
          <a:p>
            <a:pPr marL="171450" indent="-171450">
              <a:buFontTx/>
              <a:buChar char="-"/>
            </a:pPr>
            <a:r>
              <a:rPr lang="nl-NL" baseline="0" dirty="0" smtClean="0"/>
              <a:t>omdat het je structuur geeft. In de chaos kun jij je ding doen en je niet af laten lijden door alles om je heen. Het maakt ook dat je geen dingen over het hoofd ziet en dat je daardoor heel volledig bent. </a:t>
            </a:r>
          </a:p>
          <a:p>
            <a:pPr marL="171450" indent="-171450">
              <a:buFontTx/>
              <a:buChar char="-"/>
            </a:pPr>
            <a:r>
              <a:rPr lang="nl-NL" baseline="0" dirty="0" smtClean="0"/>
              <a:t>Daarnaast geeft het een goede weergave van de vitale parameters van de patiënt zodat je ook beter kunt inschatten of er spoed nodig is ja of nee</a:t>
            </a:r>
            <a:endParaRPr lang="nl-NL" dirty="0"/>
          </a:p>
        </p:txBody>
      </p:sp>
      <p:sp>
        <p:nvSpPr>
          <p:cNvPr id="4" name="Tijdelijke aanduiding voor dianummer 3"/>
          <p:cNvSpPr>
            <a:spLocks noGrp="1"/>
          </p:cNvSpPr>
          <p:nvPr>
            <p:ph type="sldNum" sz="quarter" idx="10"/>
          </p:nvPr>
        </p:nvSpPr>
        <p:spPr/>
        <p:txBody>
          <a:bodyPr/>
          <a:lstStyle/>
          <a:p>
            <a:fld id="{B06085ED-A75C-064D-8C7B-DC20FA1B1B2E}" type="slidenum">
              <a:rPr lang="nl-NL" smtClean="0"/>
              <a:t>2</a:t>
            </a:fld>
            <a:endParaRPr lang="nl-NL"/>
          </a:p>
        </p:txBody>
      </p:sp>
    </p:spTree>
    <p:extLst>
      <p:ext uri="{BB962C8B-B14F-4D97-AF65-F5344CB8AC3E}">
        <p14:creationId xmlns:p14="http://schemas.microsoft.com/office/powerpoint/2010/main" val="3258501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06085ED-A75C-064D-8C7B-DC20FA1B1B2E}" type="slidenum">
              <a:rPr lang="nl-NL" smtClean="0"/>
              <a:t>3</a:t>
            </a:fld>
            <a:endParaRPr lang="nl-NL"/>
          </a:p>
        </p:txBody>
      </p:sp>
    </p:spTree>
    <p:extLst>
      <p:ext uri="{BB962C8B-B14F-4D97-AF65-F5344CB8AC3E}">
        <p14:creationId xmlns:p14="http://schemas.microsoft.com/office/powerpoint/2010/main" val="367580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a:t>
            </a:r>
            <a:r>
              <a:rPr lang="nl-NL" baseline="0" dirty="0" smtClean="0"/>
              <a:t> staat voor </a:t>
            </a:r>
            <a:r>
              <a:rPr lang="nl-NL" baseline="0" dirty="0" err="1" smtClean="0"/>
              <a:t>airway</a:t>
            </a:r>
            <a:r>
              <a:rPr lang="nl-NL" baseline="0" dirty="0" smtClean="0"/>
              <a:t> = luchtweg</a:t>
            </a:r>
          </a:p>
          <a:p>
            <a:r>
              <a:rPr lang="nl-NL" baseline="0" dirty="0" smtClean="0"/>
              <a:t>Aan de telefoon krijg je al veel informatie over de </a:t>
            </a:r>
            <a:r>
              <a:rPr lang="nl-NL" baseline="0" dirty="0" err="1" smtClean="0"/>
              <a:t>airway</a:t>
            </a:r>
            <a:endParaRPr lang="nl-NL"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l-NL" baseline="0" dirty="0" smtClean="0">
              <a:latin typeface="Calibri"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Bedreigde A = luchtwegobstructie!</a:t>
            </a:r>
          </a:p>
          <a:p>
            <a:endParaRPr lang="nl-NL" baseline="0" dirty="0" smtClean="0">
              <a:latin typeface="Calibri" charset="0"/>
            </a:endParaRPr>
          </a:p>
          <a:p>
            <a:r>
              <a:rPr lang="nl-NL" baseline="0" dirty="0" smtClean="0">
                <a:latin typeface="Calibri" charset="0"/>
              </a:rPr>
              <a:t>Uitleggen aan de hand van het plaatje waar in de luchtwegen een obstructie kan plaatsvinden &gt; in de mondholte door zwelling van de tong, door corpus </a:t>
            </a:r>
            <a:r>
              <a:rPr lang="nl-NL" baseline="0" dirty="0" err="1" smtClean="0">
                <a:latin typeface="Calibri" charset="0"/>
              </a:rPr>
              <a:t>alienum</a:t>
            </a:r>
            <a:r>
              <a:rPr lang="nl-NL" baseline="0" dirty="0" smtClean="0">
                <a:latin typeface="Calibri" charset="0"/>
              </a:rPr>
              <a:t> lager in de luchtwegen en bij zwelling stembanden of strottenhoofd </a:t>
            </a:r>
            <a:r>
              <a:rPr lang="nl-NL" baseline="0" dirty="0" err="1" smtClean="0">
                <a:latin typeface="Calibri" charset="0"/>
              </a:rPr>
              <a:t>thv</a:t>
            </a:r>
            <a:r>
              <a:rPr lang="nl-NL" baseline="0" dirty="0" smtClean="0">
                <a:latin typeface="Calibri" charset="0"/>
              </a:rPr>
              <a:t> larynx gebied. </a:t>
            </a:r>
          </a:p>
          <a:p>
            <a:endParaRPr lang="nl-NL" baseline="0" dirty="0" smtClean="0">
              <a:latin typeface="Calibri" charset="0"/>
            </a:endParaRPr>
          </a:p>
          <a:p>
            <a:r>
              <a:rPr lang="nl-NL" baseline="0" dirty="0" smtClean="0">
                <a:latin typeface="Calibri" charset="0"/>
              </a:rPr>
              <a:t>Welke geluiden kun je horen waarbij er sprake is van een (mogelijke bedreigde A? ) &gt; snurken, heesheid, </a:t>
            </a:r>
            <a:r>
              <a:rPr lang="nl-NL" baseline="0" dirty="0" err="1" smtClean="0">
                <a:latin typeface="Calibri" charset="0"/>
              </a:rPr>
              <a:t>stridor</a:t>
            </a:r>
            <a:r>
              <a:rPr lang="nl-NL" baseline="0" dirty="0" smtClean="0">
                <a:latin typeface="Calibri" charset="0"/>
              </a:rPr>
              <a:t>, rochelen, afwijkende stem</a:t>
            </a:r>
          </a:p>
          <a:p>
            <a:r>
              <a:rPr lang="nl-NL" baseline="0" dirty="0" smtClean="0">
                <a:latin typeface="Calibri" charset="0"/>
              </a:rPr>
              <a:t>Heesheid en </a:t>
            </a:r>
            <a:r>
              <a:rPr lang="nl-NL" baseline="0" dirty="0" err="1" smtClean="0">
                <a:latin typeface="Calibri" charset="0"/>
              </a:rPr>
              <a:t>stridor</a:t>
            </a:r>
            <a:r>
              <a:rPr lang="nl-NL" baseline="0" dirty="0" smtClean="0">
                <a:latin typeface="Calibri" charset="0"/>
              </a:rPr>
              <a:t> = bovenste luchtwegobstructie</a:t>
            </a:r>
          </a:p>
          <a:p>
            <a:r>
              <a:rPr lang="nl-NL" baseline="0" dirty="0" smtClean="0">
                <a:latin typeface="Calibri" charset="0"/>
              </a:rPr>
              <a:t>Snurken = </a:t>
            </a:r>
            <a:r>
              <a:rPr lang="nl-NL" baseline="0" dirty="0" err="1" smtClean="0">
                <a:latin typeface="Calibri" charset="0"/>
              </a:rPr>
              <a:t>partiele</a:t>
            </a:r>
            <a:r>
              <a:rPr lang="nl-NL" baseline="0" dirty="0" smtClean="0">
                <a:latin typeface="Calibri" charset="0"/>
              </a:rPr>
              <a:t> luchtwegobstructie &gt; eventueel stabiele zijligging adviseren</a:t>
            </a:r>
          </a:p>
          <a:p>
            <a:r>
              <a:rPr lang="nl-NL" baseline="0" dirty="0" smtClean="0">
                <a:latin typeface="Calibri" charset="0"/>
              </a:rPr>
              <a:t>Rochelen = bloed of slijm in de luchtwegen &gt; stabiele zijligging</a:t>
            </a:r>
          </a:p>
          <a:p>
            <a:r>
              <a:rPr lang="nl-NL" baseline="0" dirty="0" smtClean="0">
                <a:latin typeface="Calibri" charset="0"/>
              </a:rPr>
              <a:t>Afwijkende stem/hees: oedeem stembanden of larynx ( = strottenhoofd)</a:t>
            </a:r>
          </a:p>
          <a:p>
            <a:endParaRPr lang="nl-NL" baseline="0" dirty="0" smtClean="0">
              <a:latin typeface="Calibri" charset="0"/>
            </a:endParaRPr>
          </a:p>
          <a:p>
            <a:r>
              <a:rPr lang="nl-NL" baseline="0" dirty="0" smtClean="0">
                <a:latin typeface="Calibri" charset="0"/>
              </a:rPr>
              <a:t>Naast afwijkende geluiden is plots ernstig kwijlen (speeksel echt niet meer door kunnen slikken) een alarmsymptoom!! Dit past bij “ echte” kroep: </a:t>
            </a:r>
            <a:r>
              <a:rPr lang="nl-NL" baseline="0" dirty="0" err="1" smtClean="0">
                <a:latin typeface="Calibri" charset="0"/>
              </a:rPr>
              <a:t>bacteriele</a:t>
            </a:r>
            <a:r>
              <a:rPr lang="nl-NL" baseline="0" dirty="0" smtClean="0">
                <a:latin typeface="Calibri" charset="0"/>
              </a:rPr>
              <a:t> infectie waarbij strottenhoofd ontstoken raakt &gt; past bij difterie, sinds vaccinaties zeer weinig voorkomend. Patiënt zit heel stil, met gezicht zo ver </a:t>
            </a:r>
            <a:r>
              <a:rPr lang="nl-NL" baseline="0" dirty="0" err="1" smtClean="0">
                <a:latin typeface="Calibri" charset="0"/>
              </a:rPr>
              <a:t>mogeiljk</a:t>
            </a:r>
            <a:r>
              <a:rPr lang="nl-NL" baseline="0" dirty="0" smtClean="0">
                <a:latin typeface="Calibri" charset="0"/>
              </a:rPr>
              <a:t> naar voren en rechtop. </a:t>
            </a:r>
          </a:p>
          <a:p>
            <a:endParaRPr lang="nl-NL" baseline="0" dirty="0" smtClean="0">
              <a:latin typeface="Calibri" charset="0"/>
            </a:endParaRPr>
          </a:p>
          <a:p>
            <a:r>
              <a:rPr lang="nl-NL" baseline="0" dirty="0" smtClean="0">
                <a:latin typeface="Calibri" charset="0"/>
              </a:rPr>
              <a:t>Noem eens situaties waarbij er sprake is van een bedreigde A (verstikking door corpus </a:t>
            </a:r>
            <a:r>
              <a:rPr lang="nl-NL" baseline="0" dirty="0" err="1" smtClean="0">
                <a:latin typeface="Calibri" charset="0"/>
              </a:rPr>
              <a:t>aliemum</a:t>
            </a:r>
            <a:r>
              <a:rPr lang="nl-NL" baseline="0" dirty="0" smtClean="0">
                <a:latin typeface="Calibri" charset="0"/>
              </a:rPr>
              <a:t>, </a:t>
            </a:r>
            <a:r>
              <a:rPr lang="nl-NL" baseline="0" dirty="0" err="1" smtClean="0">
                <a:latin typeface="Calibri" charset="0"/>
              </a:rPr>
              <a:t>analfylaxe</a:t>
            </a:r>
            <a:r>
              <a:rPr lang="nl-NL" baseline="0" dirty="0" smtClean="0">
                <a:latin typeface="Calibri" charset="0"/>
              </a:rPr>
              <a:t>, aangezichtstrauma, brand/rook inademen!!)</a:t>
            </a:r>
          </a:p>
          <a:p>
            <a:r>
              <a:rPr lang="nl-NL" baseline="0" dirty="0" smtClean="0">
                <a:latin typeface="Calibri" charset="0"/>
              </a:rPr>
              <a:t>In het algemeen kan je aannemen dat als een patiënt normaal spreekt, zonder bijgeluiden, dat de A op dat moment niet bedreigd is. </a:t>
            </a:r>
          </a:p>
          <a:p>
            <a:endParaRPr lang="nl-NL" dirty="0"/>
          </a:p>
        </p:txBody>
      </p:sp>
      <p:sp>
        <p:nvSpPr>
          <p:cNvPr id="4" name="Tijdelijke aanduiding voor dianummer 3"/>
          <p:cNvSpPr>
            <a:spLocks noGrp="1"/>
          </p:cNvSpPr>
          <p:nvPr>
            <p:ph type="sldNum" sz="quarter" idx="10"/>
          </p:nvPr>
        </p:nvSpPr>
        <p:spPr/>
        <p:txBody>
          <a:bodyPr/>
          <a:lstStyle/>
          <a:p>
            <a:fld id="{B06085ED-A75C-064D-8C7B-DC20FA1B1B2E}" type="slidenum">
              <a:rPr lang="nl-NL" smtClean="0"/>
              <a:t>4</a:t>
            </a:fld>
            <a:endParaRPr lang="nl-NL"/>
          </a:p>
        </p:txBody>
      </p:sp>
    </p:spTree>
    <p:extLst>
      <p:ext uri="{BB962C8B-B14F-4D97-AF65-F5344CB8AC3E}">
        <p14:creationId xmlns:p14="http://schemas.microsoft.com/office/powerpoint/2010/main" val="3972569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a:t>
            </a:r>
            <a:r>
              <a:rPr lang="nl-NL" baseline="0" dirty="0" smtClean="0"/>
              <a:t> staat voor </a:t>
            </a:r>
            <a:r>
              <a:rPr lang="nl-NL" baseline="0" dirty="0" err="1" smtClean="0"/>
              <a:t>airway</a:t>
            </a:r>
            <a:r>
              <a:rPr lang="nl-NL" baseline="0" dirty="0" smtClean="0"/>
              <a:t> = luchtweg</a:t>
            </a:r>
          </a:p>
          <a:p>
            <a:r>
              <a:rPr lang="nl-NL" baseline="0" dirty="0" smtClean="0"/>
              <a:t>Aan de telefoon krijg je al veel informatie over de </a:t>
            </a:r>
            <a:r>
              <a:rPr lang="nl-NL" baseline="0" dirty="0" err="1" smtClean="0"/>
              <a:t>airway</a:t>
            </a:r>
            <a:endParaRPr lang="nl-NL"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l-NL" baseline="0" dirty="0" smtClean="0">
              <a:latin typeface="Calibri"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Bedreigde A = luchtwegobstructie!</a:t>
            </a:r>
          </a:p>
          <a:p>
            <a:endParaRPr lang="nl-NL" baseline="0" dirty="0" smtClean="0">
              <a:latin typeface="Calibri" charset="0"/>
            </a:endParaRPr>
          </a:p>
          <a:p>
            <a:r>
              <a:rPr lang="nl-NL" baseline="0" dirty="0" smtClean="0">
                <a:latin typeface="Calibri" charset="0"/>
              </a:rPr>
              <a:t>Uitleggen aan de hand van het plaatje waar in de luchtwegen een obstructie kan plaatsvinden &gt; in de mondholte door zwelling van de tong, door corpus </a:t>
            </a:r>
            <a:r>
              <a:rPr lang="nl-NL" baseline="0" dirty="0" err="1" smtClean="0">
                <a:latin typeface="Calibri" charset="0"/>
              </a:rPr>
              <a:t>alienum</a:t>
            </a:r>
            <a:r>
              <a:rPr lang="nl-NL" baseline="0" dirty="0" smtClean="0">
                <a:latin typeface="Calibri" charset="0"/>
              </a:rPr>
              <a:t> lager in de luchtwegen en bij zwelling stembanden of strottenhoofd </a:t>
            </a:r>
            <a:r>
              <a:rPr lang="nl-NL" baseline="0" dirty="0" err="1" smtClean="0">
                <a:latin typeface="Calibri" charset="0"/>
              </a:rPr>
              <a:t>thv</a:t>
            </a:r>
            <a:r>
              <a:rPr lang="nl-NL" baseline="0" dirty="0" smtClean="0">
                <a:latin typeface="Calibri" charset="0"/>
              </a:rPr>
              <a:t> larynx gebied. </a:t>
            </a:r>
          </a:p>
          <a:p>
            <a:endParaRPr lang="nl-NL" baseline="0" dirty="0" smtClean="0">
              <a:latin typeface="Calibri" charset="0"/>
            </a:endParaRPr>
          </a:p>
          <a:p>
            <a:r>
              <a:rPr lang="nl-NL" baseline="0" dirty="0" smtClean="0">
                <a:latin typeface="Calibri" charset="0"/>
              </a:rPr>
              <a:t>Welke geluiden kun je horen waarbij er sprake is van een (mogelijke bedreigde A? ) &gt; snurken, heesheid, </a:t>
            </a:r>
            <a:r>
              <a:rPr lang="nl-NL" baseline="0" dirty="0" err="1" smtClean="0">
                <a:latin typeface="Calibri" charset="0"/>
              </a:rPr>
              <a:t>stridor</a:t>
            </a:r>
            <a:r>
              <a:rPr lang="nl-NL" baseline="0" dirty="0" smtClean="0">
                <a:latin typeface="Calibri" charset="0"/>
              </a:rPr>
              <a:t>, rochelen, afwijkende stem</a:t>
            </a:r>
          </a:p>
          <a:p>
            <a:r>
              <a:rPr lang="nl-NL" baseline="0" dirty="0" smtClean="0">
                <a:latin typeface="Calibri" charset="0"/>
              </a:rPr>
              <a:t>Heesheid en </a:t>
            </a:r>
            <a:r>
              <a:rPr lang="nl-NL" baseline="0" dirty="0" err="1" smtClean="0">
                <a:latin typeface="Calibri" charset="0"/>
              </a:rPr>
              <a:t>stridor</a:t>
            </a:r>
            <a:r>
              <a:rPr lang="nl-NL" baseline="0" dirty="0" smtClean="0">
                <a:latin typeface="Calibri" charset="0"/>
              </a:rPr>
              <a:t> = bovenste luchtwegobstructie</a:t>
            </a:r>
          </a:p>
          <a:p>
            <a:r>
              <a:rPr lang="nl-NL" baseline="0" dirty="0" smtClean="0">
                <a:latin typeface="Calibri" charset="0"/>
              </a:rPr>
              <a:t>Snurken = </a:t>
            </a:r>
            <a:r>
              <a:rPr lang="nl-NL" baseline="0" dirty="0" err="1" smtClean="0">
                <a:latin typeface="Calibri" charset="0"/>
              </a:rPr>
              <a:t>partiele</a:t>
            </a:r>
            <a:r>
              <a:rPr lang="nl-NL" baseline="0" dirty="0" smtClean="0">
                <a:latin typeface="Calibri" charset="0"/>
              </a:rPr>
              <a:t> luchtwegobstructie &gt; eventueel stabiele zijligging adviseren</a:t>
            </a:r>
          </a:p>
          <a:p>
            <a:r>
              <a:rPr lang="nl-NL" baseline="0" dirty="0" smtClean="0">
                <a:latin typeface="Calibri" charset="0"/>
              </a:rPr>
              <a:t>Rochelen = bloed of slijm in de luchtwegen &gt; stabiele zijligging</a:t>
            </a:r>
          </a:p>
          <a:p>
            <a:r>
              <a:rPr lang="nl-NL" baseline="0" dirty="0" smtClean="0">
                <a:latin typeface="Calibri" charset="0"/>
              </a:rPr>
              <a:t>Afwijkende stem/hees: oedeem stembanden of larynx ( = strottenhoofd)</a:t>
            </a:r>
          </a:p>
          <a:p>
            <a:endParaRPr lang="nl-NL" baseline="0" dirty="0" smtClean="0">
              <a:latin typeface="Calibri" charset="0"/>
            </a:endParaRPr>
          </a:p>
          <a:p>
            <a:r>
              <a:rPr lang="nl-NL" baseline="0" dirty="0" smtClean="0">
                <a:latin typeface="Calibri" charset="0"/>
              </a:rPr>
              <a:t>Naast afwijkende geluiden is plots ernstig kwijlen (speeksel echt niet meer door kunnen slikken) een alarmsymptoom!! Dit past bij “ echte” kroep: </a:t>
            </a:r>
            <a:r>
              <a:rPr lang="nl-NL" baseline="0" dirty="0" err="1" smtClean="0">
                <a:latin typeface="Calibri" charset="0"/>
              </a:rPr>
              <a:t>bacteriele</a:t>
            </a:r>
            <a:r>
              <a:rPr lang="nl-NL" baseline="0" dirty="0" smtClean="0">
                <a:latin typeface="Calibri" charset="0"/>
              </a:rPr>
              <a:t> infectie waarbij strottenhoofd ontstoken raakt &gt; past bij difterie, sinds vaccinaties zeer weinig voorkomend. Patiënt zit heel stil, met gezicht zo ver </a:t>
            </a:r>
            <a:r>
              <a:rPr lang="nl-NL" baseline="0" dirty="0" err="1" smtClean="0">
                <a:latin typeface="Calibri" charset="0"/>
              </a:rPr>
              <a:t>mogeiljk</a:t>
            </a:r>
            <a:r>
              <a:rPr lang="nl-NL" baseline="0" dirty="0" smtClean="0">
                <a:latin typeface="Calibri" charset="0"/>
              </a:rPr>
              <a:t> naar voren en rechtop. </a:t>
            </a:r>
          </a:p>
          <a:p>
            <a:endParaRPr lang="nl-NL" baseline="0" dirty="0" smtClean="0">
              <a:latin typeface="Calibri" charset="0"/>
            </a:endParaRPr>
          </a:p>
          <a:p>
            <a:r>
              <a:rPr lang="nl-NL" baseline="0" dirty="0" smtClean="0">
                <a:latin typeface="Calibri" charset="0"/>
              </a:rPr>
              <a:t>Noem eens situaties waarbij er sprake is van een bedreigde A (verstikking door corpus </a:t>
            </a:r>
            <a:r>
              <a:rPr lang="nl-NL" baseline="0" dirty="0" err="1" smtClean="0">
                <a:latin typeface="Calibri" charset="0"/>
              </a:rPr>
              <a:t>aliemum</a:t>
            </a:r>
            <a:r>
              <a:rPr lang="nl-NL" baseline="0" dirty="0" smtClean="0">
                <a:latin typeface="Calibri" charset="0"/>
              </a:rPr>
              <a:t>, </a:t>
            </a:r>
            <a:r>
              <a:rPr lang="nl-NL" baseline="0" dirty="0" err="1" smtClean="0">
                <a:latin typeface="Calibri" charset="0"/>
              </a:rPr>
              <a:t>analfylaxe</a:t>
            </a:r>
            <a:r>
              <a:rPr lang="nl-NL" baseline="0" dirty="0" smtClean="0">
                <a:latin typeface="Calibri" charset="0"/>
              </a:rPr>
              <a:t>, aangezichtstrauma, brand/rook inademen!!)</a:t>
            </a:r>
          </a:p>
          <a:p>
            <a:r>
              <a:rPr lang="nl-NL" baseline="0" dirty="0" smtClean="0">
                <a:latin typeface="Calibri" charset="0"/>
              </a:rPr>
              <a:t>In het algemeen kan je aannemen dat als een patiënt normaal spreekt, zonder bijgeluiden, dat de A op dat moment niet bedreigd is. </a:t>
            </a:r>
          </a:p>
          <a:p>
            <a:endParaRPr lang="nl-NL" dirty="0"/>
          </a:p>
        </p:txBody>
      </p:sp>
      <p:sp>
        <p:nvSpPr>
          <p:cNvPr id="4" name="Tijdelijke aanduiding voor dianummer 3"/>
          <p:cNvSpPr>
            <a:spLocks noGrp="1"/>
          </p:cNvSpPr>
          <p:nvPr>
            <p:ph type="sldNum" sz="quarter" idx="10"/>
          </p:nvPr>
        </p:nvSpPr>
        <p:spPr/>
        <p:txBody>
          <a:bodyPr/>
          <a:lstStyle/>
          <a:p>
            <a:fld id="{B06085ED-A75C-064D-8C7B-DC20FA1B1B2E}" type="slidenum">
              <a:rPr lang="nl-NL" smtClean="0"/>
              <a:t>5</a:t>
            </a:fld>
            <a:endParaRPr lang="nl-NL"/>
          </a:p>
        </p:txBody>
      </p:sp>
    </p:spTree>
    <p:extLst>
      <p:ext uri="{BB962C8B-B14F-4D97-AF65-F5344CB8AC3E}">
        <p14:creationId xmlns:p14="http://schemas.microsoft.com/office/powerpoint/2010/main" val="3972569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Analfylaxe</a:t>
            </a:r>
            <a:r>
              <a:rPr lang="nl-NL" dirty="0" smtClean="0"/>
              <a:t> is voorbeeld van potentieel</a:t>
            </a:r>
            <a:r>
              <a:rPr lang="nl-NL" baseline="0" dirty="0" smtClean="0"/>
              <a:t> bedreigde A &gt; </a:t>
            </a:r>
            <a:r>
              <a:rPr lang="nl-NL" baseline="0" dirty="0" err="1" smtClean="0"/>
              <a:t>ambu</a:t>
            </a:r>
            <a:r>
              <a:rPr lang="nl-NL" baseline="0" dirty="0" smtClean="0"/>
              <a:t> A1 </a:t>
            </a:r>
            <a:r>
              <a:rPr lang="nl-NL" baseline="0" dirty="0" err="1" smtClean="0"/>
              <a:t>epipen</a:t>
            </a:r>
            <a:r>
              <a:rPr lang="nl-NL" baseline="0" dirty="0" smtClean="0"/>
              <a:t> </a:t>
            </a:r>
            <a:r>
              <a:rPr lang="nl-NL" baseline="0" dirty="0" err="1" smtClean="0"/>
              <a:t>zn</a:t>
            </a:r>
            <a:endParaRPr lang="nl-NL" baseline="0" dirty="0" smtClean="0"/>
          </a:p>
          <a:p>
            <a:r>
              <a:rPr lang="nl-NL" baseline="0" dirty="0" smtClean="0"/>
              <a:t>Hebben jullie die op de praktijk?</a:t>
            </a:r>
            <a:endParaRPr lang="nl-NL" dirty="0"/>
          </a:p>
        </p:txBody>
      </p:sp>
      <p:sp>
        <p:nvSpPr>
          <p:cNvPr id="4" name="Tijdelijke aanduiding voor dianummer 3"/>
          <p:cNvSpPr>
            <a:spLocks noGrp="1"/>
          </p:cNvSpPr>
          <p:nvPr>
            <p:ph type="sldNum" sz="quarter" idx="10"/>
          </p:nvPr>
        </p:nvSpPr>
        <p:spPr/>
        <p:txBody>
          <a:bodyPr/>
          <a:lstStyle/>
          <a:p>
            <a:fld id="{B06085ED-A75C-064D-8C7B-DC20FA1B1B2E}" type="slidenum">
              <a:rPr lang="nl-NL" smtClean="0"/>
              <a:t>6</a:t>
            </a:fld>
            <a:endParaRPr lang="nl-NL"/>
          </a:p>
        </p:txBody>
      </p:sp>
    </p:spTree>
    <p:extLst>
      <p:ext uri="{BB962C8B-B14F-4D97-AF65-F5344CB8AC3E}">
        <p14:creationId xmlns:p14="http://schemas.microsoft.com/office/powerpoint/2010/main" val="1769334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latin typeface="Calibri" charset="0"/>
              </a:rPr>
              <a:t>Wat wil</a:t>
            </a:r>
            <a:r>
              <a:rPr lang="nl-NL" baseline="0" dirty="0" smtClean="0">
                <a:latin typeface="Calibri" charset="0"/>
              </a:rPr>
              <a:t> je weten om een B probleem vast te stellen, met andere woorden, wat zijn de symptomen van een zuurstof tekort? </a:t>
            </a:r>
          </a:p>
          <a:p>
            <a:r>
              <a:rPr lang="nl-NL" baseline="0" dirty="0" smtClean="0">
                <a:latin typeface="Calibri" charset="0"/>
              </a:rPr>
              <a:t>Bij grote voorkeur patiënt zelf horen aan de telefoon</a:t>
            </a:r>
          </a:p>
          <a:p>
            <a:r>
              <a:rPr lang="nl-NL" baseline="0" dirty="0" smtClean="0">
                <a:latin typeface="Calibri" charset="0"/>
              </a:rPr>
              <a:t>Ademhalingsfrequentie bespreken &gt; bij kinderen anders dan bij volwassenen. 30 seconden tellen! Bij kinderen romper uitdoen. </a:t>
            </a: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Pas bij saturatie van 80 % wordt je blauw!! </a:t>
            </a: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Bij baby’s is heel belangrijk hoe ze drinken. Tot 4 maanden volledige neusademhaling, bij kinderen een van de eerste symptomen loslaten van borst of fles. </a:t>
            </a:r>
          </a:p>
          <a:p>
            <a:pPr marL="0" marR="0" indent="0" algn="l" defTabSz="457200" rtl="0" eaLnBrk="1" fontAlgn="auto" latinLnBrk="0" hangingPunct="1">
              <a:lnSpc>
                <a:spcPct val="100000"/>
              </a:lnSpc>
              <a:spcBef>
                <a:spcPts val="0"/>
              </a:spcBef>
              <a:spcAft>
                <a:spcPts val="0"/>
              </a:spcAft>
              <a:buClrTx/>
              <a:buSzTx/>
              <a:buFontTx/>
              <a:buNone/>
              <a:tabLst/>
              <a:defRPr/>
            </a:pPr>
            <a:endParaRPr lang="nl-NL" baseline="0" dirty="0" smtClean="0">
              <a:latin typeface="Calibri"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Wat hoor je: of een patiënt hele zinnen kan spreken, bijgeluiden. </a:t>
            </a: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Hevig benauwd = kan geen 5 woorden achter elkaar zeggen, zit doorgaans rechtop &gt; u1!</a:t>
            </a: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Matig = milde </a:t>
            </a:r>
            <a:r>
              <a:rPr lang="nl-NL" baseline="0" dirty="0" err="1" smtClean="0">
                <a:latin typeface="Calibri" charset="0"/>
              </a:rPr>
              <a:t>tachtpneu</a:t>
            </a:r>
            <a:r>
              <a:rPr lang="nl-NL" baseline="0" dirty="0" smtClean="0">
                <a:latin typeface="Calibri" charset="0"/>
              </a:rPr>
              <a:t> of gebruik hulpademhalingsspieren</a:t>
            </a: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Gering = gevoel van lichte benauwdheid, geen gebruik hulpademhalingsspieren</a:t>
            </a: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latin typeface="Calibri" charset="0"/>
              </a:rPr>
              <a:t>Kind = steunende ademhaling betekend hevig benauwd. </a:t>
            </a:r>
          </a:p>
          <a:p>
            <a:endParaRPr lang="nl-NL" dirty="0"/>
          </a:p>
        </p:txBody>
      </p:sp>
      <p:sp>
        <p:nvSpPr>
          <p:cNvPr id="4" name="Tijdelijke aanduiding voor dianummer 3"/>
          <p:cNvSpPr>
            <a:spLocks noGrp="1"/>
          </p:cNvSpPr>
          <p:nvPr>
            <p:ph type="sldNum" sz="quarter" idx="10"/>
          </p:nvPr>
        </p:nvSpPr>
        <p:spPr/>
        <p:txBody>
          <a:bodyPr/>
          <a:lstStyle/>
          <a:p>
            <a:fld id="{B06085ED-A75C-064D-8C7B-DC20FA1B1B2E}" type="slidenum">
              <a:rPr lang="nl-NL" smtClean="0"/>
              <a:t>8</a:t>
            </a:fld>
            <a:endParaRPr lang="nl-NL"/>
          </a:p>
        </p:txBody>
      </p:sp>
    </p:spTree>
    <p:extLst>
      <p:ext uri="{BB962C8B-B14F-4D97-AF65-F5344CB8AC3E}">
        <p14:creationId xmlns:p14="http://schemas.microsoft.com/office/powerpoint/2010/main" val="1803788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E7AAE744-F47F-8445-B53B-4C42157A3159}" type="datetime1">
              <a:rPr lang="nl-NL" smtClean="0"/>
              <a:t>8-2-2021</a:t>
            </a:fld>
            <a:endParaRPr lang="nl-NL"/>
          </a:p>
        </p:txBody>
      </p:sp>
      <p:sp>
        <p:nvSpPr>
          <p:cNvPr id="5" name="Tijdelijke aanduiding voor voettekst 4"/>
          <p:cNvSpPr>
            <a:spLocks noGrp="1"/>
          </p:cNvSpPr>
          <p:nvPr>
            <p:ph type="ftr" sz="quarter" idx="11"/>
          </p:nvPr>
        </p:nvSpPr>
        <p:spPr/>
        <p:txBody>
          <a:bodyPr/>
          <a:lstStyle/>
          <a:p>
            <a:r>
              <a:rPr lang="nl-NL" smtClean="0"/>
              <a:t>Jojanneke Kant - Triage in de huisartsenpraktijk</a:t>
            </a:r>
            <a:endParaRPr lang="nl-NL"/>
          </a:p>
        </p:txBody>
      </p:sp>
      <p:sp>
        <p:nvSpPr>
          <p:cNvPr id="6" name="Tijdelijke aanduiding voor dianummer 5"/>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114989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A5DD13BA-21AC-BF48-914E-99AA988F8699}" type="datetime1">
              <a:rPr lang="nl-NL" smtClean="0"/>
              <a:t>8-2-2021</a:t>
            </a:fld>
            <a:endParaRPr lang="nl-NL"/>
          </a:p>
        </p:txBody>
      </p:sp>
      <p:sp>
        <p:nvSpPr>
          <p:cNvPr id="5" name="Tijdelijke aanduiding voor voettekst 4"/>
          <p:cNvSpPr>
            <a:spLocks noGrp="1"/>
          </p:cNvSpPr>
          <p:nvPr>
            <p:ph type="ftr" sz="quarter" idx="11"/>
          </p:nvPr>
        </p:nvSpPr>
        <p:spPr/>
        <p:txBody>
          <a:bodyPr/>
          <a:lstStyle/>
          <a:p>
            <a:r>
              <a:rPr lang="nl-NL" smtClean="0"/>
              <a:t>Jojanneke Kant - Triage in de huisartsenpraktijk</a:t>
            </a:r>
            <a:endParaRPr lang="nl-NL"/>
          </a:p>
        </p:txBody>
      </p:sp>
      <p:sp>
        <p:nvSpPr>
          <p:cNvPr id="6" name="Tijdelijke aanduiding voor dianummer 5"/>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234560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en-US"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49D01823-5D65-0B42-BE6C-A75A24539702}" type="datetime1">
              <a:rPr lang="nl-NL" smtClean="0"/>
              <a:t>8-2-2021</a:t>
            </a:fld>
            <a:endParaRPr lang="nl-NL"/>
          </a:p>
        </p:txBody>
      </p:sp>
      <p:sp>
        <p:nvSpPr>
          <p:cNvPr id="5" name="Tijdelijke aanduiding voor voettekst 4"/>
          <p:cNvSpPr>
            <a:spLocks noGrp="1"/>
          </p:cNvSpPr>
          <p:nvPr>
            <p:ph type="ftr" sz="quarter" idx="11"/>
          </p:nvPr>
        </p:nvSpPr>
        <p:spPr/>
        <p:txBody>
          <a:bodyPr/>
          <a:lstStyle/>
          <a:p>
            <a:r>
              <a:rPr lang="nl-NL" smtClean="0"/>
              <a:t>Jojanneke Kant - Triage in de huisartsenpraktijk</a:t>
            </a:r>
            <a:endParaRPr lang="nl-NL"/>
          </a:p>
        </p:txBody>
      </p:sp>
      <p:sp>
        <p:nvSpPr>
          <p:cNvPr id="6" name="Tijdelijke aanduiding voor dianummer 5"/>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353340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inhoud 2"/>
          <p:cNvSpPr>
            <a:spLocks noGrp="1"/>
          </p:cNvSpPr>
          <p:nvPr>
            <p:ph idx="1"/>
          </p:nvPr>
        </p:nvSpPr>
        <p:spPr/>
        <p:txBody>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92CE25D4-C47F-E14D-B5D5-E40596BA917A}" type="datetime1">
              <a:rPr lang="nl-NL" smtClean="0"/>
              <a:t>8-2-2021</a:t>
            </a:fld>
            <a:endParaRPr lang="nl-NL"/>
          </a:p>
        </p:txBody>
      </p:sp>
      <p:sp>
        <p:nvSpPr>
          <p:cNvPr id="5" name="Tijdelijke aanduiding voor voettekst 4"/>
          <p:cNvSpPr>
            <a:spLocks noGrp="1"/>
          </p:cNvSpPr>
          <p:nvPr>
            <p:ph type="ftr" sz="quarter" idx="11"/>
          </p:nvPr>
        </p:nvSpPr>
        <p:spPr/>
        <p:txBody>
          <a:bodyPr/>
          <a:lstStyle/>
          <a:p>
            <a:r>
              <a:rPr lang="nl-NL" smtClean="0"/>
              <a:t>Jojanneke Kant - Triage in de huisartsenpraktijk</a:t>
            </a:r>
            <a:endParaRPr lang="nl-NL"/>
          </a:p>
        </p:txBody>
      </p:sp>
      <p:sp>
        <p:nvSpPr>
          <p:cNvPr id="6" name="Tijdelijke aanduiding voor dianummer 5"/>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170032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Klik om de tekststijl van het model te bewerken</a:t>
            </a:r>
          </a:p>
        </p:txBody>
      </p:sp>
      <p:sp>
        <p:nvSpPr>
          <p:cNvPr id="4" name="Tijdelijke aanduiding voor datum 3"/>
          <p:cNvSpPr>
            <a:spLocks noGrp="1"/>
          </p:cNvSpPr>
          <p:nvPr>
            <p:ph type="dt" sz="half" idx="10"/>
          </p:nvPr>
        </p:nvSpPr>
        <p:spPr/>
        <p:txBody>
          <a:bodyPr/>
          <a:lstStyle/>
          <a:p>
            <a:fld id="{1F404DC9-384A-2B41-95CA-4DA1893FF1C2}" type="datetime1">
              <a:rPr lang="nl-NL" smtClean="0"/>
              <a:t>8-2-2021</a:t>
            </a:fld>
            <a:endParaRPr lang="nl-NL"/>
          </a:p>
        </p:txBody>
      </p:sp>
      <p:sp>
        <p:nvSpPr>
          <p:cNvPr id="5" name="Tijdelijke aanduiding voor voettekst 4"/>
          <p:cNvSpPr>
            <a:spLocks noGrp="1"/>
          </p:cNvSpPr>
          <p:nvPr>
            <p:ph type="ftr" sz="quarter" idx="11"/>
          </p:nvPr>
        </p:nvSpPr>
        <p:spPr/>
        <p:txBody>
          <a:bodyPr/>
          <a:lstStyle/>
          <a:p>
            <a:r>
              <a:rPr lang="nl-NL" smtClean="0"/>
              <a:t>Jojanneke Kant - Triage in de huisartsenpraktijk</a:t>
            </a:r>
            <a:endParaRPr lang="nl-NL"/>
          </a:p>
        </p:txBody>
      </p:sp>
      <p:sp>
        <p:nvSpPr>
          <p:cNvPr id="6" name="Tijdelijke aanduiding voor dianummer 5"/>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196398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5" name="Tijdelijke aanduiding voor datum 4"/>
          <p:cNvSpPr>
            <a:spLocks noGrp="1"/>
          </p:cNvSpPr>
          <p:nvPr>
            <p:ph type="dt" sz="half" idx="10"/>
          </p:nvPr>
        </p:nvSpPr>
        <p:spPr/>
        <p:txBody>
          <a:bodyPr/>
          <a:lstStyle/>
          <a:p>
            <a:fld id="{AA13DE8C-8468-B048-A556-DF5FA2C767EE}" type="datetime1">
              <a:rPr lang="nl-NL" smtClean="0"/>
              <a:t>8-2-2021</a:t>
            </a:fld>
            <a:endParaRPr lang="nl-NL"/>
          </a:p>
        </p:txBody>
      </p:sp>
      <p:sp>
        <p:nvSpPr>
          <p:cNvPr id="6" name="Tijdelijke aanduiding voor voettekst 5"/>
          <p:cNvSpPr>
            <a:spLocks noGrp="1"/>
          </p:cNvSpPr>
          <p:nvPr>
            <p:ph type="ftr" sz="quarter" idx="11"/>
          </p:nvPr>
        </p:nvSpPr>
        <p:spPr/>
        <p:txBody>
          <a:bodyPr/>
          <a:lstStyle/>
          <a:p>
            <a:r>
              <a:rPr lang="nl-NL" smtClean="0"/>
              <a:t>Jojanneke Kant - Triage in de huisartsenpraktijk</a:t>
            </a:r>
            <a:endParaRPr lang="nl-NL"/>
          </a:p>
        </p:txBody>
      </p:sp>
      <p:sp>
        <p:nvSpPr>
          <p:cNvPr id="7" name="Tijdelijke aanduiding voor dianummer 6"/>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416864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7" name="Tijdelijke aanduiding voor datum 6"/>
          <p:cNvSpPr>
            <a:spLocks noGrp="1"/>
          </p:cNvSpPr>
          <p:nvPr>
            <p:ph type="dt" sz="half" idx="10"/>
          </p:nvPr>
        </p:nvSpPr>
        <p:spPr/>
        <p:txBody>
          <a:bodyPr/>
          <a:lstStyle/>
          <a:p>
            <a:fld id="{9DC70710-2BEB-8849-A98D-5DB3E844BB5D}" type="datetime1">
              <a:rPr lang="nl-NL" smtClean="0"/>
              <a:t>8-2-2021</a:t>
            </a:fld>
            <a:endParaRPr lang="nl-NL"/>
          </a:p>
        </p:txBody>
      </p:sp>
      <p:sp>
        <p:nvSpPr>
          <p:cNvPr id="8" name="Tijdelijke aanduiding voor voettekst 7"/>
          <p:cNvSpPr>
            <a:spLocks noGrp="1"/>
          </p:cNvSpPr>
          <p:nvPr>
            <p:ph type="ftr" sz="quarter" idx="11"/>
          </p:nvPr>
        </p:nvSpPr>
        <p:spPr/>
        <p:txBody>
          <a:bodyPr/>
          <a:lstStyle/>
          <a:p>
            <a:r>
              <a:rPr lang="nl-NL" smtClean="0"/>
              <a:t>Jojanneke Kant - Triage in de huisartsenpraktijk</a:t>
            </a:r>
            <a:endParaRPr lang="nl-NL"/>
          </a:p>
        </p:txBody>
      </p:sp>
      <p:sp>
        <p:nvSpPr>
          <p:cNvPr id="9" name="Tijdelijke aanduiding voor dianummer 8"/>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181446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datum 2"/>
          <p:cNvSpPr>
            <a:spLocks noGrp="1"/>
          </p:cNvSpPr>
          <p:nvPr>
            <p:ph type="dt" sz="half" idx="10"/>
          </p:nvPr>
        </p:nvSpPr>
        <p:spPr/>
        <p:txBody>
          <a:bodyPr/>
          <a:lstStyle/>
          <a:p>
            <a:fld id="{6C770F7F-9552-904B-AFB5-0DBF3E78EDB2}" type="datetime1">
              <a:rPr lang="nl-NL" smtClean="0"/>
              <a:t>8-2-2021</a:t>
            </a:fld>
            <a:endParaRPr lang="nl-NL"/>
          </a:p>
        </p:txBody>
      </p:sp>
      <p:sp>
        <p:nvSpPr>
          <p:cNvPr id="4" name="Tijdelijke aanduiding voor voettekst 3"/>
          <p:cNvSpPr>
            <a:spLocks noGrp="1"/>
          </p:cNvSpPr>
          <p:nvPr>
            <p:ph type="ftr" sz="quarter" idx="11"/>
          </p:nvPr>
        </p:nvSpPr>
        <p:spPr/>
        <p:txBody>
          <a:bodyPr/>
          <a:lstStyle/>
          <a:p>
            <a:r>
              <a:rPr lang="nl-NL" smtClean="0"/>
              <a:t>Jojanneke Kant - Triage in de huisartsenpraktijk</a:t>
            </a:r>
            <a:endParaRPr lang="nl-NL"/>
          </a:p>
        </p:txBody>
      </p:sp>
      <p:sp>
        <p:nvSpPr>
          <p:cNvPr id="5" name="Tijdelijke aanduiding voor dianummer 4"/>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29401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DC34B00-4529-6542-BD3D-D5EEB18F42C5}" type="datetime1">
              <a:rPr lang="nl-NL" smtClean="0"/>
              <a:t>8-2-2021</a:t>
            </a:fld>
            <a:endParaRPr lang="nl-NL"/>
          </a:p>
        </p:txBody>
      </p:sp>
      <p:sp>
        <p:nvSpPr>
          <p:cNvPr id="3" name="Tijdelijke aanduiding voor voettekst 2"/>
          <p:cNvSpPr>
            <a:spLocks noGrp="1"/>
          </p:cNvSpPr>
          <p:nvPr>
            <p:ph type="ftr" sz="quarter" idx="11"/>
          </p:nvPr>
        </p:nvSpPr>
        <p:spPr/>
        <p:txBody>
          <a:bodyPr/>
          <a:lstStyle/>
          <a:p>
            <a:r>
              <a:rPr lang="nl-NL" smtClean="0"/>
              <a:t>Jojanneke Kant - Triage in de huisartsenpraktijk</a:t>
            </a:r>
            <a:endParaRPr lang="nl-NL"/>
          </a:p>
        </p:txBody>
      </p:sp>
      <p:sp>
        <p:nvSpPr>
          <p:cNvPr id="4" name="Tijdelijke aanduiding voor dianummer 3"/>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39011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Tijdelijke aanduiding voor datum 4"/>
          <p:cNvSpPr>
            <a:spLocks noGrp="1"/>
          </p:cNvSpPr>
          <p:nvPr>
            <p:ph type="dt" sz="half" idx="10"/>
          </p:nvPr>
        </p:nvSpPr>
        <p:spPr/>
        <p:txBody>
          <a:bodyPr/>
          <a:lstStyle/>
          <a:p>
            <a:fld id="{AA717988-C120-884D-B89F-82B6F89C48CE}" type="datetime1">
              <a:rPr lang="nl-NL" smtClean="0"/>
              <a:t>8-2-2021</a:t>
            </a:fld>
            <a:endParaRPr lang="nl-NL"/>
          </a:p>
        </p:txBody>
      </p:sp>
      <p:sp>
        <p:nvSpPr>
          <p:cNvPr id="6" name="Tijdelijke aanduiding voor voettekst 5"/>
          <p:cNvSpPr>
            <a:spLocks noGrp="1"/>
          </p:cNvSpPr>
          <p:nvPr>
            <p:ph type="ftr" sz="quarter" idx="11"/>
          </p:nvPr>
        </p:nvSpPr>
        <p:spPr/>
        <p:txBody>
          <a:bodyPr/>
          <a:lstStyle/>
          <a:p>
            <a:r>
              <a:rPr lang="nl-NL" smtClean="0"/>
              <a:t>Jojanneke Kant - Triage in de huisartsenpraktijk</a:t>
            </a:r>
            <a:endParaRPr lang="nl-NL"/>
          </a:p>
        </p:txBody>
      </p:sp>
      <p:sp>
        <p:nvSpPr>
          <p:cNvPr id="7" name="Tijdelijke aanduiding voor dianummer 6"/>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353488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Tijdelijke aanduiding voor datum 4"/>
          <p:cNvSpPr>
            <a:spLocks noGrp="1"/>
          </p:cNvSpPr>
          <p:nvPr>
            <p:ph type="dt" sz="half" idx="10"/>
          </p:nvPr>
        </p:nvSpPr>
        <p:spPr/>
        <p:txBody>
          <a:bodyPr/>
          <a:lstStyle/>
          <a:p>
            <a:fld id="{34CD45EA-8BB9-6C42-A68F-C1D156021DFD}" type="datetime1">
              <a:rPr lang="nl-NL" smtClean="0"/>
              <a:t>8-2-2021</a:t>
            </a:fld>
            <a:endParaRPr lang="nl-NL"/>
          </a:p>
        </p:txBody>
      </p:sp>
      <p:sp>
        <p:nvSpPr>
          <p:cNvPr id="6" name="Tijdelijke aanduiding voor voettekst 5"/>
          <p:cNvSpPr>
            <a:spLocks noGrp="1"/>
          </p:cNvSpPr>
          <p:nvPr>
            <p:ph type="ftr" sz="quarter" idx="11"/>
          </p:nvPr>
        </p:nvSpPr>
        <p:spPr/>
        <p:txBody>
          <a:bodyPr/>
          <a:lstStyle/>
          <a:p>
            <a:r>
              <a:rPr lang="nl-NL" smtClean="0"/>
              <a:t>Jojanneke Kant - Triage in de huisartsenpraktijk</a:t>
            </a:r>
            <a:endParaRPr lang="nl-NL"/>
          </a:p>
        </p:txBody>
      </p:sp>
      <p:sp>
        <p:nvSpPr>
          <p:cNvPr id="7" name="Tijdelijke aanduiding voor dianummer 6"/>
          <p:cNvSpPr>
            <a:spLocks noGrp="1"/>
          </p:cNvSpPr>
          <p:nvPr>
            <p:ph type="sldNum" sz="quarter" idx="12"/>
          </p:nvPr>
        </p:nvSpPr>
        <p:spPr/>
        <p:txBody>
          <a:bodyPr/>
          <a:lstStyle/>
          <a:p>
            <a:fld id="{8B83387F-CDFE-0E4C-86E7-9371F452222F}" type="slidenum">
              <a:rPr lang="nl-NL" smtClean="0"/>
              <a:t>‹nr.›</a:t>
            </a:fld>
            <a:endParaRPr lang="nl-NL"/>
          </a:p>
        </p:txBody>
      </p:sp>
    </p:spTree>
    <p:extLst>
      <p:ext uri="{BB962C8B-B14F-4D97-AF65-F5344CB8AC3E}">
        <p14:creationId xmlns:p14="http://schemas.microsoft.com/office/powerpoint/2010/main" val="272735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alpha val="58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0FC7D-C98B-DF47-AB35-7F3DC5B8BBDA}" type="datetime1">
              <a:rPr lang="nl-NL" smtClean="0"/>
              <a:t>8-2-2021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Jojanneke Kant - Triage in de huisartsenpraktijk</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3387F-CDFE-0E4C-86E7-9371F452222F}" type="slidenum">
              <a:rPr lang="nl-NL" smtClean="0"/>
              <a:t>‹nr.›</a:t>
            </a:fld>
            <a:endParaRPr lang="nl-NL"/>
          </a:p>
        </p:txBody>
      </p:sp>
    </p:spTree>
    <p:extLst>
      <p:ext uri="{BB962C8B-B14F-4D97-AF65-F5344CB8AC3E}">
        <p14:creationId xmlns:p14="http://schemas.microsoft.com/office/powerpoint/2010/main" val="147001297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3676" y="2199139"/>
            <a:ext cx="3144157" cy="1724867"/>
          </a:xfrm>
        </p:spPr>
        <p:txBody>
          <a:bodyPr>
            <a:normAutofit fontScale="90000"/>
          </a:bodyPr>
          <a:lstStyle/>
          <a:p>
            <a:r>
              <a:rPr lang="nl-NL" dirty="0" smtClean="0">
                <a:latin typeface="Courier"/>
                <a:cs typeface="Courier"/>
              </a:rPr>
              <a:t>Spoed </a:t>
            </a:r>
            <a:br>
              <a:rPr lang="nl-NL" dirty="0" smtClean="0">
                <a:latin typeface="Courier"/>
                <a:cs typeface="Courier"/>
              </a:rPr>
            </a:br>
            <a:r>
              <a:rPr lang="nl-NL" dirty="0" smtClean="0">
                <a:latin typeface="Courier"/>
                <a:cs typeface="Courier"/>
              </a:rPr>
              <a:t>is </a:t>
            </a:r>
            <a:br>
              <a:rPr lang="nl-NL" dirty="0" smtClean="0">
                <a:latin typeface="Courier"/>
                <a:cs typeface="Courier"/>
              </a:rPr>
            </a:br>
            <a:r>
              <a:rPr lang="nl-NL" dirty="0" smtClean="0">
                <a:latin typeface="Courier"/>
                <a:cs typeface="Courier"/>
              </a:rPr>
              <a:t>geen </a:t>
            </a:r>
            <a:br>
              <a:rPr lang="nl-NL" dirty="0" smtClean="0">
                <a:latin typeface="Courier"/>
                <a:cs typeface="Courier"/>
              </a:rPr>
            </a:br>
            <a:r>
              <a:rPr lang="nl-NL" dirty="0" smtClean="0">
                <a:latin typeface="Courier"/>
                <a:cs typeface="Courier"/>
              </a:rPr>
              <a:t>ramp</a:t>
            </a:r>
            <a:endParaRPr lang="nl-NL" dirty="0">
              <a:latin typeface="Courier"/>
              <a:cs typeface="Courier"/>
            </a:endParaRPr>
          </a:p>
        </p:txBody>
      </p:sp>
      <p:sp>
        <p:nvSpPr>
          <p:cNvPr id="3" name="Subtitel 2"/>
          <p:cNvSpPr>
            <a:spLocks noGrp="1"/>
          </p:cNvSpPr>
          <p:nvPr>
            <p:ph type="subTitle" idx="1"/>
          </p:nvPr>
        </p:nvSpPr>
        <p:spPr>
          <a:xfrm>
            <a:off x="4167223" y="5551747"/>
            <a:ext cx="6400800" cy="1752600"/>
          </a:xfrm>
        </p:spPr>
        <p:txBody>
          <a:bodyPr>
            <a:normAutofit/>
          </a:bodyPr>
          <a:lstStyle/>
          <a:p>
            <a:r>
              <a:rPr lang="nl-NL" sz="2000" dirty="0" smtClean="0">
                <a:latin typeface="Courier"/>
                <a:cs typeface="Courier"/>
              </a:rPr>
              <a:t>Jojanneke Kant</a:t>
            </a:r>
          </a:p>
          <a:p>
            <a:r>
              <a:rPr lang="nl-NL" sz="2000" dirty="0" smtClean="0">
                <a:latin typeface="Courier"/>
                <a:cs typeface="Courier"/>
              </a:rPr>
              <a:t>Maart 2021</a:t>
            </a:r>
          </a:p>
          <a:p>
            <a:endParaRPr lang="nl-NL"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6103" y="514494"/>
            <a:ext cx="5054273" cy="2842646"/>
          </a:xfrm>
          <a:prstGeom prst="rect">
            <a:avLst/>
          </a:prstGeom>
        </p:spPr>
      </p:pic>
      <p:pic>
        <p:nvPicPr>
          <p:cNvPr id="7" name="Afbeelding 6" descr="afbeeldingkaderart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360" y="5079331"/>
            <a:ext cx="2506774" cy="1348715"/>
          </a:xfrm>
          <a:prstGeom prst="rect">
            <a:avLst/>
          </a:prstGeom>
        </p:spPr>
      </p:pic>
    </p:spTree>
    <p:extLst>
      <p:ext uri="{BB962C8B-B14F-4D97-AF65-F5344CB8AC3E}">
        <p14:creationId xmlns:p14="http://schemas.microsoft.com/office/powerpoint/2010/main" val="2675135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Vegetatief</a:t>
            </a:r>
            <a:endParaRPr lang="nl-NL" dirty="0"/>
          </a:p>
        </p:txBody>
      </p:sp>
      <p:sp>
        <p:nvSpPr>
          <p:cNvPr id="3" name="Tijdelijke aanduiding voor inhoud 2"/>
          <p:cNvSpPr>
            <a:spLocks noGrp="1"/>
          </p:cNvSpPr>
          <p:nvPr>
            <p:ph idx="1"/>
          </p:nvPr>
        </p:nvSpPr>
        <p:spPr>
          <a:xfrm>
            <a:off x="549275" y="1927124"/>
            <a:ext cx="8042276" cy="4343400"/>
          </a:xfrm>
        </p:spPr>
        <p:txBody>
          <a:bodyPr/>
          <a:lstStyle/>
          <a:p>
            <a:r>
              <a:rPr lang="nl-NL" dirty="0" smtClean="0"/>
              <a:t>Overmatig zweten</a:t>
            </a:r>
          </a:p>
          <a:p>
            <a:r>
              <a:rPr lang="nl-NL" dirty="0" smtClean="0"/>
              <a:t>Bleke huidskleur</a:t>
            </a:r>
          </a:p>
          <a:p>
            <a:r>
              <a:rPr lang="nl-NL" dirty="0" smtClean="0"/>
              <a:t>Braken misselijk</a:t>
            </a:r>
          </a:p>
          <a:p>
            <a:r>
              <a:rPr lang="nl-NL" dirty="0" smtClean="0"/>
              <a:t>Collapsneiging/duizeligheid</a:t>
            </a:r>
          </a:p>
          <a:p>
            <a:r>
              <a:rPr lang="nl-NL" dirty="0" smtClean="0"/>
              <a:t>Veranderd bewustzijn</a:t>
            </a:r>
          </a:p>
          <a:p>
            <a:endParaRPr lang="nl-NL" dirty="0"/>
          </a:p>
          <a:p>
            <a:r>
              <a:rPr lang="nl-NL" b="1" dirty="0" smtClean="0"/>
              <a:t>NIET OP DE BENEN KUNNEN STAAN!!</a:t>
            </a:r>
            <a:endParaRPr lang="nl-NL" b="1" dirty="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5" name="Afbeelding 4" descr="afbeeldingkaderar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Tree>
    <p:extLst>
      <p:ext uri="{BB962C8B-B14F-4D97-AF65-F5344CB8AC3E}">
        <p14:creationId xmlns:p14="http://schemas.microsoft.com/office/powerpoint/2010/main" val="401782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 = </a:t>
            </a:r>
            <a:r>
              <a:rPr lang="nl-NL" dirty="0" err="1" smtClean="0"/>
              <a:t>Disability</a:t>
            </a:r>
            <a:endParaRPr lang="nl-NL" dirty="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6" name="Afbeelding 5" descr="afbeeldingkaderar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
        <p:nvSpPr>
          <p:cNvPr id="3" name="Tijdelijke aanduiding voor inhoud 2"/>
          <p:cNvSpPr>
            <a:spLocks noGrp="1"/>
          </p:cNvSpPr>
          <p:nvPr>
            <p:ph idx="1"/>
          </p:nvPr>
        </p:nvSpPr>
        <p:spPr/>
        <p:txBody>
          <a:bodyPr/>
          <a:lstStyle/>
          <a:p>
            <a:r>
              <a:rPr lang="nl-NL" dirty="0" smtClean="0"/>
              <a:t>Bewustzijn</a:t>
            </a:r>
            <a:endParaRPr lang="nl-NL" dirty="0"/>
          </a:p>
        </p:txBody>
      </p:sp>
    </p:spTree>
    <p:extLst>
      <p:ext uri="{BB962C8B-B14F-4D97-AF65-F5344CB8AC3E}">
        <p14:creationId xmlns:p14="http://schemas.microsoft.com/office/powerpoint/2010/main" val="2677585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a:t>
            </a:r>
            <a:r>
              <a:rPr lang="nl-NL" dirty="0" smtClean="0"/>
              <a:t> = Environment</a:t>
            </a:r>
            <a:endParaRPr lang="nl-NL" dirty="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6" name="Afbeelding 5" descr="afbeeldingkaderar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
        <p:nvSpPr>
          <p:cNvPr id="3" name="Tijdelijke aanduiding voor inhoud 2"/>
          <p:cNvSpPr>
            <a:spLocks noGrp="1"/>
          </p:cNvSpPr>
          <p:nvPr>
            <p:ph idx="1"/>
          </p:nvPr>
        </p:nvSpPr>
        <p:spPr/>
        <p:txBody>
          <a:bodyPr/>
          <a:lstStyle/>
          <a:p>
            <a:r>
              <a:rPr lang="nl-NL" dirty="0" smtClean="0"/>
              <a:t>Temperatuur</a:t>
            </a:r>
          </a:p>
          <a:p>
            <a:r>
              <a:rPr lang="nl-NL" dirty="0" smtClean="0"/>
              <a:t>Huidafwijkingen</a:t>
            </a:r>
            <a:endParaRPr lang="nl-NL" dirty="0"/>
          </a:p>
        </p:txBody>
      </p:sp>
    </p:spTree>
    <p:extLst>
      <p:ext uri="{BB962C8B-B14F-4D97-AF65-F5344CB8AC3E}">
        <p14:creationId xmlns:p14="http://schemas.microsoft.com/office/powerpoint/2010/main" val="275949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49275" y="1712921"/>
            <a:ext cx="8042276" cy="1336956"/>
          </a:xfrm>
        </p:spPr>
        <p:txBody>
          <a:bodyPr>
            <a:normAutofit fontScale="90000"/>
          </a:bodyPr>
          <a:lstStyle/>
          <a:p>
            <a:r>
              <a:rPr lang="nl-NL" dirty="0" smtClean="0"/>
              <a:t>Oefenen in break out rooms met casuïstiek</a:t>
            </a:r>
            <a:endParaRPr lang="nl-NL" dirty="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6" name="Afbeelding 5" descr="afbeeldingkaderar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Tree>
    <p:extLst>
      <p:ext uri="{BB962C8B-B14F-4D97-AF65-F5344CB8AC3E}">
        <p14:creationId xmlns:p14="http://schemas.microsoft.com/office/powerpoint/2010/main" val="846848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a:t>
            </a:r>
            <a:endParaRPr lang="nl-NL" dirty="0"/>
          </a:p>
        </p:txBody>
      </p:sp>
      <p:sp>
        <p:nvSpPr>
          <p:cNvPr id="3" name="Tijdelijke aanduiding voor inhoud 2"/>
          <p:cNvSpPr>
            <a:spLocks noGrp="1"/>
          </p:cNvSpPr>
          <p:nvPr>
            <p:ph idx="1"/>
          </p:nvPr>
        </p:nvSpPr>
        <p:spPr>
          <a:xfrm>
            <a:off x="549275" y="1744877"/>
            <a:ext cx="8042276" cy="4343400"/>
          </a:xfrm>
        </p:spPr>
        <p:txBody>
          <a:bodyPr/>
          <a:lstStyle/>
          <a:p>
            <a:endParaRPr lang="nl-NL" dirty="0" smtClean="0"/>
          </a:p>
          <a:p>
            <a:r>
              <a:rPr lang="nl-NL" dirty="0" smtClean="0"/>
              <a:t>Praktisch toepassen van de ABCDE-methode in spoedeisende situaties</a:t>
            </a:r>
          </a:p>
          <a:p>
            <a:pPr marL="0" indent="0">
              <a:buNone/>
            </a:pPr>
            <a:endParaRPr lang="nl-NL" dirty="0" smtClean="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5" name="Afbeelding 4" descr="afbeeldingkaderar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5239" y="5759759"/>
            <a:ext cx="1537170" cy="827041"/>
          </a:xfrm>
          <a:prstGeom prst="rect">
            <a:avLst/>
          </a:prstGeom>
        </p:spPr>
      </p:pic>
    </p:spTree>
    <p:extLst>
      <p:ext uri="{BB962C8B-B14F-4D97-AF65-F5344CB8AC3E}">
        <p14:creationId xmlns:p14="http://schemas.microsoft.com/office/powerpoint/2010/main" val="3598938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ABCDE – Waarom?</a:t>
            </a:r>
            <a:endParaRPr lang="nl-NL" dirty="0"/>
          </a:p>
        </p:txBody>
      </p:sp>
      <p:sp>
        <p:nvSpPr>
          <p:cNvPr id="3" name="Tijdelijke aanduiding voor inhoud 2"/>
          <p:cNvSpPr>
            <a:spLocks noGrp="1"/>
          </p:cNvSpPr>
          <p:nvPr>
            <p:ph idx="1"/>
          </p:nvPr>
        </p:nvSpPr>
        <p:spPr>
          <a:xfrm>
            <a:off x="549275" y="2237431"/>
            <a:ext cx="8042276" cy="4343400"/>
          </a:xfrm>
        </p:spPr>
        <p:txBody>
          <a:bodyPr/>
          <a:lstStyle/>
          <a:p>
            <a:r>
              <a:rPr lang="nl-NL" dirty="0" smtClean="0"/>
              <a:t>Weergave van vitale parameters</a:t>
            </a:r>
          </a:p>
          <a:p>
            <a:r>
              <a:rPr lang="nl-NL" dirty="0" smtClean="0"/>
              <a:t>Eerste indruk toestandsbeeld</a:t>
            </a:r>
          </a:p>
          <a:p>
            <a:r>
              <a:rPr lang="nl-NL" dirty="0" smtClean="0"/>
              <a:t>Eerste indruk urgentie</a:t>
            </a:r>
            <a:endParaRPr lang="nl-NL" dirty="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5" name="Afbeelding 4" descr="afbeeldingkaderar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Tree>
    <p:extLst>
      <p:ext uri="{BB962C8B-B14F-4D97-AF65-F5344CB8AC3E}">
        <p14:creationId xmlns:p14="http://schemas.microsoft.com/office/powerpoint/2010/main" val="34674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319259"/>
            <a:ext cx="8229600" cy="1143000"/>
          </a:xfrm>
        </p:spPr>
        <p:txBody>
          <a:bodyPr/>
          <a:lstStyle/>
          <a:p>
            <a:r>
              <a:rPr lang="nl-NL" dirty="0" smtClean="0"/>
              <a:t>Veiligheid!</a:t>
            </a:r>
            <a:endParaRPr lang="nl-NL" dirty="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spTree>
    <p:extLst>
      <p:ext uri="{BB962C8B-B14F-4D97-AF65-F5344CB8AC3E}">
        <p14:creationId xmlns:p14="http://schemas.microsoft.com/office/powerpoint/2010/main" val="1932189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 = </a:t>
            </a:r>
            <a:r>
              <a:rPr lang="nl-NL" dirty="0" err="1" smtClean="0"/>
              <a:t>Airway</a:t>
            </a:r>
            <a:endParaRPr lang="nl-NL" dirty="0"/>
          </a:p>
        </p:txBody>
      </p:sp>
      <p:sp>
        <p:nvSpPr>
          <p:cNvPr id="3" name="Tijdelijke aanduiding voor inhoud 2"/>
          <p:cNvSpPr>
            <a:spLocks noGrp="1"/>
          </p:cNvSpPr>
          <p:nvPr>
            <p:ph idx="1"/>
          </p:nvPr>
        </p:nvSpPr>
        <p:spPr>
          <a:xfrm>
            <a:off x="549275" y="1932268"/>
            <a:ext cx="8042276" cy="4343400"/>
          </a:xfrm>
        </p:spPr>
        <p:txBody>
          <a:bodyPr/>
          <a:lstStyle/>
          <a:p>
            <a:r>
              <a:rPr lang="nl-NL" dirty="0" smtClean="0"/>
              <a:t>Afwijkende geluiden:</a:t>
            </a:r>
          </a:p>
          <a:p>
            <a:pPr lvl="1"/>
            <a:r>
              <a:rPr lang="nl-NL" dirty="0" smtClean="0"/>
              <a:t>Heesheid of afwijkende stem</a:t>
            </a:r>
          </a:p>
          <a:p>
            <a:pPr lvl="1"/>
            <a:r>
              <a:rPr lang="nl-NL" dirty="0" err="1" smtClean="0"/>
              <a:t>Stridor</a:t>
            </a:r>
            <a:endParaRPr lang="nl-NL" dirty="0" smtClean="0"/>
          </a:p>
          <a:p>
            <a:pPr lvl="1"/>
            <a:r>
              <a:rPr lang="nl-NL" dirty="0" smtClean="0"/>
              <a:t>Snurken</a:t>
            </a:r>
          </a:p>
          <a:p>
            <a:pPr lvl="1"/>
            <a:r>
              <a:rPr lang="nl-NL" dirty="0" smtClean="0"/>
              <a:t>Rochelen</a:t>
            </a:r>
          </a:p>
          <a:p>
            <a:pPr lvl="1"/>
            <a:endParaRPr lang="nl-NL" dirty="0"/>
          </a:p>
          <a:p>
            <a:pPr lvl="1"/>
            <a:r>
              <a:rPr lang="nl-NL" dirty="0" smtClean="0"/>
              <a:t>Kwijlen!</a:t>
            </a:r>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5" name="Afbeelding 4"/>
          <p:cNvPicPr>
            <a:picLocks noChangeAspect="1"/>
          </p:cNvPicPr>
          <p:nvPr/>
        </p:nvPicPr>
        <p:blipFill>
          <a:blip r:embed="rId3"/>
          <a:stretch>
            <a:fillRect/>
          </a:stretch>
        </p:blipFill>
        <p:spPr>
          <a:xfrm>
            <a:off x="6189130" y="2799284"/>
            <a:ext cx="2604033" cy="3476384"/>
          </a:xfrm>
          <a:prstGeom prst="rect">
            <a:avLst/>
          </a:prstGeom>
        </p:spPr>
      </p:pic>
    </p:spTree>
    <p:extLst>
      <p:ext uri="{BB962C8B-B14F-4D97-AF65-F5344CB8AC3E}">
        <p14:creationId xmlns:p14="http://schemas.microsoft.com/office/powerpoint/2010/main" val="258856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Analfylaxe</a:t>
            </a:r>
            <a:endParaRPr lang="nl-NL" dirty="0"/>
          </a:p>
        </p:txBody>
      </p:sp>
      <p:pic>
        <p:nvPicPr>
          <p:cNvPr id="5" name="Tijdelijke aanduiding voor inhoud 4"/>
          <p:cNvPicPr>
            <a:picLocks noGrp="1" noChangeAspect="1"/>
          </p:cNvPicPr>
          <p:nvPr>
            <p:ph idx="1"/>
          </p:nvPr>
        </p:nvPicPr>
        <p:blipFill>
          <a:blip r:embed="rId3"/>
          <a:srcRect t="9979" b="9979"/>
          <a:stretch>
            <a:fillRect/>
          </a:stretch>
        </p:blipFill>
        <p:spPr>
          <a:prstGeom prst="rect">
            <a:avLst/>
          </a:prstGeom>
        </p:spPr>
      </p:pic>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spTree>
    <p:extLst>
      <p:ext uri="{BB962C8B-B14F-4D97-AF65-F5344CB8AC3E}">
        <p14:creationId xmlns:p14="http://schemas.microsoft.com/office/powerpoint/2010/main" val="331900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 = </a:t>
            </a:r>
            <a:r>
              <a:rPr lang="nl-NL" dirty="0" err="1" smtClean="0"/>
              <a:t>Breathing</a:t>
            </a:r>
            <a:endParaRPr lang="nl-NL" dirty="0"/>
          </a:p>
        </p:txBody>
      </p:sp>
      <p:sp>
        <p:nvSpPr>
          <p:cNvPr id="3" name="Tijdelijke aanduiding voor inhoud 2"/>
          <p:cNvSpPr>
            <a:spLocks noGrp="1"/>
          </p:cNvSpPr>
          <p:nvPr>
            <p:ph idx="1"/>
          </p:nvPr>
        </p:nvSpPr>
        <p:spPr>
          <a:xfrm>
            <a:off x="549275" y="1932268"/>
            <a:ext cx="8042276" cy="4343400"/>
          </a:xfrm>
        </p:spPr>
        <p:txBody>
          <a:bodyPr/>
          <a:lstStyle/>
          <a:p>
            <a:r>
              <a:rPr lang="nl-NL" dirty="0" smtClean="0"/>
              <a:t>Ademhaling zorgt voor uitwisseling van gassen; zuurstof wordt opgenomen uit de lucht een koolstofdioxide wordt afgegeven. </a:t>
            </a:r>
          </a:p>
          <a:p>
            <a:endParaRPr lang="nl-NL" dirty="0"/>
          </a:p>
          <a:p>
            <a:r>
              <a:rPr lang="nl-NL" dirty="0" smtClean="0"/>
              <a:t>Zuurstof is nodig voor alle organen om te kunnen functioneren</a:t>
            </a:r>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5" name="Afbeelding 4" descr="afbeeldingkaderar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Tree>
    <p:extLst>
      <p:ext uri="{BB962C8B-B14F-4D97-AF65-F5344CB8AC3E}">
        <p14:creationId xmlns:p14="http://schemas.microsoft.com/office/powerpoint/2010/main" val="2157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smtClean="0"/>
              <a:t>Wat wil je weten om een B-probleem te kunnen vaststellen? </a:t>
            </a:r>
            <a:endParaRPr lang="nl-NL" sz="3200" dirty="0"/>
          </a:p>
        </p:txBody>
      </p:sp>
      <p:sp>
        <p:nvSpPr>
          <p:cNvPr id="3" name="Tijdelijke aanduiding voor inhoud 2"/>
          <p:cNvSpPr>
            <a:spLocks noGrp="1"/>
          </p:cNvSpPr>
          <p:nvPr>
            <p:ph idx="1"/>
          </p:nvPr>
        </p:nvSpPr>
        <p:spPr>
          <a:xfrm>
            <a:off x="549275" y="1932268"/>
            <a:ext cx="8042276" cy="4343400"/>
          </a:xfrm>
        </p:spPr>
        <p:txBody>
          <a:bodyPr/>
          <a:lstStyle/>
          <a:p>
            <a:pPr>
              <a:spcBef>
                <a:spcPct val="20000"/>
              </a:spcBef>
              <a:spcAft>
                <a:spcPts val="600"/>
              </a:spcAft>
            </a:pPr>
            <a:r>
              <a:rPr lang="nl-NL" dirty="0">
                <a:latin typeface="+mj-lt"/>
              </a:rPr>
              <a:t>Ademhalingsfrequentie</a:t>
            </a:r>
          </a:p>
          <a:p>
            <a:pPr>
              <a:spcBef>
                <a:spcPct val="20000"/>
              </a:spcBef>
              <a:spcAft>
                <a:spcPts val="600"/>
              </a:spcAft>
            </a:pPr>
            <a:r>
              <a:rPr lang="nl-NL" dirty="0">
                <a:latin typeface="+mj-lt"/>
              </a:rPr>
              <a:t>Gebruik hulpademhalingsspieren / intrekken /</a:t>
            </a:r>
            <a:r>
              <a:rPr lang="nl-NL" dirty="0" err="1">
                <a:latin typeface="+mj-lt"/>
              </a:rPr>
              <a:t>neusvleugelen</a:t>
            </a:r>
            <a:endParaRPr lang="nl-NL" dirty="0">
              <a:latin typeface="+mj-lt"/>
            </a:endParaRPr>
          </a:p>
          <a:p>
            <a:pPr>
              <a:spcBef>
                <a:spcPct val="20000"/>
              </a:spcBef>
              <a:spcAft>
                <a:spcPts val="600"/>
              </a:spcAft>
            </a:pPr>
            <a:r>
              <a:rPr lang="nl-NL" dirty="0">
                <a:latin typeface="+mj-lt"/>
              </a:rPr>
              <a:t>Kleur</a:t>
            </a:r>
          </a:p>
          <a:p>
            <a:pPr>
              <a:spcBef>
                <a:spcPct val="20000"/>
              </a:spcBef>
              <a:spcAft>
                <a:spcPts val="600"/>
              </a:spcAft>
            </a:pPr>
            <a:r>
              <a:rPr lang="nl-NL" dirty="0">
                <a:latin typeface="+mj-lt"/>
              </a:rPr>
              <a:t>Gevoel flauw te vallen / licht in het hoofd</a:t>
            </a:r>
          </a:p>
          <a:p>
            <a:pPr>
              <a:spcBef>
                <a:spcPct val="20000"/>
              </a:spcBef>
              <a:spcAft>
                <a:spcPts val="600"/>
              </a:spcAft>
            </a:pPr>
            <a:r>
              <a:rPr lang="nl-NL" dirty="0">
                <a:latin typeface="+mj-lt"/>
              </a:rPr>
              <a:t>Spraak / bijgeluiden</a:t>
            </a:r>
          </a:p>
          <a:p>
            <a:endParaRPr lang="nl-NL" dirty="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pic>
        <p:nvPicPr>
          <p:cNvPr id="5" name="Afbeelding 4" descr="afbeeldingkaderar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Tree>
    <p:extLst>
      <p:ext uri="{BB962C8B-B14F-4D97-AF65-F5344CB8AC3E}">
        <p14:creationId xmlns:p14="http://schemas.microsoft.com/office/powerpoint/2010/main" val="383752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 = Circulatie</a:t>
            </a:r>
            <a:endParaRPr lang="nl-NL" dirty="0"/>
          </a:p>
        </p:txBody>
      </p:sp>
      <p:sp>
        <p:nvSpPr>
          <p:cNvPr id="3" name="Tijdelijke aanduiding voor inhoud 2"/>
          <p:cNvSpPr>
            <a:spLocks noGrp="1"/>
          </p:cNvSpPr>
          <p:nvPr>
            <p:ph idx="1"/>
          </p:nvPr>
        </p:nvSpPr>
        <p:spPr/>
        <p:txBody>
          <a:bodyPr>
            <a:normAutofit/>
          </a:bodyPr>
          <a:lstStyle/>
          <a:p>
            <a:r>
              <a:rPr lang="nl-NL" dirty="0" smtClean="0"/>
              <a:t>Instabiele C = onvoldoende bloed naar de organen = SHOCK</a:t>
            </a:r>
          </a:p>
          <a:p>
            <a:r>
              <a:rPr lang="nl-NL" dirty="0" smtClean="0"/>
              <a:t>Gevolgen instabiele C:</a:t>
            </a:r>
          </a:p>
          <a:p>
            <a:pPr lvl="1"/>
            <a:r>
              <a:rPr lang="nl-NL" b="1" dirty="0">
                <a:solidFill>
                  <a:schemeClr val="tx2"/>
                </a:solidFill>
                <a:latin typeface="Calibri" pitchFamily="34" charset="0"/>
                <a:cs typeface="Calibri" pitchFamily="34" charset="0"/>
              </a:rPr>
              <a:t>Ademhalingsfrequentie </a:t>
            </a:r>
            <a:r>
              <a:rPr lang="nl-NL" b="1" dirty="0" smtClean="0">
                <a:solidFill>
                  <a:schemeClr val="tx2"/>
                </a:solidFill>
                <a:latin typeface="Wingdings"/>
                <a:ea typeface="Wingdings"/>
                <a:cs typeface="Wingdings"/>
                <a:sym typeface="Wingdings"/>
              </a:rPr>
              <a:t></a:t>
            </a:r>
            <a:endParaRPr lang="nl-NL" b="1" dirty="0">
              <a:solidFill>
                <a:schemeClr val="tx2"/>
              </a:solidFill>
              <a:latin typeface="Calibri" pitchFamily="34" charset="0"/>
              <a:cs typeface="Calibri" pitchFamily="34" charset="0"/>
            </a:endParaRPr>
          </a:p>
          <a:p>
            <a:pPr lvl="1"/>
            <a:r>
              <a:rPr lang="nl-NL" b="1" dirty="0">
                <a:solidFill>
                  <a:schemeClr val="tx2"/>
                </a:solidFill>
                <a:latin typeface="Calibri" pitchFamily="34" charset="0"/>
                <a:cs typeface="Calibri" pitchFamily="34" charset="0"/>
              </a:rPr>
              <a:t>Pols </a:t>
            </a:r>
            <a:r>
              <a:rPr lang="nl-NL" b="1" dirty="0" smtClean="0">
                <a:solidFill>
                  <a:schemeClr val="tx2"/>
                </a:solidFill>
                <a:latin typeface="Wingdings"/>
                <a:ea typeface="Wingdings"/>
                <a:cs typeface="Wingdings"/>
                <a:sym typeface="Wingdings"/>
              </a:rPr>
              <a:t></a:t>
            </a:r>
            <a:r>
              <a:rPr lang="nl-NL" b="1" dirty="0" smtClean="0">
                <a:solidFill>
                  <a:schemeClr val="tx2"/>
                </a:solidFill>
                <a:latin typeface="Calibri" pitchFamily="34" charset="0"/>
                <a:cs typeface="Calibri" pitchFamily="34" charset="0"/>
                <a:sym typeface="Wingdings"/>
              </a:rPr>
              <a:t> </a:t>
            </a:r>
            <a:endParaRPr lang="nl-NL" b="1" dirty="0">
              <a:solidFill>
                <a:schemeClr val="tx2"/>
              </a:solidFill>
              <a:latin typeface="Calibri" pitchFamily="34" charset="0"/>
              <a:cs typeface="Calibri" pitchFamily="34" charset="0"/>
            </a:endParaRPr>
          </a:p>
          <a:p>
            <a:pPr lvl="1"/>
            <a:r>
              <a:rPr lang="nl-NL" b="1" dirty="0">
                <a:solidFill>
                  <a:schemeClr val="tx2"/>
                </a:solidFill>
                <a:latin typeface="Calibri" pitchFamily="34" charset="0"/>
                <a:cs typeface="Calibri" pitchFamily="34" charset="0"/>
              </a:rPr>
              <a:t>Bloeddruk </a:t>
            </a:r>
            <a:r>
              <a:rPr lang="nl-NL" b="1" dirty="0" smtClean="0">
                <a:solidFill>
                  <a:schemeClr val="tx2"/>
                </a:solidFill>
                <a:latin typeface="Wingdings"/>
                <a:ea typeface="Wingdings"/>
                <a:cs typeface="Wingdings"/>
                <a:sym typeface="Wingdings"/>
              </a:rPr>
              <a:t></a:t>
            </a:r>
            <a:endParaRPr lang="nl-NL" b="1" dirty="0">
              <a:solidFill>
                <a:schemeClr val="tx2"/>
              </a:solidFill>
              <a:latin typeface="Wingdings"/>
              <a:ea typeface="Wingdings"/>
              <a:cs typeface="Wingdings"/>
              <a:sym typeface="Wingdings"/>
            </a:endParaRPr>
          </a:p>
          <a:p>
            <a:pPr lvl="1"/>
            <a:r>
              <a:rPr lang="nl-NL" b="1" dirty="0">
                <a:solidFill>
                  <a:schemeClr val="tx2"/>
                </a:solidFill>
                <a:ea typeface="Wingdings"/>
                <a:cs typeface="Wingdings"/>
                <a:sym typeface="Wingdings"/>
              </a:rPr>
              <a:t>Zuurstofgehalte </a:t>
            </a:r>
            <a:r>
              <a:rPr lang="nl-NL" b="1" dirty="0">
                <a:solidFill>
                  <a:schemeClr val="tx2"/>
                </a:solidFill>
                <a:latin typeface="Wingdings"/>
                <a:ea typeface="Wingdings"/>
                <a:cs typeface="Wingdings"/>
                <a:sym typeface="Wingdings"/>
              </a:rPr>
              <a:t></a:t>
            </a:r>
            <a:endParaRPr lang="nl-NL" b="1" dirty="0">
              <a:solidFill>
                <a:schemeClr val="tx2"/>
              </a:solidFill>
              <a:ea typeface="Wingdings"/>
              <a:cs typeface="Wingdings"/>
              <a:sym typeface="Wingdings"/>
            </a:endParaRPr>
          </a:p>
          <a:p>
            <a:pPr lvl="1"/>
            <a:endParaRPr lang="nl-NL" dirty="0" smtClean="0"/>
          </a:p>
        </p:txBody>
      </p:sp>
      <p:sp>
        <p:nvSpPr>
          <p:cNvPr id="4" name="Tijdelijke aanduiding voor voettekst 3"/>
          <p:cNvSpPr>
            <a:spLocks noGrp="1"/>
          </p:cNvSpPr>
          <p:nvPr>
            <p:ph type="ftr" sz="quarter" idx="11"/>
          </p:nvPr>
        </p:nvSpPr>
        <p:spPr/>
        <p:txBody>
          <a:bodyPr/>
          <a:lstStyle/>
          <a:p>
            <a:r>
              <a:rPr lang="nl-NL" dirty="0" smtClean="0"/>
              <a:t>Jojanneke Kant – Spoed is geen ramp</a:t>
            </a:r>
            <a:endParaRPr lang="nl-NL" dirty="0"/>
          </a:p>
        </p:txBody>
      </p:sp>
      <p:sp>
        <p:nvSpPr>
          <p:cNvPr id="5" name="Tekstvak 4"/>
          <p:cNvSpPr txBox="1"/>
          <p:nvPr/>
        </p:nvSpPr>
        <p:spPr>
          <a:xfrm>
            <a:off x="5266267" y="3209498"/>
            <a:ext cx="3236784" cy="1077218"/>
          </a:xfrm>
          <a:prstGeom prst="rect">
            <a:avLst/>
          </a:prstGeom>
          <a:noFill/>
        </p:spPr>
        <p:txBody>
          <a:bodyPr wrap="none" rtlCol="0">
            <a:spAutoFit/>
          </a:bodyPr>
          <a:lstStyle/>
          <a:p>
            <a:r>
              <a:rPr lang="nl-NL" sz="3200" b="1" dirty="0" smtClean="0">
                <a:solidFill>
                  <a:srgbClr val="FF0000"/>
                </a:solidFill>
              </a:rPr>
              <a:t>Gevolg:</a:t>
            </a:r>
          </a:p>
          <a:p>
            <a:r>
              <a:rPr lang="nl-NL" sz="3200" b="1" dirty="0" smtClean="0">
                <a:solidFill>
                  <a:srgbClr val="FF0000"/>
                </a:solidFill>
              </a:rPr>
              <a:t>Patiënt vegetatief</a:t>
            </a:r>
            <a:endParaRPr lang="nl-NL" sz="3200" b="1" dirty="0">
              <a:solidFill>
                <a:srgbClr val="FF0000"/>
              </a:solidFill>
            </a:endParaRPr>
          </a:p>
        </p:txBody>
      </p:sp>
      <p:pic>
        <p:nvPicPr>
          <p:cNvPr id="6" name="Afbeelding 5" descr="afbeeldingkaderar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239" y="5753790"/>
            <a:ext cx="1537170" cy="827041"/>
          </a:xfrm>
          <a:prstGeom prst="rect">
            <a:avLst/>
          </a:prstGeom>
        </p:spPr>
      </p:pic>
    </p:spTree>
    <p:extLst>
      <p:ext uri="{BB962C8B-B14F-4D97-AF65-F5344CB8AC3E}">
        <p14:creationId xmlns:p14="http://schemas.microsoft.com/office/powerpoint/2010/main" val="393258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2654</TotalTime>
  <Words>989</Words>
  <Application>Microsoft Office PowerPoint</Application>
  <PresentationFormat>Diavoorstelling (4:3)</PresentationFormat>
  <Paragraphs>122</Paragraphs>
  <Slides>13</Slides>
  <Notes>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Courier</vt:lpstr>
      <vt:lpstr>Wingdings</vt:lpstr>
      <vt:lpstr>Office-thema</vt:lpstr>
      <vt:lpstr>Spoed  is  geen  ramp</vt:lpstr>
      <vt:lpstr>Doel</vt:lpstr>
      <vt:lpstr>ABCDE – Waarom?</vt:lpstr>
      <vt:lpstr>Veiligheid!</vt:lpstr>
      <vt:lpstr>A = Airway</vt:lpstr>
      <vt:lpstr>Analfylaxe</vt:lpstr>
      <vt:lpstr>B = Breathing</vt:lpstr>
      <vt:lpstr>Wat wil je weten om een B-probleem te kunnen vaststellen? </vt:lpstr>
      <vt:lpstr>C = Circulatie</vt:lpstr>
      <vt:lpstr>Vegetatief</vt:lpstr>
      <vt:lpstr>D = Disability</vt:lpstr>
      <vt:lpstr>E = Environment</vt:lpstr>
      <vt:lpstr>Oefenen in break out rooms met casuïstiek</vt:lpstr>
    </vt:vector>
  </TitlesOfParts>
  <Company>WaarnemerJK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Triage in de huisartsenpraktijk</dc:title>
  <dc:creator>jojanneke kant</dc:creator>
  <cp:lastModifiedBy>Wietske van Spronsen</cp:lastModifiedBy>
  <cp:revision>83</cp:revision>
  <dcterms:created xsi:type="dcterms:W3CDTF">2019-07-14T06:20:52Z</dcterms:created>
  <dcterms:modified xsi:type="dcterms:W3CDTF">2021-02-08T08:39:04Z</dcterms:modified>
</cp:coreProperties>
</file>