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728" r:id="rId3"/>
    <p:sldMasterId id="2147483749" r:id="rId4"/>
    <p:sldMasterId id="2147483820" r:id="rId5"/>
  </p:sldMasterIdLst>
  <p:notesMasterIdLst>
    <p:notesMasterId r:id="rId17"/>
  </p:notesMasterIdLst>
  <p:handoutMasterIdLst>
    <p:handoutMasterId r:id="rId18"/>
  </p:handoutMasterIdLst>
  <p:sldIdLst>
    <p:sldId id="256" r:id="rId6"/>
    <p:sldId id="337" r:id="rId7"/>
    <p:sldId id="353" r:id="rId8"/>
    <p:sldId id="352" r:id="rId9"/>
    <p:sldId id="355" r:id="rId10"/>
    <p:sldId id="358" r:id="rId11"/>
    <p:sldId id="334" r:id="rId12"/>
    <p:sldId id="336" r:id="rId13"/>
    <p:sldId id="360" r:id="rId14"/>
    <p:sldId id="357" r:id="rId15"/>
    <p:sldId id="354" r:id="rId16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71" autoAdjust="0"/>
  </p:normalViewPr>
  <p:slideViewPr>
    <p:cSldViewPr>
      <p:cViewPr varScale="1">
        <p:scale>
          <a:sx n="84" d="100"/>
          <a:sy n="84" d="100"/>
        </p:scale>
        <p:origin x="143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49AD9-2208-4B89-A1CE-ACAE1AF53485}" type="datetimeFigureOut">
              <a:rPr lang="nl-NL" smtClean="0"/>
              <a:t>22-2-2018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9D730-6178-4138-87BF-739DD8996E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819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9A41-A0FC-4458-B458-EF3F8A7E7296}" type="datetimeFigureOut">
              <a:rPr lang="nl-NL" smtClean="0"/>
              <a:pPr/>
              <a:t>22-2-2018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46C50-5579-4A18-9D75-08A56161A8B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17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 dirty="0" smtClean="0"/>
              <a:t>Teruggrijpen</a:t>
            </a:r>
            <a:r>
              <a:rPr lang="nl-NL" altLang="nl-NL" baseline="0" dirty="0" smtClean="0"/>
              <a:t> op de oefening die de groep heeft gedaan. </a:t>
            </a:r>
            <a:endParaRPr lang="nl-NL" altLang="nl-NL" dirty="0" smtClean="0"/>
          </a:p>
        </p:txBody>
      </p:sp>
      <p:sp>
        <p:nvSpPr>
          <p:cNvPr id="54276" name="Tijdelijke aanduiding voor dianumm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91369A-9F34-44AA-A8B8-1D70B51E5336}" type="slidenum">
              <a:rPr lang="nl-NL" altLang="nl-NL" sz="1200" smtClean="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altLang="nl-NL" sz="120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Film van Christel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46C50-5579-4A18-9D75-08A56161A8B9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7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87824" y="2130425"/>
            <a:ext cx="5976664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87824" y="3886200"/>
            <a:ext cx="5976664" cy="170304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809E-2733-4D56-AF54-054AEE8BD5C7}" type="datetime6">
              <a:rPr lang="nl-NL" smtClean="0"/>
              <a:t>februari ’18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Training meldcode Sensire-Yunio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765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, tekst en groo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87624" y="1600201"/>
            <a:ext cx="3513856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53880" y="1600201"/>
            <a:ext cx="4038600" cy="398904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object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6CFF-5F44-443F-B338-6615470002A3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0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groot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177280" y="1628800"/>
            <a:ext cx="3970784" cy="396044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object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292080" y="1628800"/>
            <a:ext cx="3600400" cy="3960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E6BE-774E-470E-861A-DE7DB2C6F6F3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48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73051"/>
            <a:ext cx="7499176" cy="531619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284-05F2-4206-AC6C-8180CDCEE5EE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6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87824" y="2130425"/>
            <a:ext cx="5976664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87824" y="3886200"/>
            <a:ext cx="5976664" cy="170304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1CCC-2C53-484B-8C8F-3FC46F7DA6FE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13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600201"/>
            <a:ext cx="7704856" cy="398903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68C0-4928-4F58-9B9A-7BCF68296E6D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54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verga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406901"/>
            <a:ext cx="7560839" cy="1182340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2906713"/>
            <a:ext cx="7560839" cy="1302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BD1B-9184-4EED-9EC9-6B3401FF5E1D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11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, tekst en groo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87624" y="1600201"/>
            <a:ext cx="3513856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53880" y="1600201"/>
            <a:ext cx="4038600" cy="398904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object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595-F61C-4817-9F24-41CB22823595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3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groot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177280" y="1628800"/>
            <a:ext cx="3970784" cy="396044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object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292080" y="1628800"/>
            <a:ext cx="3600400" cy="3960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33AD-6A88-4B39-AFD0-4B11FE888B39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95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73051"/>
            <a:ext cx="7499176" cy="531619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09D1-5C6A-4235-BABE-37D8E4E66206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89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87824" y="2130425"/>
            <a:ext cx="5976664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87824" y="3886200"/>
            <a:ext cx="5976664" cy="170304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6AEA-149D-49FB-B933-7BF43094B603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1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600201"/>
            <a:ext cx="7704856" cy="398903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F12E-E299-427B-BC76-5AB7D468CEAE}" type="datetime6">
              <a:rPr lang="nl-NL" smtClean="0"/>
              <a:t>februari ’18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Training meldcode Sensire-Yunio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2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600201"/>
            <a:ext cx="7704856" cy="398903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E295-0D61-47B4-9C74-F60EAC755110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76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verga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406901"/>
            <a:ext cx="7560839" cy="1182340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2906713"/>
            <a:ext cx="7560839" cy="1302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B5F4-8A65-45E2-A44A-3EA0F1FB117C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10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, tekst en groo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87624" y="1600201"/>
            <a:ext cx="3513856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53880" y="1600201"/>
            <a:ext cx="4038600" cy="398904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object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BBB3-9612-4907-99DB-7D1C69C37D02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38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groot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177280" y="1628800"/>
            <a:ext cx="3970784" cy="396044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object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292080" y="1628800"/>
            <a:ext cx="3600400" cy="3960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2B63-2C4C-4989-8C61-2B8C87AA57D8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59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73051"/>
            <a:ext cx="7499176" cy="531619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EF12-CC96-46D4-ABBC-94A508E7BDD3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24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87824" y="2130425"/>
            <a:ext cx="5976664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87824" y="3886200"/>
            <a:ext cx="5976664" cy="170304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FDA9E-0E71-4804-AA6F-F0EF3A3F9BAA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89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600201"/>
            <a:ext cx="7704856" cy="398903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B512-9768-4585-881C-2A3F09544D2C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93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verga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406901"/>
            <a:ext cx="7560839" cy="1182340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2906713"/>
            <a:ext cx="7560839" cy="1302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AA4EF-A5DA-4F98-AD3D-E91183F3751D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89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, tekst en groo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87624" y="1600201"/>
            <a:ext cx="3513856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53880" y="1600201"/>
            <a:ext cx="4038600" cy="398904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CFD0B-F050-4652-AD8A-811D6D01B423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1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groot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77280" y="1628800"/>
            <a:ext cx="3970784" cy="396044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292080" y="1628800"/>
            <a:ext cx="3600400" cy="3960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E279-41ED-499F-B7A9-88735DCD1C57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8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verga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406901"/>
            <a:ext cx="7560839" cy="1182340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2906713"/>
            <a:ext cx="7560839" cy="1302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2439-8BED-4077-AE68-7AFE5F9876AA}" type="datetime6">
              <a:rPr lang="nl-NL" smtClean="0"/>
              <a:t>februari ’18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Training meldcode Sensire-Yunio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0130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73051"/>
            <a:ext cx="7499176" cy="531619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E850A-4F4F-4748-A7EE-90957DB43183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, tekst en groo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87624" y="1600201"/>
            <a:ext cx="3513856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53880" y="1600201"/>
            <a:ext cx="4038600" cy="398904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object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A803-52E9-44A1-9B64-9284CF453709}" type="datetime6">
              <a:rPr lang="nl-NL" smtClean="0"/>
              <a:t>februari ’18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Training meldcode Sensire-Yunio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74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groot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177280" y="1628800"/>
            <a:ext cx="3970784" cy="396044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object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292080" y="1628800"/>
            <a:ext cx="3600400" cy="3960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0F6F-F2C2-4812-84D6-2AEC38B7D36C}" type="datetime6">
              <a:rPr lang="nl-NL" smtClean="0"/>
              <a:t>februari ’18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Training meldcode Sensire-Yunio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196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73051"/>
            <a:ext cx="7499176" cy="531619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8356-A63E-4276-B55A-31FD7A41D63A}" type="datetime6">
              <a:rPr lang="nl-NL" smtClean="0"/>
              <a:t>februari ’18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Training meldcode Sensire-Yunio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330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87824" y="2130425"/>
            <a:ext cx="5976664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87824" y="3886200"/>
            <a:ext cx="5976664" cy="170304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022B-6DDB-4798-A758-A163DB40F943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600201"/>
            <a:ext cx="7704856" cy="398903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5AC4-C415-4ABB-9D9A-0A4AC7D49AD6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verga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406901"/>
            <a:ext cx="7560839" cy="1182340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2906713"/>
            <a:ext cx="7560839" cy="1302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15C-5C38-4F25-BB45-CAAAD65D452B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3BD0E-3949-4D44-81B9-8A8E9367A40F}" type="datetime6">
              <a:rPr lang="nl-NL" smtClean="0"/>
              <a:t>februari ’18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Training meldcode Sensire-Yunio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FEC3-7656-429C-9283-04B700F27A4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86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1F5CB-CB1E-428D-B7A0-2C4D785DB5B8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FEC3-7656-429C-9283-04B700F27A4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7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DAA2-15F9-45F0-ABA8-2A9524501BC7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FEC3-7656-429C-9283-04B700F27A4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6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49372-456A-4BB4-AFEC-11121FB22378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FEC3-7656-429C-9283-04B700F27A4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1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BB4A25-5D98-4780-AE59-9C0E6F5EAFCF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7E2A3F-BDCA-4F96-85CF-A95D2AA6AC2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1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 err="1" smtClean="0"/>
              <a:t>Meldcode</a:t>
            </a:r>
            <a:r>
              <a:rPr lang="nl-NL" dirty="0" smtClean="0"/>
              <a:t> Huiselijk Geweld en Kindermishandeling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</p:spPr>
        <p:txBody>
          <a:bodyPr/>
          <a:lstStyle/>
          <a:p>
            <a:pPr algn="l"/>
            <a:r>
              <a:rPr lang="nl-NL" smtClean="0"/>
              <a:t>Training meldcode Sensire-Yunio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FD91-D845-449D-A228-B619745532A1}" type="datetime6">
              <a:rPr lang="nl-NL" smtClean="0"/>
              <a:t>februari ’18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36004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5AC4-C415-4ABB-9D9A-0A4AC7D49AD6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01044"/>
            <a:ext cx="3528392" cy="3524547"/>
          </a:xfrm>
        </p:spPr>
      </p:pic>
    </p:spTree>
    <p:extLst>
      <p:ext uri="{BB962C8B-B14F-4D97-AF65-F5344CB8AC3E}">
        <p14:creationId xmlns:p14="http://schemas.microsoft.com/office/powerpoint/2010/main" val="159173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neem je mee?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D347-7490-4C7A-A5F3-A744E18F697B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44825"/>
            <a:ext cx="3152281" cy="3672408"/>
          </a:xfrm>
        </p:spPr>
      </p:pic>
    </p:spTree>
    <p:extLst>
      <p:ext uri="{BB962C8B-B14F-4D97-AF65-F5344CB8AC3E}">
        <p14:creationId xmlns:p14="http://schemas.microsoft.com/office/powerpoint/2010/main" val="4809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Voorstel rondje	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Wie ben je?</a:t>
            </a:r>
          </a:p>
          <a:p>
            <a:r>
              <a:rPr lang="nl-NL" dirty="0" smtClean="0"/>
              <a:t>Waar werk je?</a:t>
            </a:r>
          </a:p>
          <a:p>
            <a:r>
              <a:rPr lang="nl-NL" dirty="0" smtClean="0"/>
              <a:t>Hoe kom jij in je werk in aanraking met vormen van huiselijk geweld?</a:t>
            </a:r>
          </a:p>
          <a:p>
            <a:r>
              <a:rPr lang="nl-NL" dirty="0" smtClean="0"/>
              <a:t>Wat zijn je verwachtingen van de training?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474052"/>
            <a:ext cx="2908126" cy="3899164"/>
          </a:xfr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870A-7EB2-4192-9ABA-F9BE4DCFD610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Werkvorm Carrousel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04C3-F4F4-4A32-B5B1-11BCBEF554A2}" type="datetime6">
              <a:rPr lang="nl-NL" smtClean="0"/>
              <a:t>februari ’18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Training </a:t>
            </a:r>
            <a:r>
              <a:rPr lang="nl-NL" dirty="0" err="1" smtClean="0"/>
              <a:t>meldcode</a:t>
            </a:r>
            <a:r>
              <a:rPr lang="nl-NL" dirty="0" smtClean="0"/>
              <a:t> </a:t>
            </a:r>
            <a:r>
              <a:rPr lang="nl-NL" dirty="0" err="1" smtClean="0"/>
              <a:t>Sensire-Yunio</a:t>
            </a:r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3888432" cy="2808312"/>
          </a:xfrm>
        </p:spPr>
      </p:pic>
    </p:spTree>
    <p:extLst>
      <p:ext uri="{BB962C8B-B14F-4D97-AF65-F5344CB8AC3E}">
        <p14:creationId xmlns:p14="http://schemas.microsoft.com/office/powerpoint/2010/main" val="12604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Afbeelding 3" descr="http://www.arendlandman.nl/wp-content/uploads/2012/02/Blinde-mensen-onderzoeken-een-olifant.-Het-verhaal-van-de-blinde-mannen-en-de-olifant-570x4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239974" cy="535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97862-819B-47E6-B426-D2CA1CF85021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 spel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3303116" cy="3073488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746A-85F8-4967-9E49-0219AF0304AB}" type="datetime6">
              <a:rPr lang="nl-NL" smtClean="0"/>
              <a:t>februari ’18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Training meldcode Sensire-Yunio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057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Pauze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44540"/>
            <a:ext cx="4320480" cy="3456384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F12E-E299-427B-BC76-5AB7D468CEAE}" type="datetime6">
              <a:rPr lang="nl-NL" smtClean="0"/>
              <a:t>februari ’18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Training meldcode Sensire-Yunio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845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Film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104456" cy="2640069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CCC0-CE43-4FA0-AB9B-36526E33B800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Dilemma’s bij signaleren 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4712987" cy="3629000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74F4-7730-4325-93D3-070BC1358AAE}" type="datetime6">
              <a:rPr lang="nl-NL" smtClean="0">
                <a:solidFill>
                  <a:prstClr val="black">
                    <a:tint val="75000"/>
                  </a:prstClr>
                </a:solidFill>
              </a:rPr>
              <a:t>februari ’18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Training meldcode Sensire-Yunio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7380312" y="1844824"/>
            <a:ext cx="1584176" cy="3888432"/>
          </a:xfrm>
          <a:prstGeom prst="flowChartProcess">
            <a:avLst/>
          </a:prstGeom>
          <a:solidFill>
            <a:srgbClr val="FF990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nl-NL" dirty="0" smtClean="0">
              <a:cs typeface="Arial" pitchFamily="34" charset="0"/>
            </a:endParaRPr>
          </a:p>
          <a:p>
            <a:pPr eaLnBrk="1" hangingPunct="1"/>
            <a:endParaRPr lang="nl-NL" dirty="0">
              <a:cs typeface="Arial" pitchFamily="34" charset="0"/>
            </a:endParaRPr>
          </a:p>
          <a:p>
            <a:pPr eaLnBrk="1" hangingPunct="1"/>
            <a:endParaRPr lang="nl-NL" dirty="0" smtClean="0">
              <a:cs typeface="Arial" pitchFamily="34" charset="0"/>
            </a:endParaRPr>
          </a:p>
          <a:p>
            <a:pPr eaLnBrk="1" hangingPunct="1"/>
            <a:endParaRPr lang="nl-NL" dirty="0">
              <a:cs typeface="Arial" pitchFamily="34" charset="0"/>
            </a:endParaRPr>
          </a:p>
          <a:p>
            <a:pPr eaLnBrk="1" hangingPunct="1"/>
            <a:r>
              <a:rPr lang="nl-NL" dirty="0" smtClean="0">
                <a:cs typeface="Arial" pitchFamily="34" charset="0"/>
              </a:rPr>
              <a:t>Stap 5</a:t>
            </a:r>
          </a:p>
          <a:p>
            <a:pPr eaLnBrk="1" hangingPunct="1"/>
            <a:endParaRPr lang="nl-NL" dirty="0">
              <a:cs typeface="Arial" pitchFamily="34" charset="0"/>
            </a:endParaRPr>
          </a:p>
          <a:p>
            <a:pPr eaLnBrk="1" hangingPunct="1"/>
            <a:r>
              <a:rPr lang="nl-NL" dirty="0" smtClean="0">
                <a:cs typeface="Arial" pitchFamily="34" charset="0"/>
              </a:rPr>
              <a:t>Beslissen</a:t>
            </a:r>
          </a:p>
          <a:p>
            <a:pPr eaLnBrk="1" hangingPunct="1"/>
            <a:r>
              <a:rPr lang="nl-NL" dirty="0" smtClean="0">
                <a:cs typeface="Arial" pitchFamily="34" charset="0"/>
              </a:rPr>
              <a:t>Hulp</a:t>
            </a:r>
          </a:p>
          <a:p>
            <a:pPr eaLnBrk="1" hangingPunct="1"/>
            <a:r>
              <a:rPr lang="nl-NL" dirty="0" smtClean="0">
                <a:cs typeface="Arial" pitchFamily="34" charset="0"/>
              </a:rPr>
              <a:t>Melden   </a:t>
            </a:r>
            <a:endParaRPr lang="nl-NL" dirty="0">
              <a:cs typeface="Arial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652120" y="1844824"/>
            <a:ext cx="1512168" cy="3888432"/>
          </a:xfrm>
          <a:prstGeom prst="flowChartProcess">
            <a:avLst/>
          </a:prstGeom>
          <a:solidFill>
            <a:srgbClr val="FF990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nl-NL" dirty="0" smtClean="0">
              <a:cs typeface="Arial" pitchFamily="34" charset="0"/>
            </a:endParaRPr>
          </a:p>
          <a:p>
            <a:pPr eaLnBrk="1" hangingPunct="1"/>
            <a:endParaRPr lang="nl-NL" dirty="0">
              <a:cs typeface="Arial" pitchFamily="34" charset="0"/>
            </a:endParaRPr>
          </a:p>
          <a:p>
            <a:pPr eaLnBrk="1" hangingPunct="1"/>
            <a:endParaRPr lang="nl-NL" dirty="0" smtClean="0">
              <a:cs typeface="Arial" pitchFamily="34" charset="0"/>
            </a:endParaRPr>
          </a:p>
          <a:p>
            <a:pPr eaLnBrk="1" hangingPunct="1"/>
            <a:r>
              <a:rPr lang="nl-NL" dirty="0" smtClean="0">
                <a:cs typeface="Arial" pitchFamily="34" charset="0"/>
              </a:rPr>
              <a:t>Stap 4</a:t>
            </a:r>
          </a:p>
          <a:p>
            <a:pPr eaLnBrk="1" hangingPunct="1"/>
            <a:endParaRPr lang="nl-NL" dirty="0">
              <a:cs typeface="Arial" pitchFamily="34" charset="0"/>
            </a:endParaRPr>
          </a:p>
          <a:p>
            <a:pPr eaLnBrk="1" hangingPunct="1"/>
            <a:r>
              <a:rPr lang="nl-NL" dirty="0" smtClean="0">
                <a:cs typeface="Arial" pitchFamily="34" charset="0"/>
              </a:rPr>
              <a:t>Wegen van het</a:t>
            </a:r>
          </a:p>
          <a:p>
            <a:pPr eaLnBrk="1" hangingPunct="1"/>
            <a:r>
              <a:rPr lang="nl-NL" dirty="0" smtClean="0">
                <a:cs typeface="Arial" pitchFamily="34" charset="0"/>
              </a:rPr>
              <a:t>geweld  </a:t>
            </a:r>
            <a:endParaRPr lang="nl-NL" dirty="0">
              <a:cs typeface="Arial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923928" y="1844824"/>
            <a:ext cx="1512169" cy="3888432"/>
          </a:xfrm>
          <a:prstGeom prst="flowChartProcess">
            <a:avLst/>
          </a:prstGeom>
          <a:solidFill>
            <a:srgbClr val="FF990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nl-NL" dirty="0" smtClean="0">
              <a:cs typeface="Arial" pitchFamily="34" charset="0"/>
            </a:endParaRPr>
          </a:p>
          <a:p>
            <a:pPr eaLnBrk="1" hangingPunct="1"/>
            <a:endParaRPr lang="nl-NL" dirty="0">
              <a:cs typeface="Arial" pitchFamily="34" charset="0"/>
            </a:endParaRPr>
          </a:p>
          <a:p>
            <a:pPr eaLnBrk="1" hangingPunct="1"/>
            <a:r>
              <a:rPr lang="nl-NL" dirty="0" smtClean="0">
                <a:cs typeface="Arial" pitchFamily="34" charset="0"/>
              </a:rPr>
              <a:t>Stap 3</a:t>
            </a:r>
          </a:p>
          <a:p>
            <a:pPr eaLnBrk="1" hangingPunct="1"/>
            <a:endParaRPr lang="nl-NL" dirty="0">
              <a:cs typeface="Arial" pitchFamily="34" charset="0"/>
            </a:endParaRPr>
          </a:p>
          <a:p>
            <a:pPr eaLnBrk="1" hangingPunct="1"/>
            <a:r>
              <a:rPr lang="nl-NL" dirty="0" smtClean="0">
                <a:cs typeface="Arial" pitchFamily="34" charset="0"/>
              </a:rPr>
              <a:t>Gesprek  </a:t>
            </a:r>
            <a:endParaRPr lang="nl-NL" dirty="0">
              <a:cs typeface="Arial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010560" y="1844824"/>
            <a:ext cx="1615988" cy="3888432"/>
          </a:xfrm>
          <a:prstGeom prst="flowChartProcess">
            <a:avLst/>
          </a:prstGeom>
          <a:solidFill>
            <a:srgbClr val="FF990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nl-NL" dirty="0" smtClean="0">
              <a:cs typeface="Arial" pitchFamily="34" charset="0"/>
            </a:endParaRPr>
          </a:p>
          <a:p>
            <a:pPr eaLnBrk="1" hangingPunct="1"/>
            <a:endParaRPr lang="nl-NL" dirty="0" smtClean="0">
              <a:cs typeface="Arial" pitchFamily="34" charset="0"/>
            </a:endParaRPr>
          </a:p>
          <a:p>
            <a:pPr eaLnBrk="1" hangingPunct="1"/>
            <a:endParaRPr lang="nl-NL" dirty="0" smtClean="0">
              <a:cs typeface="Arial" pitchFamily="34" charset="0"/>
            </a:endParaRPr>
          </a:p>
          <a:p>
            <a:pPr eaLnBrk="1" hangingPunct="1"/>
            <a:r>
              <a:rPr lang="nl-NL" dirty="0" smtClean="0">
                <a:cs typeface="Arial" pitchFamily="34" charset="0"/>
              </a:rPr>
              <a:t>Stap 2</a:t>
            </a:r>
            <a:endParaRPr lang="nl-NL" dirty="0">
              <a:cs typeface="Arial" pitchFamily="34" charset="0"/>
            </a:endParaRPr>
          </a:p>
          <a:p>
            <a:pPr eaLnBrk="1" hangingPunct="1"/>
            <a:endParaRPr lang="nl-NL" dirty="0" smtClean="0">
              <a:cs typeface="Arial" pitchFamily="34" charset="0"/>
            </a:endParaRPr>
          </a:p>
          <a:p>
            <a:pPr eaLnBrk="1" hangingPunct="1"/>
            <a:r>
              <a:rPr lang="nl-NL" dirty="0" smtClean="0">
                <a:cs typeface="Arial" pitchFamily="34" charset="0"/>
              </a:rPr>
              <a:t>Collegiale </a:t>
            </a:r>
          </a:p>
          <a:p>
            <a:pPr eaLnBrk="1" hangingPunct="1"/>
            <a:r>
              <a:rPr lang="nl-NL" dirty="0" smtClean="0">
                <a:cs typeface="Arial" pitchFamily="34" charset="0"/>
              </a:rPr>
              <a:t>toetsing </a:t>
            </a:r>
            <a:endParaRPr lang="nl-NL" dirty="0">
              <a:cs typeface="Arial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51520" y="1844824"/>
            <a:ext cx="1584176" cy="3888432"/>
          </a:xfrm>
          <a:prstGeom prst="flowChartProcess">
            <a:avLst/>
          </a:prstGeom>
          <a:solidFill>
            <a:srgbClr val="FF990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nl-NL" dirty="0" smtClean="0">
              <a:cs typeface="Arial" pitchFamily="34" charset="0"/>
            </a:endParaRPr>
          </a:p>
          <a:p>
            <a:pPr eaLnBrk="1" hangingPunct="1"/>
            <a:endParaRPr lang="nl-NL" dirty="0" smtClean="0">
              <a:cs typeface="Arial" pitchFamily="34" charset="0"/>
            </a:endParaRPr>
          </a:p>
          <a:p>
            <a:pPr eaLnBrk="1" hangingPunct="1"/>
            <a:endParaRPr lang="nl-NL" dirty="0">
              <a:cs typeface="Arial" pitchFamily="34" charset="0"/>
            </a:endParaRPr>
          </a:p>
          <a:p>
            <a:pPr eaLnBrk="1" hangingPunct="1"/>
            <a:endParaRPr lang="nl-NL" dirty="0" smtClean="0">
              <a:cs typeface="Arial" pitchFamily="34" charset="0"/>
            </a:endParaRPr>
          </a:p>
          <a:p>
            <a:pPr eaLnBrk="1" hangingPunct="1"/>
            <a:r>
              <a:rPr lang="nl-NL" dirty="0" smtClean="0">
                <a:cs typeface="Arial" pitchFamily="34" charset="0"/>
              </a:rPr>
              <a:t>Stap </a:t>
            </a:r>
            <a:r>
              <a:rPr lang="nl-NL" dirty="0">
                <a:cs typeface="Arial" pitchFamily="34" charset="0"/>
              </a:rPr>
              <a:t>1</a:t>
            </a:r>
          </a:p>
          <a:p>
            <a:pPr eaLnBrk="1" hangingPunct="1"/>
            <a:endParaRPr lang="nl-NL" sz="1800" dirty="0" smtClean="0">
              <a:cs typeface="Arial" pitchFamily="34" charset="0"/>
            </a:endParaRPr>
          </a:p>
          <a:p>
            <a:pPr eaLnBrk="1" hangingPunct="1"/>
            <a:r>
              <a:rPr lang="nl-NL" sz="1800" dirty="0" smtClean="0">
                <a:cs typeface="Arial" pitchFamily="34" charset="0"/>
              </a:rPr>
              <a:t>In </a:t>
            </a:r>
            <a:r>
              <a:rPr lang="nl-NL" sz="1800" dirty="0">
                <a:cs typeface="Arial" pitchFamily="34" charset="0"/>
              </a:rPr>
              <a:t>kaart</a:t>
            </a:r>
            <a:r>
              <a:rPr lang="nl-NL" dirty="0">
                <a:cs typeface="Arial" pitchFamily="34" charset="0"/>
              </a:rPr>
              <a:t> </a:t>
            </a:r>
          </a:p>
          <a:p>
            <a:pPr eaLnBrk="1" hangingPunct="1"/>
            <a:r>
              <a:rPr lang="nl-NL" sz="1800" dirty="0">
                <a:cs typeface="Arial" pitchFamily="34" charset="0"/>
              </a:rPr>
              <a:t>brengen van</a:t>
            </a:r>
          </a:p>
          <a:p>
            <a:pPr eaLnBrk="1" hangingPunct="1"/>
            <a:r>
              <a:rPr lang="nl-NL" sz="1800" dirty="0">
                <a:cs typeface="Arial" pitchFamily="34" charset="0"/>
              </a:rPr>
              <a:t>signalen</a:t>
            </a:r>
            <a:endParaRPr lang="nl-NL" dirty="0"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smtClean="0"/>
              <a:t>Meldcode huiselijk geweld en kindermishandeling </a:t>
            </a:r>
            <a:endParaRPr lang="nl-NL" sz="3600" dirty="0"/>
          </a:p>
        </p:txBody>
      </p:sp>
      <p:sp>
        <p:nvSpPr>
          <p:cNvPr id="9" name="Ovaal 8"/>
          <p:cNvSpPr/>
          <p:nvPr/>
        </p:nvSpPr>
        <p:spPr>
          <a:xfrm>
            <a:off x="4024233" y="1990496"/>
            <a:ext cx="1311557" cy="1427331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al 10"/>
          <p:cNvSpPr/>
          <p:nvPr/>
        </p:nvSpPr>
        <p:spPr>
          <a:xfrm>
            <a:off x="5752425" y="1990495"/>
            <a:ext cx="1311557" cy="1427331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al 12"/>
          <p:cNvSpPr/>
          <p:nvPr/>
        </p:nvSpPr>
        <p:spPr>
          <a:xfrm>
            <a:off x="7516621" y="1990494"/>
            <a:ext cx="1311557" cy="1427331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al 14"/>
          <p:cNvSpPr/>
          <p:nvPr/>
        </p:nvSpPr>
        <p:spPr>
          <a:xfrm>
            <a:off x="378490" y="1990497"/>
            <a:ext cx="1311557" cy="1427331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C34A-47AA-4DB1-B621-2898BE86B0F0}" type="datetime6">
              <a:rPr lang="nl-NL" smtClean="0"/>
              <a:t>februari ’18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Training meldcode Rijnstad</a:t>
            </a:r>
            <a:endParaRPr lang="nl-NL" dirty="0"/>
          </a:p>
        </p:txBody>
      </p:sp>
      <p:sp>
        <p:nvSpPr>
          <p:cNvPr id="17" name="Ovaal 16"/>
          <p:cNvSpPr/>
          <p:nvPr/>
        </p:nvSpPr>
        <p:spPr>
          <a:xfrm>
            <a:off x="2162775" y="1990500"/>
            <a:ext cx="1311557" cy="1427331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956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 HA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30131-PresentatieMovier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P HA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raining SWO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20130131-PresentatieMovier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HAN</Template>
  <TotalTime>445</TotalTime>
  <Words>141</Words>
  <Application>Microsoft Office PowerPoint</Application>
  <PresentationFormat>Diavoorstelling (4:3)</PresentationFormat>
  <Paragraphs>77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PP HAN</vt:lpstr>
      <vt:lpstr>20130131-PresentatieMoviera</vt:lpstr>
      <vt:lpstr>1_PP HAN</vt:lpstr>
      <vt:lpstr>1_Training SWO</vt:lpstr>
      <vt:lpstr>10_20130131-PresentatieMoviera</vt:lpstr>
      <vt:lpstr>Meldcode Huiselijk Geweld en Kindermishandeling </vt:lpstr>
      <vt:lpstr>Voorstel rondje </vt:lpstr>
      <vt:lpstr>Werkvorm Carrousel</vt:lpstr>
      <vt:lpstr>PowerPoint-presentatie</vt:lpstr>
      <vt:lpstr>Stellingen spel</vt:lpstr>
      <vt:lpstr>Pauze</vt:lpstr>
      <vt:lpstr>Film</vt:lpstr>
      <vt:lpstr>Dilemma’s bij signaleren </vt:lpstr>
      <vt:lpstr>Meldcode huiselijk geweld en kindermishandeling </vt:lpstr>
      <vt:lpstr>Casus</vt:lpstr>
      <vt:lpstr>Wat neem je mee?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Meldcode Huiselijk Geweld en Kindermishandeling</dc:title>
  <dc:creator>Paulien van de. Leden</dc:creator>
  <cp:lastModifiedBy>Leden, P van der (Paulien)</cp:lastModifiedBy>
  <cp:revision>32</cp:revision>
  <cp:lastPrinted>2014-05-20T08:34:38Z</cp:lastPrinted>
  <dcterms:created xsi:type="dcterms:W3CDTF">2014-01-29T12:35:22Z</dcterms:created>
  <dcterms:modified xsi:type="dcterms:W3CDTF">2018-02-22T14:14:35Z</dcterms:modified>
</cp:coreProperties>
</file>