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5"/>
    <p:sldMasterId id="2147483681" r:id="rId6"/>
    <p:sldMasterId id="2147483675" r:id="rId7"/>
    <p:sldMasterId id="2147483871" r:id="rId8"/>
    <p:sldMasterId id="2147483857" r:id="rId9"/>
  </p:sldMasterIdLst>
  <p:notesMasterIdLst>
    <p:notesMasterId r:id="rId25"/>
  </p:notesMasterIdLst>
  <p:handoutMasterIdLst>
    <p:handoutMasterId r:id="rId26"/>
  </p:handoutMasterIdLst>
  <p:sldIdLst>
    <p:sldId id="261" r:id="rId10"/>
    <p:sldId id="257" r:id="rId11"/>
    <p:sldId id="286" r:id="rId12"/>
    <p:sldId id="288" r:id="rId13"/>
    <p:sldId id="289" r:id="rId14"/>
    <p:sldId id="292" r:id="rId15"/>
    <p:sldId id="274" r:id="rId16"/>
    <p:sldId id="290" r:id="rId17"/>
    <p:sldId id="280" r:id="rId18"/>
    <p:sldId id="291" r:id="rId19"/>
    <p:sldId id="285" r:id="rId20"/>
    <p:sldId id="293" r:id="rId21"/>
    <p:sldId id="279" r:id="rId22"/>
    <p:sldId id="284" r:id="rId23"/>
    <p:sldId id="283" r:id="rId24"/>
  </p:sldIdLst>
  <p:sldSz cx="9144000" cy="6858000" type="screen4x3"/>
  <p:notesSz cx="6669088" cy="9926638"/>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5pPr>
    <a:lvl6pPr marL="2286000" algn="l" defTabSz="914400" rtl="0" eaLnBrk="1" latinLnBrk="0" hangingPunct="1">
      <a:defRPr sz="2400" kern="1200" baseline="-25000">
        <a:solidFill>
          <a:schemeClr val="tx1"/>
        </a:solidFill>
        <a:latin typeface="Arial" charset="0"/>
        <a:ea typeface="ＭＳ Ｐゴシック" pitchFamily="34" charset="-128"/>
        <a:cs typeface="+mn-cs"/>
      </a:defRPr>
    </a:lvl6pPr>
    <a:lvl7pPr marL="2743200" algn="l" defTabSz="914400" rtl="0" eaLnBrk="1" latinLnBrk="0" hangingPunct="1">
      <a:defRPr sz="2400" kern="1200" baseline="-25000">
        <a:solidFill>
          <a:schemeClr val="tx1"/>
        </a:solidFill>
        <a:latin typeface="Arial" charset="0"/>
        <a:ea typeface="ＭＳ Ｐゴシック" pitchFamily="34" charset="-128"/>
        <a:cs typeface="+mn-cs"/>
      </a:defRPr>
    </a:lvl7pPr>
    <a:lvl8pPr marL="3200400" algn="l" defTabSz="914400" rtl="0" eaLnBrk="1" latinLnBrk="0" hangingPunct="1">
      <a:defRPr sz="2400" kern="1200" baseline="-25000">
        <a:solidFill>
          <a:schemeClr val="tx1"/>
        </a:solidFill>
        <a:latin typeface="Arial" charset="0"/>
        <a:ea typeface="ＭＳ Ｐゴシック" pitchFamily="34" charset="-128"/>
        <a:cs typeface="+mn-cs"/>
      </a:defRPr>
    </a:lvl8pPr>
    <a:lvl9pPr marL="3657600" algn="l" defTabSz="914400" rtl="0" eaLnBrk="1" latinLnBrk="0" hangingPunct="1">
      <a:defRPr sz="2400" kern="1200" baseline="-250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43434"/>
    <a:srgbClr val="444444"/>
    <a:srgbClr val="3E3E3D"/>
    <a:srgbClr val="E86A16"/>
    <a:srgbClr val="E05413"/>
    <a:srgbClr val="E76A17"/>
    <a:srgbClr val="EE7F00"/>
    <a:srgbClr val="DF64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40" y="-163"/>
      </p:cViewPr>
      <p:guideLst>
        <p:guide orient="horz" pos="232"/>
        <p:guide pos="6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896" y="-12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AF19F559-C745-4EAA-B128-DAA28C42C28A}" type="slidenum">
              <a:rPr lang="nl-NL" altLang="nl-NL"/>
              <a:pPr>
                <a:defRPr/>
              </a:pPr>
              <a:t>‹nr.›</a:t>
            </a:fld>
            <a:endParaRPr lang="nl-NL" altLang="nl-NL"/>
          </a:p>
        </p:txBody>
      </p:sp>
    </p:spTree>
    <p:extLst>
      <p:ext uri="{BB962C8B-B14F-4D97-AF65-F5344CB8AC3E}">
        <p14:creationId xmlns:p14="http://schemas.microsoft.com/office/powerpoint/2010/main" xmlns="" val="3328869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12292"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9222"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smtClean="0">
                <a:latin typeface="Arial" pitchFamily="34" charset="0"/>
                <a:cs typeface="Arial" pitchFamily="34" charset="0"/>
              </a:defRPr>
            </a:lvl1pPr>
          </a:lstStyle>
          <a:p>
            <a:pPr>
              <a:defRPr/>
            </a:pPr>
            <a:fld id="{90838AE3-549C-406A-96CC-F32A1B3C2F24}" type="slidenum">
              <a:rPr lang="nl-NL" altLang="nl-NL"/>
              <a:pPr>
                <a:defRPr/>
              </a:pPr>
              <a:t>‹nr.›</a:t>
            </a:fld>
            <a:endParaRPr lang="nl-NL" altLang="nl-NL"/>
          </a:p>
        </p:txBody>
      </p:sp>
    </p:spTree>
    <p:extLst>
      <p:ext uri="{BB962C8B-B14F-4D97-AF65-F5344CB8AC3E}">
        <p14:creationId xmlns:p14="http://schemas.microsoft.com/office/powerpoint/2010/main" xmlns="" val="8088568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6" descr="HAN-PEB_Logo2014NL_rgb_pos01.pd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77825" y="355600"/>
            <a:ext cx="2598738"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146424" y="4626382"/>
            <a:ext cx="7560448" cy="866016"/>
          </a:xfrm>
          <a:prstGeom prst="rect">
            <a:avLst/>
          </a:prstGeom>
        </p:spPr>
        <p:txBody>
          <a:bodyPr lIns="0" tIns="0" rIns="0" bIns="0" anchor="b" anchorCtr="0">
            <a:noAutofit/>
          </a:bodyPr>
          <a:lstStyle>
            <a:lvl1pPr algn="l">
              <a:lnSpc>
                <a:spcPts val="3400"/>
              </a:lnSpc>
              <a:defRPr sz="3000" b="1">
                <a:solidFill>
                  <a:schemeClr val="bg1"/>
                </a:solidFill>
                <a:latin typeface="Arial"/>
                <a:cs typeface="Arial"/>
              </a:defRPr>
            </a:lvl1pPr>
          </a:lstStyle>
          <a:p>
            <a:r>
              <a:rPr lang="nl-NL" dirty="0" smtClean="0"/>
              <a:t>Titelstijl van model bewerken</a:t>
            </a:r>
            <a:endParaRPr lang="nl-NL" dirty="0"/>
          </a:p>
        </p:txBody>
      </p:sp>
      <p:sp>
        <p:nvSpPr>
          <p:cNvPr id="12" name="Tijdelijke aanduiding voor tekst 11"/>
          <p:cNvSpPr>
            <a:spLocks noGrp="1"/>
          </p:cNvSpPr>
          <p:nvPr>
            <p:ph type="body" sz="quarter" idx="13"/>
          </p:nvPr>
        </p:nvSpPr>
        <p:spPr>
          <a:xfrm>
            <a:off x="1146424" y="5477991"/>
            <a:ext cx="7560840" cy="255265"/>
          </a:xfrm>
          <a:prstGeom prst="rect">
            <a:avLst/>
          </a:prstGeom>
        </p:spPr>
        <p:txBody>
          <a:bodyPr lIns="0" tIns="0" rIns="0" bIns="0">
            <a:noAutofit/>
          </a:bodyPr>
          <a:lstStyle>
            <a:lvl1pPr marL="0" indent="0">
              <a:buNone/>
              <a:defRPr sz="2000" b="1" baseline="0"/>
            </a:lvl1pPr>
          </a:lstStyle>
          <a:p>
            <a:pPr lvl="0"/>
            <a:r>
              <a:rPr lang="nl-NL" dirty="0" smtClean="0"/>
              <a:t>Klik om de tekststijl van het model te bewerken</a:t>
            </a:r>
          </a:p>
        </p:txBody>
      </p:sp>
    </p:spTree>
    <p:extLst>
      <p:ext uri="{BB962C8B-B14F-4D97-AF65-F5344CB8AC3E}">
        <p14:creationId xmlns:p14="http://schemas.microsoft.com/office/powerpoint/2010/main" xmlns="" val="3698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2709937" cy="1162050"/>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575050" y="332656"/>
            <a:ext cx="4957390" cy="5793507"/>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755576" y="1435100"/>
            <a:ext cx="270993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5BB7267D-7875-477C-B0E6-01E09F25CFB4}"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46CAE534-0A50-423B-A6F8-F82F67B4CF46}"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157608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12E7FC9F-CFBB-4799-919C-4207998A0D8B}"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25D204FB-2A57-4F4E-88FD-978A60603EA1}"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3057361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Font typeface="Arial"/>
              <a:buChar cha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358C69F9-8AAD-4EC0-B69E-69AFD5277A8A}"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39D7D86E-7EBD-49F8-AFAD-F9A758DF4D79}" type="datetime1">
              <a:rPr lang="nl-NL" altLang="nl-NL" smtClean="0"/>
              <a:t>19-9-2016</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198170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Titel 1"/>
          <p:cNvSpPr>
            <a:spLocks noGrp="1"/>
          </p:cNvSpPr>
          <p:nvPr>
            <p:ph type="title"/>
          </p:nvPr>
        </p:nvSpPr>
        <p:spPr>
          <a:xfrm>
            <a:off x="745648" y="766800"/>
            <a:ext cx="3538320" cy="3094248"/>
          </a:xfrm>
          <a:prstGeom prst="rect">
            <a:avLst/>
          </a:prstGeom>
        </p:spPr>
        <p:txBody>
          <a:bodyPr lIns="0" tIns="0" rIns="0" bIns="0">
            <a:noAutofit/>
          </a:bodyPr>
          <a:lstStyle>
            <a:lvl1pPr algn="l">
              <a:defRPr sz="4000" b="1">
                <a:solidFill>
                  <a:srgbClr val="EE7F00"/>
                </a:solidFill>
                <a:latin typeface="Arial"/>
                <a:cs typeface="Arial"/>
              </a:defRPr>
            </a:lvl1pPr>
          </a:lstStyle>
          <a:p>
            <a:r>
              <a:rPr lang="nl-NL" dirty="0" smtClean="0"/>
              <a:t>Titelstijl van model bewerken</a:t>
            </a:r>
            <a:endParaRPr lang="nl-NL" dirty="0"/>
          </a:p>
        </p:txBody>
      </p:sp>
      <p:sp>
        <p:nvSpPr>
          <p:cNvPr id="12" name="Tijdelijke aanduiding voor inhoud 2"/>
          <p:cNvSpPr>
            <a:spLocks noGrp="1"/>
          </p:cNvSpPr>
          <p:nvPr>
            <p:ph idx="1"/>
          </p:nvPr>
        </p:nvSpPr>
        <p:spPr>
          <a:xfrm>
            <a:off x="745648" y="4077072"/>
            <a:ext cx="3538320" cy="2088232"/>
          </a:xfrm>
          <a:prstGeom prst="rect">
            <a:avLst/>
          </a:prstGeom>
        </p:spPr>
        <p:txBody>
          <a:bodyPr lIns="0" tIns="0" rIns="0" bIns="0">
            <a:noAutofit/>
          </a:bodyPr>
          <a:lstStyle>
            <a:lvl1pPr marL="342900" indent="-342900">
              <a:buFont typeface="Arial"/>
              <a:buChar char="•"/>
              <a:defRPr sz="2000">
                <a:solidFill>
                  <a:schemeClr val="bg1"/>
                </a:solidFill>
                <a:latin typeface="Arial"/>
                <a:cs typeface="Arial"/>
              </a:defRPr>
            </a:lvl1pPr>
            <a:lvl2pPr>
              <a:defRPr sz="2000">
                <a:solidFill>
                  <a:schemeClr val="bg1"/>
                </a:solidFill>
                <a:latin typeface="Arial"/>
                <a:cs typeface="Arial"/>
              </a:defRPr>
            </a:lvl2pPr>
            <a:lvl3pPr>
              <a:defRPr sz="2000">
                <a:solidFill>
                  <a:schemeClr val="bg1"/>
                </a:solidFill>
                <a:latin typeface="Arial"/>
                <a:cs typeface="Arial"/>
              </a:defRPr>
            </a:lvl3pPr>
            <a:lvl4pPr>
              <a:defRPr sz="2000">
                <a:solidFill>
                  <a:schemeClr val="bg1"/>
                </a:solidFill>
                <a:latin typeface="Arial"/>
                <a:cs typeface="Arial"/>
              </a:defRPr>
            </a:lvl4pPr>
            <a:lvl5pPr>
              <a:defRPr sz="2000">
                <a:solidFill>
                  <a:schemeClr val="bg1"/>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xmlns="" val="20299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835696" y="766800"/>
            <a:ext cx="5616624" cy="648000"/>
          </a:xfrm>
          <a:prstGeom prst="rect">
            <a:avLst/>
          </a:prstGeom>
        </p:spPr>
        <p:txBody>
          <a:bodyPr>
            <a:normAutofit/>
          </a:bodyPr>
          <a:lstStyle>
            <a:lvl1pPr algn="l">
              <a:defRPr sz="2800" b="1">
                <a:solidFill>
                  <a:srgbClr val="EE7F00"/>
                </a:solidFill>
                <a:latin typeface="Arial"/>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1835696" y="1772816"/>
            <a:ext cx="5616624" cy="2232248"/>
          </a:xfrm>
          <a:prstGeom prst="rect">
            <a:avLst/>
          </a:prstGeom>
        </p:spPr>
        <p:txBody>
          <a:bodyPr>
            <a:normAutofit/>
          </a:bodyPr>
          <a:lstStyle>
            <a:lvl1pPr marL="0" indent="0">
              <a:buFontTx/>
              <a:buNone/>
              <a:defRPr sz="1800">
                <a:solidFill>
                  <a:srgbClr val="343434"/>
                </a:solidFill>
                <a:latin typeface="Arial"/>
                <a:cs typeface="Arial"/>
              </a:defRPr>
            </a:lvl1pPr>
            <a:lvl2pPr marL="457200" indent="0">
              <a:buFontTx/>
              <a:buNone/>
              <a:defRPr sz="1800">
                <a:solidFill>
                  <a:srgbClr val="343434"/>
                </a:solidFill>
                <a:latin typeface="Arial"/>
                <a:cs typeface="Arial"/>
              </a:defRPr>
            </a:lvl2pPr>
            <a:lvl3pPr marL="914400" indent="0">
              <a:buFontTx/>
              <a:buNone/>
              <a:defRPr sz="1800">
                <a:solidFill>
                  <a:srgbClr val="343434"/>
                </a:solidFill>
                <a:latin typeface="Arial"/>
                <a:cs typeface="Arial"/>
              </a:defRPr>
            </a:lvl3pPr>
            <a:lvl4pPr marL="1371600" indent="0">
              <a:buFontTx/>
              <a:buNone/>
              <a:defRPr sz="1800">
                <a:solidFill>
                  <a:srgbClr val="343434"/>
                </a:solidFill>
                <a:latin typeface="Arial"/>
                <a:cs typeface="Arial"/>
              </a:defRPr>
            </a:lvl4pPr>
            <a:lvl5pPr marL="1828800" indent="0">
              <a:buFontTx/>
              <a:buNone/>
              <a:defRPr sz="1800">
                <a:solidFill>
                  <a:srgbClr val="34343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1835696" y="1340808"/>
            <a:ext cx="5616624" cy="360000"/>
          </a:xfrm>
          <a:prstGeom prst="rect">
            <a:avLst/>
          </a:prstGeom>
        </p:spPr>
        <p:txBody>
          <a:bodyPr>
            <a:noAutofit/>
          </a:bodyPr>
          <a:lstStyle>
            <a:lvl1pPr marL="0" indent="0">
              <a:buNone/>
              <a:defRPr sz="1800" b="1" baseline="0"/>
            </a:lvl1pPr>
          </a:lstStyle>
          <a:p>
            <a:pPr lvl="0"/>
            <a:r>
              <a:rPr lang="nl-NL" dirty="0" smtClean="0"/>
              <a:t>Klik om de tekststijl van het model te bewerken</a:t>
            </a:r>
          </a:p>
        </p:txBody>
      </p:sp>
    </p:spTree>
    <p:extLst>
      <p:ext uri="{BB962C8B-B14F-4D97-AF65-F5344CB8AC3E}">
        <p14:creationId xmlns:p14="http://schemas.microsoft.com/office/powerpoint/2010/main" xmlns="" val="35146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smtClean="0"/>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ClrTx/>
              <a:buFont typeface="Arial"/>
              <a:buChar char="•"/>
              <a:defRPr sz="2000">
                <a:solidFill>
                  <a:srgbClr val="444444"/>
                </a:solidFill>
                <a:latin typeface="Arial"/>
                <a:cs typeface="Arial"/>
              </a:defRPr>
            </a:lvl1pPr>
            <a:lvl2pPr>
              <a:buClrTx/>
              <a:defRPr sz="2000">
                <a:solidFill>
                  <a:srgbClr val="444444"/>
                </a:solidFill>
                <a:latin typeface="Arial"/>
                <a:cs typeface="Arial"/>
              </a:defRPr>
            </a:lvl2pPr>
            <a:lvl3pPr>
              <a:buClrTx/>
              <a:defRPr sz="2000">
                <a:solidFill>
                  <a:srgbClr val="444444"/>
                </a:solidFill>
                <a:latin typeface="Arial"/>
                <a:cs typeface="Arial"/>
              </a:defRPr>
            </a:lvl3pPr>
            <a:lvl4pPr>
              <a:buClrTx/>
              <a:defRPr sz="2000">
                <a:solidFill>
                  <a:srgbClr val="444444"/>
                </a:solidFill>
                <a:latin typeface="Arial"/>
                <a:cs typeface="Arial"/>
              </a:defRPr>
            </a:lvl4pPr>
            <a:lvl5pPr>
              <a:buClrTx/>
              <a:defRPr sz="2000">
                <a:solidFill>
                  <a:srgbClr val="44444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246E0418-1150-4FFF-A147-EDEB1CB480F3}"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0938D041-A795-4631-8A73-69384C89C6F5}" type="datetime1">
              <a:rPr lang="nl-NL" altLang="nl-NL" smtClean="0"/>
              <a:t>19-9-2016</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336209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39B2B53F-AFDF-4351-955F-56905268F5D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EBB58F55-653D-4272-8A53-50D0BD6C75DC}" type="datetime1">
              <a:rPr lang="nl-NL" altLang="nl-NL" smtClean="0"/>
              <a:t>19-9-2016</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41628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776864" cy="1143000"/>
          </a:xfrm>
          <a:prstGeom prst="rect">
            <a:avLst/>
          </a:prstGeom>
        </p:spPr>
        <p:txBody>
          <a:bodyPr/>
          <a:lstStyle>
            <a:lvl1pPr>
              <a:defRPr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788024" y="1628800"/>
            <a:ext cx="3744416" cy="4525963"/>
          </a:xfrm>
          <a:prstGeom prst="rect">
            <a:avLst/>
          </a:prstGeom>
        </p:spPr>
        <p:txBody>
          <a:bodyPr/>
          <a:lstStyle>
            <a:lvl1pPr>
              <a:buClr>
                <a:srgbClr val="444444"/>
              </a:buClr>
              <a:defRPr sz="2000">
                <a:solidFill>
                  <a:srgbClr val="444444"/>
                </a:solidFill>
              </a:defRPr>
            </a:lvl1pPr>
            <a:lvl2pPr>
              <a:buClrTx/>
              <a:defRPr sz="2000">
                <a:solidFill>
                  <a:srgbClr val="444444"/>
                </a:solidFill>
              </a:defRPr>
            </a:lvl2pPr>
            <a:lvl3pPr>
              <a:buClr>
                <a:srgbClr val="444444"/>
              </a:buClr>
              <a:defRPr sz="2000">
                <a:solidFill>
                  <a:srgbClr val="444444"/>
                </a:solidFill>
              </a:defRPr>
            </a:lvl3pPr>
            <a:lvl4pPr>
              <a:buClr>
                <a:srgbClr val="444444"/>
              </a:buClr>
              <a:defRPr sz="2000">
                <a:solidFill>
                  <a:srgbClr val="444444"/>
                </a:solidFill>
              </a:defRPr>
            </a:lvl4pPr>
            <a:lvl5pPr>
              <a:buClr>
                <a:srgbClr val="444444"/>
              </a:buClr>
              <a:defRPr sz="20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755576" y="1628800"/>
            <a:ext cx="3744416" cy="4525963"/>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8"/>
          <p:cNvSpPr>
            <a:spLocks noGrp="1"/>
          </p:cNvSpPr>
          <p:nvPr>
            <p:ph type="sldNum" sz="quarter" idx="10"/>
          </p:nvPr>
        </p:nvSpPr>
        <p:spPr>
          <a:ln/>
        </p:spPr>
        <p:txBody>
          <a:bodyPr/>
          <a:lstStyle>
            <a:lvl1pPr>
              <a:defRPr/>
            </a:lvl1pPr>
          </a:lstStyle>
          <a:p>
            <a:pPr>
              <a:defRPr/>
            </a:pPr>
            <a:fld id="{B5E76A19-7669-4677-BD2D-5995E6183D1F}"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A73BC017-A161-472F-80A5-30E86C6986B5}"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392305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2709937" cy="1162050"/>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575050" y="332656"/>
            <a:ext cx="4957390" cy="5793507"/>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755576" y="1435100"/>
            <a:ext cx="2709937" cy="4691063"/>
          </a:xfrm>
          <a:prstGeom prst="rect">
            <a:avLst/>
          </a:prstGeom>
        </p:spPr>
        <p:txBody>
          <a:bodyPr/>
          <a:lstStyle>
            <a:lvl1pPr marL="0" indent="0">
              <a:buNone/>
              <a:defRPr sz="140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3B0E2E51-3C02-4338-80B5-3874640633A0}"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E7AB430D-16AC-4314-A5DB-2460AAC5699D}"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48379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BFAE4D07-6263-4E35-8B56-5ABE45D03F99}"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ECC545C7-61DC-4A14-A54E-7185D87B0D90}"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42649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smtClean="0"/>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Font typeface="Arial"/>
              <a:buChar cha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FA3D0C7B-5339-4A78-897D-F77243E4449E}"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5115C2D7-4089-4BA0-AEA6-930D7C364DA0}" type="datetime1">
              <a:rPr lang="nl-NL" altLang="nl-NL" smtClean="0"/>
              <a:t>19-9-2016</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274495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641699EC-B78C-4F8D-A33A-0C538C359A1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E6F7A0B9-02B2-4A8B-8CBE-57B79178C9F8}" type="datetime1">
              <a:rPr lang="nl-NL" altLang="nl-NL" smtClean="0"/>
              <a:t>19-9-2016</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137562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776864" cy="1143000"/>
          </a:xfrm>
          <a:prstGeom prst="rect">
            <a:avLst/>
          </a:prstGeom>
        </p:spPr>
        <p:txBody>
          <a:bodyPr/>
          <a:lstStyle>
            <a:lvl1pPr>
              <a:defRPr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788024" y="1628800"/>
            <a:ext cx="3744416"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755576" y="1628800"/>
            <a:ext cx="3744416"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8"/>
          <p:cNvSpPr>
            <a:spLocks noGrp="1"/>
          </p:cNvSpPr>
          <p:nvPr>
            <p:ph type="sldNum" sz="quarter" idx="10"/>
          </p:nvPr>
        </p:nvSpPr>
        <p:spPr>
          <a:ln/>
        </p:spPr>
        <p:txBody>
          <a:bodyPr/>
          <a:lstStyle>
            <a:lvl1pPr>
              <a:defRPr/>
            </a:lvl1pPr>
          </a:lstStyle>
          <a:p>
            <a:pPr>
              <a:defRPr/>
            </a:pPr>
            <a:fld id="{9DCAB482-2516-47BD-8CF4-CD7CFD7155C6}"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1EA08637-B9D1-42B0-BFFE-13446617980B}" type="datetime1">
              <a:rPr lang="nl-NL" altLang="nl-NL" smtClean="0"/>
              <a:t>19-9-2016</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Wij Oosterpark</a:t>
            </a:r>
            <a:endParaRPr lang="nl-NL"/>
          </a:p>
        </p:txBody>
      </p:sp>
    </p:spTree>
    <p:extLst>
      <p:ext uri="{BB962C8B-B14F-4D97-AF65-F5344CB8AC3E}">
        <p14:creationId xmlns:p14="http://schemas.microsoft.com/office/powerpoint/2010/main" xmlns="" val="1574759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 descr="payoff_neg2.pdf"/>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16013" y="6003925"/>
            <a:ext cx="1400175"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7" name="Groeperen 1"/>
          <p:cNvGrpSpPr>
            <a:grpSpLocks/>
          </p:cNvGrpSpPr>
          <p:nvPr userDrawn="1"/>
        </p:nvGrpSpPr>
        <p:grpSpPr bwMode="auto">
          <a:xfrm>
            <a:off x="873125" y="4491038"/>
            <a:ext cx="8307388" cy="2016125"/>
            <a:chOff x="873048" y="4491495"/>
            <a:chExt cx="8307465" cy="2016125"/>
          </a:xfrm>
        </p:grpSpPr>
        <p:sp>
          <p:nvSpPr>
            <p:cNvPr id="8" name="Rechthoek 7"/>
            <p:cNvSpPr/>
            <p:nvPr userDrawn="1"/>
          </p:nvSpPr>
          <p:spPr bwMode="auto">
            <a:xfrm>
              <a:off x="873048" y="4491495"/>
              <a:ext cx="7916936" cy="2016125"/>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9" name="Rechthoek 8"/>
            <p:cNvSpPr/>
            <p:nvPr userDrawn="1"/>
          </p:nvSpPr>
          <p:spPr bwMode="auto">
            <a:xfrm>
              <a:off x="8748709" y="4805820"/>
              <a:ext cx="431804" cy="1404937"/>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grpSp>
      <p:pic>
        <p:nvPicPr>
          <p:cNvPr id="1028" name="Afbeelding 4"/>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149350" y="6003925"/>
            <a:ext cx="1435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6356350"/>
            <a:ext cx="328613" cy="365125"/>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7A4775BE-F428-445B-9A33-D72C14183AEF}"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6356350"/>
            <a:ext cx="576263" cy="365125"/>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E7EAC2C8-8C32-4419-BCA3-0BD5B1F25316}" type="datetime1">
              <a:rPr lang="nl-NL" altLang="nl-NL" smtClean="0"/>
              <a:t>19-9-2016</a:t>
            </a:fld>
            <a:endParaRPr lang="nl-NL" altLang="nl-NL"/>
          </a:p>
        </p:txBody>
      </p:sp>
      <p:sp>
        <p:nvSpPr>
          <p:cNvPr id="12" name="Tijdelijke aanduiding voor voettekst 7"/>
          <p:cNvSpPr>
            <a:spLocks noGrp="1"/>
          </p:cNvSpPr>
          <p:nvPr>
            <p:ph type="ftr" sz="quarter" idx="3"/>
          </p:nvPr>
        </p:nvSpPr>
        <p:spPr>
          <a:xfrm>
            <a:off x="1403350" y="6356350"/>
            <a:ext cx="2736850" cy="365125"/>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smtClean="0"/>
              <a:t>Wij Oosterpark</a:t>
            </a:r>
            <a:endParaRPr lang="nl-NL"/>
          </a:p>
        </p:txBody>
      </p:sp>
      <p:pic>
        <p:nvPicPr>
          <p:cNvPr id="2053" name="Afbeelding 1"/>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hthoek 8"/>
          <p:cNvSpPr/>
          <p:nvPr userDrawn="1"/>
        </p:nvSpPr>
        <p:spPr>
          <a:xfrm>
            <a:off x="755650" y="0"/>
            <a:ext cx="7777163" cy="333375"/>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hoek 1"/>
          <p:cNvSpPr/>
          <p:nvPr userDrawn="1"/>
        </p:nvSpPr>
        <p:spPr>
          <a:xfrm>
            <a:off x="755650" y="0"/>
            <a:ext cx="7777163"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0" name="Tijdelijke aanduiding voor dianummer 8"/>
          <p:cNvSpPr>
            <a:spLocks noGrp="1"/>
          </p:cNvSpPr>
          <p:nvPr>
            <p:ph type="sldNum" sz="quarter" idx="4"/>
          </p:nvPr>
        </p:nvSpPr>
        <p:spPr>
          <a:xfrm>
            <a:off x="8604250" y="6356350"/>
            <a:ext cx="328613" cy="365125"/>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C48531D5-B4BD-4180-8E72-02A16FB61729}"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6356350"/>
            <a:ext cx="576263" cy="365125"/>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E644B535-CB03-4145-BF5C-16296BA8BF19}" type="datetime1">
              <a:rPr lang="nl-NL" altLang="nl-NL" smtClean="0"/>
              <a:t>19-9-2016</a:t>
            </a:fld>
            <a:endParaRPr lang="nl-NL" altLang="nl-NL"/>
          </a:p>
        </p:txBody>
      </p:sp>
      <p:sp>
        <p:nvSpPr>
          <p:cNvPr id="12" name="Tijdelijke aanduiding voor voettekst 7"/>
          <p:cNvSpPr>
            <a:spLocks noGrp="1"/>
          </p:cNvSpPr>
          <p:nvPr>
            <p:ph type="ftr" sz="quarter" idx="3"/>
          </p:nvPr>
        </p:nvSpPr>
        <p:spPr>
          <a:xfrm>
            <a:off x="1403350" y="6356350"/>
            <a:ext cx="2736850" cy="365125"/>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smtClean="0"/>
              <a:t>Wij Oosterpark</a:t>
            </a:r>
            <a:endParaRPr lang="nl-NL"/>
          </a:p>
        </p:txBody>
      </p:sp>
      <p:pic>
        <p:nvPicPr>
          <p:cNvPr id="3078" name="Afbeelding 1"/>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hoek 7"/>
          <p:cNvSpPr>
            <a:spLocks noChangeArrowheads="1"/>
          </p:cNvSpPr>
          <p:nvPr userDrawn="1"/>
        </p:nvSpPr>
        <p:spPr bwMode="auto">
          <a:xfrm rot="-5400000">
            <a:off x="-1851025" y="3121025"/>
            <a:ext cx="4302125" cy="615951"/>
          </a:xfrm>
          <a:prstGeom prst="rect">
            <a:avLst/>
          </a:prstGeom>
          <a:solidFill>
            <a:srgbClr val="34343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9" name="Rechthoek 8"/>
          <p:cNvSpPr/>
          <p:nvPr userDrawn="1"/>
        </p:nvSpPr>
        <p:spPr bwMode="auto">
          <a:xfrm rot="16200000">
            <a:off x="-510381" y="1313656"/>
            <a:ext cx="6070600" cy="4230688"/>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4100" name="Afbeelding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8"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eperen 2"/>
          <p:cNvGrpSpPr>
            <a:grpSpLocks/>
          </p:cNvGrpSpPr>
          <p:nvPr userDrawn="1"/>
        </p:nvGrpSpPr>
        <p:grpSpPr bwMode="auto">
          <a:xfrm>
            <a:off x="1692275" y="0"/>
            <a:ext cx="5903913" cy="4162425"/>
            <a:chOff x="1692275" y="0"/>
            <a:chExt cx="5903913" cy="4162425"/>
          </a:xfrm>
        </p:grpSpPr>
        <p:sp>
          <p:nvSpPr>
            <p:cNvPr id="2" name="Rechthoek 1"/>
            <p:cNvSpPr>
              <a:spLocks noChangeArrowheads="1"/>
            </p:cNvSpPr>
            <p:nvPr userDrawn="1"/>
          </p:nvSpPr>
          <p:spPr bwMode="auto">
            <a:xfrm>
              <a:off x="2555875" y="0"/>
              <a:ext cx="4132263" cy="561975"/>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14" name="Rechthoek 13"/>
            <p:cNvSpPr/>
            <p:nvPr userDrawn="1"/>
          </p:nvSpPr>
          <p:spPr bwMode="auto">
            <a:xfrm>
              <a:off x="1692275" y="417513"/>
              <a:ext cx="5903913" cy="3744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pic>
        <p:nvPicPr>
          <p:cNvPr id="5123" name="Afbeelding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353050" y="6453188"/>
            <a:ext cx="3144838"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bwMode="auto">
          <a:xfrm>
            <a:off x="1146175" y="4625975"/>
            <a:ext cx="7561263" cy="866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nl-NL" altLang="nl-NL" sz="3600" dirty="0" smtClean="0">
                <a:latin typeface="Arial" charset="0"/>
                <a:ea typeface="ＭＳ Ｐゴシック" pitchFamily="34" charset="-128"/>
                <a:cs typeface="Arial" charset="0"/>
              </a:rPr>
              <a:t>Preventief en omgevingsgericht werken</a:t>
            </a:r>
          </a:p>
        </p:txBody>
      </p:sp>
      <p:sp>
        <p:nvSpPr>
          <p:cNvPr id="7171" name="Tijdelijke aanduiding voor tekst 2"/>
          <p:cNvSpPr>
            <a:spLocks noGrp="1"/>
          </p:cNvSpPr>
          <p:nvPr>
            <p:ph type="body" sz="quarter" idx="13"/>
          </p:nvPr>
        </p:nvSpPr>
        <p:spPr bwMode="auto">
          <a:xfrm>
            <a:off x="3131840" y="5373216"/>
            <a:ext cx="5508105" cy="4320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nl-NL" altLang="nl-NL" dirty="0" smtClean="0">
                <a:latin typeface="Arial" charset="0"/>
                <a:ea typeface="ＭＳ Ｐゴシック" pitchFamily="34" charset="-128"/>
                <a:cs typeface="Arial" charset="0"/>
              </a:rPr>
              <a:t>Begeleiders: Charlotte Wekker en Jaap Bruijn</a:t>
            </a:r>
            <a:endParaRPr lang="nl-NL" altLang="nl-NL"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25144"/>
            <a:ext cx="7416824" cy="566738"/>
          </a:xfrm>
        </p:spPr>
        <p:txBody>
          <a:bodyPr/>
          <a:lstStyle/>
          <a:p>
            <a:r>
              <a:rPr lang="nl-NL" dirty="0" smtClean="0"/>
              <a:t>Wat zijn ankerpunten op het gebied van preventief en omgevingsgericht werken?</a:t>
            </a:r>
            <a:endParaRPr lang="nl-NL" dirty="0"/>
          </a:p>
        </p:txBody>
      </p:sp>
      <p:pic>
        <p:nvPicPr>
          <p:cNvPr id="8" name="Tijdelijke aanduiding voor afbeelding 7"/>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269" b="1269"/>
          <a:stretch>
            <a:fillRect/>
          </a:stretch>
        </p:blipFill>
        <p:spPr>
          <a:xfrm>
            <a:off x="1792288" y="612775"/>
            <a:ext cx="5486400" cy="3824337"/>
          </a:xfrm>
        </p:spPr>
      </p:pic>
      <p:sp>
        <p:nvSpPr>
          <p:cNvPr id="4" name="Tijdelijke aanduiding voor tekst 3"/>
          <p:cNvSpPr>
            <a:spLocks noGrp="1"/>
          </p:cNvSpPr>
          <p:nvPr>
            <p:ph type="body" sz="half" idx="2"/>
          </p:nvPr>
        </p:nvSpPr>
        <p:spPr/>
        <p:txBody>
          <a:bodyPr/>
          <a:lstStyle/>
          <a:p>
            <a:pPr algn="ctr"/>
            <a:r>
              <a:rPr lang="nl-NL" sz="6600" dirty="0" smtClean="0"/>
              <a:t>Ankerpunten</a:t>
            </a:r>
            <a:endParaRPr lang="nl-NL" sz="6600" dirty="0"/>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10</a:t>
            </a:fld>
            <a:endParaRPr lang="nl-NL" altLang="nl-NL"/>
          </a:p>
        </p:txBody>
      </p:sp>
      <p:sp>
        <p:nvSpPr>
          <p:cNvPr id="6" name="Tijdelijke aanduiding voor datum 5"/>
          <p:cNvSpPr>
            <a:spLocks noGrp="1"/>
          </p:cNvSpPr>
          <p:nvPr>
            <p:ph type="dt" sz="half" idx="11"/>
          </p:nvPr>
        </p:nvSpPr>
        <p:spPr/>
        <p:txBody>
          <a:bodyPr/>
          <a:lstStyle/>
          <a:p>
            <a:pPr>
              <a:defRPr/>
            </a:pPr>
            <a:fld id="{CD896A76-C8D9-44C1-B91E-747CEF54FBDC}" type="datetime1">
              <a:rPr lang="nl-NL" altLang="nl-NL" smtClean="0"/>
              <a:t>19-9-2016</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91074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64704"/>
            <a:ext cx="4104456" cy="1726096"/>
          </a:xfrm>
        </p:spPr>
        <p:txBody>
          <a:bodyPr/>
          <a:lstStyle/>
          <a:p>
            <a:pPr algn="ctr"/>
            <a:r>
              <a:rPr lang="nl-NL" sz="4800" dirty="0" smtClean="0"/>
              <a:t>Ankerpunten</a:t>
            </a:r>
            <a:endParaRPr lang="nl-NL" sz="4800" dirty="0"/>
          </a:p>
        </p:txBody>
      </p:sp>
      <p:sp>
        <p:nvSpPr>
          <p:cNvPr id="3" name="Tijdelijke aanduiding voor inhoud 2"/>
          <p:cNvSpPr>
            <a:spLocks noGrp="1"/>
          </p:cNvSpPr>
          <p:nvPr>
            <p:ph idx="1"/>
          </p:nvPr>
        </p:nvSpPr>
        <p:spPr>
          <a:xfrm>
            <a:off x="745648" y="1988840"/>
            <a:ext cx="3538320" cy="4176464"/>
          </a:xfrm>
        </p:spPr>
        <p:txBody>
          <a:bodyPr/>
          <a:lstStyle/>
          <a:p>
            <a:pPr marL="0" indent="0">
              <a:buNone/>
            </a:pPr>
            <a:endParaRPr lang="nl-NL" dirty="0" smtClean="0"/>
          </a:p>
          <a:p>
            <a:pPr marL="0" indent="0">
              <a:buNone/>
            </a:pPr>
            <a:r>
              <a:rPr lang="nl-NL" dirty="0" smtClean="0"/>
              <a:t>Schrijf op</a:t>
            </a:r>
          </a:p>
          <a:p>
            <a:pPr marL="0" indent="0">
              <a:buNone/>
            </a:pPr>
            <a:r>
              <a:rPr lang="nl-NL" sz="2800" dirty="0" smtClean="0"/>
              <a:t>Memo-briefjes</a:t>
            </a:r>
          </a:p>
          <a:p>
            <a:pPr marL="0" indent="0">
              <a:buNone/>
            </a:pPr>
            <a:r>
              <a:rPr lang="nl-NL" dirty="0" smtClean="0"/>
              <a:t>je ideeën over wijkgericht en preventief werken. Komen we uiteindelijk tot iets gezamenlijks?</a:t>
            </a:r>
          </a:p>
          <a:p>
            <a:pPr marL="0" indent="0">
              <a:buNone/>
            </a:pPr>
            <a:endParaRPr lang="nl-NL" dirty="0" smtClean="0"/>
          </a:p>
          <a:p>
            <a:pPr marL="0" indent="0">
              <a:buNone/>
            </a:pPr>
            <a:endParaRPr lang="nl-NL" sz="2800" dirty="0" smtClean="0"/>
          </a:p>
        </p:txBody>
      </p:sp>
    </p:spTree>
    <p:extLst>
      <p:ext uri="{BB962C8B-B14F-4D97-AF65-F5344CB8AC3E}">
        <p14:creationId xmlns:p14="http://schemas.microsoft.com/office/powerpoint/2010/main" xmlns="" val="648763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dirty="0"/>
          </a:p>
        </p:txBody>
      </p:sp>
      <p:sp>
        <p:nvSpPr>
          <p:cNvPr id="3" name="Tijdelijke aanduiding voor inhoud 2"/>
          <p:cNvSpPr>
            <a:spLocks noGrp="1"/>
          </p:cNvSpPr>
          <p:nvPr>
            <p:ph idx="1"/>
          </p:nvPr>
        </p:nvSpPr>
        <p:spPr/>
        <p:txBody>
          <a:bodyPr>
            <a:normAutofit/>
          </a:bodyPr>
          <a:lstStyle/>
          <a:p>
            <a:r>
              <a:rPr lang="nl-NL" sz="2800" dirty="0" smtClean="0">
                <a:solidFill>
                  <a:schemeClr val="tx1"/>
                </a:solidFill>
              </a:rPr>
              <a:t>Willen jullie de memo-briefjes ordenen op een manier die jullie helderheid geeft over het omgevingsgericht en preventief werken vanuit jullie team?</a:t>
            </a:r>
            <a:endParaRPr lang="nl-NL" sz="2800" dirty="0">
              <a:solidFill>
                <a:schemeClr val="tx1"/>
              </a:solidFill>
            </a:endParaRPr>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12</a:t>
            </a:fld>
            <a:endParaRPr lang="nl-NL" altLang="nl-NL"/>
          </a:p>
        </p:txBody>
      </p:sp>
      <p:sp>
        <p:nvSpPr>
          <p:cNvPr id="6" name="Tijdelijke aanduiding voor datum 5"/>
          <p:cNvSpPr>
            <a:spLocks noGrp="1"/>
          </p:cNvSpPr>
          <p:nvPr>
            <p:ph type="dt" sz="half" idx="15"/>
          </p:nvPr>
        </p:nvSpPr>
        <p:spPr/>
        <p:txBody>
          <a:bodyPr/>
          <a:lstStyle/>
          <a:p>
            <a:pPr>
              <a:defRPr/>
            </a:pPr>
            <a:fld id="{96D9E2CD-3CF4-4158-8982-88795619612A}" type="datetime1">
              <a:rPr lang="nl-NL" altLang="nl-NL" smtClean="0"/>
              <a:t>19-9-2016</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22332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Vooruitblik</a:t>
            </a:r>
            <a:endParaRPr lang="nl-NL" dirty="0"/>
          </a:p>
        </p:txBody>
      </p:sp>
      <p:sp>
        <p:nvSpPr>
          <p:cNvPr id="3" name="Tijdelijke aanduiding voor tekst 2"/>
          <p:cNvSpPr>
            <a:spLocks noGrp="1"/>
          </p:cNvSpPr>
          <p:nvPr>
            <p:ph type="body" idx="1"/>
          </p:nvPr>
        </p:nvSpPr>
        <p:spPr>
          <a:xfrm>
            <a:off x="722313" y="476673"/>
            <a:ext cx="7772400" cy="3960440"/>
          </a:xfrm>
        </p:spPr>
        <p:txBody>
          <a:bodyPr/>
          <a:lstStyle/>
          <a:p>
            <a:r>
              <a:rPr lang="nl-NL" sz="2400" dirty="0" smtClean="0"/>
              <a:t>Visie en vaardigheden</a:t>
            </a:r>
          </a:p>
          <a:p>
            <a:r>
              <a:rPr lang="nl-NL" sz="2400" dirty="0" smtClean="0"/>
              <a:t>Aanbelactie</a:t>
            </a:r>
          </a:p>
          <a:p>
            <a:r>
              <a:rPr lang="nl-NL" sz="2400" dirty="0" smtClean="0"/>
              <a:t>Signalen omzetten in een actie samen met buurtbewoners</a:t>
            </a:r>
            <a:endParaRPr lang="nl-NL" sz="2400"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13</a:t>
            </a:fld>
            <a:endParaRPr lang="nl-NL" altLang="nl-NL"/>
          </a:p>
        </p:txBody>
      </p:sp>
      <p:sp>
        <p:nvSpPr>
          <p:cNvPr id="5" name="Tijdelijke aanduiding voor datum 4"/>
          <p:cNvSpPr>
            <a:spLocks noGrp="1"/>
          </p:cNvSpPr>
          <p:nvPr>
            <p:ph type="dt" sz="half" idx="11"/>
          </p:nvPr>
        </p:nvSpPr>
        <p:spPr/>
        <p:txBody>
          <a:bodyPr/>
          <a:lstStyle/>
          <a:p>
            <a:pPr>
              <a:defRPr/>
            </a:pPr>
            <a:fld id="{8D5F8711-02E5-4A57-A8AF-E984A7585ED2}" type="datetime1">
              <a:rPr lang="nl-NL" altLang="nl-NL" smtClean="0"/>
              <a:t>19-9-2016</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Wij Oosterpark</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8064" y="908720"/>
            <a:ext cx="2276475" cy="2009775"/>
          </a:xfrm>
          <a:prstGeom prst="rect">
            <a:avLst/>
          </a:prstGeom>
        </p:spPr>
      </p:pic>
    </p:spTree>
    <p:extLst>
      <p:ext uri="{BB962C8B-B14F-4D97-AF65-F5344CB8AC3E}">
        <p14:creationId xmlns:p14="http://schemas.microsoft.com/office/powerpoint/2010/main" xmlns="" val="981279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a:t>
            </a:r>
            <a:endParaRPr lang="nl-NL" dirty="0"/>
          </a:p>
        </p:txBody>
      </p:sp>
      <p:sp>
        <p:nvSpPr>
          <p:cNvPr id="3" name="Tijdelijke aanduiding voor tekst 2"/>
          <p:cNvSpPr>
            <a:spLocks noGrp="1"/>
          </p:cNvSpPr>
          <p:nvPr>
            <p:ph type="body" idx="1"/>
          </p:nvPr>
        </p:nvSpPr>
        <p:spPr>
          <a:xfrm>
            <a:off x="722313" y="476673"/>
            <a:ext cx="7772400" cy="3024335"/>
          </a:xfrm>
        </p:spPr>
        <p:txBody>
          <a:bodyPr/>
          <a:lstStyle/>
          <a:p>
            <a:pPr algn="ctr"/>
            <a:r>
              <a:rPr lang="nl-NL" altLang="nl-NL" sz="2400" dirty="0"/>
              <a:t>Wat is de leerwinst van vandaag</a:t>
            </a:r>
          </a:p>
          <a:p>
            <a:pPr algn="ctr"/>
            <a:r>
              <a:rPr lang="nl-NL" altLang="nl-NL" sz="2400" dirty="0"/>
              <a:t>Wat neem je mee naar de volgende keer</a:t>
            </a:r>
          </a:p>
          <a:p>
            <a:pPr algn="ctr"/>
            <a:r>
              <a:rPr lang="nl-NL" altLang="nl-NL" sz="2400" dirty="0"/>
              <a:t>Wat hoop je te kunnen effectueren</a:t>
            </a:r>
          </a:p>
          <a:p>
            <a:pPr algn="ctr"/>
            <a:r>
              <a:rPr lang="nl-NL" altLang="nl-NL" sz="2400" dirty="0"/>
              <a:t>Wat kunnen anderen van jou gebruiken</a:t>
            </a:r>
          </a:p>
          <a:p>
            <a:pPr algn="ctr"/>
            <a:r>
              <a:rPr lang="nl-NL" altLang="nl-NL" sz="2400" dirty="0"/>
              <a:t>Wat heb je van anderen nodig</a:t>
            </a:r>
          </a:p>
          <a:p>
            <a:endParaRPr lang="nl-NL" sz="2400"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14</a:t>
            </a:fld>
            <a:endParaRPr lang="nl-NL" altLang="nl-NL"/>
          </a:p>
        </p:txBody>
      </p:sp>
      <p:sp>
        <p:nvSpPr>
          <p:cNvPr id="5" name="Tijdelijke aanduiding voor datum 4"/>
          <p:cNvSpPr>
            <a:spLocks noGrp="1"/>
          </p:cNvSpPr>
          <p:nvPr>
            <p:ph type="dt" sz="half" idx="11"/>
          </p:nvPr>
        </p:nvSpPr>
        <p:spPr/>
        <p:txBody>
          <a:bodyPr/>
          <a:lstStyle/>
          <a:p>
            <a:pPr>
              <a:defRPr/>
            </a:pPr>
            <a:fld id="{E7638A0E-DF92-4140-B18D-6043777C8388}" type="datetime1">
              <a:rPr lang="nl-NL" altLang="nl-NL" smtClean="0"/>
              <a:t>19-9-2016</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4089439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Tot de volgende keer</a:t>
            </a:r>
            <a:endParaRPr lang="nl-NL" dirty="0"/>
          </a:p>
        </p:txBody>
      </p:sp>
      <p:sp>
        <p:nvSpPr>
          <p:cNvPr id="3" name="Tijdelijke aanduiding voor tekst 2"/>
          <p:cNvSpPr>
            <a:spLocks noGrp="1"/>
          </p:cNvSpPr>
          <p:nvPr>
            <p:ph type="body" idx="1"/>
          </p:nvPr>
        </p:nvSpPr>
        <p:spPr>
          <a:xfrm>
            <a:off x="722313" y="1196753"/>
            <a:ext cx="7772400" cy="1872207"/>
          </a:xfrm>
        </p:spPr>
        <p:txBody>
          <a:bodyPr/>
          <a:lstStyle/>
          <a:p>
            <a:endParaRPr lang="nl-NL" sz="2400"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15</a:t>
            </a:fld>
            <a:endParaRPr lang="nl-NL" altLang="nl-NL"/>
          </a:p>
        </p:txBody>
      </p:sp>
      <p:sp>
        <p:nvSpPr>
          <p:cNvPr id="5" name="Tijdelijke aanduiding voor datum 4"/>
          <p:cNvSpPr>
            <a:spLocks noGrp="1"/>
          </p:cNvSpPr>
          <p:nvPr>
            <p:ph type="dt" sz="half" idx="11"/>
          </p:nvPr>
        </p:nvSpPr>
        <p:spPr/>
        <p:txBody>
          <a:bodyPr/>
          <a:lstStyle/>
          <a:p>
            <a:pPr>
              <a:defRPr/>
            </a:pPr>
            <a:fld id="{171EE493-7789-44E2-A136-7E8274705839}" type="datetime1">
              <a:rPr lang="nl-NL" altLang="nl-NL" smtClean="0"/>
              <a:t>19-9-2016</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Wij Oosterpark</a:t>
            </a:r>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469398"/>
            <a:ext cx="3579092" cy="3967713"/>
          </a:xfrm>
          <a:prstGeom prst="rect">
            <a:avLst/>
          </a:prstGeom>
        </p:spPr>
      </p:pic>
    </p:spTree>
    <p:extLst>
      <p:ext uri="{BB962C8B-B14F-4D97-AF65-F5344CB8AC3E}">
        <p14:creationId xmlns:p14="http://schemas.microsoft.com/office/powerpoint/2010/main" xmlns="" val="321273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79512" y="620688"/>
            <a:ext cx="8208912" cy="719708"/>
          </a:xfrm>
        </p:spPr>
        <p:txBody>
          <a:bodyPr>
            <a:normAutofit/>
          </a:bodyPr>
          <a:lstStyle/>
          <a:p>
            <a:pPr>
              <a:defRPr/>
            </a:pPr>
            <a:r>
              <a:rPr lang="nl-NL" sz="3200" dirty="0" smtClean="0">
                <a:latin typeface="Arial" charset="0"/>
              </a:rPr>
              <a:t>Preventief en Omgevingsgericht werken</a:t>
            </a:r>
            <a:endParaRPr lang="nl-NL" sz="3200" dirty="0">
              <a:latin typeface="Arial" charset="0"/>
            </a:endParaRPr>
          </a:p>
        </p:txBody>
      </p:sp>
      <p:sp>
        <p:nvSpPr>
          <p:cNvPr id="8195" name="Tijdelijke aanduiding voor inhoud 2"/>
          <p:cNvSpPr>
            <a:spLocks noGrp="1"/>
          </p:cNvSpPr>
          <p:nvPr>
            <p:ph idx="1"/>
          </p:nvPr>
        </p:nvSpPr>
        <p:spPr bwMode="auto">
          <a:xfrm>
            <a:off x="746125" y="2058988"/>
            <a:ext cx="7858125" cy="38902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lvl="0" indent="-457200">
              <a:buAutoNum type="arabicPeriod"/>
            </a:pPr>
            <a:r>
              <a:rPr lang="nl-NL" dirty="0" smtClean="0"/>
              <a:t>Opening </a:t>
            </a:r>
            <a:r>
              <a:rPr lang="nl-NL" dirty="0"/>
              <a:t>en bedoeling van de </a:t>
            </a:r>
            <a:r>
              <a:rPr lang="nl-NL" dirty="0" smtClean="0"/>
              <a:t>training.</a:t>
            </a:r>
          </a:p>
          <a:p>
            <a:pPr marL="457200" lvl="0" indent="-457200">
              <a:buAutoNum type="arabicPeriod"/>
            </a:pPr>
            <a:endParaRPr lang="nl-NL" dirty="0" smtClean="0"/>
          </a:p>
          <a:p>
            <a:pPr marL="457200" lvl="0" indent="-457200">
              <a:buAutoNum type="arabicPeriod"/>
            </a:pPr>
            <a:r>
              <a:rPr lang="nl-NL" dirty="0" smtClean="0"/>
              <a:t>Beelden: wat verstaan we onder </a:t>
            </a:r>
            <a:r>
              <a:rPr lang="nl-NL" dirty="0"/>
              <a:t>preventief en </a:t>
            </a:r>
            <a:r>
              <a:rPr lang="nl-NL" dirty="0" smtClean="0"/>
              <a:t>omgevingsgericht werken.</a:t>
            </a:r>
          </a:p>
          <a:p>
            <a:pPr marL="457200" lvl="0" indent="-457200">
              <a:buAutoNum type="arabicPeriod"/>
            </a:pPr>
            <a:endParaRPr lang="nl-NL" dirty="0" smtClean="0"/>
          </a:p>
          <a:p>
            <a:pPr marL="457200" lvl="0" indent="-457200">
              <a:buAutoNum type="arabicPeriod"/>
            </a:pPr>
            <a:r>
              <a:rPr lang="nl-NL" dirty="0" smtClean="0"/>
              <a:t>Geschiedenis </a:t>
            </a:r>
          </a:p>
          <a:p>
            <a:pPr marL="457200" lvl="0" indent="-457200">
              <a:buAutoNum type="arabicPeriod"/>
            </a:pPr>
            <a:endParaRPr lang="nl-NL" dirty="0" smtClean="0"/>
          </a:p>
          <a:p>
            <a:pPr marL="457200" lvl="0" indent="-457200">
              <a:buAutoNum type="arabicPeriod"/>
            </a:pPr>
            <a:r>
              <a:rPr lang="nl-NL" dirty="0" smtClean="0"/>
              <a:t>Kunnen we tot iets gezamenlijks komen?</a:t>
            </a:r>
          </a:p>
          <a:p>
            <a:pPr marL="457200" lvl="0" indent="-457200">
              <a:buAutoNum type="arabicPeriod"/>
            </a:pPr>
            <a:endParaRPr lang="nl-NL" dirty="0"/>
          </a:p>
          <a:p>
            <a:pPr marL="457200" lvl="0" indent="-457200">
              <a:buAutoNum type="arabicPeriod"/>
            </a:pPr>
            <a:r>
              <a:rPr lang="nl-NL" altLang="nl-NL" dirty="0" smtClean="0">
                <a:latin typeface="Arial" charset="0"/>
                <a:ea typeface="ＭＳ Ｐゴシック" pitchFamily="34" charset="-128"/>
                <a:cs typeface="Arial" charset="0"/>
              </a:rPr>
              <a:t>Afsluiten en vooruitblik op volgende keer.</a:t>
            </a:r>
          </a:p>
          <a:p>
            <a:pPr marL="0" indent="0">
              <a:lnSpc>
                <a:spcPct val="150000"/>
              </a:lnSpc>
              <a:buNone/>
            </a:pPr>
            <a:endParaRPr lang="nl-NL" altLang="nl-NL" dirty="0" smtClean="0">
              <a:latin typeface="Arial" charset="0"/>
              <a:ea typeface="ＭＳ Ｐゴシック" pitchFamily="34" charset="-128"/>
              <a:cs typeface="Arial" charset="0"/>
            </a:endParaRPr>
          </a:p>
          <a:p>
            <a:pPr marL="0" indent="0">
              <a:buNone/>
            </a:pPr>
            <a:endParaRPr lang="nl-NL" altLang="nl-NL" dirty="0" smtClean="0">
              <a:latin typeface="Arial" charset="0"/>
              <a:ea typeface="ＭＳ Ｐゴシック" pitchFamily="34" charset="-128"/>
              <a:cs typeface="Arial" charset="0"/>
            </a:endParaRPr>
          </a:p>
        </p:txBody>
      </p:sp>
      <p:sp>
        <p:nvSpPr>
          <p:cNvPr id="8196" name="Tijdelijke aanduiding voor tekst 3"/>
          <p:cNvSpPr>
            <a:spLocks noGrp="1"/>
          </p:cNvSpPr>
          <p:nvPr>
            <p:ph type="body" sz="quarter" idx="13"/>
          </p:nvPr>
        </p:nvSpPr>
        <p:spPr bwMode="auto">
          <a:xfrm>
            <a:off x="395536" y="1124744"/>
            <a:ext cx="8137277" cy="1008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smtClean="0">
                <a:latin typeface="Arial" charset="0"/>
                <a:ea typeface="ＭＳ Ｐゴシック" pitchFamily="34" charset="-128"/>
                <a:cs typeface="Arial" charset="0"/>
              </a:rPr>
              <a:t>Programma </a:t>
            </a:r>
            <a:r>
              <a:rPr lang="nl-NL" altLang="nl-NL" dirty="0" smtClean="0"/>
              <a:t>d</a:t>
            </a:r>
            <a:r>
              <a:rPr lang="nl-NL" dirty="0" smtClean="0"/>
              <a:t>agdeel </a:t>
            </a:r>
            <a:r>
              <a:rPr lang="nl-NL" dirty="0"/>
              <a:t>1: </a:t>
            </a:r>
            <a:endParaRPr lang="nl-NL" dirty="0" smtClean="0"/>
          </a:p>
          <a:p>
            <a:r>
              <a:rPr lang="nl-NL" dirty="0"/>
              <a:t>	</a:t>
            </a:r>
            <a:r>
              <a:rPr lang="nl-NL" dirty="0" smtClean="0"/>
              <a:t>		Beelden </a:t>
            </a:r>
            <a:r>
              <a:rPr lang="nl-NL" dirty="0"/>
              <a:t>van preventief en </a:t>
            </a:r>
            <a:r>
              <a:rPr lang="nl-NL" dirty="0" smtClean="0"/>
              <a:t>omgevingsgericht werken</a:t>
            </a:r>
            <a:endParaRPr lang="nl-NL" dirty="0"/>
          </a:p>
        </p:txBody>
      </p:sp>
      <p:sp>
        <p:nvSpPr>
          <p:cNvPr id="8197" name="Tijdelijke aanduiding voor dianummer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238D9F50-E6C2-40F7-87F5-32A12A66D968}" type="slidenum">
              <a:rPr lang="nl-NL" altLang="nl-NL" sz="1000" baseline="0">
                <a:solidFill>
                  <a:srgbClr val="898989"/>
                </a:solidFill>
              </a:rPr>
              <a:pPr/>
              <a:t>2</a:t>
            </a:fld>
            <a:endParaRPr lang="nl-NL" altLang="nl-NL" sz="1000" baseline="0">
              <a:solidFill>
                <a:srgbClr val="898989"/>
              </a:solidFill>
            </a:endParaRPr>
          </a:p>
        </p:txBody>
      </p:sp>
      <p:sp>
        <p:nvSpPr>
          <p:cNvPr id="8198" name="Tijdelijke aanduiding voor datum 5"/>
          <p:cNvSpPr>
            <a:spLocks noGrp="1"/>
          </p:cNvSpPr>
          <p:nvPr>
            <p:ph type="dt"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5A31B306-9E1F-4141-B958-EC97A96D3545}" type="datetime1">
              <a:rPr lang="nl-NL" altLang="nl-NL" sz="1000" baseline="0" smtClean="0">
                <a:solidFill>
                  <a:srgbClr val="898989"/>
                </a:solidFill>
              </a:rPr>
              <a:t>19-9-2016</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dirty="0" smtClean="0"/>
              <a:t>Wij </a:t>
            </a:r>
            <a:r>
              <a:rPr lang="nl-NL" dirty="0" err="1" smtClean="0"/>
              <a:t>Oosterpark</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7786800" cy="1008040"/>
          </a:xfrm>
        </p:spPr>
        <p:txBody>
          <a:bodyPr>
            <a:normAutofit fontScale="90000"/>
          </a:bodyPr>
          <a:lstStyle/>
          <a:p>
            <a:r>
              <a:rPr lang="nl-NL" dirty="0" smtClean="0"/>
              <a:t>Beelden verzamelen over omgevingsgericht en preventief werken</a:t>
            </a:r>
            <a:endParaRPr lang="nl-NL" dirty="0"/>
          </a:p>
        </p:txBody>
      </p:sp>
      <p:pic>
        <p:nvPicPr>
          <p:cNvPr id="8" name="Tijdelijke aanduiding voor inhoud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19724" y="2058988"/>
            <a:ext cx="2110927" cy="4106862"/>
          </a:xfrm>
        </p:spPr>
      </p:pic>
      <p:sp>
        <p:nvSpPr>
          <p:cNvPr id="4" name="Tijdelijke aanduiding voor tekst 3"/>
          <p:cNvSpPr>
            <a:spLocks noGrp="1"/>
          </p:cNvSpPr>
          <p:nvPr>
            <p:ph type="body" sz="quarter" idx="13"/>
          </p:nvPr>
        </p:nvSpPr>
        <p:spPr>
          <a:xfrm>
            <a:off x="611560" y="1268760"/>
            <a:ext cx="7786800" cy="360000"/>
          </a:xfrm>
        </p:spPr>
        <p:txBody>
          <a:bodyPr/>
          <a:lstStyle/>
          <a:p>
            <a:endParaRPr lang="nl-NL" dirty="0"/>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3</a:t>
            </a:fld>
            <a:endParaRPr lang="nl-NL" altLang="nl-NL"/>
          </a:p>
        </p:txBody>
      </p:sp>
      <p:sp>
        <p:nvSpPr>
          <p:cNvPr id="6" name="Tijdelijke aanduiding voor datum 5"/>
          <p:cNvSpPr>
            <a:spLocks noGrp="1"/>
          </p:cNvSpPr>
          <p:nvPr>
            <p:ph type="dt" sz="half" idx="15"/>
          </p:nvPr>
        </p:nvSpPr>
        <p:spPr/>
        <p:txBody>
          <a:bodyPr/>
          <a:lstStyle/>
          <a:p>
            <a:pPr>
              <a:defRPr/>
            </a:pPr>
            <a:fld id="{37F6A7D0-A65C-401A-AC67-DB9EA199ADFC}" type="datetime1">
              <a:rPr lang="nl-NL" altLang="nl-NL" smtClean="0"/>
              <a:t>19-9-2016</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t>Wij Oosterpark</a:t>
            </a:r>
            <a:endParaRPr lang="nl-NL" dirty="0"/>
          </a:p>
        </p:txBody>
      </p:sp>
    </p:spTree>
    <p:extLst>
      <p:ext uri="{BB962C8B-B14F-4D97-AF65-F5344CB8AC3E}">
        <p14:creationId xmlns:p14="http://schemas.microsoft.com/office/powerpoint/2010/main" xmlns="" val="111103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6840760" cy="1162050"/>
          </a:xfrm>
        </p:spPr>
        <p:txBody>
          <a:bodyPr/>
          <a:lstStyle/>
          <a:p>
            <a:r>
              <a:rPr lang="nl-NL" sz="4000" dirty="0" smtClean="0"/>
              <a:t>Waar komen we vandaan?</a:t>
            </a:r>
            <a:endParaRPr lang="nl-NL" sz="4000" dirty="0"/>
          </a:p>
        </p:txBody>
      </p:sp>
      <p:pic>
        <p:nvPicPr>
          <p:cNvPr id="9" name="Tijdelijke aanduiding voor inhoud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67944" y="1916832"/>
            <a:ext cx="4643424" cy="3509565"/>
          </a:xfrm>
        </p:spPr>
      </p:pic>
      <p:sp>
        <p:nvSpPr>
          <p:cNvPr id="4" name="Tijdelijke aanduiding voor tekst 3"/>
          <p:cNvSpPr>
            <a:spLocks noGrp="1"/>
          </p:cNvSpPr>
          <p:nvPr>
            <p:ph type="body" sz="half" idx="2"/>
          </p:nvPr>
        </p:nvSpPr>
        <p:spPr/>
        <p:txBody>
          <a:bodyPr/>
          <a:lstStyle/>
          <a:p>
            <a:r>
              <a:rPr lang="nl-NL" sz="1800" dirty="0" smtClean="0"/>
              <a:t>CMV</a:t>
            </a:r>
          </a:p>
          <a:p>
            <a:r>
              <a:rPr lang="nl-NL" sz="1800" dirty="0" smtClean="0"/>
              <a:t>SPH</a:t>
            </a:r>
          </a:p>
          <a:p>
            <a:r>
              <a:rPr lang="nl-NL" sz="1800" dirty="0" smtClean="0"/>
              <a:t>MWD</a:t>
            </a:r>
          </a:p>
          <a:p>
            <a:r>
              <a:rPr lang="nl-NL" sz="1800" dirty="0" smtClean="0"/>
              <a:t>HBO-V</a:t>
            </a:r>
          </a:p>
          <a:p>
            <a:r>
              <a:rPr lang="nl-NL" sz="1800" dirty="0" smtClean="0"/>
              <a:t>MBO-SD</a:t>
            </a:r>
          </a:p>
          <a:p>
            <a:r>
              <a:rPr lang="nl-NL" sz="1800" dirty="0" smtClean="0"/>
              <a:t>Geneeskunde </a:t>
            </a:r>
          </a:p>
          <a:p>
            <a:r>
              <a:rPr lang="nl-NL" sz="1800" dirty="0" smtClean="0"/>
              <a:t>SJD</a:t>
            </a:r>
          </a:p>
          <a:p>
            <a:r>
              <a:rPr lang="nl-NL" sz="1800" dirty="0" smtClean="0"/>
              <a:t>Pedagogiek</a:t>
            </a:r>
          </a:p>
          <a:p>
            <a:r>
              <a:rPr lang="nl-NL" sz="1800" dirty="0" smtClean="0"/>
              <a:t>…</a:t>
            </a:r>
          </a:p>
          <a:p>
            <a:r>
              <a:rPr lang="nl-NL" sz="1800" dirty="0" smtClean="0"/>
              <a:t>…</a:t>
            </a:r>
          </a:p>
          <a:p>
            <a:r>
              <a:rPr lang="nl-NL" sz="1800" dirty="0" smtClean="0"/>
              <a:t>…</a:t>
            </a:r>
          </a:p>
        </p:txBody>
      </p:sp>
      <p:sp>
        <p:nvSpPr>
          <p:cNvPr id="5" name="Tijdelijke aanduiding voor dianummer 4"/>
          <p:cNvSpPr>
            <a:spLocks noGrp="1"/>
          </p:cNvSpPr>
          <p:nvPr>
            <p:ph type="sldNum" sz="quarter" idx="10"/>
          </p:nvPr>
        </p:nvSpPr>
        <p:spPr/>
        <p:txBody>
          <a:bodyPr/>
          <a:lstStyle/>
          <a:p>
            <a:pPr>
              <a:defRPr/>
            </a:pPr>
            <a:fld id="{3B0E2E51-3C02-4338-80B5-3874640633A0}" type="slidenum">
              <a:rPr lang="nl-NL" altLang="nl-NL" smtClean="0"/>
              <a:pPr>
                <a:defRPr/>
              </a:pPr>
              <a:t>4</a:t>
            </a:fld>
            <a:endParaRPr lang="nl-NL" altLang="nl-NL"/>
          </a:p>
        </p:txBody>
      </p:sp>
      <p:sp>
        <p:nvSpPr>
          <p:cNvPr id="6" name="Tijdelijke aanduiding voor datum 5"/>
          <p:cNvSpPr>
            <a:spLocks noGrp="1"/>
          </p:cNvSpPr>
          <p:nvPr>
            <p:ph type="dt" sz="half" idx="11"/>
          </p:nvPr>
        </p:nvSpPr>
        <p:spPr/>
        <p:txBody>
          <a:bodyPr/>
          <a:lstStyle/>
          <a:p>
            <a:pPr>
              <a:defRPr/>
            </a:pPr>
            <a:fld id="{62866669-A882-4D2D-B5F9-8D956EBB236C}" type="datetime1">
              <a:rPr lang="nl-NL" altLang="nl-NL" smtClean="0"/>
              <a:t>19-9-2016</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400780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Tijdelijke aanduiding voor afbeelding 8"/>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64" r="64"/>
          <a:stretch>
            <a:fillRect/>
          </a:stretch>
        </p:blipFill>
        <p:spPr/>
      </p:pic>
      <p:sp>
        <p:nvSpPr>
          <p:cNvPr id="4" name="Tijdelijke aanduiding voor tekst 3"/>
          <p:cNvSpPr>
            <a:spLocks noGrp="1"/>
          </p:cNvSpPr>
          <p:nvPr>
            <p:ph type="body" sz="half" idx="2"/>
          </p:nvPr>
        </p:nvSpPr>
        <p:spPr/>
        <p:txBody>
          <a:bodyPr/>
          <a:lstStyle/>
          <a:p>
            <a:endParaRPr lang="nl-NL" dirty="0"/>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5</a:t>
            </a:fld>
            <a:endParaRPr lang="nl-NL" altLang="nl-NL"/>
          </a:p>
        </p:txBody>
      </p:sp>
      <p:sp>
        <p:nvSpPr>
          <p:cNvPr id="6" name="Tijdelijke aanduiding voor datum 5"/>
          <p:cNvSpPr>
            <a:spLocks noGrp="1"/>
          </p:cNvSpPr>
          <p:nvPr>
            <p:ph type="dt" sz="half" idx="11"/>
          </p:nvPr>
        </p:nvSpPr>
        <p:spPr/>
        <p:txBody>
          <a:bodyPr/>
          <a:lstStyle/>
          <a:p>
            <a:pPr>
              <a:defRPr/>
            </a:pPr>
            <a:fld id="{E3A5DBDD-2594-4CB3-8C64-106A0BAE29A3}" type="datetime1">
              <a:rPr lang="nl-NL" altLang="nl-NL" smtClean="0"/>
              <a:t>19-9-2016</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86558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Waar ben je nieuwsgierig naar?</a:t>
            </a:r>
            <a:endParaRPr lang="nl-NL" dirty="0"/>
          </a:p>
        </p:txBody>
      </p:sp>
      <p:sp>
        <p:nvSpPr>
          <p:cNvPr id="3" name="Tijdelijke aanduiding voor inhoud 2"/>
          <p:cNvSpPr>
            <a:spLocks noGrp="1"/>
          </p:cNvSpPr>
          <p:nvPr>
            <p:ph idx="1"/>
          </p:nvPr>
        </p:nvSpPr>
        <p:spPr>
          <a:xfrm>
            <a:off x="755576" y="1844824"/>
            <a:ext cx="7858800" cy="4106104"/>
          </a:xfrm>
        </p:spPr>
        <p:txBody>
          <a:bodyPr>
            <a:noAutofit/>
          </a:bodyPr>
          <a:lstStyle/>
          <a:p>
            <a:pPr marL="0" indent="0">
              <a:buNone/>
            </a:pPr>
            <a:r>
              <a:rPr lang="nl-NL" sz="5400" dirty="0" smtClean="0">
                <a:solidFill>
                  <a:schemeClr val="tx1"/>
                </a:solidFill>
              </a:rPr>
              <a:t>Werk en persoonlijkheid en ambitie en waarden en leefomstandigheden en vertrouwen en leerstijl en beroepsidentiteit en… </a:t>
            </a:r>
            <a:endParaRPr lang="nl-NL" sz="5400" dirty="0">
              <a:solidFill>
                <a:schemeClr val="tx1"/>
              </a:solidFill>
            </a:endParaRPr>
          </a:p>
        </p:txBody>
      </p:sp>
      <p:sp>
        <p:nvSpPr>
          <p:cNvPr id="4" name="Tijdelijke aanduiding voor tekst 3"/>
          <p:cNvSpPr>
            <a:spLocks noGrp="1"/>
          </p:cNvSpPr>
          <p:nvPr>
            <p:ph type="body" sz="quarter" idx="13"/>
          </p:nvPr>
        </p:nvSpPr>
        <p:spPr/>
        <p:txBody>
          <a:bodyPr/>
          <a:lstStyle/>
          <a:p>
            <a:r>
              <a:rPr lang="nl-NL" dirty="0" smtClean="0">
                <a:solidFill>
                  <a:schemeClr val="tx1"/>
                </a:solidFill>
              </a:rPr>
              <a:t>Diepte-interview met je collega</a:t>
            </a:r>
            <a:endParaRPr lang="nl-NL" dirty="0">
              <a:solidFill>
                <a:schemeClr val="tx1"/>
              </a:solidFill>
            </a:endParaRPr>
          </a:p>
        </p:txBody>
      </p:sp>
      <p:sp>
        <p:nvSpPr>
          <p:cNvPr id="5" name="Tijdelijke aanduiding voor dianummer 4"/>
          <p:cNvSpPr>
            <a:spLocks noGrp="1"/>
          </p:cNvSpPr>
          <p:nvPr>
            <p:ph type="sldNum" sz="quarter" idx="14"/>
          </p:nvPr>
        </p:nvSpPr>
        <p:spPr/>
        <p:txBody>
          <a:bodyPr/>
          <a:lstStyle/>
          <a:p>
            <a:pPr>
              <a:defRPr/>
            </a:pPr>
            <a:fld id="{FA3D0C7B-5339-4A78-897D-F77243E4449E}" type="slidenum">
              <a:rPr lang="nl-NL" altLang="nl-NL" smtClean="0"/>
              <a:pPr>
                <a:defRPr/>
              </a:pPr>
              <a:t>6</a:t>
            </a:fld>
            <a:endParaRPr lang="nl-NL" altLang="nl-NL"/>
          </a:p>
        </p:txBody>
      </p:sp>
      <p:sp>
        <p:nvSpPr>
          <p:cNvPr id="6" name="Tijdelijke aanduiding voor datum 5"/>
          <p:cNvSpPr>
            <a:spLocks noGrp="1"/>
          </p:cNvSpPr>
          <p:nvPr>
            <p:ph type="dt" sz="half" idx="15"/>
          </p:nvPr>
        </p:nvSpPr>
        <p:spPr/>
        <p:txBody>
          <a:bodyPr/>
          <a:lstStyle/>
          <a:p>
            <a:pPr>
              <a:defRPr/>
            </a:pPr>
            <a:fld id="{3E82E9EB-3FFE-4C15-97DB-337F0D8FD5FE}" type="datetime1">
              <a:rPr lang="nl-NL" altLang="nl-NL" smtClean="0"/>
              <a:t>19-9-2016</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197741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7200" dirty="0" smtClean="0"/>
              <a:t>Pauze</a:t>
            </a:r>
            <a:endParaRPr lang="nl-NL" sz="7200"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22627" y="4076700"/>
            <a:ext cx="2785533" cy="2089150"/>
          </a:xfrm>
        </p:spPr>
      </p:pic>
    </p:spTree>
    <p:extLst>
      <p:ext uri="{BB962C8B-B14F-4D97-AF65-F5344CB8AC3E}">
        <p14:creationId xmlns:p14="http://schemas.microsoft.com/office/powerpoint/2010/main" xmlns="" val="38743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532440" cy="1143000"/>
          </a:xfrm>
        </p:spPr>
        <p:txBody>
          <a:bodyPr/>
          <a:lstStyle/>
          <a:p>
            <a:r>
              <a:rPr lang="nl-NL" sz="2800" dirty="0" smtClean="0"/>
              <a:t/>
            </a:r>
            <a:br>
              <a:rPr lang="nl-NL" sz="2800" dirty="0" smtClean="0"/>
            </a:br>
            <a:r>
              <a:rPr lang="nl-NL" sz="2800" dirty="0" smtClean="0"/>
              <a:t>Veel verschillen:</a:t>
            </a:r>
            <a:br>
              <a:rPr lang="nl-NL" sz="2800" dirty="0" smtClean="0"/>
            </a:br>
            <a:r>
              <a:rPr lang="nl-NL" sz="2800" dirty="0" smtClean="0"/>
              <a:t>Hoe komen we tot een gezamenlijke doelstelling op het gebied van preventie en omgevingsgericht werken?</a:t>
            </a:r>
            <a:endParaRPr lang="nl-NL" sz="2800" dirty="0"/>
          </a:p>
        </p:txBody>
      </p:sp>
      <p:pic>
        <p:nvPicPr>
          <p:cNvPr id="8" name="Tijdelijke aanduiding voor inhoud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220072" y="2204864"/>
            <a:ext cx="3744913" cy="4020612"/>
          </a:xfrm>
        </p:spPr>
      </p:pic>
      <p:sp>
        <p:nvSpPr>
          <p:cNvPr id="4" name="Tijdelijke aanduiding voor inhoud 3"/>
          <p:cNvSpPr>
            <a:spLocks noGrp="1"/>
          </p:cNvSpPr>
          <p:nvPr>
            <p:ph sz="half" idx="2"/>
          </p:nvPr>
        </p:nvSpPr>
        <p:spPr>
          <a:xfrm>
            <a:off x="755576" y="3140968"/>
            <a:ext cx="3744416" cy="3013795"/>
          </a:xfrm>
        </p:spPr>
        <p:txBody>
          <a:bodyPr/>
          <a:lstStyle/>
          <a:p>
            <a:r>
              <a:rPr lang="nl-NL" dirty="0" smtClean="0"/>
              <a:t>Kader methodisch werken Wij-Groningen</a:t>
            </a:r>
          </a:p>
          <a:p>
            <a:r>
              <a:rPr lang="nl-NL" dirty="0" smtClean="0"/>
              <a:t>Internationale definitie van sociaal werk</a:t>
            </a:r>
          </a:p>
          <a:p>
            <a:r>
              <a:rPr lang="nl-NL" dirty="0" smtClean="0"/>
              <a:t>Definitie preventief en omgevingsgericht werken</a:t>
            </a:r>
          </a:p>
          <a:p>
            <a:r>
              <a:rPr lang="nl-NL" dirty="0" smtClean="0"/>
              <a:t>Veel praten en van elkaar leren.</a:t>
            </a:r>
          </a:p>
          <a:p>
            <a:endParaRPr lang="nl-NL" dirty="0"/>
          </a:p>
        </p:txBody>
      </p:sp>
      <p:sp>
        <p:nvSpPr>
          <p:cNvPr id="5" name="Tijdelijke aanduiding voor dianummer 4"/>
          <p:cNvSpPr>
            <a:spLocks noGrp="1"/>
          </p:cNvSpPr>
          <p:nvPr>
            <p:ph type="sldNum" sz="quarter" idx="10"/>
          </p:nvPr>
        </p:nvSpPr>
        <p:spPr/>
        <p:txBody>
          <a:bodyPr/>
          <a:lstStyle/>
          <a:p>
            <a:pPr>
              <a:defRPr/>
            </a:pPr>
            <a:fld id="{B5E76A19-7669-4677-BD2D-5995E6183D1F}" type="slidenum">
              <a:rPr lang="nl-NL" altLang="nl-NL" smtClean="0"/>
              <a:pPr>
                <a:defRPr/>
              </a:pPr>
              <a:t>8</a:t>
            </a:fld>
            <a:endParaRPr lang="nl-NL" altLang="nl-NL"/>
          </a:p>
        </p:txBody>
      </p:sp>
      <p:sp>
        <p:nvSpPr>
          <p:cNvPr id="6" name="Tijdelijke aanduiding voor datum 5"/>
          <p:cNvSpPr>
            <a:spLocks noGrp="1"/>
          </p:cNvSpPr>
          <p:nvPr>
            <p:ph type="dt" sz="half" idx="11"/>
          </p:nvPr>
        </p:nvSpPr>
        <p:spPr/>
        <p:txBody>
          <a:bodyPr/>
          <a:lstStyle/>
          <a:p>
            <a:pPr>
              <a:defRPr/>
            </a:pPr>
            <a:fld id="{31DE1A98-61A2-4D34-AB80-A775D12687BC}" type="datetime1">
              <a:rPr lang="nl-NL" altLang="nl-NL" smtClean="0"/>
              <a:t>19-9-2016</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Wij Oosterpark</a:t>
            </a:r>
            <a:endParaRPr lang="nl-NL"/>
          </a:p>
        </p:txBody>
      </p:sp>
    </p:spTree>
    <p:extLst>
      <p:ext uri="{BB962C8B-B14F-4D97-AF65-F5344CB8AC3E}">
        <p14:creationId xmlns:p14="http://schemas.microsoft.com/office/powerpoint/2010/main" xmlns="" val="169201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Global </a:t>
            </a:r>
            <a:r>
              <a:rPr lang="nl-NL" sz="3600" dirty="0" err="1" smtClean="0"/>
              <a:t>definition</a:t>
            </a:r>
            <a:r>
              <a:rPr lang="nl-NL" sz="3600" dirty="0" smtClean="0"/>
              <a:t> of Social Work</a:t>
            </a:r>
            <a:br>
              <a:rPr lang="nl-NL" sz="3600" dirty="0" smtClean="0"/>
            </a:br>
            <a:endParaRPr lang="nl-NL" sz="3600" dirty="0"/>
          </a:p>
        </p:txBody>
      </p:sp>
      <p:sp>
        <p:nvSpPr>
          <p:cNvPr id="3" name="Tijdelijke aanduiding voor tekst 2"/>
          <p:cNvSpPr>
            <a:spLocks noGrp="1"/>
          </p:cNvSpPr>
          <p:nvPr>
            <p:ph type="body" idx="1"/>
          </p:nvPr>
        </p:nvSpPr>
        <p:spPr>
          <a:xfrm>
            <a:off x="722313" y="1196753"/>
            <a:ext cx="7772400" cy="3312367"/>
          </a:xfrm>
        </p:spPr>
        <p:txBody>
          <a:bodyPr/>
          <a:lstStyle/>
          <a:p>
            <a:r>
              <a:rPr lang="en-US" sz="2400" dirty="0"/>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 social work</a:t>
            </a:r>
            <a:r>
              <a:rPr lang="en-US" sz="2400" i="1" dirty="0"/>
              <a:t> </a:t>
            </a:r>
            <a:r>
              <a:rPr lang="en-US" sz="2400" dirty="0"/>
              <a:t>engages people and structures to address life challenges and enhance wellbeing</a:t>
            </a:r>
            <a:r>
              <a:rPr lang="en-US" sz="2400" dirty="0" smtClean="0"/>
              <a:t>.”</a:t>
            </a:r>
            <a:endParaRPr lang="nl-NL" sz="2400"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9</a:t>
            </a:fld>
            <a:endParaRPr lang="nl-NL" altLang="nl-NL"/>
          </a:p>
        </p:txBody>
      </p:sp>
      <p:sp>
        <p:nvSpPr>
          <p:cNvPr id="5" name="Tijdelijke aanduiding voor datum 4"/>
          <p:cNvSpPr>
            <a:spLocks noGrp="1"/>
          </p:cNvSpPr>
          <p:nvPr>
            <p:ph type="dt" sz="half" idx="11"/>
          </p:nvPr>
        </p:nvSpPr>
        <p:spPr/>
        <p:txBody>
          <a:bodyPr/>
          <a:lstStyle/>
          <a:p>
            <a:pPr>
              <a:defRPr/>
            </a:pPr>
            <a:fld id="{9E07A275-75F4-4144-8FC9-F10B634D1B74}" type="datetime1">
              <a:rPr lang="nl-NL" altLang="nl-NL" smtClean="0"/>
              <a:t>19-9-2016</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Wij Oosterpark</a:t>
            </a:r>
            <a:endParaRPr lang="nl-NL" dirty="0"/>
          </a:p>
        </p:txBody>
      </p:sp>
    </p:spTree>
    <p:extLst>
      <p:ext uri="{BB962C8B-B14F-4D97-AF65-F5344CB8AC3E}">
        <p14:creationId xmlns:p14="http://schemas.microsoft.com/office/powerpoint/2010/main" xmlns="" val="212981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A67D97A06FE34EAEC3144F8447271A" ma:contentTypeVersion="1" ma:contentTypeDescription="Create a new document." ma:contentTypeScope="" ma:versionID="524d6aa268fc7430e50439b6b7bd712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D9B47F-3672-4479-80D1-C17D36EE204E}">
  <ds:schemaRefs>
    <ds:schemaRef ds:uri="http://schemas.microsoft.com/sharepoint/v3/contenttype/forms"/>
  </ds:schemaRefs>
</ds:datastoreItem>
</file>

<file path=customXml/itemProps2.xml><?xml version="1.0" encoding="utf-8"?>
<ds:datastoreItem xmlns:ds="http://schemas.openxmlformats.org/officeDocument/2006/customXml" ds:itemID="{EE3FEA55-65B0-42DF-BCE8-5CF8CAF2DFBB}">
  <ds:schemaRefs>
    <ds:schemaRef ds:uri="http://schemas.microsoft.com/office/2006/metadata/longProperties"/>
  </ds:schemaRefs>
</ds:datastoreItem>
</file>

<file path=customXml/itemProps3.xml><?xml version="1.0" encoding="utf-8"?>
<ds:datastoreItem xmlns:ds="http://schemas.openxmlformats.org/officeDocument/2006/customXml" ds:itemID="{9AD0E2C5-5517-416F-9CE5-9751D1FAC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9D032C5-3E69-4961-A666-386119C81AA6}">
  <ds:schemaRefs>
    <ds:schemaRef ds:uri="http://purl.org/dc/dcmitype/"/>
    <ds:schemaRef ds:uri="http://schemas.openxmlformats.org/package/2006/metadata/core-propertie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4926</TotalTime>
  <Words>330</Words>
  <Application>Microsoft Office PowerPoint</Application>
  <PresentationFormat>Diavoorstelling (4:3)</PresentationFormat>
  <Paragraphs>93</Paragraphs>
  <Slides>15</Slides>
  <Notes>0</Notes>
  <HiddenSlides>0</HiddenSlides>
  <MMClips>0</MMClips>
  <ScaleCrop>false</ScaleCrop>
  <HeadingPairs>
    <vt:vector size="4" baseType="variant">
      <vt:variant>
        <vt:lpstr>Thema</vt:lpstr>
      </vt:variant>
      <vt:variant>
        <vt:i4>5</vt:i4>
      </vt:variant>
      <vt:variant>
        <vt:lpstr>Diatitels</vt:lpstr>
      </vt:variant>
      <vt:variant>
        <vt:i4>15</vt:i4>
      </vt:variant>
    </vt:vector>
  </HeadingPairs>
  <TitlesOfParts>
    <vt:vector size="20" baseType="lpstr">
      <vt:lpstr>Aangepast ontwerp</vt:lpstr>
      <vt:lpstr>2_Aangepast ontwerp</vt:lpstr>
      <vt:lpstr>1_Aangepast ontwerp</vt:lpstr>
      <vt:lpstr>4_Aangepast ontwerp</vt:lpstr>
      <vt:lpstr>3_Aangepast ontwerp</vt:lpstr>
      <vt:lpstr>Preventief en omgevingsgericht werken</vt:lpstr>
      <vt:lpstr>Preventief en Omgevingsgericht werken</vt:lpstr>
      <vt:lpstr>Beelden verzamelen over omgevingsgericht en preventief werken</vt:lpstr>
      <vt:lpstr>Waar komen we vandaan?</vt:lpstr>
      <vt:lpstr>Dia 5</vt:lpstr>
      <vt:lpstr>Waar ben je nieuwsgierig naar?</vt:lpstr>
      <vt:lpstr>Pauze</vt:lpstr>
      <vt:lpstr> Veel verschillen: Hoe komen we tot een gezamenlijke doelstelling op het gebied van preventie en omgevingsgericht werken?</vt:lpstr>
      <vt:lpstr>Global definition of Social Work </vt:lpstr>
      <vt:lpstr>Wat zijn ankerpunten op het gebied van preventief en omgevingsgericht werken?</vt:lpstr>
      <vt:lpstr>Ankerpunten</vt:lpstr>
      <vt:lpstr>Dia 12</vt:lpstr>
      <vt:lpstr>Vooruitblik</vt:lpstr>
      <vt:lpstr>Terugblik</vt:lpstr>
      <vt:lpstr>Tot de volgende keer</vt:lpstr>
    </vt:vector>
  </TitlesOfParts>
  <Company>RCLM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presentatie Corporate NL</dc:title>
  <dc:creator>Ruben van der Made</dc:creator>
  <cp:lastModifiedBy>Gerkina</cp:lastModifiedBy>
  <cp:revision>333</cp:revision>
  <cp:lastPrinted>2014-06-01T10:22:31Z</cp:lastPrinted>
  <dcterms:created xsi:type="dcterms:W3CDTF">2008-01-28T12:56:33Z</dcterms:created>
  <dcterms:modified xsi:type="dcterms:W3CDTF">2016-09-19T18:30:22Z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HanzeNavigationTerm">
    <vt:lpwstr>85;#Marketing and Communication|b136be3e-7b26-4d45-868e-3f5f05aa195b</vt:lpwstr>
  </property>
  <property fmtid="{D5CDD505-2E9C-101B-9397-08002B2CF9AE}" pid="5" name="TaxCatchAll">
    <vt:lpwstr>85;#Marketing and Communication|b136be3e-7b26-4d45-868e-3f5f05aa195b</vt:lpwstr>
  </property>
</Properties>
</file>