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69" r:id="rId11"/>
    <p:sldId id="270" r:id="rId12"/>
    <p:sldId id="272" r:id="rId13"/>
    <p:sldId id="273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C2FFA5D-87B4-456A-9821-1D502468CF0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47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3"/>
          </p:nvPr>
        </p:nvSpPr>
        <p:spPr>
          <a:xfrm>
            <a:off x="4410000" y="8991324"/>
            <a:ext cx="1071570" cy="14287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l"/>
            <a:fld id="{E8EA4149-257B-496D-83C5-83252D48C759}" type="slidenum">
              <a:rPr lang="nl-NL" sz="1000" smtClean="0">
                <a:latin typeface="Trebuchet MS" pitchFamily="34" charset="0"/>
              </a:rPr>
              <a:pPr algn="l"/>
              <a:t>‹nr.›</a:t>
            </a:fld>
            <a:endParaRPr lang="nl-NL" sz="1000" dirty="0"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00" y="0"/>
            <a:ext cx="1108800" cy="64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01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852944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1142984" y="4572000"/>
            <a:ext cx="4572032" cy="3886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4410000" y="8991324"/>
            <a:ext cx="1071570" cy="14287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l"/>
            <a:fld id="{E8EA4149-257B-496D-83C5-83252D48C759}" type="slidenum">
              <a:rPr lang="nl-NL" sz="1000" smtClean="0">
                <a:latin typeface="Trebuchet MS" pitchFamily="34" charset="0"/>
              </a:rPr>
              <a:pPr algn="l"/>
              <a:t>‹nr.›</a:t>
            </a:fld>
            <a:endParaRPr lang="nl-NL" sz="1000" dirty="0">
              <a:latin typeface="Trebuchet MS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00" y="0"/>
            <a:ext cx="1108800" cy="64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2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265113" indent="0" algn="l" defTabSz="914400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541338" indent="0" algn="l" defTabSz="914400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806450" indent="0" algn="l" defTabSz="914400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071563" indent="0" algn="l" defTabSz="914400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_C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ltGray">
          <a:xfrm>
            <a:off x="0" y="0"/>
            <a:ext cx="8215338" cy="6876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20000" y="1522800"/>
            <a:ext cx="5036400" cy="1533600"/>
          </a:xfrm>
        </p:spPr>
        <p:txBody>
          <a:bodyPr lIns="0" tIns="0" rIns="0" bIns="0" anchor="t" anchorCtr="0"/>
          <a:lstStyle>
            <a:lvl1pPr algn="l">
              <a:defRPr sz="3200"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720000" y="5438789"/>
            <a:ext cx="5454000" cy="990607"/>
          </a:xfrm>
        </p:spPr>
        <p:txBody>
          <a:bodyPr lIns="0" tIns="0" rIns="0" bIns="0" anchor="t" anchorCtr="0"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Namen van de sprekers &amp; afdeling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>
          <a:xfrm>
            <a:off x="720000" y="5111889"/>
            <a:ext cx="2133600" cy="270000"/>
          </a:xfrm>
        </p:spPr>
        <p:txBody>
          <a:bodyPr lIns="0" tIns="0" rIns="0" bIns="0" anchor="t" anchorCtr="0"/>
          <a:lstStyle>
            <a:lvl1pPr algn="l">
              <a:defRPr sz="1800" baseline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59D9BDA5-5B11-4203-99EC-2B31631D4701}" type="datetime4">
              <a:rPr lang="nl-NL" smtClean="0"/>
              <a:pPr/>
              <a:t>4 juni 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>
          <a:xfrm>
            <a:off x="1142976" y="6572272"/>
            <a:ext cx="5454000" cy="150811"/>
          </a:xfrm>
        </p:spPr>
        <p:txBody>
          <a:bodyPr lIns="0" tIns="0" rIns="0" bIns="0" anchor="t" anchorCtr="0"/>
          <a:lstStyle>
            <a:lvl1pPr algn="l">
              <a:defRPr sz="10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714348" y="6572272"/>
            <a:ext cx="270000" cy="142876"/>
          </a:xfrm>
        </p:spPr>
        <p:txBody>
          <a:bodyPr lIns="0" tIns="0" rIns="0" bIns="0" anchor="t" anchorCtr="0"/>
          <a:lstStyle>
            <a:lvl1pPr algn="l">
              <a:defRPr sz="1000">
                <a:solidFill>
                  <a:srgbClr val="009FDA"/>
                </a:solidFill>
                <a:latin typeface="Trebuchet MS" pitchFamily="34" charset="0"/>
              </a:defRPr>
            </a:lvl1pPr>
          </a:lstStyle>
          <a:p>
            <a:fld id="{74FA3EAE-1FB5-4DE2-8E5C-A6D3281E08E6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960" y="325974"/>
            <a:ext cx="1800000" cy="10471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6D2B16-A9E7-40CB-B4A8-90DFF54B6038}" type="datetime4">
              <a:rPr lang="nl-NL" smtClean="0"/>
              <a:pPr/>
              <a:t>4 juni 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FA3EAE-1FB5-4DE2-8E5C-A6D3281E08E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0000" y="1620000"/>
            <a:ext cx="6840000" cy="432360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 marL="1616075" indent="-269875">
              <a:buClr>
                <a:schemeClr val="accent1"/>
              </a:buClr>
              <a:buFont typeface="Trebuchet MS" pitchFamily="34" charset="0"/>
              <a:buChar char="●"/>
              <a:defRPr sz="1400"/>
            </a:lvl6pPr>
            <a:lvl7pPr marL="1879600" indent="-263525">
              <a:buClr>
                <a:schemeClr val="accent1"/>
              </a:buClr>
              <a:buFont typeface="Trebuchet MS" pitchFamily="34" charset="0"/>
              <a:buChar char="●"/>
              <a:defRPr sz="1400"/>
            </a:lvl7pPr>
            <a:lvl8pPr marL="2151063" indent="-271463">
              <a:buClr>
                <a:schemeClr val="accent1"/>
              </a:buClr>
              <a:buFont typeface="Trebuchet MS" pitchFamily="34" charset="0"/>
              <a:buChar char="●"/>
              <a:defRPr sz="1400"/>
            </a:lvl8pPr>
            <a:lvl9pPr marL="2420938" indent="-269875">
              <a:buClr>
                <a:schemeClr val="accent1"/>
              </a:buClr>
              <a:buFont typeface="Trebuchet MS" pitchFamily="34" charset="0"/>
              <a:buChar char="●"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 userDrawn="1"/>
        </p:nvSpPr>
        <p:spPr>
          <a:xfrm>
            <a:off x="0" y="0"/>
            <a:ext cx="9144000" cy="4286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 marL="1616075" indent="-269875">
              <a:buClr>
                <a:schemeClr val="accent1"/>
              </a:buClr>
              <a:buFont typeface="Trebuchet MS" pitchFamily="34" charset="0"/>
              <a:buChar char="●"/>
              <a:defRPr sz="1400"/>
            </a:lvl6pPr>
            <a:lvl7pPr marL="1879600" indent="-263525">
              <a:buClr>
                <a:schemeClr val="accent1"/>
              </a:buClr>
              <a:buFont typeface="Trebuchet MS" pitchFamily="34" charset="0"/>
              <a:buChar char="●"/>
              <a:defRPr sz="1400"/>
            </a:lvl7pPr>
            <a:lvl8pPr marL="2151063" indent="-271463">
              <a:buClr>
                <a:schemeClr val="accent1"/>
              </a:buClr>
              <a:buFont typeface="Trebuchet MS" pitchFamily="34" charset="0"/>
              <a:buChar char="●"/>
              <a:defRPr sz="1400"/>
            </a:lvl8pPr>
            <a:lvl9pPr marL="2420938" indent="-269875">
              <a:buClr>
                <a:schemeClr val="accent1"/>
              </a:buClr>
              <a:buFont typeface="Trebuchet MS" pitchFamily="34" charset="0"/>
              <a:buChar char="●"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6D2B16-A9E7-40CB-B4A8-90DFF54B6038}" type="datetime4">
              <a:rPr lang="nl-NL" smtClean="0"/>
              <a:pPr/>
              <a:t>4 juni 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FA3EAE-1FB5-4DE2-8E5C-A6D3281E08E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306000"/>
            <a:ext cx="6840000" cy="957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620000"/>
            <a:ext cx="6840000" cy="4323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000" y="6249600"/>
            <a:ext cx="6480000" cy="14448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E1B2093F-DF76-44A8-ABC8-33DBE8D075CF}" type="datetime4">
              <a:rPr lang="nl-NL" smtClean="0"/>
              <a:pPr/>
              <a:t>4 juni 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348" y="6429396"/>
            <a:ext cx="6840000" cy="14448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000" y="6249600"/>
            <a:ext cx="270000" cy="14448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74FA3EAE-1FB5-4DE2-8E5C-A6D3281E08E6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Picture 8" descr="Background_Slide_C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51826" y="0"/>
            <a:ext cx="3099489" cy="412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038" y="6080584"/>
            <a:ext cx="1080000" cy="6283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spcBef>
          <a:spcPct val="20000"/>
        </a:spcBef>
        <a:buFont typeface="Trebuchet MS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spcBef>
          <a:spcPct val="20000"/>
        </a:spcBef>
        <a:buFont typeface="Trebuchet MS" pitchFamily="34" charset="0"/>
        <a:buChar char="●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defTabSz="914400" rtl="0" eaLnBrk="1" latinLnBrk="0" hangingPunct="1">
        <a:spcBef>
          <a:spcPct val="20000"/>
        </a:spcBef>
        <a:buFont typeface="Trebuchet MS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9875" algn="l" defTabSz="914400" rtl="0" eaLnBrk="1" latinLnBrk="0" hangingPunct="1">
        <a:spcBef>
          <a:spcPct val="20000"/>
        </a:spcBef>
        <a:buFont typeface="Trebuchet MS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1463" algn="l" defTabSz="914400" rtl="0" eaLnBrk="1" latinLnBrk="0" hangingPunct="1">
        <a:spcBef>
          <a:spcPct val="20000"/>
        </a:spcBef>
        <a:buFont typeface="Trebuchet MS" pitchFamily="34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yulia/index.php?p=52892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000" y="1522800"/>
            <a:ext cx="7092360" cy="1533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Cursus injecteren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2200" i="1" dirty="0" smtClean="0"/>
              <a:t>Intramusculair injecteren van depotmedicatie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Afdeling Opleidingen</a:t>
            </a:r>
          </a:p>
          <a:p>
            <a:r>
              <a:rPr lang="nl-NL" dirty="0" smtClean="0"/>
              <a:t>	W. Ottenhof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Manieren van prikken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Rangeertechniek</a:t>
            </a:r>
          </a:p>
          <a:p>
            <a:r>
              <a:rPr lang="nl-NL" dirty="0" smtClean="0"/>
              <a:t>Depot-verwisselingstechniek</a:t>
            </a:r>
          </a:p>
          <a:p>
            <a:r>
              <a:rPr lang="nl-NL" dirty="0" smtClean="0"/>
              <a:t>Rechtstandig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Spuiten</a:t>
            </a:r>
          </a:p>
          <a:p>
            <a:r>
              <a:rPr lang="nl-NL" dirty="0" smtClean="0"/>
              <a:t>Naalden (opzuig- en injectienaald)</a:t>
            </a:r>
          </a:p>
          <a:p>
            <a:r>
              <a:rPr lang="nl-NL" dirty="0" smtClean="0"/>
              <a:t>Handschoenen</a:t>
            </a:r>
          </a:p>
          <a:p>
            <a:r>
              <a:rPr lang="nl-NL" dirty="0" smtClean="0"/>
              <a:t>Nierbekkentje</a:t>
            </a:r>
          </a:p>
          <a:p>
            <a:r>
              <a:rPr lang="nl-NL" dirty="0" smtClean="0"/>
              <a:t>Gaasjes</a:t>
            </a:r>
          </a:p>
          <a:p>
            <a:r>
              <a:rPr lang="nl-NL" dirty="0" smtClean="0"/>
              <a:t>Pleister</a:t>
            </a:r>
          </a:p>
          <a:p>
            <a:r>
              <a:rPr lang="nl-NL" dirty="0" smtClean="0"/>
              <a:t>Alcohol</a:t>
            </a:r>
          </a:p>
          <a:p>
            <a:r>
              <a:rPr lang="nl-NL" dirty="0" smtClean="0"/>
              <a:t>Naaldencontainer </a:t>
            </a:r>
          </a:p>
          <a:p>
            <a:r>
              <a:rPr lang="nl-NL" dirty="0" smtClean="0"/>
              <a:t>Ampulzaagje</a:t>
            </a:r>
          </a:p>
          <a:p>
            <a:endParaRPr lang="nl-NL" dirty="0"/>
          </a:p>
        </p:txBody>
      </p:sp>
      <p:pic>
        <p:nvPicPr>
          <p:cNvPr id="4" name="Picture 2" descr="http://educatie-en-school.infonu.nl/artikel-foto-upload/studievaardigheden/81860-intramusculair-injecteren-protoc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76672"/>
            <a:ext cx="1733550" cy="1733551"/>
          </a:xfrm>
          <a:prstGeom prst="rect">
            <a:avLst/>
          </a:prstGeom>
          <a:noFill/>
        </p:spPr>
      </p:pic>
      <p:pic>
        <p:nvPicPr>
          <p:cNvPr id="5" name="Picture 4" descr="http://www.amstelmedical.nl/photos/306000-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420888"/>
            <a:ext cx="3046487" cy="3023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Prikaccident	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EAE-1FB5-4DE2-8E5C-A6D3281E08E6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Yulia</a:t>
            </a:r>
            <a:r>
              <a:rPr lang="nl-NL" dirty="0" smtClean="0"/>
              <a:t> </a:t>
            </a:r>
            <a:r>
              <a:rPr lang="nl-NL" dirty="0" smtClean="0">
                <a:sym typeface="Wingdings" pitchFamily="2" charset="2"/>
              </a:rPr>
              <a:t> hoe handelen bloedcontact</a:t>
            </a:r>
          </a:p>
          <a:p>
            <a:r>
              <a:rPr lang="nl-NL" dirty="0" smtClean="0">
                <a:hlinkClick r:id="rId2"/>
              </a:rPr>
              <a:t>http://yulia/index.php?p=528923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Toetsopdracht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EAE-1FB5-4DE2-8E5C-A6D3281E08E6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Client Boer</a:t>
            </a:r>
          </a:p>
          <a:p>
            <a:r>
              <a:rPr lang="nl-NL" dirty="0" err="1" smtClean="0"/>
              <a:t>Geb.datum</a:t>
            </a:r>
            <a:r>
              <a:rPr lang="nl-NL" dirty="0" smtClean="0"/>
              <a:t>: -04-06-1987</a:t>
            </a:r>
          </a:p>
          <a:p>
            <a:r>
              <a:rPr lang="nl-NL" dirty="0" smtClean="0"/>
              <a:t>Medicatie: Depot </a:t>
            </a:r>
            <a:r>
              <a:rPr lang="nl-NL" dirty="0" err="1" smtClean="0"/>
              <a:t>Zuclopenthixol</a:t>
            </a:r>
            <a:r>
              <a:rPr lang="nl-NL" dirty="0" smtClean="0"/>
              <a:t> 200mg/ml</a:t>
            </a:r>
          </a:p>
          <a:p>
            <a:r>
              <a:rPr lang="nl-NL" dirty="0" smtClean="0"/>
              <a:t>1 maal per 4 weken 100 mg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51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 en functie van de huid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    Opbouw van de huid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 smtClean="0"/>
              <a:t>Opperhuid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 smtClean="0"/>
              <a:t>Lederhuid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 smtClean="0"/>
              <a:t>Onderhuids bindweefsel</a:t>
            </a:r>
          </a:p>
          <a:p>
            <a:pPr marL="514350" indent="-514350">
              <a:buNone/>
            </a:pPr>
            <a:endParaRPr lang="nl-NL" sz="2000" dirty="0" smtClean="0"/>
          </a:p>
          <a:p>
            <a:pPr marL="514350" indent="-514350"/>
            <a:r>
              <a:rPr lang="nl-NL" sz="2000" dirty="0" smtClean="0"/>
              <a:t>Functie van de huid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 smtClean="0"/>
              <a:t>Bescherming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 smtClean="0"/>
              <a:t>Temperatuurregeling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 smtClean="0"/>
              <a:t>Zintuigfunctie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 smtClean="0"/>
              <a:t>Vorming van vitamine D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pic>
        <p:nvPicPr>
          <p:cNvPr id="17412" name="Picture 4" descr="http://www.huidinfo.nl/hu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0972" y="1700808"/>
            <a:ext cx="428724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Typen en functie van spieren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   Type spieren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Dwarsgestreept spierweefsel (willekeurig, vermoeibaar)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Glad spierweefsel (onwillekeurig, onvermoeibaar)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Hartspierweefsel 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 smtClean="0"/>
          </a:p>
          <a:p>
            <a:pPr marL="457200" indent="-457200"/>
            <a:r>
              <a:rPr lang="nl-NL" sz="2000" dirty="0" smtClean="0"/>
              <a:t>Functie van spieren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Gestalte geven aan het lichaam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Aannemen van lichaamshouding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Bescherming  van organen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Temperatuurregeling van het lichaam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Diabetes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Type I, insuline afhankelijk</a:t>
            </a:r>
          </a:p>
          <a:p>
            <a:r>
              <a:rPr lang="nl-NL" dirty="0" smtClean="0"/>
              <a:t>Type II, niet insuline afhankelijk</a:t>
            </a:r>
          </a:p>
          <a:p>
            <a:r>
              <a:rPr lang="nl-NL" dirty="0" smtClean="0"/>
              <a:t>Waarden tussen de 3 en 10</a:t>
            </a:r>
          </a:p>
          <a:p>
            <a:r>
              <a:rPr lang="nl-NL" dirty="0" smtClean="0"/>
              <a:t>bloedsuikermeten</a:t>
            </a:r>
          </a:p>
        </p:txBody>
      </p:sp>
      <p:pic>
        <p:nvPicPr>
          <p:cNvPr id="15362" name="Picture 2" descr="http://2.bp.blogspot.com/-s1J3ymRDB0c/UU286GYJ4WI/AAAAAAAALZQ/K0XhmPbGEwc/s1600/treatment+of+diabet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276872"/>
            <a:ext cx="4732896" cy="3143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Injectieplaatsen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Subcutaan (onder de huidlaag) bv. insuline</a:t>
            </a:r>
          </a:p>
          <a:p>
            <a:r>
              <a:rPr lang="nl-NL" dirty="0" smtClean="0"/>
              <a:t>Intracutaan (in de huid) bv. TBC-prik</a:t>
            </a:r>
          </a:p>
          <a:p>
            <a:r>
              <a:rPr lang="nl-NL" dirty="0" smtClean="0"/>
              <a:t>Intramusculair (in de spier) bv. depot</a:t>
            </a:r>
          </a:p>
          <a:p>
            <a:r>
              <a:rPr lang="nl-NL" dirty="0" smtClean="0"/>
              <a:t>Intraveneus (in de bloedbaan) bv. antibiotica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Vingerprik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Handen laten wassen</a:t>
            </a:r>
          </a:p>
          <a:p>
            <a:r>
              <a:rPr lang="nl-NL" dirty="0" smtClean="0"/>
              <a:t>Niet in duim of pink</a:t>
            </a:r>
          </a:p>
          <a:p>
            <a:r>
              <a:rPr lang="nl-NL" dirty="0" smtClean="0"/>
              <a:t>Aan zijkant vinger</a:t>
            </a:r>
          </a:p>
          <a:p>
            <a:r>
              <a:rPr lang="nl-NL" dirty="0" smtClean="0"/>
              <a:t>Eerste druppel niet gebruiken (wegvegen)</a:t>
            </a:r>
          </a:p>
          <a:p>
            <a:r>
              <a:rPr lang="nl-NL" dirty="0" smtClean="0"/>
              <a:t>Druppel aanbrengen op teststrook</a:t>
            </a:r>
          </a:p>
          <a:p>
            <a:r>
              <a:rPr lang="nl-NL" dirty="0" smtClean="0"/>
              <a:t>Wachten </a:t>
            </a:r>
            <a:r>
              <a:rPr lang="nl-NL" smtClean="0"/>
              <a:t>op uitslag</a:t>
            </a:r>
            <a:endParaRPr lang="nl-NL" dirty="0" smtClean="0"/>
          </a:p>
        </p:txBody>
      </p:sp>
      <p:pic>
        <p:nvPicPr>
          <p:cNvPr id="13314" name="Picture 2" descr="http://www.xs4all.nl/~chow/blog/vingerpr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05064"/>
            <a:ext cx="278130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Subcutaan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bovenbeen</a:t>
            </a:r>
          </a:p>
          <a:p>
            <a:r>
              <a:rPr lang="nl-NL" dirty="0" smtClean="0"/>
              <a:t>De bovenarm</a:t>
            </a:r>
          </a:p>
          <a:p>
            <a:r>
              <a:rPr lang="nl-NL" dirty="0" smtClean="0"/>
              <a:t>De buik rond de navel</a:t>
            </a:r>
          </a:p>
          <a:p>
            <a:r>
              <a:rPr lang="nl-NL" dirty="0" smtClean="0"/>
              <a:t>De bil</a:t>
            </a:r>
          </a:p>
          <a:p>
            <a:endParaRPr lang="nl-NL" dirty="0" smtClean="0"/>
          </a:p>
          <a:p>
            <a:r>
              <a:rPr lang="nl-NL" dirty="0" smtClean="0"/>
              <a:t>Afwisselen</a:t>
            </a:r>
          </a:p>
        </p:txBody>
      </p:sp>
      <p:pic>
        <p:nvPicPr>
          <p:cNvPr id="12290" name="Picture 2" descr="http://www.bd.com/resource.aspx?IDX=219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140968"/>
            <a:ext cx="4566359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Intramusculair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 bil (bovenste buitenste kwadrant)</a:t>
            </a:r>
          </a:p>
          <a:p>
            <a:r>
              <a:rPr lang="nl-NL" dirty="0" smtClean="0"/>
              <a:t>In het been (bovenste buitenste van het been)</a:t>
            </a:r>
          </a:p>
          <a:p>
            <a:r>
              <a:rPr lang="nl-NL" dirty="0" smtClean="0"/>
              <a:t>In de arm (in de bovenarm)</a:t>
            </a:r>
            <a:endParaRPr lang="nl-NL" dirty="0"/>
          </a:p>
        </p:txBody>
      </p:sp>
      <p:pic>
        <p:nvPicPr>
          <p:cNvPr id="4" name="Picture 2" descr="http://www.skillslab.ugent.be/images/imagesLeerpaden/injecties/IMplaats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2371725" cy="2781300"/>
          </a:xfrm>
          <a:prstGeom prst="rect">
            <a:avLst/>
          </a:prstGeom>
          <a:noFill/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 l="36483" t="31600" r="19942" b="38160"/>
          <a:stretch>
            <a:fillRect/>
          </a:stretch>
        </p:blipFill>
        <p:spPr bwMode="auto">
          <a:xfrm>
            <a:off x="2771800" y="3212976"/>
            <a:ext cx="597666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Complicaties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EAE-1FB5-4DE2-8E5C-A6D3281E08E6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Allergische reactie</a:t>
            </a:r>
          </a:p>
          <a:p>
            <a:r>
              <a:rPr lang="nl-NL" dirty="0" smtClean="0"/>
              <a:t>Weefselnecrose</a:t>
            </a:r>
          </a:p>
          <a:p>
            <a:r>
              <a:rPr lang="nl-NL" dirty="0" smtClean="0"/>
              <a:t>Er kan een zenuw aangeprikt worden</a:t>
            </a:r>
          </a:p>
          <a:p>
            <a:r>
              <a:rPr lang="nl-NL" dirty="0" smtClean="0"/>
              <a:t>Er kan abcesvorming plaatsvinden door een slechte opname van de vloeistof of door een verkeerde </a:t>
            </a:r>
            <a:r>
              <a:rPr lang="nl-NL" dirty="0" err="1" smtClean="0"/>
              <a:t>toedieningswijze</a:t>
            </a:r>
            <a:endParaRPr lang="nl-NL" dirty="0" smtClean="0"/>
          </a:p>
          <a:p>
            <a:r>
              <a:rPr lang="nl-NL" dirty="0" smtClean="0"/>
              <a:t>Beschadiging aan het botweefsel</a:t>
            </a:r>
          </a:p>
          <a:p>
            <a:r>
              <a:rPr lang="nl-NL" dirty="0" smtClean="0"/>
              <a:t>Misselijkheid</a:t>
            </a:r>
          </a:p>
          <a:p>
            <a:r>
              <a:rPr lang="nl-NL" dirty="0" smtClean="0"/>
              <a:t>Bloedingen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Irritatie kan ook ontstaan doordat er vloeistof aan de buitenkant van de naald zit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ulius">
  <a:themeElements>
    <a:clrScheme name="RMPI De Grote Rivieren">
      <a:dk1>
        <a:srgbClr val="4F2D7F"/>
      </a:dk1>
      <a:lt1>
        <a:srgbClr val="FFFFFF"/>
      </a:lt1>
      <a:dk2>
        <a:srgbClr val="FFFFFF"/>
      </a:dk2>
      <a:lt2>
        <a:srgbClr val="4F2D7F"/>
      </a:lt2>
      <a:accent1>
        <a:srgbClr val="009FDA"/>
      </a:accent1>
      <a:accent2>
        <a:srgbClr val="4F2D7F"/>
      </a:accent2>
      <a:accent3>
        <a:srgbClr val="FFA100"/>
      </a:accent3>
      <a:accent4>
        <a:srgbClr val="C50084"/>
      </a:accent4>
      <a:accent5>
        <a:srgbClr val="C3E76F"/>
      </a:accent5>
      <a:accent6>
        <a:srgbClr val="00B299"/>
      </a:accent6>
      <a:hlink>
        <a:srgbClr val="4F2D7F"/>
      </a:hlink>
      <a:folHlink>
        <a:srgbClr val="009FDA"/>
      </a:folHlink>
    </a:clrScheme>
    <a:fontScheme name="RMPI De Grote Riviere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Yulius</Template>
  <TotalTime>0</TotalTime>
  <Words>291</Words>
  <Application>Microsoft Office PowerPoint</Application>
  <PresentationFormat>Diavoorstelling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</vt:lpstr>
      <vt:lpstr>Yulius</vt:lpstr>
      <vt:lpstr>Cursus injecteren  Intramusculair injecteren van depotmedicatie  </vt:lpstr>
      <vt:lpstr>Opbouw en functie van de huid</vt:lpstr>
      <vt:lpstr>Typen en functie van spieren</vt:lpstr>
      <vt:lpstr>Diabetes</vt:lpstr>
      <vt:lpstr>Injectieplaatsen</vt:lpstr>
      <vt:lpstr>Vingerprik</vt:lpstr>
      <vt:lpstr>Subcutaan</vt:lpstr>
      <vt:lpstr>Intramusculair</vt:lpstr>
      <vt:lpstr>Complicaties</vt:lpstr>
      <vt:lpstr>Manieren van prikken</vt:lpstr>
      <vt:lpstr>Materiaal</vt:lpstr>
      <vt:lpstr>Prikaccident </vt:lpstr>
      <vt:lpstr>Toetsopdracht</vt:lpstr>
    </vt:vector>
  </TitlesOfParts>
  <Company>RMPIDGR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fthomas</dc:creator>
  <dc:description>Sjabloon: Iris Huisstijlautomatisering B.V.</dc:description>
  <cp:lastModifiedBy>wottenhof</cp:lastModifiedBy>
  <cp:revision>18</cp:revision>
  <dcterms:created xsi:type="dcterms:W3CDTF">2013-04-15T10:20:22Z</dcterms:created>
  <dcterms:modified xsi:type="dcterms:W3CDTF">2019-06-04T12:44:44Z</dcterms:modified>
</cp:coreProperties>
</file>