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370" autoAdjust="0"/>
  </p:normalViewPr>
  <p:slideViewPr>
    <p:cSldViewPr>
      <p:cViewPr>
        <p:scale>
          <a:sx n="41" d="100"/>
          <a:sy n="41" d="100"/>
        </p:scale>
        <p:origin x="-2640" y="-4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1A821-3012-46A2-8CDB-4460E99F8F52}" type="datetimeFigureOut">
              <a:rPr lang="nl-NL" smtClean="0"/>
              <a:pPr/>
              <a:t>31-7-2017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09EEB-112E-4FD8-951A-426FE5B1B93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03293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nl-NL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Opening en welkom.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nl-NL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l-NL" dirty="0" smtClean="0"/>
              <a:t>Voorstellen aan de groep om te weten wat</a:t>
            </a:r>
            <a:r>
              <a:rPr lang="nl-NL" baseline="0" dirty="0" smtClean="0"/>
              <a:t> de achtergrond is van de deelnemer</a:t>
            </a:r>
            <a:endParaRPr dirty="0"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Achtergrond</a:t>
            </a:r>
            <a:r>
              <a:rPr lang="nl-NL" baseline="0" dirty="0" smtClean="0"/>
              <a:t> vertellen  over ontstaan van deze </a:t>
            </a:r>
            <a:r>
              <a:rPr lang="nl-NL" baseline="0" dirty="0" err="1" smtClean="0"/>
              <a:t>BOSZdagen</a:t>
            </a:r>
            <a:r>
              <a:rPr lang="nl-NL" baseline="0" dirty="0" smtClean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09EEB-112E-4FD8-951A-426FE5B1B939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082689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l-NL" dirty="0" smtClean="0"/>
              <a:t>Overzicht waar de </a:t>
            </a:r>
            <a:r>
              <a:rPr lang="nl-NL" dirty="0" err="1" smtClean="0"/>
              <a:t>BOSZdagen</a:t>
            </a:r>
            <a:r>
              <a:rPr lang="nl-NL" dirty="0" smtClean="0"/>
              <a:t> voor wordt georganiseerd </a:t>
            </a:r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 elk ziekenhuis</a:t>
            </a:r>
            <a:r>
              <a:rPr lang="nl-NL" baseline="0" dirty="0" smtClean="0"/>
              <a:t> is het anders geregeld.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09EEB-112E-4FD8-951A-426FE5B1B939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477201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Benoemen</a:t>
            </a:r>
            <a:r>
              <a:rPr lang="nl-NL" sz="3000" baseline="0" dirty="0" smtClean="0">
                <a:ea typeface="Tahoma" panose="020B0604030504040204" pitchFamily="34" charset="0"/>
                <a:cs typeface="Tahoma" panose="020B0604030504040204" pitchFamily="34" charset="0"/>
              </a:rPr>
              <a:t> welke competenties dat dan zijn </a:t>
            </a:r>
            <a:endParaRPr lang="nl-NL" sz="30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nl-NL" sz="2900" b="1" u="sng" dirty="0" smtClean="0">
                <a:ea typeface="Tahoma" panose="020B0604030504040204" pitchFamily="34" charset="0"/>
                <a:cs typeface="Tahoma" panose="020B0604030504040204" pitchFamily="34" charset="0"/>
              </a:rPr>
              <a:t>Competenties</a:t>
            </a:r>
            <a:r>
              <a:rPr lang="nl-NL" sz="29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/>
            <a:r>
              <a:rPr lang="nl-NL" sz="29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command</a:t>
            </a:r>
            <a:r>
              <a:rPr lang="nl-NL" sz="29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29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nl-NL" sz="2900" dirty="0" smtClean="0">
                <a:ea typeface="Tahoma" panose="020B0604030504040204" pitchFamily="34" charset="0"/>
                <a:cs typeface="Tahoma" panose="020B0604030504040204" pitchFamily="34" charset="0"/>
              </a:rPr>
              <a:t> control</a:t>
            </a:r>
          </a:p>
          <a:p>
            <a:pPr lvl="1"/>
            <a:r>
              <a:rPr lang="nl-NL" sz="2900" dirty="0" smtClean="0">
                <a:ea typeface="Tahoma" panose="020B0604030504040204" pitchFamily="34" charset="0"/>
                <a:cs typeface="Tahoma" panose="020B0604030504040204" pitchFamily="34" charset="0"/>
              </a:rPr>
              <a:t>leidinggeven</a:t>
            </a:r>
          </a:p>
          <a:p>
            <a:pPr lvl="1"/>
            <a:r>
              <a:rPr lang="nl-NL" sz="2900" dirty="0" smtClean="0">
                <a:ea typeface="Tahoma" panose="020B0604030504040204" pitchFamily="34" charset="0"/>
                <a:cs typeface="Tahoma" panose="020B0604030504040204" pitchFamily="34" charset="0"/>
              </a:rPr>
              <a:t>stressbestendigheid</a:t>
            </a:r>
          </a:p>
          <a:p>
            <a:pPr lvl="1"/>
            <a:r>
              <a:rPr lang="nl-NL" sz="2900" dirty="0" smtClean="0">
                <a:ea typeface="Tahoma" panose="020B0604030504040204" pitchFamily="34" charset="0"/>
                <a:cs typeface="Tahoma" panose="020B0604030504040204" pitchFamily="34" charset="0"/>
              </a:rPr>
              <a:t>flexibiliteit</a:t>
            </a:r>
          </a:p>
          <a:p>
            <a:pPr lvl="1"/>
            <a:r>
              <a:rPr lang="nl-NL" sz="2900" dirty="0" smtClean="0">
                <a:ea typeface="Tahoma" panose="020B0604030504040204" pitchFamily="34" charset="0"/>
                <a:cs typeface="Tahoma" panose="020B0604030504040204" pitchFamily="34" charset="0"/>
              </a:rPr>
              <a:t>informatievoorziening</a:t>
            </a:r>
          </a:p>
          <a:p>
            <a:pPr lvl="1"/>
            <a:r>
              <a:rPr lang="nl-NL" sz="2900" dirty="0" smtClean="0">
                <a:ea typeface="Tahoma" panose="020B0604030504040204" pitchFamily="34" charset="0"/>
                <a:cs typeface="Tahoma" panose="020B0604030504040204" pitchFamily="34" charset="0"/>
              </a:rPr>
              <a:t>communicatie</a:t>
            </a:r>
          </a:p>
          <a:p>
            <a:pPr lvl="1"/>
            <a:r>
              <a:rPr lang="nl-NL" sz="2900" dirty="0" smtClean="0">
                <a:ea typeface="Tahoma" panose="020B0604030504040204" pitchFamily="34" charset="0"/>
                <a:cs typeface="Tahoma" panose="020B0604030504040204" pitchFamily="34" charset="0"/>
              </a:rPr>
              <a:t>besluitvaardigheid (BOB)</a:t>
            </a:r>
          </a:p>
          <a:p>
            <a:pPr lvl="1"/>
            <a:r>
              <a:rPr lang="nl-NL" sz="2900" dirty="0" smtClean="0">
                <a:ea typeface="Tahoma" panose="020B0604030504040204" pitchFamily="34" charset="0"/>
                <a:cs typeface="Tahoma" panose="020B0604030504040204" pitchFamily="34" charset="0"/>
              </a:rPr>
              <a:t>samenwerken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09EEB-112E-4FD8-951A-426FE5B1B939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43265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E56E9-6CB7-4E28-8172-CDBFA258DD0C}" type="datetimeFigureOut">
              <a:rPr lang="nl-NL" smtClean="0"/>
              <a:pPr/>
              <a:t>31-7-2017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09DF-1A3B-44F4-B2DB-6CE8B6EB5DC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2281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E56E9-6CB7-4E28-8172-CDBFA258DD0C}" type="datetimeFigureOut">
              <a:rPr lang="nl-NL" smtClean="0"/>
              <a:pPr/>
              <a:t>31-7-2017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09DF-1A3B-44F4-B2DB-6CE8B6EB5DC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6559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E56E9-6CB7-4E28-8172-CDBFA258DD0C}" type="datetimeFigureOut">
              <a:rPr lang="nl-NL" smtClean="0"/>
              <a:pPr/>
              <a:t>31-7-2017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09DF-1A3B-44F4-B2DB-6CE8B6EB5DC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07866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E56E9-6CB7-4E28-8172-CDBFA258DD0C}" type="datetimeFigureOut">
              <a:rPr lang="nl-NL" smtClean="0"/>
              <a:pPr/>
              <a:t>31-7-2017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09DF-1A3B-44F4-B2DB-6CE8B6EB5DC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0815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E56E9-6CB7-4E28-8172-CDBFA258DD0C}" type="datetimeFigureOut">
              <a:rPr lang="nl-NL" smtClean="0"/>
              <a:pPr/>
              <a:t>31-7-2017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09DF-1A3B-44F4-B2DB-6CE8B6EB5DC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31702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E56E9-6CB7-4E28-8172-CDBFA258DD0C}" type="datetimeFigureOut">
              <a:rPr lang="nl-NL" smtClean="0"/>
              <a:pPr/>
              <a:t>31-7-2017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09DF-1A3B-44F4-B2DB-6CE8B6EB5DC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09178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E56E9-6CB7-4E28-8172-CDBFA258DD0C}" type="datetimeFigureOut">
              <a:rPr lang="nl-NL" smtClean="0"/>
              <a:pPr/>
              <a:t>31-7-2017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09DF-1A3B-44F4-B2DB-6CE8B6EB5DC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6588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E56E9-6CB7-4E28-8172-CDBFA258DD0C}" type="datetimeFigureOut">
              <a:rPr lang="nl-NL" smtClean="0"/>
              <a:pPr/>
              <a:t>31-7-2017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09DF-1A3B-44F4-B2DB-6CE8B6EB5DC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72340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E56E9-6CB7-4E28-8172-CDBFA258DD0C}" type="datetimeFigureOut">
              <a:rPr lang="nl-NL" smtClean="0"/>
              <a:pPr/>
              <a:t>31-7-2017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09DF-1A3B-44F4-B2DB-6CE8B6EB5DC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07867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E56E9-6CB7-4E28-8172-CDBFA258DD0C}" type="datetimeFigureOut">
              <a:rPr lang="nl-NL" smtClean="0"/>
              <a:pPr/>
              <a:t>31-7-2017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09DF-1A3B-44F4-B2DB-6CE8B6EB5DC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4770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E56E9-6CB7-4E28-8172-CDBFA258DD0C}" type="datetimeFigureOut">
              <a:rPr lang="nl-NL" smtClean="0"/>
              <a:pPr/>
              <a:t>31-7-2017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09DF-1A3B-44F4-B2DB-6CE8B6EB5DC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59204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E56E9-6CB7-4E28-8172-CDBFA258DD0C}" type="datetimeFigureOut">
              <a:rPr lang="nl-NL" smtClean="0"/>
              <a:pPr/>
              <a:t>31-7-2017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B09DF-1A3B-44F4-B2DB-6CE8B6EB5DC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77281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 idx="4294967295"/>
          </p:nvPr>
        </p:nvSpPr>
        <p:spPr>
          <a:xfrm>
            <a:off x="685800" y="1143000"/>
            <a:ext cx="7772400" cy="2457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ahoma"/>
              <a:buNone/>
            </a:pPr>
            <a:r>
              <a:rPr lang="nl-NL" sz="36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nl-NL" sz="36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nl-NL" sz="36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nl-NL" sz="36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nl-NL" sz="36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Basisopleiding sleutelfunctionarissen </a:t>
            </a:r>
            <a:r>
              <a:rPr lang="nl-NL" sz="3600" b="1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ZiROP</a:t>
            </a:r>
            <a:r>
              <a:rPr lang="nl-NL" sz="36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nl-NL" sz="36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nl-NL" sz="36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nl-NL" sz="36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nl-NL" sz="1800" b="1" i="1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Netwerk Acute Zorg Noordwest en </a:t>
            </a:r>
            <a:r>
              <a:rPr lang="nl-NL" sz="1800" b="1" i="1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SpoedZorgNet</a:t>
            </a:r>
            <a:r>
              <a:rPr lang="nl-NL" sz="1800" b="1" i="1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nl-NL" sz="1800" b="1" i="1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AMC </a:t>
            </a:r>
            <a:br>
              <a:rPr lang="nl-NL" sz="1800" b="1" i="1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nl-NL" sz="1800" b="1" i="1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nl-NL" sz="1800" b="1" i="1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nl-NL" sz="216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nl-NL" sz="216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nl-NL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nl-NL" sz="1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nl-NL" sz="1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ubTitle" idx="4294967295"/>
          </p:nvPr>
        </p:nvSpPr>
        <p:spPr>
          <a:xfrm>
            <a:off x="1371600" y="5334000"/>
            <a:ext cx="6400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nl-NL" sz="2800" b="0" i="0" u="none" strike="noStrike" cap="none" dirty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AFAS Stadion Alkmaar 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34756"/>
            <a:ext cx="2088232" cy="1087495"/>
          </a:xfrm>
          <a:prstGeom prst="rect">
            <a:avLst/>
          </a:prstGeom>
        </p:spPr>
      </p:pic>
      <p:pic>
        <p:nvPicPr>
          <p:cNvPr id="6" name="Afbeelding 5" descr="SpoedZorgNet_Logo_kleurminderw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111832"/>
            <a:ext cx="1440160" cy="126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4439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/>
                <a:cs typeface="Tahoma"/>
                <a:sym typeface="Tahoma"/>
              </a:rPr>
              <a:t>Dagprogramma (ochtend)</a:t>
            </a:r>
            <a:endParaRPr lang="nl-NL" b="1" dirty="0"/>
          </a:p>
        </p:txBody>
      </p:sp>
      <p:graphicFrame>
        <p:nvGraphicFramePr>
          <p:cNvPr id="6" name="Shape 17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20142788"/>
              </p:ext>
            </p:extLst>
          </p:nvPr>
        </p:nvGraphicFramePr>
        <p:xfrm>
          <a:off x="457200" y="1600200"/>
          <a:ext cx="8153400" cy="43561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81200"/>
                <a:gridCol w="6172200"/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09.00 uur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Opening en welkom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09.15 uur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Presentatie ZiROP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 dirty="0" smtClean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09.40 </a:t>
                      </a:r>
                      <a:r>
                        <a:rPr lang="nl-NL" sz="32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uur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Presentatie GHOR </a:t>
                      </a:r>
                      <a:endParaRPr lang="nl-NL" sz="1800" b="0" i="0" u="none" strike="noStrike" cap="none" dirty="0">
                        <a:solidFill>
                          <a:schemeClr val="dk1"/>
                        </a:solidFill>
                        <a:latin typeface="+mj-lt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 dirty="0" smtClean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10.15 </a:t>
                      </a:r>
                      <a:r>
                        <a:rPr lang="nl-NL" sz="32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uur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 dirty="0" smtClean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Pauze </a:t>
                      </a:r>
                      <a:endParaRPr lang="nl-NL" sz="3200" b="0" i="0" u="none" strike="noStrike" cap="none" dirty="0">
                        <a:solidFill>
                          <a:schemeClr val="dk1"/>
                        </a:solidFill>
                        <a:latin typeface="+mj-lt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 dirty="0" smtClean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10.30 </a:t>
                      </a:r>
                      <a:r>
                        <a:rPr lang="nl-NL" sz="32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uur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  <a:tabLst/>
                        <a:defRPr/>
                      </a:pPr>
                      <a:r>
                        <a:rPr lang="nl-NL" sz="3200" b="0" i="0" u="none" strike="noStrike" cap="none" dirty="0" smtClean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Presentatie CBRN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 dirty="0" smtClean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11.00 </a:t>
                      </a:r>
                      <a:r>
                        <a:rPr lang="nl-NL" sz="32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uur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Table-top training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12.30 uur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Lunch op de 1</a:t>
                      </a:r>
                      <a:r>
                        <a:rPr lang="nl-NL" sz="3200" b="0" i="0" u="none" strike="noStrike" cap="none" baseline="30000" dirty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e</a:t>
                      </a:r>
                      <a:r>
                        <a:rPr lang="nl-NL" sz="32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 etage 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92751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/>
                <a:cs typeface="Tahoma"/>
                <a:sym typeface="Tahoma"/>
              </a:rPr>
              <a:t>Dagprogramma (middag)</a:t>
            </a:r>
            <a:endParaRPr lang="nl-NL" b="1" dirty="0"/>
          </a:p>
        </p:txBody>
      </p:sp>
      <p:graphicFrame>
        <p:nvGraphicFramePr>
          <p:cNvPr id="5" name="Shape 180"/>
          <p:cNvGraphicFramePr/>
          <p:nvPr>
            <p:extLst>
              <p:ext uri="{D42A27DB-BD31-4B8C-83A1-F6EECF244321}">
                <p14:modId xmlns:p14="http://schemas.microsoft.com/office/powerpoint/2010/main" xmlns="" val="3111871917"/>
              </p:ext>
            </p:extLst>
          </p:nvPr>
        </p:nvGraphicFramePr>
        <p:xfrm>
          <a:off x="457200" y="1602000"/>
          <a:ext cx="8153400" cy="5016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81200"/>
                <a:gridCol w="6172200"/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12.30 uur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Lunch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13.15 uur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Toelichting ETS oefening (plenair)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13.45 uur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Start ETS oefening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16.00 uur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Plenaire ETS evaluatie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16.30 uur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nl-NL" sz="3200" b="0" i="0" u="none" strike="noStrike" cap="none">
                          <a:solidFill>
                            <a:schemeClr val="dk1"/>
                          </a:solidFill>
                          <a:latin typeface="+mj-lt"/>
                          <a:ea typeface="Tahoma"/>
                          <a:cs typeface="Tahoma"/>
                          <a:sym typeface="Tahoma"/>
                        </a:rPr>
                        <a:t>Afsluiting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endParaRPr sz="3200" b="0" i="0" u="none" strike="noStrike" cap="none">
                        <a:solidFill>
                          <a:schemeClr val="dk1"/>
                        </a:solidFill>
                        <a:latin typeface="+mj-lt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endParaRPr sz="3200" b="0" i="0" u="none" strike="noStrike" cap="none">
                        <a:solidFill>
                          <a:schemeClr val="dk1"/>
                        </a:solidFill>
                        <a:latin typeface="+mj-lt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endParaRPr sz="3200" b="0" i="0" u="none" strike="noStrike" cap="none">
                        <a:solidFill>
                          <a:schemeClr val="dk1"/>
                        </a:solidFill>
                        <a:latin typeface="+mj-lt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endParaRPr sz="3200" b="0" i="0" u="none" strike="noStrike" cap="none">
                        <a:solidFill>
                          <a:schemeClr val="dk1"/>
                        </a:solidFill>
                        <a:latin typeface="+mj-lt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endParaRPr sz="3200" b="0" i="0" u="none" strike="noStrike" cap="none">
                        <a:solidFill>
                          <a:schemeClr val="dk1"/>
                        </a:solidFill>
                        <a:latin typeface="+mj-lt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endParaRPr sz="3200" b="0" i="0" u="none" strike="noStrike" cap="none" dirty="0">
                        <a:solidFill>
                          <a:schemeClr val="dk1"/>
                        </a:solidFill>
                        <a:latin typeface="+mj-lt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13516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ctrTitle" idx="4294967295"/>
          </p:nvPr>
        </p:nvSpPr>
        <p:spPr>
          <a:xfrm>
            <a:off x="685800" y="21336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ahoma"/>
              <a:buNone/>
            </a:pPr>
            <a:r>
              <a:rPr lang="nl-NL" b="0" i="0" u="none" strike="noStrike" cap="none" dirty="0">
                <a:solidFill>
                  <a:schemeClr val="dk1"/>
                </a:solidFill>
                <a:ea typeface="Tahoma"/>
                <a:cs typeface="Tahoma"/>
                <a:sym typeface="Tahoma"/>
              </a:rPr>
              <a:t>Vragen?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nl-NL" sz="3600" b="0" i="0" u="none" strike="noStrike" cap="none" dirty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Veel succes vandaag!</a:t>
            </a: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900112" y="477837"/>
            <a:ext cx="1914525" cy="2390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69995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 rotWithShape="1">
          <a:blip r:embed="rId3" cstate="print">
            <a:alphaModFix amt="27000"/>
          </a:blip>
          <a:srcRect/>
          <a:stretch/>
        </p:blipFill>
        <p:spPr>
          <a:xfrm>
            <a:off x="89804" y="1141662"/>
            <a:ext cx="8646868" cy="561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 descr="voorstellen-377x200.pn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0" y="0"/>
            <a:ext cx="9144000" cy="91796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/>
          <p:nvPr/>
        </p:nvSpPr>
        <p:spPr>
          <a:xfrm>
            <a:off x="3032888" y="1627499"/>
            <a:ext cx="3006215" cy="754587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2400" b="1" i="0" u="none" strike="noStrike" cap="none" dirty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Naam</a:t>
            </a:r>
            <a:r>
              <a:rPr lang="nl-N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01" name="Shape 101"/>
          <p:cNvSpPr/>
          <p:nvPr/>
        </p:nvSpPr>
        <p:spPr>
          <a:xfrm>
            <a:off x="5332853" y="3853392"/>
            <a:ext cx="3041025" cy="754587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2400" b="1" i="0" u="none" strike="noStrike" cap="none" dirty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‘Warme’ functie</a:t>
            </a:r>
            <a:r>
              <a:rPr lang="nl-NL" sz="1800" b="1" i="0" u="none" strike="noStrike" cap="none" dirty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  </a:t>
            </a:r>
          </a:p>
        </p:txBody>
      </p:sp>
      <p:sp>
        <p:nvSpPr>
          <p:cNvPr id="102" name="Shape 102"/>
          <p:cNvSpPr/>
          <p:nvPr/>
        </p:nvSpPr>
        <p:spPr>
          <a:xfrm>
            <a:off x="2771800" y="2759382"/>
            <a:ext cx="3528392" cy="754587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2400" b="1" i="0" u="none" strike="noStrike" cap="none" dirty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Ziekenhuis/organisatie</a:t>
            </a:r>
            <a:r>
              <a:rPr lang="nl-NL" sz="2400" b="0" i="0" u="none" strike="noStrike" cap="none" dirty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nl-N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</p:txBody>
      </p:sp>
      <p:sp>
        <p:nvSpPr>
          <p:cNvPr id="104" name="Shape 104"/>
          <p:cNvSpPr/>
          <p:nvPr/>
        </p:nvSpPr>
        <p:spPr>
          <a:xfrm>
            <a:off x="5332853" y="5022407"/>
            <a:ext cx="3041025" cy="754587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2400" b="1" i="0" u="none" strike="noStrike" cap="none" dirty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Ervaring </a:t>
            </a:r>
          </a:p>
        </p:txBody>
      </p:sp>
      <p:sp>
        <p:nvSpPr>
          <p:cNvPr id="9" name="Shape 101"/>
          <p:cNvSpPr/>
          <p:nvPr/>
        </p:nvSpPr>
        <p:spPr>
          <a:xfrm>
            <a:off x="1763688" y="3854874"/>
            <a:ext cx="3041025" cy="754587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2400" b="1" i="0" u="none" strike="noStrike" cap="none" dirty="0" smtClean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‘Koude’ </a:t>
            </a:r>
            <a:r>
              <a:rPr lang="nl-NL" sz="2400" b="1" i="0" u="none" strike="noStrike" cap="none" dirty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functie</a:t>
            </a:r>
            <a:r>
              <a:rPr lang="nl-NL" sz="1800" b="1" i="0" u="none" strike="noStrike" cap="none" dirty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1367233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/>
                <a:cs typeface="Tahoma"/>
                <a:sym typeface="Tahoma"/>
              </a:rPr>
              <a:t>Begeleidingsteam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>
                <a:ea typeface="Tahoma" panose="020B0604030504040204" pitchFamily="34" charset="0"/>
                <a:cs typeface="Tahoma" panose="020B0604030504040204" pitchFamily="34" charset="0"/>
              </a:rPr>
              <a:t>Cursusleider:</a:t>
            </a:r>
          </a:p>
          <a:p>
            <a:r>
              <a:rPr lang="nl-NL" dirty="0" smtClean="0">
                <a:ea typeface="Tahoma" panose="020B0604030504040204" pitchFamily="34" charset="0"/>
                <a:cs typeface="Tahoma" panose="020B0604030504040204" pitchFamily="34" charset="0"/>
              </a:rPr>
              <a:t>Erna Verbeek</a:t>
            </a:r>
          </a:p>
          <a:p>
            <a:endParaRPr lang="nl-NL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nl-NL" dirty="0" smtClean="0">
                <a:ea typeface="Tahoma" panose="020B0604030504040204" pitchFamily="34" charset="0"/>
                <a:cs typeface="Tahoma" panose="020B0604030504040204" pitchFamily="34" charset="0"/>
              </a:rPr>
              <a:t>Begeleidingsteam:</a:t>
            </a:r>
          </a:p>
          <a:p>
            <a:r>
              <a:rPr lang="nl-NL" dirty="0" smtClean="0">
                <a:ea typeface="Tahoma" panose="020B0604030504040204" pitchFamily="34" charset="0"/>
                <a:cs typeface="Tahoma" panose="020B0604030504040204" pitchFamily="34" charset="0"/>
              </a:rPr>
              <a:t>Arjan Lindeboom/Theo Karsten</a:t>
            </a:r>
          </a:p>
          <a:p>
            <a:r>
              <a:rPr lang="nl-NL" dirty="0" err="1" smtClean="0">
                <a:ea typeface="Tahoma" panose="020B0604030504040204" pitchFamily="34" charset="0"/>
                <a:cs typeface="Tahoma" panose="020B0604030504040204" pitchFamily="34" charset="0"/>
              </a:rPr>
              <a:t>Remmy</a:t>
            </a:r>
            <a:r>
              <a:rPr lang="nl-NL" dirty="0" smtClean="0">
                <a:ea typeface="Tahoma" panose="020B0604030504040204" pitchFamily="34" charset="0"/>
                <a:cs typeface="Tahoma" panose="020B0604030504040204" pitchFamily="34" charset="0"/>
              </a:rPr>
              <a:t> van Lieshout</a:t>
            </a:r>
          </a:p>
          <a:p>
            <a:r>
              <a:rPr lang="nl-NL" dirty="0" smtClean="0">
                <a:ea typeface="Tahoma" panose="020B0604030504040204" pitchFamily="34" charset="0"/>
                <a:cs typeface="Tahoma" panose="020B0604030504040204" pitchFamily="34" charset="0"/>
              </a:rPr>
              <a:t>Lucas van Rossem</a:t>
            </a:r>
          </a:p>
          <a:p>
            <a:r>
              <a:rPr lang="nl-NL" dirty="0" smtClean="0">
                <a:ea typeface="Tahoma" panose="020B0604030504040204" pitchFamily="34" charset="0"/>
                <a:cs typeface="Tahoma" panose="020B0604030504040204" pitchFamily="34" charset="0"/>
              </a:rPr>
              <a:t>ETS instructeurs</a:t>
            </a:r>
          </a:p>
          <a:p>
            <a:r>
              <a:rPr lang="nl-NL" dirty="0" smtClean="0">
                <a:ea typeface="Tahoma" panose="020B0604030504040204" pitchFamily="34" charset="0"/>
                <a:cs typeface="Tahoma" panose="020B0604030504040204" pitchFamily="34" charset="0"/>
              </a:rPr>
              <a:t>Ondersteuners</a:t>
            </a:r>
            <a:endParaRPr lang="nl-NL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14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Achtergrond en doel ‘BOSZ’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6491064" cy="4525963"/>
          </a:xfrm>
        </p:spPr>
        <p:txBody>
          <a:bodyPr>
            <a:noAutofit/>
          </a:bodyPr>
          <a:lstStyle/>
          <a:p>
            <a:r>
              <a:rPr kumimoji="0" lang="nl-NL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In 2011 ontstaan in opdracht van het OTO-platform Netwerk Acute Zorg Noordwest</a:t>
            </a:r>
          </a:p>
          <a:p>
            <a:r>
              <a:rPr kumimoji="0" lang="nl-NL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Vanaf 2016 regio </a:t>
            </a:r>
            <a:r>
              <a:rPr kumimoji="0" lang="nl-NL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TraumaNet</a:t>
            </a:r>
            <a:r>
              <a:rPr kumimoji="0" lang="nl-NL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 AMC aangesloten</a:t>
            </a:r>
          </a:p>
          <a:p>
            <a:r>
              <a:rPr kumimoji="0" lang="nl-NL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OTO stimuleringsgelden</a:t>
            </a:r>
          </a:p>
          <a:p>
            <a:r>
              <a:rPr kumimoji="0" lang="nl-NL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Gebruik van regionale expertise</a:t>
            </a:r>
          </a:p>
          <a:p>
            <a:r>
              <a:rPr kumimoji="0" lang="nl-NL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Regionaal uniform opgeleid </a:t>
            </a:r>
          </a:p>
          <a:p>
            <a:r>
              <a:rPr kumimoji="0" lang="nl-NL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Doorontwikkeling/actualiteit</a:t>
            </a:r>
            <a:endParaRPr lang="nl-NL" sz="3000" dirty="0">
              <a:latin typeface="+mj-lt"/>
            </a:endParaRPr>
          </a:p>
        </p:txBody>
      </p:sp>
      <p:pic>
        <p:nvPicPr>
          <p:cNvPr id="4" name="Shape 122" descr="Hintum-handen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095856" y="1277450"/>
            <a:ext cx="1543769" cy="1021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17529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127375" y="-3175"/>
            <a:ext cx="599122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50825" y="1916113"/>
            <a:ext cx="2089150" cy="123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250825" y="115888"/>
            <a:ext cx="2112963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nl-NL" sz="1800" b="1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Deelnemers vanuit 18 ziekenhuizen: </a:t>
            </a:r>
          </a:p>
        </p:txBody>
      </p:sp>
      <p:pic>
        <p:nvPicPr>
          <p:cNvPr id="6" name="Afbeelding 5" descr="SpoedZorgNet_Logo_kleurminderwi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3212976"/>
            <a:ext cx="1497568" cy="131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0468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/>
                <a:cs typeface="Tahoma"/>
                <a:sym typeface="Tahoma"/>
              </a:rPr>
              <a:t>‘BOSZ’ opleiding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>
                <a:ea typeface="Tahoma" panose="020B0604030504040204" pitchFamily="34" charset="0"/>
                <a:cs typeface="Tahoma" panose="020B0604030504040204" pitchFamily="34" charset="0"/>
              </a:rPr>
              <a:t>Kennis en ervaring deelnemer is wisselend</a:t>
            </a:r>
          </a:p>
          <a:p>
            <a:r>
              <a:rPr lang="nl-NL" dirty="0" smtClean="0">
                <a:ea typeface="Tahoma" panose="020B0604030504040204" pitchFamily="34" charset="0"/>
                <a:cs typeface="Tahoma" panose="020B0604030504040204" pitchFamily="34" charset="0"/>
              </a:rPr>
              <a:t>Proces, geen bespreking individuele </a:t>
            </a:r>
            <a:r>
              <a:rPr lang="nl-NL" dirty="0" err="1" smtClean="0">
                <a:ea typeface="Tahoma" panose="020B0604030504040204" pitchFamily="34" charset="0"/>
                <a:cs typeface="Tahoma" panose="020B0604030504040204" pitchFamily="34" charset="0"/>
              </a:rPr>
              <a:t>ZiROP</a:t>
            </a:r>
            <a:endParaRPr lang="nl-NL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NL" dirty="0" smtClean="0">
                <a:ea typeface="Tahoma" panose="020B0604030504040204" pitchFamily="34" charset="0"/>
                <a:cs typeface="Tahoma" panose="020B0604030504040204" pitchFamily="34" charset="0"/>
              </a:rPr>
              <a:t>Theorie en praktijk</a:t>
            </a:r>
          </a:p>
          <a:p>
            <a:r>
              <a:rPr lang="nl-NL" dirty="0" smtClean="0">
                <a:ea typeface="Tahoma" panose="020B0604030504040204" pitchFamily="34" charset="0"/>
                <a:cs typeface="Tahoma" panose="020B0604030504040204" pitchFamily="34" charset="0"/>
              </a:rPr>
              <a:t>Uitwisseling van ervaringen</a:t>
            </a:r>
          </a:p>
          <a:p>
            <a:r>
              <a:rPr lang="nl-NL" dirty="0" smtClean="0">
                <a:ea typeface="Tahoma" panose="020B0604030504040204" pitchFamily="34" charset="0"/>
                <a:cs typeface="Tahoma" panose="020B0604030504040204" pitchFamily="34" charset="0"/>
              </a:rPr>
              <a:t>Sheets tevens naslagwerk</a:t>
            </a:r>
          </a:p>
          <a:p>
            <a:r>
              <a:rPr lang="nl-NL" dirty="0" smtClean="0">
                <a:ea typeface="Tahoma" panose="020B0604030504040204" pitchFamily="34" charset="0"/>
                <a:cs typeface="Tahoma" panose="020B0604030504040204" pitchFamily="34" charset="0"/>
              </a:rPr>
              <a:t>Evaluatieformulier digitaal invullen</a:t>
            </a:r>
          </a:p>
          <a:p>
            <a:r>
              <a:rPr lang="nl-NL" dirty="0" smtClean="0">
                <a:ea typeface="Tahoma" panose="020B0604030504040204" pitchFamily="34" charset="0"/>
                <a:cs typeface="Tahoma" panose="020B0604030504040204" pitchFamily="34" charset="0"/>
              </a:rPr>
              <a:t>6 punten accreditatie beschikbaar (formulier tekenen!)</a:t>
            </a:r>
          </a:p>
          <a:p>
            <a:endParaRPr lang="nl-NL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nl-NL" i="1" dirty="0" smtClean="0">
                <a:ea typeface="Tahoma" panose="020B0604030504040204" pitchFamily="34" charset="0"/>
                <a:cs typeface="Tahoma" panose="020B0604030504040204" pitchFamily="34" charset="0"/>
              </a:rPr>
              <a:t>“van, voor en door”</a:t>
            </a:r>
          </a:p>
          <a:p>
            <a:pPr marL="0" indent="0" algn="ctr">
              <a:buNone/>
            </a:pPr>
            <a:endParaRPr lang="nl-NL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775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47" descr="Medische record opvatting using stethoscoop voor stapel papier. Selectieve aandacht Stockfoto - 7284019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948488" y="3644900"/>
            <a:ext cx="1952624" cy="292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/>
                <a:cs typeface="Tahoma"/>
                <a:sym typeface="Tahoma"/>
              </a:rPr>
              <a:t>Algemene doelstelling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525963"/>
          </a:xfrm>
        </p:spPr>
        <p:txBody>
          <a:bodyPr>
            <a:normAutofit/>
          </a:bodyPr>
          <a:lstStyle/>
          <a:p>
            <a:r>
              <a:rPr lang="nl-NL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Kennis en vaardigheden vergroten</a:t>
            </a:r>
          </a:p>
          <a:p>
            <a:r>
              <a:rPr lang="nl-NL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Bewustwording van eigen rol in het kader van het </a:t>
            </a:r>
            <a:r>
              <a:rPr lang="nl-NL" sz="3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ZiROP</a:t>
            </a:r>
            <a:r>
              <a:rPr lang="nl-NL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/rampen en crises</a:t>
            </a:r>
          </a:p>
          <a:p>
            <a:r>
              <a:rPr lang="nl-NL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Kennismaken met </a:t>
            </a:r>
            <a:r>
              <a:rPr lang="nl-NL" sz="3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Crisisvergaderen</a:t>
            </a:r>
            <a:endParaRPr lang="nl-NL" sz="30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NL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Uitwisselen van ervaringen</a:t>
            </a:r>
          </a:p>
        </p:txBody>
      </p:sp>
    </p:spTree>
    <p:extLst>
      <p:ext uri="{BB962C8B-B14F-4D97-AF65-F5344CB8AC3E}">
        <p14:creationId xmlns:p14="http://schemas.microsoft.com/office/powerpoint/2010/main" xmlns="" val="1774270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/>
                <a:cs typeface="Tahoma"/>
                <a:sym typeface="Tahoma"/>
              </a:rPr>
              <a:t>Na deze dag bent u in staat: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ea typeface="Tahoma" panose="020B0604030504040204" pitchFamily="34" charset="0"/>
                <a:cs typeface="Tahoma" panose="020B0604030504040204" pitchFamily="34" charset="0"/>
              </a:rPr>
              <a:t>Om onder bijzondere omstandigheden uw rol in het kader van het </a:t>
            </a:r>
            <a:r>
              <a:rPr lang="nl-NL" dirty="0" err="1" smtClean="0">
                <a:ea typeface="Tahoma" panose="020B0604030504040204" pitchFamily="34" charset="0"/>
                <a:cs typeface="Tahoma" panose="020B0604030504040204" pitchFamily="34" charset="0"/>
              </a:rPr>
              <a:t>ZiROP</a:t>
            </a:r>
            <a:r>
              <a:rPr lang="nl-NL" dirty="0" smtClean="0">
                <a:ea typeface="Tahoma" panose="020B0604030504040204" pitchFamily="34" charset="0"/>
                <a:cs typeface="Tahoma" panose="020B0604030504040204" pitchFamily="34" charset="0"/>
              </a:rPr>
              <a:t>/ rampen en crises beter uit te voeren</a:t>
            </a:r>
          </a:p>
          <a:p>
            <a:r>
              <a:rPr lang="nl-NL" dirty="0" smtClean="0">
                <a:ea typeface="Tahoma" panose="020B0604030504040204" pitchFamily="34" charset="0"/>
                <a:cs typeface="Tahoma" panose="020B0604030504040204" pitchFamily="34" charset="0"/>
              </a:rPr>
              <a:t>Herkennen en ervaren van competenties  die horen bij uw rol of anderen binnen het ZiROP</a:t>
            </a:r>
          </a:p>
        </p:txBody>
      </p:sp>
      <p:pic>
        <p:nvPicPr>
          <p:cNvPr id="5" name="Shape 15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660232" y="4365104"/>
            <a:ext cx="1770061" cy="1655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35036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ahoma"/>
                <a:cs typeface="Tahoma"/>
                <a:sym typeface="Tahoma"/>
              </a:rPr>
              <a:t>Mededelingen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GSM graag op ‘stil’</a:t>
            </a:r>
          </a:p>
          <a:p>
            <a:r>
              <a:rPr lang="nl-NL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Roken op het balkon is toegestaan</a:t>
            </a:r>
          </a:p>
          <a:p>
            <a:r>
              <a:rPr lang="nl-NL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Lunchruimte 1e etage</a:t>
            </a:r>
          </a:p>
          <a:p>
            <a:r>
              <a:rPr lang="nl-NL" sz="3000" dirty="0" smtClean="0">
                <a:ea typeface="Tahoma" panose="020B0604030504040204" pitchFamily="34" charset="0"/>
                <a:cs typeface="Tahoma" panose="020B0604030504040204" pitchFamily="34" charset="0"/>
              </a:rPr>
              <a:t>Koffie en thee </a:t>
            </a:r>
            <a:endParaRPr lang="nl-NL" sz="3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nl-NL" sz="3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hape 164" descr="MC900434837[1]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796136" y="3068960"/>
            <a:ext cx="2506662" cy="2506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4686756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335</Words>
  <Application>Microsoft Office PowerPoint</Application>
  <PresentationFormat>Diavoorstelling (4:3)</PresentationFormat>
  <Paragraphs>96</Paragraphs>
  <Slides>12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Kantoorthema</vt:lpstr>
      <vt:lpstr>  Basisopleiding sleutelfunctionarissen ZiROP  Netwerk Acute Zorg Noordwest en SpoedZorgNet AMC     </vt:lpstr>
      <vt:lpstr>Dia 2</vt:lpstr>
      <vt:lpstr>Begeleidingsteam</vt:lpstr>
      <vt:lpstr>Achtergrond en doel ‘BOSZ’</vt:lpstr>
      <vt:lpstr>Dia 5</vt:lpstr>
      <vt:lpstr>‘BOSZ’ opleiding</vt:lpstr>
      <vt:lpstr>Algemene doelstelling</vt:lpstr>
      <vt:lpstr>Na deze dag bent u in staat:</vt:lpstr>
      <vt:lpstr>Mededelingen</vt:lpstr>
      <vt:lpstr>Dagprogramma (ochtend)</vt:lpstr>
      <vt:lpstr>Dagprogramma (middag)</vt:lpstr>
      <vt:lpstr>Vragen?</vt:lpstr>
    </vt:vector>
  </TitlesOfParts>
  <Company>VU medisch centrum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Basisopleiding sleutelfunctionarissen ZiROP  Netwerk Acute Zorg Noordwest en TraumaNet AMC     </dc:title>
  <dc:creator>Notenboom, Leo</dc:creator>
  <cp:lastModifiedBy>Maarten Elout</cp:lastModifiedBy>
  <cp:revision>19</cp:revision>
  <dcterms:created xsi:type="dcterms:W3CDTF">2017-01-12T08:06:19Z</dcterms:created>
  <dcterms:modified xsi:type="dcterms:W3CDTF">2017-07-31T13:42:32Z</dcterms:modified>
</cp:coreProperties>
</file>