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773" r:id="rId2"/>
    <p:sldId id="712" r:id="rId3"/>
    <p:sldId id="713" r:id="rId4"/>
    <p:sldId id="725" r:id="rId5"/>
    <p:sldId id="726" r:id="rId6"/>
    <p:sldId id="760" r:id="rId7"/>
    <p:sldId id="759" r:id="rId8"/>
    <p:sldId id="774" r:id="rId9"/>
    <p:sldId id="727" r:id="rId10"/>
    <p:sldId id="772" r:id="rId11"/>
    <p:sldId id="754" r:id="rId12"/>
    <p:sldId id="692" r:id="rId13"/>
    <p:sldId id="693" r:id="rId14"/>
    <p:sldId id="694" r:id="rId15"/>
    <p:sldId id="747" r:id="rId16"/>
    <p:sldId id="753" r:id="rId17"/>
    <p:sldId id="696" r:id="rId18"/>
    <p:sldId id="706" r:id="rId19"/>
    <p:sldId id="707" r:id="rId20"/>
    <p:sldId id="748" r:id="rId21"/>
    <p:sldId id="750" r:id="rId22"/>
    <p:sldId id="710" r:id="rId23"/>
    <p:sldId id="757" r:id="rId24"/>
    <p:sldId id="711" r:id="rId25"/>
    <p:sldId id="714" r:id="rId26"/>
    <p:sldId id="717" r:id="rId27"/>
    <p:sldId id="758" r:id="rId28"/>
    <p:sldId id="723" r:id="rId29"/>
    <p:sldId id="722" r:id="rId30"/>
    <p:sldId id="766" r:id="rId31"/>
    <p:sldId id="767" r:id="rId32"/>
    <p:sldId id="768" r:id="rId33"/>
    <p:sldId id="777" r:id="rId34"/>
    <p:sldId id="769" r:id="rId35"/>
    <p:sldId id="770" r:id="rId36"/>
    <p:sldId id="771" r:id="rId37"/>
    <p:sldId id="762" r:id="rId38"/>
    <p:sldId id="776" r:id="rId39"/>
    <p:sldId id="765" r:id="rId40"/>
    <p:sldId id="740" r:id="rId41"/>
  </p:sldIdLst>
  <p:sldSz cx="9144000" cy="5143500" type="screen16x9"/>
  <p:notesSz cx="9926638" cy="6797675"/>
  <p:custDataLst>
    <p:tags r:id="rId44"/>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68">
          <p15:clr>
            <a:srgbClr val="A4A3A4"/>
          </p15:clr>
        </p15:guide>
        <p15:guide id="2" orient="horz" pos="1314">
          <p15:clr>
            <a:srgbClr val="A4A3A4"/>
          </p15:clr>
        </p15:guide>
        <p15:guide id="3" orient="horz" pos="1230">
          <p15:clr>
            <a:srgbClr val="A4A3A4"/>
          </p15:clr>
        </p15:guide>
        <p15:guide id="4" pos="5488">
          <p15:clr>
            <a:srgbClr val="A4A3A4"/>
          </p15:clr>
        </p15:guide>
        <p15:guide id="5" pos="226">
          <p15:clr>
            <a:srgbClr val="A4A3A4"/>
          </p15:clr>
        </p15:guide>
        <p15:guide id="6" orient="horz" pos="1008">
          <p15:clr>
            <a:srgbClr val="A4A3A4"/>
          </p15:clr>
        </p15:guide>
        <p15:guide id="7" orient="horz" pos="3026">
          <p15:clr>
            <a:srgbClr val="A4A3A4"/>
          </p15:clr>
        </p15:guide>
        <p15:guide id="8" orient="horz" pos="395">
          <p15:clr>
            <a:srgbClr val="A4A3A4"/>
          </p15:clr>
        </p15:guide>
        <p15:guide id="9" orient="horz" pos="804">
          <p15:clr>
            <a:srgbClr val="A4A3A4"/>
          </p15:clr>
        </p15:guide>
        <p15:guide id="10" orient="horz" pos="3109">
          <p15:clr>
            <a:srgbClr val="A4A3A4"/>
          </p15:clr>
        </p15:guide>
        <p15:guide id="11" orient="horz" pos="577">
          <p15:clr>
            <a:srgbClr val="A4A3A4"/>
          </p15:clr>
        </p15:guide>
        <p15:guide id="12" orient="horz" pos="2210">
          <p15:clr>
            <a:srgbClr val="A4A3A4"/>
          </p15:clr>
        </p15:guide>
        <p15:guide id="13" orient="horz" pos="2958">
          <p15:clr>
            <a:srgbClr val="A4A3A4"/>
          </p15:clr>
        </p15:guide>
        <p15:guide id="14" orient="horz" pos="2391">
          <p15:clr>
            <a:srgbClr val="A4A3A4"/>
          </p15:clr>
        </p15:guide>
        <p15:guide id="15" pos="5709">
          <p15:clr>
            <a:srgbClr val="A4A3A4"/>
          </p15:clr>
        </p15:guide>
        <p15:guide id="16" pos="90">
          <p15:clr>
            <a:srgbClr val="A4A3A4"/>
          </p15:clr>
        </p15:guide>
        <p15:guide id="17" pos="261">
          <p15:clr>
            <a:srgbClr val="A4A3A4"/>
          </p15:clr>
        </p15:guide>
        <p15:guide id="18" pos="431">
          <p15:clr>
            <a:srgbClr val="A4A3A4"/>
          </p15:clr>
        </p15:guide>
        <p15:guide id="19" pos="1905">
          <p15:clr>
            <a:srgbClr val="A4A3A4"/>
          </p15:clr>
        </p15:guide>
        <p15:guide id="20" pos="4581">
          <p15:clr>
            <a:srgbClr val="A4A3A4"/>
          </p15:clr>
        </p15:guide>
        <p15:guide id="21" pos="5534">
          <p15:clr>
            <a:srgbClr val="A4A3A4"/>
          </p15:clr>
        </p15:guide>
        <p15:guide id="22" pos="3229">
          <p15:clr>
            <a:srgbClr val="A4A3A4"/>
          </p15:clr>
        </p15:guide>
        <p15:guide id="23" pos="635">
          <p15:clr>
            <a:srgbClr val="A4A3A4"/>
          </p15:clr>
        </p15:guide>
        <p15:guide id="24" orient="horz" pos="1597">
          <p15:clr>
            <a:srgbClr val="A4A3A4"/>
          </p15:clr>
        </p15:guide>
        <p15:guide id="25" orient="horz" pos="962">
          <p15:clr>
            <a:srgbClr val="A4A3A4"/>
          </p15:clr>
        </p15:guide>
        <p15:guide id="26" orient="horz" pos="872">
          <p15:clr>
            <a:srgbClr val="A4A3A4"/>
          </p15:clr>
        </p15:guide>
        <p15:guide id="27" orient="horz" pos="2482">
          <p15:clr>
            <a:srgbClr val="A4A3A4"/>
          </p15:clr>
        </p15:guide>
        <p15:guide id="28" orient="horz" pos="463">
          <p15:clr>
            <a:srgbClr val="A4A3A4"/>
          </p15:clr>
        </p15:guide>
        <p15:guide id="29" orient="horz" pos="2618">
          <p15:clr>
            <a:srgbClr val="A4A3A4"/>
          </p15:clr>
        </p15:guide>
        <p15:guide id="30" orient="horz" pos="275">
          <p15:clr>
            <a:srgbClr val="A4A3A4"/>
          </p15:clr>
        </p15:guide>
        <p15:guide id="31" pos="5712">
          <p15:clr>
            <a:srgbClr val="A4A3A4"/>
          </p15:clr>
        </p15:guide>
        <p15:guide id="32" pos="2290">
          <p15:clr>
            <a:srgbClr val="A4A3A4"/>
          </p15:clr>
        </p15:guide>
        <p15:guide id="33" orient="horz" pos="2346">
          <p15:clr>
            <a:srgbClr val="A4A3A4"/>
          </p15:clr>
        </p15:guide>
        <p15:guide id="34" orient="horz" pos="2051">
          <p15:clr>
            <a:srgbClr val="A4A3A4"/>
          </p15:clr>
        </p15:guide>
        <p15:guide id="35" pos="5216">
          <p15:clr>
            <a:srgbClr val="A4A3A4"/>
          </p15:clr>
        </p15:guide>
        <p15:guide id="36" pos="476">
          <p15:clr>
            <a:srgbClr val="A4A3A4"/>
          </p15:clr>
        </p15:guide>
        <p15:guide id="37" pos="2086">
          <p15:clr>
            <a:srgbClr val="A4A3A4"/>
          </p15:clr>
        </p15:guide>
        <p15:guide id="38" pos="4445">
          <p15:clr>
            <a:srgbClr val="A4A3A4"/>
          </p15:clr>
        </p15:guide>
        <p15:guide id="39" pos="3674">
          <p15:clr>
            <a:srgbClr val="A4A3A4"/>
          </p15:clr>
        </p15:guide>
        <p15:guide id="40" pos="1270">
          <p15:clr>
            <a:srgbClr val="A4A3A4"/>
          </p15:clr>
        </p15:guide>
        <p15:guide id="41" pos="290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ppe Ilkjær (JILDK)" initials="JI(" lastIdx="145" clrIdx="0">
    <p:extLst/>
  </p:cmAuthor>
  <p:cmAuthor id="2" name="Heidi Vilsfort (HVIDK)" initials="HV(" lastIdx="13" clrIdx="1">
    <p:extLst/>
  </p:cmAuthor>
  <p:cmAuthor id="3" name="Tina" initials="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2"/>
    <a:srgbClr val="FF3317"/>
    <a:srgbClr val="8AD3C9"/>
    <a:srgbClr val="FF99FF"/>
    <a:srgbClr val="FF00FF"/>
    <a:srgbClr val="9900CC"/>
    <a:srgbClr val="E28700"/>
    <a:srgbClr val="660066"/>
    <a:srgbClr val="CC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4" autoAdjust="0"/>
    <p:restoredTop sz="97701" autoAdjust="0"/>
  </p:normalViewPr>
  <p:slideViewPr>
    <p:cSldViewPr showGuides="1">
      <p:cViewPr varScale="1">
        <p:scale>
          <a:sx n="114" d="100"/>
          <a:sy n="114" d="100"/>
        </p:scale>
        <p:origin x="370" y="67"/>
      </p:cViewPr>
      <p:guideLst>
        <p:guide orient="horz" pos="3868"/>
        <p:guide orient="horz" pos="1314"/>
        <p:guide orient="horz" pos="1230"/>
        <p:guide pos="5488"/>
        <p:guide pos="226"/>
        <p:guide orient="horz" pos="1008"/>
        <p:guide orient="horz" pos="3026"/>
        <p:guide orient="horz" pos="395"/>
        <p:guide orient="horz" pos="804"/>
        <p:guide orient="horz" pos="3109"/>
        <p:guide orient="horz" pos="577"/>
        <p:guide orient="horz" pos="2210"/>
        <p:guide orient="horz" pos="2958"/>
        <p:guide orient="horz" pos="2391"/>
        <p:guide pos="5709"/>
        <p:guide pos="90"/>
        <p:guide pos="261"/>
        <p:guide pos="431"/>
        <p:guide pos="1905"/>
        <p:guide pos="4581"/>
        <p:guide pos="5534"/>
        <p:guide pos="3229"/>
        <p:guide pos="635"/>
        <p:guide orient="horz" pos="1597"/>
        <p:guide orient="horz" pos="962"/>
        <p:guide orient="horz" pos="872"/>
        <p:guide orient="horz" pos="2482"/>
        <p:guide orient="horz" pos="463"/>
        <p:guide orient="horz" pos="2618"/>
        <p:guide orient="horz" pos="275"/>
        <p:guide pos="5712"/>
        <p:guide pos="2290"/>
        <p:guide orient="horz" pos="2346"/>
        <p:guide orient="horz" pos="2051"/>
        <p:guide pos="5216"/>
        <p:guide pos="476"/>
        <p:guide pos="2086"/>
        <p:guide pos="4445"/>
        <p:guide pos="3674"/>
        <p:guide pos="1270"/>
        <p:guide pos="2903"/>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1"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181251" name="Rectangle 3"/>
          <p:cNvSpPr>
            <a:spLocks noGrp="1" noChangeArrowheads="1"/>
          </p:cNvSpPr>
          <p:nvPr>
            <p:ph type="dt" sz="quarter" idx="1"/>
          </p:nvPr>
        </p:nvSpPr>
        <p:spPr bwMode="auto">
          <a:xfrm>
            <a:off x="5622799"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181252" name="Rectangle 4"/>
          <p:cNvSpPr>
            <a:spLocks noGrp="1" noChangeArrowheads="1"/>
          </p:cNvSpPr>
          <p:nvPr>
            <p:ph type="ftr" sz="quarter" idx="2"/>
          </p:nvPr>
        </p:nvSpPr>
        <p:spPr bwMode="auto">
          <a:xfrm>
            <a:off x="1"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181253" name="Rectangle 5"/>
          <p:cNvSpPr>
            <a:spLocks noGrp="1" noChangeArrowheads="1"/>
          </p:cNvSpPr>
          <p:nvPr>
            <p:ph type="sldNum" sz="quarter" idx="3"/>
          </p:nvPr>
        </p:nvSpPr>
        <p:spPr bwMode="auto">
          <a:xfrm>
            <a:off x="5622799"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871E628-B6AC-4D36-A941-C08507DCAE2B}" type="slidenum">
              <a:rPr lang="en-GB" smtClean="0"/>
              <a:pPr/>
              <a:t>‹#›</a:t>
            </a:fld>
            <a:endParaRPr lang="en-GB" dirty="0"/>
          </a:p>
        </p:txBody>
      </p:sp>
    </p:spTree>
    <p:extLst>
      <p:ext uri="{BB962C8B-B14F-4D97-AF65-F5344CB8AC3E}">
        <p14:creationId xmlns:p14="http://schemas.microsoft.com/office/powerpoint/2010/main" val="153030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GB" dirty="0"/>
          </a:p>
        </p:txBody>
      </p:sp>
      <p:sp>
        <p:nvSpPr>
          <p:cNvPr id="5123" name="Rectangle 3"/>
          <p:cNvSpPr>
            <a:spLocks noGrp="1" noChangeArrowheads="1"/>
          </p:cNvSpPr>
          <p:nvPr>
            <p:ph type="dt" idx="1"/>
          </p:nvPr>
        </p:nvSpPr>
        <p:spPr bwMode="auto">
          <a:xfrm>
            <a:off x="5622799" y="0"/>
            <a:ext cx="4301543" cy="33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GB" dirty="0"/>
          </a:p>
        </p:txBody>
      </p:sp>
      <p:sp>
        <p:nvSpPr>
          <p:cNvPr id="5124"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92665" y="3228895"/>
            <a:ext cx="7941310" cy="3058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126" name="Rectangle 6"/>
          <p:cNvSpPr>
            <a:spLocks noGrp="1" noChangeArrowheads="1"/>
          </p:cNvSpPr>
          <p:nvPr>
            <p:ph type="ftr" sz="quarter" idx="4"/>
          </p:nvPr>
        </p:nvSpPr>
        <p:spPr bwMode="auto">
          <a:xfrm>
            <a:off x="1"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GB" dirty="0"/>
          </a:p>
        </p:txBody>
      </p:sp>
      <p:sp>
        <p:nvSpPr>
          <p:cNvPr id="5127" name="Rectangle 7"/>
          <p:cNvSpPr>
            <a:spLocks noGrp="1" noChangeArrowheads="1"/>
          </p:cNvSpPr>
          <p:nvPr>
            <p:ph type="sldNum" sz="quarter" idx="5"/>
          </p:nvPr>
        </p:nvSpPr>
        <p:spPr bwMode="auto">
          <a:xfrm>
            <a:off x="5622799" y="6456612"/>
            <a:ext cx="4301543" cy="33988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C1B3A70-4C6B-47E1-AF83-E88EB5F74069}" type="slidenum">
              <a:rPr lang="en-GB" smtClean="0"/>
              <a:pPr/>
              <a:t>‹#›</a:t>
            </a:fld>
            <a:endParaRPr lang="en-GB" dirty="0"/>
          </a:p>
        </p:txBody>
      </p:sp>
    </p:spTree>
    <p:extLst>
      <p:ext uri="{BB962C8B-B14F-4D97-AF65-F5344CB8AC3E}">
        <p14:creationId xmlns:p14="http://schemas.microsoft.com/office/powerpoint/2010/main" val="16623899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a:t>
            </a:fld>
            <a:endParaRPr lang="en-GB" dirty="0"/>
          </a:p>
        </p:txBody>
      </p:sp>
    </p:spTree>
    <p:extLst>
      <p:ext uri="{BB962C8B-B14F-4D97-AF65-F5344CB8AC3E}">
        <p14:creationId xmlns:p14="http://schemas.microsoft.com/office/powerpoint/2010/main" val="216665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10</a:t>
            </a:fld>
            <a:endParaRPr lang="en-GB" dirty="0"/>
          </a:p>
        </p:txBody>
      </p:sp>
    </p:spTree>
    <p:extLst>
      <p:ext uri="{BB962C8B-B14F-4D97-AF65-F5344CB8AC3E}">
        <p14:creationId xmlns:p14="http://schemas.microsoft.com/office/powerpoint/2010/main" val="214614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11</a:t>
            </a:fld>
            <a:endParaRPr lang="en-GB" dirty="0"/>
          </a:p>
        </p:txBody>
      </p:sp>
    </p:spTree>
    <p:extLst>
      <p:ext uri="{BB962C8B-B14F-4D97-AF65-F5344CB8AC3E}">
        <p14:creationId xmlns:p14="http://schemas.microsoft.com/office/powerpoint/2010/main" val="748481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B3A70-4C6B-47E1-AF83-E88EB5F74069}" type="slidenum">
              <a:rPr lang="en-GB" smtClean="0"/>
              <a:pPr/>
              <a:t>12</a:t>
            </a:fld>
            <a:endParaRPr lang="en-GB" dirty="0"/>
          </a:p>
        </p:txBody>
      </p:sp>
    </p:spTree>
    <p:extLst>
      <p:ext uri="{BB962C8B-B14F-4D97-AF65-F5344CB8AC3E}">
        <p14:creationId xmlns:p14="http://schemas.microsoft.com/office/powerpoint/2010/main" val="181074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1B3A70-4C6B-47E1-AF83-E88EB5F74069}" type="slidenum">
              <a:rPr lang="en-GB" smtClean="0"/>
              <a:pPr/>
              <a:t>13</a:t>
            </a:fld>
            <a:endParaRPr lang="en-GB" dirty="0"/>
          </a:p>
        </p:txBody>
      </p:sp>
    </p:spTree>
    <p:extLst>
      <p:ext uri="{BB962C8B-B14F-4D97-AF65-F5344CB8AC3E}">
        <p14:creationId xmlns:p14="http://schemas.microsoft.com/office/powerpoint/2010/main" val="110182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14</a:t>
            </a:fld>
            <a:endParaRPr lang="en-GB" dirty="0"/>
          </a:p>
        </p:txBody>
      </p:sp>
    </p:spTree>
    <p:extLst>
      <p:ext uri="{BB962C8B-B14F-4D97-AF65-F5344CB8AC3E}">
        <p14:creationId xmlns:p14="http://schemas.microsoft.com/office/powerpoint/2010/main" val="1077348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15</a:t>
            </a:fld>
            <a:endParaRPr lang="en-GB" dirty="0"/>
          </a:p>
        </p:txBody>
      </p:sp>
    </p:spTree>
    <p:extLst>
      <p:ext uri="{BB962C8B-B14F-4D97-AF65-F5344CB8AC3E}">
        <p14:creationId xmlns:p14="http://schemas.microsoft.com/office/powerpoint/2010/main" val="164667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16</a:t>
            </a:fld>
            <a:endParaRPr lang="en-GB" dirty="0"/>
          </a:p>
        </p:txBody>
      </p:sp>
    </p:spTree>
    <p:extLst>
      <p:ext uri="{BB962C8B-B14F-4D97-AF65-F5344CB8AC3E}">
        <p14:creationId xmlns:p14="http://schemas.microsoft.com/office/powerpoint/2010/main" val="3000735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17</a:t>
            </a:fld>
            <a:endParaRPr lang="en-GB" dirty="0"/>
          </a:p>
        </p:txBody>
      </p:sp>
    </p:spTree>
    <p:extLst>
      <p:ext uri="{BB962C8B-B14F-4D97-AF65-F5344CB8AC3E}">
        <p14:creationId xmlns:p14="http://schemas.microsoft.com/office/powerpoint/2010/main" val="209973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18</a:t>
            </a:fld>
            <a:endParaRPr lang="en-GB" dirty="0"/>
          </a:p>
        </p:txBody>
      </p:sp>
    </p:spTree>
    <p:extLst>
      <p:ext uri="{BB962C8B-B14F-4D97-AF65-F5344CB8AC3E}">
        <p14:creationId xmlns:p14="http://schemas.microsoft.com/office/powerpoint/2010/main" val="6255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19</a:t>
            </a:fld>
            <a:endParaRPr lang="en-GB" dirty="0"/>
          </a:p>
        </p:txBody>
      </p:sp>
    </p:spTree>
    <p:extLst>
      <p:ext uri="{BB962C8B-B14F-4D97-AF65-F5344CB8AC3E}">
        <p14:creationId xmlns:p14="http://schemas.microsoft.com/office/powerpoint/2010/main" val="2918149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a:t>
            </a:fld>
            <a:endParaRPr lang="en-GB" dirty="0"/>
          </a:p>
        </p:txBody>
      </p:sp>
    </p:spTree>
    <p:extLst>
      <p:ext uri="{BB962C8B-B14F-4D97-AF65-F5344CB8AC3E}">
        <p14:creationId xmlns:p14="http://schemas.microsoft.com/office/powerpoint/2010/main" val="2776341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20</a:t>
            </a:fld>
            <a:endParaRPr lang="en-GB" dirty="0"/>
          </a:p>
        </p:txBody>
      </p:sp>
    </p:spTree>
    <p:extLst>
      <p:ext uri="{BB962C8B-B14F-4D97-AF65-F5344CB8AC3E}">
        <p14:creationId xmlns:p14="http://schemas.microsoft.com/office/powerpoint/2010/main" val="1137218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21</a:t>
            </a:fld>
            <a:endParaRPr lang="en-GB" dirty="0"/>
          </a:p>
        </p:txBody>
      </p:sp>
    </p:spTree>
    <p:extLst>
      <p:ext uri="{BB962C8B-B14F-4D97-AF65-F5344CB8AC3E}">
        <p14:creationId xmlns:p14="http://schemas.microsoft.com/office/powerpoint/2010/main" val="3455346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22</a:t>
            </a:fld>
            <a:endParaRPr lang="en-GB" dirty="0"/>
          </a:p>
        </p:txBody>
      </p:sp>
    </p:spTree>
    <p:extLst>
      <p:ext uri="{BB962C8B-B14F-4D97-AF65-F5344CB8AC3E}">
        <p14:creationId xmlns:p14="http://schemas.microsoft.com/office/powerpoint/2010/main" val="213905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23</a:t>
            </a:fld>
            <a:endParaRPr lang="en-GB" dirty="0"/>
          </a:p>
        </p:txBody>
      </p:sp>
    </p:spTree>
    <p:extLst>
      <p:ext uri="{BB962C8B-B14F-4D97-AF65-F5344CB8AC3E}">
        <p14:creationId xmlns:p14="http://schemas.microsoft.com/office/powerpoint/2010/main" val="3756898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24</a:t>
            </a:fld>
            <a:endParaRPr lang="en-GB" dirty="0"/>
          </a:p>
        </p:txBody>
      </p:sp>
    </p:spTree>
    <p:extLst>
      <p:ext uri="{BB962C8B-B14F-4D97-AF65-F5344CB8AC3E}">
        <p14:creationId xmlns:p14="http://schemas.microsoft.com/office/powerpoint/2010/main" val="2254932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25</a:t>
            </a:fld>
            <a:endParaRPr lang="en-GB" dirty="0"/>
          </a:p>
        </p:txBody>
      </p:sp>
    </p:spTree>
    <p:extLst>
      <p:ext uri="{BB962C8B-B14F-4D97-AF65-F5344CB8AC3E}">
        <p14:creationId xmlns:p14="http://schemas.microsoft.com/office/powerpoint/2010/main" val="240698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26</a:t>
            </a:fld>
            <a:endParaRPr lang="en-GB" dirty="0"/>
          </a:p>
        </p:txBody>
      </p:sp>
    </p:spTree>
    <p:extLst>
      <p:ext uri="{BB962C8B-B14F-4D97-AF65-F5344CB8AC3E}">
        <p14:creationId xmlns:p14="http://schemas.microsoft.com/office/powerpoint/2010/main" val="582643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27</a:t>
            </a:fld>
            <a:endParaRPr lang="en-GB" dirty="0"/>
          </a:p>
        </p:txBody>
      </p:sp>
    </p:spTree>
    <p:extLst>
      <p:ext uri="{BB962C8B-B14F-4D97-AF65-F5344CB8AC3E}">
        <p14:creationId xmlns:p14="http://schemas.microsoft.com/office/powerpoint/2010/main" val="206989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nl-NL"/>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3BD724-1E10-48A0-96B9-C4C0F87157F4}" type="slidenum">
              <a:rPr lang="en-US" altLang="nl-NL" smtClean="0">
                <a:latin typeface="Arial" panose="020B0604020202020204" pitchFamily="34" charset="0"/>
              </a:rPr>
              <a:pPr>
                <a:spcBef>
                  <a:spcPct val="0"/>
                </a:spcBef>
              </a:pPr>
              <a:t>28</a:t>
            </a:fld>
            <a:endParaRPr lang="en-US" altLang="nl-NL">
              <a:latin typeface="Arial" panose="020B0604020202020204" pitchFamily="34" charset="0"/>
            </a:endParaRPr>
          </a:p>
        </p:txBody>
      </p:sp>
    </p:spTree>
    <p:extLst>
      <p:ext uri="{BB962C8B-B14F-4D97-AF65-F5344CB8AC3E}">
        <p14:creationId xmlns:p14="http://schemas.microsoft.com/office/powerpoint/2010/main" val="2097643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29</a:t>
            </a:fld>
            <a:endParaRPr lang="en-GB" dirty="0"/>
          </a:p>
        </p:txBody>
      </p:sp>
    </p:spTree>
    <p:extLst>
      <p:ext uri="{BB962C8B-B14F-4D97-AF65-F5344CB8AC3E}">
        <p14:creationId xmlns:p14="http://schemas.microsoft.com/office/powerpoint/2010/main" val="20818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a:t>
            </a:fld>
            <a:endParaRPr lang="en-GB" dirty="0"/>
          </a:p>
        </p:txBody>
      </p:sp>
    </p:spTree>
    <p:extLst>
      <p:ext uri="{BB962C8B-B14F-4D97-AF65-F5344CB8AC3E}">
        <p14:creationId xmlns:p14="http://schemas.microsoft.com/office/powerpoint/2010/main" val="1147721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30</a:t>
            </a:fld>
            <a:endParaRPr lang="en-GB" dirty="0"/>
          </a:p>
        </p:txBody>
      </p:sp>
    </p:spTree>
    <p:extLst>
      <p:ext uri="{BB962C8B-B14F-4D97-AF65-F5344CB8AC3E}">
        <p14:creationId xmlns:p14="http://schemas.microsoft.com/office/powerpoint/2010/main" val="35983802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31</a:t>
            </a:fld>
            <a:endParaRPr lang="en-GB" dirty="0"/>
          </a:p>
        </p:txBody>
      </p:sp>
    </p:spTree>
    <p:extLst>
      <p:ext uri="{BB962C8B-B14F-4D97-AF65-F5344CB8AC3E}">
        <p14:creationId xmlns:p14="http://schemas.microsoft.com/office/powerpoint/2010/main" val="102040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32</a:t>
            </a:fld>
            <a:endParaRPr lang="en-GB" dirty="0"/>
          </a:p>
        </p:txBody>
      </p:sp>
    </p:spTree>
    <p:extLst>
      <p:ext uri="{BB962C8B-B14F-4D97-AF65-F5344CB8AC3E}">
        <p14:creationId xmlns:p14="http://schemas.microsoft.com/office/powerpoint/2010/main" val="2173867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33</a:t>
            </a:fld>
            <a:endParaRPr lang="en-GB" dirty="0"/>
          </a:p>
        </p:txBody>
      </p:sp>
    </p:spTree>
    <p:extLst>
      <p:ext uri="{BB962C8B-B14F-4D97-AF65-F5344CB8AC3E}">
        <p14:creationId xmlns:p14="http://schemas.microsoft.com/office/powerpoint/2010/main" val="3590741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34</a:t>
            </a:fld>
            <a:endParaRPr lang="en-GB" dirty="0"/>
          </a:p>
        </p:txBody>
      </p:sp>
    </p:spTree>
    <p:extLst>
      <p:ext uri="{BB962C8B-B14F-4D97-AF65-F5344CB8AC3E}">
        <p14:creationId xmlns:p14="http://schemas.microsoft.com/office/powerpoint/2010/main" val="3416830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35</a:t>
            </a:fld>
            <a:endParaRPr lang="en-GB" dirty="0"/>
          </a:p>
        </p:txBody>
      </p:sp>
    </p:spTree>
    <p:extLst>
      <p:ext uri="{BB962C8B-B14F-4D97-AF65-F5344CB8AC3E}">
        <p14:creationId xmlns:p14="http://schemas.microsoft.com/office/powerpoint/2010/main" val="1175097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36</a:t>
            </a:fld>
            <a:endParaRPr lang="en-GB" dirty="0"/>
          </a:p>
        </p:txBody>
      </p:sp>
    </p:spTree>
    <p:extLst>
      <p:ext uri="{BB962C8B-B14F-4D97-AF65-F5344CB8AC3E}">
        <p14:creationId xmlns:p14="http://schemas.microsoft.com/office/powerpoint/2010/main" val="8220776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37</a:t>
            </a:fld>
            <a:endParaRPr lang="en-GB" dirty="0"/>
          </a:p>
        </p:txBody>
      </p:sp>
    </p:spTree>
    <p:extLst>
      <p:ext uri="{BB962C8B-B14F-4D97-AF65-F5344CB8AC3E}">
        <p14:creationId xmlns:p14="http://schemas.microsoft.com/office/powerpoint/2010/main" val="1367214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38</a:t>
            </a:fld>
            <a:endParaRPr lang="en-GB" dirty="0"/>
          </a:p>
        </p:txBody>
      </p:sp>
    </p:spTree>
    <p:extLst>
      <p:ext uri="{BB962C8B-B14F-4D97-AF65-F5344CB8AC3E}">
        <p14:creationId xmlns:p14="http://schemas.microsoft.com/office/powerpoint/2010/main" val="21053350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39</a:t>
            </a:fld>
            <a:endParaRPr lang="en-GB" dirty="0"/>
          </a:p>
        </p:txBody>
      </p:sp>
    </p:spTree>
    <p:extLst>
      <p:ext uri="{BB962C8B-B14F-4D97-AF65-F5344CB8AC3E}">
        <p14:creationId xmlns:p14="http://schemas.microsoft.com/office/powerpoint/2010/main" val="278229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a:t>
            </a:fld>
            <a:endParaRPr lang="en-GB" dirty="0"/>
          </a:p>
        </p:txBody>
      </p:sp>
    </p:spTree>
    <p:extLst>
      <p:ext uri="{BB962C8B-B14F-4D97-AF65-F5344CB8AC3E}">
        <p14:creationId xmlns:p14="http://schemas.microsoft.com/office/powerpoint/2010/main" val="1114384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40</a:t>
            </a:fld>
            <a:endParaRPr lang="en-GB" dirty="0"/>
          </a:p>
        </p:txBody>
      </p:sp>
    </p:spTree>
    <p:extLst>
      <p:ext uri="{BB962C8B-B14F-4D97-AF65-F5344CB8AC3E}">
        <p14:creationId xmlns:p14="http://schemas.microsoft.com/office/powerpoint/2010/main" val="189619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5</a:t>
            </a:fld>
            <a:endParaRPr lang="en-GB" dirty="0"/>
          </a:p>
        </p:txBody>
      </p:sp>
    </p:spTree>
    <p:extLst>
      <p:ext uri="{BB962C8B-B14F-4D97-AF65-F5344CB8AC3E}">
        <p14:creationId xmlns:p14="http://schemas.microsoft.com/office/powerpoint/2010/main" val="876022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6</a:t>
            </a:fld>
            <a:endParaRPr lang="en-GB" dirty="0"/>
          </a:p>
        </p:txBody>
      </p:sp>
    </p:spTree>
    <p:extLst>
      <p:ext uri="{BB962C8B-B14F-4D97-AF65-F5344CB8AC3E}">
        <p14:creationId xmlns:p14="http://schemas.microsoft.com/office/powerpoint/2010/main" val="696954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7</a:t>
            </a:fld>
            <a:endParaRPr lang="en-GB" dirty="0"/>
          </a:p>
        </p:txBody>
      </p:sp>
    </p:spTree>
    <p:extLst>
      <p:ext uri="{BB962C8B-B14F-4D97-AF65-F5344CB8AC3E}">
        <p14:creationId xmlns:p14="http://schemas.microsoft.com/office/powerpoint/2010/main" val="3962891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1B3A70-4C6B-47E1-AF83-E88EB5F74069}" type="slidenum">
              <a:rPr lang="en-GB" smtClean="0"/>
              <a:pPr/>
              <a:t>8</a:t>
            </a:fld>
            <a:endParaRPr lang="en-GB" dirty="0"/>
          </a:p>
        </p:txBody>
      </p:sp>
    </p:spTree>
    <p:extLst>
      <p:ext uri="{BB962C8B-B14F-4D97-AF65-F5344CB8AC3E}">
        <p14:creationId xmlns:p14="http://schemas.microsoft.com/office/powerpoint/2010/main" val="2192907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C1B3A70-4C6B-47E1-AF83-E88EB5F74069}" type="slidenum">
              <a:rPr lang="en-GB" smtClean="0"/>
              <a:pPr/>
              <a:t>9</a:t>
            </a:fld>
            <a:endParaRPr lang="en-GB" dirty="0"/>
          </a:p>
        </p:txBody>
      </p:sp>
    </p:spTree>
    <p:extLst>
      <p:ext uri="{BB962C8B-B14F-4D97-AF65-F5344CB8AC3E}">
        <p14:creationId xmlns:p14="http://schemas.microsoft.com/office/powerpoint/2010/main" val="4064966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328" y="663575"/>
            <a:ext cx="8339136" cy="720043"/>
          </a:xfrm>
        </p:spPr>
        <p:txBody>
          <a:bodyPr/>
          <a:lstStyle>
            <a:lvl1pPr>
              <a:defRPr sz="2400">
                <a:solidFill>
                  <a:srgbClr val="002559"/>
                </a:solidFill>
                <a:latin typeface="Georgia" panose="02040502050405020303" pitchFamily="18" charset="0"/>
              </a:defRPr>
            </a:lvl1pPr>
          </a:lstStyle>
          <a:p>
            <a:r>
              <a:rPr lang="nl-NL" noProof="0"/>
              <a:t>Click to edit Master title style</a:t>
            </a:r>
          </a:p>
        </p:txBody>
      </p:sp>
      <p:sp>
        <p:nvSpPr>
          <p:cNvPr id="3" name="Content Placeholder 2"/>
          <p:cNvSpPr>
            <a:spLocks noGrp="1"/>
          </p:cNvSpPr>
          <p:nvPr>
            <p:ph idx="1" hasCustomPrompt="1"/>
          </p:nvPr>
        </p:nvSpPr>
        <p:spPr>
          <a:xfrm>
            <a:off x="395536" y="1455626"/>
            <a:ext cx="3924436" cy="3107755"/>
          </a:xfrm>
        </p:spPr>
        <p:txBody>
          <a:bodyPr/>
          <a:lstStyle>
            <a:lvl1pPr marL="0" indent="0">
              <a:buNone/>
              <a:defRPr sz="1400">
                <a:solidFill>
                  <a:srgbClr val="002559"/>
                </a:solidFill>
                <a:latin typeface="+mj-lt"/>
              </a:defRPr>
            </a:lvl1pPr>
            <a:lvl2pPr marL="542925" indent="-169863">
              <a:spcBef>
                <a:spcPts val="0"/>
              </a:spcBef>
              <a:buNone/>
              <a:defRPr sz="1400">
                <a:solidFill>
                  <a:srgbClr val="002559"/>
                </a:solidFill>
                <a:latin typeface="Georgia" panose="02040502050405020303" pitchFamily="18" charset="0"/>
              </a:defRPr>
            </a:lvl2pPr>
            <a:lvl3pPr marL="542925" indent="-169863">
              <a:buFont typeface="Arial" panose="020B0604020202020204" pitchFamily="34" charset="0"/>
              <a:buChar char="•"/>
              <a:defRPr sz="1400">
                <a:solidFill>
                  <a:srgbClr val="002559"/>
                </a:solidFill>
                <a:latin typeface="Georgia" panose="02040502050405020303" pitchFamily="18" charset="0"/>
              </a:defRPr>
            </a:lvl3pPr>
          </a:lstStyle>
          <a:p>
            <a:pPr lvl="0"/>
            <a:r>
              <a:rPr lang="nl-NL" noProof="0"/>
              <a:t>Click to edit Master text styles</a:t>
            </a:r>
          </a:p>
          <a:p>
            <a:pPr lvl="1"/>
            <a:r>
              <a:rPr lang="nl-NL" noProof="0"/>
              <a:t>Second level</a:t>
            </a:r>
          </a:p>
          <a:p>
            <a:pPr lvl="2"/>
            <a:r>
              <a:rPr lang="nl-NL" noProof="0"/>
              <a:t>Third level</a:t>
            </a:r>
          </a:p>
        </p:txBody>
      </p:sp>
      <p:sp>
        <p:nvSpPr>
          <p:cNvPr id="7" name="Content Placeholder 2"/>
          <p:cNvSpPr>
            <a:spLocks noGrp="1"/>
          </p:cNvSpPr>
          <p:nvPr>
            <p:ph idx="11" hasCustomPrompt="1"/>
          </p:nvPr>
        </p:nvSpPr>
        <p:spPr>
          <a:xfrm>
            <a:off x="4644008" y="1455626"/>
            <a:ext cx="3924436" cy="3107755"/>
          </a:xfrm>
        </p:spPr>
        <p:txBody>
          <a:bodyPr/>
          <a:lstStyle>
            <a:lvl1pPr marL="0" indent="0">
              <a:buNone/>
              <a:defRPr sz="1400">
                <a:solidFill>
                  <a:srgbClr val="002559"/>
                </a:solidFill>
                <a:latin typeface="+mj-lt"/>
              </a:defRPr>
            </a:lvl1pPr>
            <a:lvl2pPr marL="542925" indent="-169863">
              <a:spcBef>
                <a:spcPts val="0"/>
              </a:spcBef>
              <a:buNone/>
              <a:defRPr sz="1400">
                <a:solidFill>
                  <a:srgbClr val="002559"/>
                </a:solidFill>
                <a:latin typeface="Georgia" panose="02040502050405020303" pitchFamily="18" charset="0"/>
              </a:defRPr>
            </a:lvl2pPr>
            <a:lvl3pPr marL="542925" indent="-169863">
              <a:buFont typeface="Arial" panose="020B0604020202020204" pitchFamily="34" charset="0"/>
              <a:buChar char="•"/>
              <a:defRPr sz="1400">
                <a:solidFill>
                  <a:srgbClr val="002559"/>
                </a:solidFill>
                <a:latin typeface="Georgia" panose="02040502050405020303" pitchFamily="18" charset="0"/>
              </a:defRPr>
            </a:lvl3pPr>
          </a:lstStyle>
          <a:p>
            <a:pPr lvl="0"/>
            <a:r>
              <a:rPr lang="nl-NL" noProof="0"/>
              <a:t>Click to edit Master text styles</a:t>
            </a:r>
          </a:p>
          <a:p>
            <a:pPr lvl="1"/>
            <a:r>
              <a:rPr lang="nl-NL" noProof="0"/>
              <a:t>Second level</a:t>
            </a:r>
          </a:p>
          <a:p>
            <a:pPr lvl="2"/>
            <a:r>
              <a:rPr lang="nl-NL" noProof="0"/>
              <a:t>Third level</a:t>
            </a:r>
          </a:p>
        </p:txBody>
      </p:sp>
    </p:spTree>
    <p:extLst>
      <p:ext uri="{BB962C8B-B14F-4D97-AF65-F5344CB8AC3E}">
        <p14:creationId xmlns:p14="http://schemas.microsoft.com/office/powerpoint/2010/main" val="15241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 y="0"/>
            <a:ext cx="9134856" cy="5143500"/>
          </a:xfrm>
          <a:prstGeom prst="rect">
            <a:avLst/>
          </a:prstGeom>
        </p:spPr>
      </p:pic>
      <p:sp>
        <p:nvSpPr>
          <p:cNvPr id="2" name="Title 1"/>
          <p:cNvSpPr>
            <a:spLocks noGrp="1"/>
          </p:cNvSpPr>
          <p:nvPr>
            <p:ph type="title"/>
          </p:nvPr>
        </p:nvSpPr>
        <p:spPr>
          <a:xfrm>
            <a:off x="409328" y="627063"/>
            <a:ext cx="8339136" cy="539750"/>
          </a:xfrm>
        </p:spPr>
        <p:txBody>
          <a:bodyPr/>
          <a:lstStyle>
            <a:lvl1pPr>
              <a:defRPr sz="2400">
                <a:solidFill>
                  <a:srgbClr val="002559"/>
                </a:solidFill>
                <a:latin typeface="Georgia" panose="02040502050405020303" pitchFamily="18" charset="0"/>
              </a:defRPr>
            </a:lvl1pPr>
          </a:lstStyle>
          <a:p>
            <a:r>
              <a:rPr lang="nl-NL" noProof="0" dirty="0"/>
              <a:t>Click </a:t>
            </a:r>
            <a:r>
              <a:rPr lang="nl-NL" noProof="0" dirty="0" err="1"/>
              <a:t>to</a:t>
            </a:r>
            <a:r>
              <a:rPr lang="nl-NL" noProof="0" dirty="0"/>
              <a:t> </a:t>
            </a:r>
            <a:r>
              <a:rPr lang="nl-NL" noProof="0" dirty="0" err="1"/>
              <a:t>edit</a:t>
            </a:r>
            <a:r>
              <a:rPr lang="nl-NL" noProof="0" dirty="0"/>
              <a:t> Master </a:t>
            </a:r>
            <a:r>
              <a:rPr lang="nl-NL" noProof="0" dirty="0" err="1"/>
              <a:t>title</a:t>
            </a:r>
            <a:r>
              <a:rPr lang="nl-NL" noProof="0" dirty="0"/>
              <a:t> </a:t>
            </a:r>
            <a:r>
              <a:rPr lang="nl-NL" noProof="0" dirty="0" err="1"/>
              <a:t>style</a:t>
            </a:r>
            <a:endParaRPr lang="nl-NL" noProof="0" dirty="0"/>
          </a:p>
        </p:txBody>
      </p:sp>
      <p:sp>
        <p:nvSpPr>
          <p:cNvPr id="5" name="Text Placeholder 4"/>
          <p:cNvSpPr>
            <a:spLocks noGrp="1"/>
          </p:cNvSpPr>
          <p:nvPr>
            <p:ph type="body" sz="quarter" idx="12"/>
          </p:nvPr>
        </p:nvSpPr>
        <p:spPr>
          <a:xfrm>
            <a:off x="414339" y="915566"/>
            <a:ext cx="8370129" cy="252028"/>
          </a:xfrm>
        </p:spPr>
        <p:txBody>
          <a:bodyPr/>
          <a:lstStyle>
            <a:lvl1pPr marL="0" indent="0">
              <a:buNone/>
              <a:defRPr sz="1200" i="1">
                <a:solidFill>
                  <a:srgbClr val="FF3317"/>
                </a:solidFill>
                <a:latin typeface="+mn-lt"/>
              </a:defRPr>
            </a:lvl1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
        <p:nvSpPr>
          <p:cNvPr id="4" name="Text Placeholder 3"/>
          <p:cNvSpPr>
            <a:spLocks noGrp="1"/>
          </p:cNvSpPr>
          <p:nvPr>
            <p:ph type="body" sz="quarter" idx="13"/>
          </p:nvPr>
        </p:nvSpPr>
        <p:spPr>
          <a:xfrm>
            <a:off x="414338" y="1384300"/>
            <a:ext cx="8370887" cy="3419475"/>
          </a:xfrm>
        </p:spPr>
        <p:txBody>
          <a:bodyPr/>
          <a:lstStyle>
            <a:lvl1pPr>
              <a:defRPr>
                <a:solidFill>
                  <a:srgbClr val="002559"/>
                </a:solidFill>
                <a:latin typeface="+mn-lt"/>
              </a:defRPr>
            </a:lvl1pPr>
            <a:lvl2pPr>
              <a:defRPr>
                <a:solidFill>
                  <a:srgbClr val="002559"/>
                </a:solidFill>
                <a:latin typeface="+mn-lt"/>
              </a:defRPr>
            </a:lvl2pPr>
            <a:lvl3pPr>
              <a:defRPr>
                <a:solidFill>
                  <a:srgbClr val="002559"/>
                </a:solidFill>
                <a:latin typeface="+mn-lt"/>
              </a:defRPr>
            </a:lvl3pPr>
            <a:lvl4pPr>
              <a:defRPr>
                <a:solidFill>
                  <a:srgbClr val="002559"/>
                </a:solidFill>
                <a:latin typeface="+mn-lt"/>
              </a:defRPr>
            </a:lvl4pPr>
            <a:lvl5pPr>
              <a:defRPr>
                <a:solidFill>
                  <a:srgbClr val="002559"/>
                </a:solidFill>
                <a:latin typeface="+mn-lt"/>
              </a:defRPr>
            </a:lvl5pPr>
          </a:lstStyle>
          <a:p>
            <a:pPr lvl="0"/>
            <a:r>
              <a:rPr lang="nl-NL" noProof="0" dirty="0"/>
              <a:t>Click </a:t>
            </a:r>
            <a:r>
              <a:rPr lang="nl-NL" noProof="0" dirty="0" err="1"/>
              <a:t>to</a:t>
            </a:r>
            <a:r>
              <a:rPr lang="nl-NL" noProof="0" dirty="0"/>
              <a:t> </a:t>
            </a:r>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9" name="Slide Number Placeholder 3"/>
          <p:cNvSpPr txBox="1">
            <a:spLocks/>
          </p:cNvSpPr>
          <p:nvPr userDrawn="1"/>
        </p:nvSpPr>
        <p:spPr>
          <a:xfrm>
            <a:off x="-508" y="4929188"/>
            <a:ext cx="360040" cy="123825"/>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en-GB" sz="700" b="1" smtClean="0">
                <a:solidFill>
                  <a:schemeClr val="bg1">
                    <a:lumMod val="50000"/>
                  </a:schemeClr>
                </a:solidFill>
                <a:latin typeface="+mn-lt"/>
              </a:rPr>
              <a:pPr algn="r"/>
              <a:t>‹#›</a:t>
            </a:fld>
            <a:endParaRPr lang="en-GB" sz="700" b="1" dirty="0">
              <a:solidFill>
                <a:schemeClr val="bg1">
                  <a:lumMod val="50000"/>
                </a:schemeClr>
              </a:solidFill>
              <a:latin typeface="+mn-lt"/>
            </a:endParaRPr>
          </a:p>
        </p:txBody>
      </p:sp>
    </p:spTree>
    <p:extLst>
      <p:ext uri="{BB962C8B-B14F-4D97-AF65-F5344CB8AC3E}">
        <p14:creationId xmlns:p14="http://schemas.microsoft.com/office/powerpoint/2010/main" val="272040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457200" y="4767263"/>
            <a:ext cx="2133600" cy="273844"/>
          </a:xfrm>
          <a:prstGeom prst="rect">
            <a:avLst/>
          </a:prstGeom>
        </p:spPr>
        <p:txBody>
          <a:bodyPr/>
          <a:lstStyle>
            <a:lvl1pPr>
              <a:defRPr/>
            </a:lvl1pPr>
          </a:lstStyle>
          <a:p>
            <a:pPr>
              <a:defRPr/>
            </a:pPr>
            <a:fld id="{98C7FF21-9A78-4998-B921-39037AE5744F}" type="datetimeFigureOut">
              <a:rPr lang="nl-NL"/>
              <a:pPr>
                <a:defRPr/>
              </a:pPr>
              <a:t>26-8-2019</a:t>
            </a:fld>
            <a:endParaRPr lang="nl-NL"/>
          </a:p>
        </p:txBody>
      </p:sp>
      <p:sp>
        <p:nvSpPr>
          <p:cNvPr id="5" name="Tijdelijke aanduiding voor voettekst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37FD10D4-7778-4B44-A35D-9407E90C6695}" type="slidenum">
              <a:rPr lang="nl-NL" altLang="nl-NL"/>
              <a:pPr>
                <a:defRPr/>
              </a:pPr>
              <a:t>‹#›</a:t>
            </a:fld>
            <a:endParaRPr lang="nl-NL" altLang="nl-NL"/>
          </a:p>
        </p:txBody>
      </p:sp>
    </p:spTree>
    <p:extLst>
      <p:ext uri="{BB962C8B-B14F-4D97-AF65-F5344CB8AC3E}">
        <p14:creationId xmlns:p14="http://schemas.microsoft.com/office/powerpoint/2010/main" val="2668498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7209" y="671512"/>
            <a:ext cx="8339136" cy="7762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noProof="0"/>
              <a:t>Click to edit Master title style</a:t>
            </a:r>
          </a:p>
        </p:txBody>
      </p:sp>
      <p:sp>
        <p:nvSpPr>
          <p:cNvPr id="1027" name="Rectangle 3"/>
          <p:cNvSpPr>
            <a:spLocks noGrp="1" noChangeArrowheads="1"/>
          </p:cNvSpPr>
          <p:nvPr>
            <p:ph type="body" idx="1"/>
          </p:nvPr>
        </p:nvSpPr>
        <p:spPr bwMode="auto">
          <a:xfrm>
            <a:off x="357209" y="1559719"/>
            <a:ext cx="8359775" cy="3039666"/>
          </a:xfrm>
          <a:prstGeom prst="rect">
            <a:avLst/>
          </a:prstGeom>
          <a:noFill/>
          <a:ln w="9525">
            <a:noFill/>
            <a:miter lim="800000"/>
            <a:headEnd/>
            <a:tailEnd/>
          </a:ln>
          <a:effectLst/>
        </p:spPr>
        <p:txBody>
          <a:bodyPr vert="horz" wrap="square" lIns="14400" tIns="45720" rIns="0" bIns="0" numCol="1" anchor="t" anchorCtr="0" compatLnSpc="1">
            <a:prstTxWarp prst="textNoShape">
              <a:avLst/>
            </a:prstTxWarp>
          </a:body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a:p>
            <a:pPr lvl="1"/>
            <a:r>
              <a:rPr lang="nl-NL" noProof="0" dirty="0"/>
              <a:t>Second level</a:t>
            </a:r>
          </a:p>
          <a:p>
            <a:pPr lvl="2"/>
            <a:r>
              <a:rPr lang="nl-NL" noProof="0" dirty="0" err="1"/>
              <a:t>Third</a:t>
            </a:r>
            <a:r>
              <a:rPr lang="nl-NL" noProof="0" dirty="0"/>
              <a:t> level</a:t>
            </a:r>
          </a:p>
          <a:p>
            <a:pPr lvl="3"/>
            <a:r>
              <a:rPr lang="nl-NL" noProof="0" dirty="0" err="1"/>
              <a:t>Fourth</a:t>
            </a:r>
            <a:r>
              <a:rPr lang="nl-NL" noProof="0" dirty="0"/>
              <a:t> level</a:t>
            </a:r>
          </a:p>
          <a:p>
            <a:pPr lvl="4"/>
            <a:r>
              <a:rPr lang="nl-NL" noProof="0" dirty="0" err="1"/>
              <a:t>Fifth</a:t>
            </a:r>
            <a:r>
              <a:rPr lang="nl-NL" noProof="0" dirty="0"/>
              <a:t> level</a:t>
            </a:r>
          </a:p>
        </p:txBody>
      </p:sp>
      <p:sp>
        <p:nvSpPr>
          <p:cNvPr id="1087" name="SD_FLD_Author"/>
          <p:cNvSpPr>
            <a:spLocks noChangeArrowheads="1"/>
          </p:cNvSpPr>
          <p:nvPr userDrawn="1"/>
        </p:nvSpPr>
        <p:spPr bwMode="auto">
          <a:xfrm>
            <a:off x="4668858" y="4863704"/>
            <a:ext cx="4027487" cy="189309"/>
          </a:xfrm>
          <a:prstGeom prst="rect">
            <a:avLst/>
          </a:prstGeom>
          <a:noFill/>
          <a:ln w="9525">
            <a:noFill/>
            <a:miter lim="800000"/>
            <a:headEnd/>
            <a:tailEnd/>
          </a:ln>
          <a:effectLst/>
        </p:spPr>
        <p:txBody>
          <a:bodyPr wrap="none" lIns="0" tIns="0" rIns="0" bIns="0" anchor="b"/>
          <a:lstStyle/>
          <a:p>
            <a:endParaRPr lang="nl-NL" sz="800" noProof="0" dirty="0">
              <a:solidFill>
                <a:schemeClr val="tx2"/>
              </a:solidFill>
            </a:endParaRPr>
          </a:p>
        </p:txBody>
      </p:sp>
      <p:sp>
        <p:nvSpPr>
          <p:cNvPr id="21" name="Slide Number Placeholder 3"/>
          <p:cNvSpPr txBox="1">
            <a:spLocks/>
          </p:cNvSpPr>
          <p:nvPr userDrawn="1"/>
        </p:nvSpPr>
        <p:spPr>
          <a:xfrm>
            <a:off x="-508" y="4929188"/>
            <a:ext cx="360040" cy="123825"/>
          </a:xfrm>
          <a:prstGeom prst="rect">
            <a:avLst/>
          </a:prstGeom>
        </p:spPr>
        <p:txBody>
          <a:bodyPr anchor="t"/>
          <a:ls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lgn="r"/>
            <a:fld id="{58878891-67F1-4E42-A731-D2C720878120}" type="slidenum">
              <a:rPr lang="nl-NL" sz="700" b="1" noProof="0" smtClean="0">
                <a:solidFill>
                  <a:schemeClr val="bg1">
                    <a:lumMod val="50000"/>
                  </a:schemeClr>
                </a:solidFill>
                <a:latin typeface="+mn-lt"/>
              </a:rPr>
              <a:pPr algn="r"/>
              <a:t>‹#›</a:t>
            </a:fld>
            <a:endParaRPr lang="nl-NL" sz="700" b="1" noProof="0" dirty="0">
              <a:solidFill>
                <a:schemeClr val="bg1">
                  <a:lumMod val="50000"/>
                </a:schemeClr>
              </a:solidFill>
              <a:latin typeface="+mn-lt"/>
            </a:endParaRPr>
          </a:p>
        </p:txBody>
      </p:sp>
    </p:spTree>
  </p:cSld>
  <p:clrMap bg1="lt1" tx1="dk1" bg2="lt2" tx2="dk2" accent1="accent1" accent2="accent2" accent3="accent3" accent4="accent4" accent5="accent5" accent6="accent6" hlink="hlink" folHlink="folHlink"/>
  <p:sldLayoutIdLst>
    <p:sldLayoutId id="2147484021" r:id="rId1"/>
    <p:sldLayoutId id="2147484020" r:id="rId2"/>
    <p:sldLayoutId id="2147484024" r:id="rId3"/>
  </p:sldLayoutIdLst>
  <p:hf hdr="0" ftr="0" dt="0"/>
  <p:txStyles>
    <p:titleStyle>
      <a:lvl1pPr algn="l" rtl="0" eaLnBrk="1" fontAlgn="base" hangingPunct="1">
        <a:lnSpc>
          <a:spcPct val="75000"/>
        </a:lnSpc>
        <a:spcBef>
          <a:spcPct val="0"/>
        </a:spcBef>
        <a:spcAft>
          <a:spcPct val="0"/>
        </a:spcAft>
        <a:defRPr sz="2400" b="0">
          <a:solidFill>
            <a:schemeClr val="bg2"/>
          </a:solidFill>
          <a:latin typeface="+mj-lt"/>
          <a:ea typeface="+mj-ea"/>
          <a:cs typeface="+mj-cs"/>
        </a:defRPr>
      </a:lvl1pPr>
      <a:lvl2pPr algn="l" rtl="0" eaLnBrk="1" fontAlgn="base" hangingPunct="1">
        <a:lnSpc>
          <a:spcPct val="75000"/>
        </a:lnSpc>
        <a:spcBef>
          <a:spcPct val="0"/>
        </a:spcBef>
        <a:spcAft>
          <a:spcPct val="0"/>
        </a:spcAft>
        <a:defRPr sz="3200" b="1">
          <a:solidFill>
            <a:schemeClr val="bg2"/>
          </a:solidFill>
          <a:latin typeface="Arial" charset="0"/>
        </a:defRPr>
      </a:lvl2pPr>
      <a:lvl3pPr algn="l" rtl="0" eaLnBrk="1" fontAlgn="base" hangingPunct="1">
        <a:lnSpc>
          <a:spcPct val="75000"/>
        </a:lnSpc>
        <a:spcBef>
          <a:spcPct val="0"/>
        </a:spcBef>
        <a:spcAft>
          <a:spcPct val="0"/>
        </a:spcAft>
        <a:defRPr sz="3200" b="1">
          <a:solidFill>
            <a:schemeClr val="bg2"/>
          </a:solidFill>
          <a:latin typeface="Arial" charset="0"/>
        </a:defRPr>
      </a:lvl3pPr>
      <a:lvl4pPr algn="l" rtl="0" eaLnBrk="1" fontAlgn="base" hangingPunct="1">
        <a:lnSpc>
          <a:spcPct val="75000"/>
        </a:lnSpc>
        <a:spcBef>
          <a:spcPct val="0"/>
        </a:spcBef>
        <a:spcAft>
          <a:spcPct val="0"/>
        </a:spcAft>
        <a:defRPr sz="3200" b="1">
          <a:solidFill>
            <a:schemeClr val="bg2"/>
          </a:solidFill>
          <a:latin typeface="Arial" charset="0"/>
        </a:defRPr>
      </a:lvl4pPr>
      <a:lvl5pPr algn="l" rtl="0" eaLnBrk="1" fontAlgn="base" hangingPunct="1">
        <a:lnSpc>
          <a:spcPct val="75000"/>
        </a:lnSpc>
        <a:spcBef>
          <a:spcPct val="0"/>
        </a:spcBef>
        <a:spcAft>
          <a:spcPct val="0"/>
        </a:spcAft>
        <a:defRPr sz="3200" b="1">
          <a:solidFill>
            <a:schemeClr val="bg2"/>
          </a:solidFill>
          <a:latin typeface="Arial" charset="0"/>
        </a:defRPr>
      </a:lvl5pPr>
      <a:lvl6pPr marL="457200" algn="l" rtl="0" eaLnBrk="1" fontAlgn="base" hangingPunct="1">
        <a:lnSpc>
          <a:spcPct val="75000"/>
        </a:lnSpc>
        <a:spcBef>
          <a:spcPct val="0"/>
        </a:spcBef>
        <a:spcAft>
          <a:spcPct val="0"/>
        </a:spcAft>
        <a:defRPr sz="3200" b="1">
          <a:solidFill>
            <a:schemeClr val="bg2"/>
          </a:solidFill>
          <a:latin typeface="Arial" charset="0"/>
        </a:defRPr>
      </a:lvl6pPr>
      <a:lvl7pPr marL="914400" algn="l" rtl="0" eaLnBrk="1" fontAlgn="base" hangingPunct="1">
        <a:lnSpc>
          <a:spcPct val="75000"/>
        </a:lnSpc>
        <a:spcBef>
          <a:spcPct val="0"/>
        </a:spcBef>
        <a:spcAft>
          <a:spcPct val="0"/>
        </a:spcAft>
        <a:defRPr sz="3200" b="1">
          <a:solidFill>
            <a:schemeClr val="bg2"/>
          </a:solidFill>
          <a:latin typeface="Arial" charset="0"/>
        </a:defRPr>
      </a:lvl7pPr>
      <a:lvl8pPr marL="1371600" algn="l" rtl="0" eaLnBrk="1" fontAlgn="base" hangingPunct="1">
        <a:lnSpc>
          <a:spcPct val="75000"/>
        </a:lnSpc>
        <a:spcBef>
          <a:spcPct val="0"/>
        </a:spcBef>
        <a:spcAft>
          <a:spcPct val="0"/>
        </a:spcAft>
        <a:defRPr sz="3200" b="1">
          <a:solidFill>
            <a:schemeClr val="bg2"/>
          </a:solidFill>
          <a:latin typeface="Arial" charset="0"/>
        </a:defRPr>
      </a:lvl8pPr>
      <a:lvl9pPr marL="1828800" algn="l" rtl="0" eaLnBrk="1" fontAlgn="base" hangingPunct="1">
        <a:lnSpc>
          <a:spcPct val="75000"/>
        </a:lnSpc>
        <a:spcBef>
          <a:spcPct val="0"/>
        </a:spcBef>
        <a:spcAft>
          <a:spcPct val="0"/>
        </a:spcAft>
        <a:defRPr sz="3200" b="1">
          <a:solidFill>
            <a:schemeClr val="bg2"/>
          </a:solidFill>
          <a:latin typeface="Arial" charset="0"/>
        </a:defRPr>
      </a:lvl9pPr>
    </p:titleStyle>
    <p:bodyStyle>
      <a:lvl1pPr marL="361950" indent="-361950" algn="l" rtl="0" eaLnBrk="1" fontAlgn="base" hangingPunct="1">
        <a:spcBef>
          <a:spcPct val="20000"/>
        </a:spcBef>
        <a:spcAft>
          <a:spcPct val="0"/>
        </a:spcAft>
        <a:buChar char="•"/>
        <a:defRPr sz="2000" b="0">
          <a:solidFill>
            <a:schemeClr val="tx1"/>
          </a:solidFill>
          <a:latin typeface="+mn-lt"/>
          <a:ea typeface="+mn-ea"/>
          <a:cs typeface="+mn-cs"/>
        </a:defRPr>
      </a:lvl1pPr>
      <a:lvl2pPr marL="801688" indent="-260350" algn="l" rtl="0" eaLnBrk="1" fontAlgn="base" hangingPunct="1">
        <a:spcBef>
          <a:spcPct val="20000"/>
        </a:spcBef>
        <a:spcAft>
          <a:spcPct val="0"/>
        </a:spcAft>
        <a:buChar char="•"/>
        <a:defRPr sz="2000">
          <a:solidFill>
            <a:schemeClr val="tx1"/>
          </a:solidFill>
          <a:latin typeface="+mn-lt"/>
        </a:defRPr>
      </a:lvl2pPr>
      <a:lvl3pPr marL="1228725" indent="-247650" algn="l" rtl="0" eaLnBrk="1" fontAlgn="base" hangingPunct="1">
        <a:spcBef>
          <a:spcPct val="20000"/>
        </a:spcBef>
        <a:spcAft>
          <a:spcPct val="0"/>
        </a:spcAft>
        <a:buFont typeface="Arial" charset="0"/>
        <a:buChar char="–"/>
        <a:defRPr sz="1700">
          <a:solidFill>
            <a:schemeClr val="tx1"/>
          </a:solidFill>
          <a:latin typeface="+mn-lt"/>
        </a:defRPr>
      </a:lvl3pPr>
      <a:lvl4pPr marL="1704975" indent="-212725" algn="l" rtl="0" eaLnBrk="1" fontAlgn="base" hangingPunct="1">
        <a:spcBef>
          <a:spcPct val="20000"/>
        </a:spcBef>
        <a:spcAft>
          <a:spcPct val="0"/>
        </a:spcAft>
        <a:buFont typeface="Wingdings" pitchFamily="2" charset="2"/>
        <a:buChar char="§"/>
        <a:defRPr sz="1500">
          <a:solidFill>
            <a:schemeClr val="tx1"/>
          </a:solidFill>
          <a:latin typeface="+mn-lt"/>
        </a:defRPr>
      </a:lvl4pPr>
      <a:lvl5pPr marL="2139950" indent="-187325" algn="l" rtl="0" eaLnBrk="1" fontAlgn="base" hangingPunct="1">
        <a:spcBef>
          <a:spcPct val="20000"/>
        </a:spcBef>
        <a:spcAft>
          <a:spcPct val="0"/>
        </a:spcAft>
        <a:buFont typeface="Wingdings" pitchFamily="2" charset="2"/>
        <a:buChar char="§"/>
        <a:defRPr sz="1500">
          <a:solidFill>
            <a:schemeClr val="tx1"/>
          </a:solidFill>
          <a:latin typeface="+mn-lt"/>
        </a:defRPr>
      </a:lvl5pPr>
      <a:lvl6pPr marL="2597150" indent="-187325" algn="l" rtl="0" eaLnBrk="1" fontAlgn="base" hangingPunct="1">
        <a:spcBef>
          <a:spcPct val="20000"/>
        </a:spcBef>
        <a:spcAft>
          <a:spcPct val="0"/>
        </a:spcAft>
        <a:buFont typeface="Wingdings" pitchFamily="2" charset="2"/>
        <a:buChar char="§"/>
        <a:defRPr sz="1500">
          <a:solidFill>
            <a:schemeClr val="tx1"/>
          </a:solidFill>
          <a:latin typeface="+mn-lt"/>
        </a:defRPr>
      </a:lvl6pPr>
      <a:lvl7pPr marL="3054350" indent="-187325" algn="l" rtl="0" eaLnBrk="1" fontAlgn="base" hangingPunct="1">
        <a:spcBef>
          <a:spcPct val="20000"/>
        </a:spcBef>
        <a:spcAft>
          <a:spcPct val="0"/>
        </a:spcAft>
        <a:buFont typeface="Wingdings" pitchFamily="2" charset="2"/>
        <a:buChar char="§"/>
        <a:defRPr sz="1500">
          <a:solidFill>
            <a:schemeClr val="tx1"/>
          </a:solidFill>
          <a:latin typeface="+mn-lt"/>
        </a:defRPr>
      </a:lvl7pPr>
      <a:lvl8pPr marL="3511550" indent="-187325" algn="l" rtl="0" eaLnBrk="1" fontAlgn="base" hangingPunct="1">
        <a:spcBef>
          <a:spcPct val="20000"/>
        </a:spcBef>
        <a:spcAft>
          <a:spcPct val="0"/>
        </a:spcAft>
        <a:buFont typeface="Wingdings" pitchFamily="2" charset="2"/>
        <a:buChar char="§"/>
        <a:defRPr sz="1500">
          <a:solidFill>
            <a:schemeClr val="tx1"/>
          </a:solidFill>
          <a:latin typeface="+mn-lt"/>
        </a:defRPr>
      </a:lvl8pPr>
      <a:lvl9pPr marL="3968750" indent="-187325" algn="l" rtl="0" eaLnBrk="1" fontAlgn="base" hangingPunct="1">
        <a:spcBef>
          <a:spcPct val="20000"/>
        </a:spcBef>
        <a:spcAft>
          <a:spcPct val="0"/>
        </a:spcAft>
        <a:buFont typeface="Wingdings" pitchFamily="2" charset="2"/>
        <a:buChar char="§"/>
        <a:defRPr sz="1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Word_Document.docx"/></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79A397-F96C-4111-8E2C-F02078E1495D}"/>
              </a:ext>
            </a:extLst>
          </p:cNvPr>
          <p:cNvSpPr>
            <a:spLocks noGrp="1"/>
          </p:cNvSpPr>
          <p:nvPr>
            <p:ph type="body" sz="quarter" idx="13"/>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0" indent="0">
              <a:buNone/>
            </a:pPr>
            <a:endParaRPr lang="en-GB" dirty="0"/>
          </a:p>
        </p:txBody>
      </p:sp>
      <p:pic>
        <p:nvPicPr>
          <p:cNvPr id="7" name="Picture 6">
            <a:extLst>
              <a:ext uri="{FF2B5EF4-FFF2-40B4-BE49-F238E27FC236}">
                <a16:creationId xmlns:a16="http://schemas.microsoft.com/office/drawing/2014/main" id="{946659AD-4CFE-4D64-B22E-8324BEC274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024331"/>
          </a:xfrm>
          <a:prstGeom prst="rect">
            <a:avLst/>
          </a:prstGeom>
        </p:spPr>
      </p:pic>
      <p:sp>
        <p:nvSpPr>
          <p:cNvPr id="8" name="TextBox 7">
            <a:extLst>
              <a:ext uri="{FF2B5EF4-FFF2-40B4-BE49-F238E27FC236}">
                <a16:creationId xmlns:a16="http://schemas.microsoft.com/office/drawing/2014/main" id="{F07BCAC5-5F47-4FA7-B561-39E58F4880D0}"/>
              </a:ext>
            </a:extLst>
          </p:cNvPr>
          <p:cNvSpPr txBox="1"/>
          <p:nvPr/>
        </p:nvSpPr>
        <p:spPr>
          <a:xfrm>
            <a:off x="179512" y="1131590"/>
            <a:ext cx="3793706" cy="2923877"/>
          </a:xfrm>
          <a:prstGeom prst="rect">
            <a:avLst/>
          </a:prstGeom>
          <a:noFill/>
        </p:spPr>
        <p:txBody>
          <a:bodyPr wrap="square" rtlCol="0">
            <a:spAutoFit/>
          </a:bodyPr>
          <a:lstStyle/>
          <a:p>
            <a:r>
              <a:rPr lang="en-GB" sz="2800" b="1" dirty="0" err="1">
                <a:solidFill>
                  <a:srgbClr val="002060"/>
                </a:solidFill>
                <a:latin typeface="Georgia" panose="02040502050405020303" pitchFamily="18" charset="0"/>
              </a:rPr>
              <a:t>Allergiespreekuur</a:t>
            </a:r>
            <a:endParaRPr lang="en-GB" sz="2800" b="1" dirty="0">
              <a:solidFill>
                <a:srgbClr val="002060"/>
              </a:solidFill>
              <a:latin typeface="Georgia" panose="02040502050405020303" pitchFamily="18" charset="0"/>
            </a:endParaRPr>
          </a:p>
          <a:p>
            <a:r>
              <a:rPr lang="en-GB" sz="2800" b="1" dirty="0" err="1">
                <a:solidFill>
                  <a:srgbClr val="002060"/>
                </a:solidFill>
                <a:latin typeface="Georgia" panose="02040502050405020303" pitchFamily="18" charset="0"/>
              </a:rPr>
              <a:t>opzetten</a:t>
            </a:r>
            <a:endParaRPr lang="en-GB" sz="2800" b="1" dirty="0">
              <a:solidFill>
                <a:srgbClr val="002060"/>
              </a:solidFill>
              <a:latin typeface="Georgia" panose="02040502050405020303" pitchFamily="18" charset="0"/>
            </a:endParaRPr>
          </a:p>
          <a:p>
            <a:endParaRPr lang="en-GB" sz="2800" b="1" dirty="0">
              <a:solidFill>
                <a:srgbClr val="002060"/>
              </a:solidFill>
              <a:latin typeface="Georgia" panose="02040502050405020303" pitchFamily="18" charset="0"/>
            </a:endParaRPr>
          </a:p>
          <a:p>
            <a:endParaRPr lang="en-GB" dirty="0">
              <a:solidFill>
                <a:srgbClr val="002060"/>
              </a:solidFill>
              <a:latin typeface="Georgia" panose="02040502050405020303" pitchFamily="18" charset="0"/>
            </a:endParaRPr>
          </a:p>
          <a:p>
            <a:r>
              <a:rPr lang="en-GB" dirty="0">
                <a:solidFill>
                  <a:srgbClr val="002060"/>
                </a:solidFill>
                <a:latin typeface="Georgia" panose="02040502050405020303" pitchFamily="18" charset="0"/>
              </a:rPr>
              <a:t>Module 3</a:t>
            </a:r>
          </a:p>
          <a:p>
            <a:endParaRPr lang="en-GB" dirty="0">
              <a:solidFill>
                <a:srgbClr val="002060"/>
              </a:solidFill>
              <a:latin typeface="Georgia" panose="02040502050405020303" pitchFamily="18" charset="0"/>
            </a:endParaRPr>
          </a:p>
          <a:p>
            <a:r>
              <a:rPr lang="en-GB" dirty="0">
                <a:solidFill>
                  <a:schemeClr val="bg1"/>
                </a:solidFill>
                <a:latin typeface="Georgia" panose="02040502050405020303" pitchFamily="18" charset="0"/>
              </a:rPr>
              <a:t>Loes van Herpen-</a:t>
            </a:r>
            <a:r>
              <a:rPr lang="en-GB" dirty="0" err="1">
                <a:solidFill>
                  <a:schemeClr val="bg1"/>
                </a:solidFill>
                <a:latin typeface="Georgia" panose="02040502050405020303" pitchFamily="18" charset="0"/>
              </a:rPr>
              <a:t>Verwegen</a:t>
            </a:r>
            <a:endParaRPr lang="en-GB" dirty="0">
              <a:solidFill>
                <a:schemeClr val="bg1"/>
              </a:solidFill>
              <a:latin typeface="Georgia" panose="02040502050405020303" pitchFamily="18" charset="0"/>
            </a:endParaRPr>
          </a:p>
          <a:p>
            <a:r>
              <a:rPr lang="en-GB" dirty="0">
                <a:solidFill>
                  <a:schemeClr val="bg1"/>
                </a:solidFill>
                <a:latin typeface="Georgia" panose="02040502050405020303" pitchFamily="18" charset="0"/>
              </a:rPr>
              <a:t>Diagnostics Manager ALK</a:t>
            </a:r>
          </a:p>
        </p:txBody>
      </p:sp>
    </p:spTree>
    <p:extLst>
      <p:ext uri="{BB962C8B-B14F-4D97-AF65-F5344CB8AC3E}">
        <p14:creationId xmlns:p14="http://schemas.microsoft.com/office/powerpoint/2010/main" val="2742612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0332" y="411510"/>
            <a:ext cx="8370129" cy="900782"/>
          </a:xfrm>
        </p:spPr>
        <p:txBody>
          <a:bodyPr/>
          <a:lstStyle/>
          <a:p>
            <a:pPr lvl="0" eaLnBrk="0" hangingPunct="0">
              <a:spcBef>
                <a:spcPct val="0"/>
              </a:spcBef>
            </a:pPr>
            <a:r>
              <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rPr>
              <a:t>Vraag 5:</a:t>
            </a:r>
          </a:p>
          <a:p>
            <a:pPr lvl="0" eaLnBrk="0" hangingPunct="0">
              <a:spcBef>
                <a:spcPct val="0"/>
              </a:spcBef>
            </a:pPr>
            <a:endPar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lvl="0" eaLnBrk="0" hangingPunct="0">
              <a:spcBef>
                <a:spcPct val="0"/>
              </a:spcBef>
            </a:pPr>
            <a:r>
              <a:rPr lang="nl-NL" altLang="nl-NL" sz="1600" i="0" dirty="0">
                <a:solidFill>
                  <a:srgbClr val="002060"/>
                </a:solidFill>
                <a:latin typeface="Georgia" panose="02040502050405020303" pitchFamily="18" charset="0"/>
                <a:ea typeface="Times New Roman" panose="02020603050405020304" pitchFamily="18" charset="0"/>
                <a:cs typeface="Arial" panose="020B0604020202020204" pitchFamily="34" charset="0"/>
              </a:rPr>
              <a:t>De selectiecriteria binnen het HIS die doorgaans worden gehanteerd voor het selecteren van allergiepatiënten binnen de totale patiëntenpopulatie zijn:</a:t>
            </a:r>
          </a:p>
          <a:p>
            <a:pPr lvl="0" eaLnBrk="0" hangingPunct="0">
              <a:spcBef>
                <a:spcPct val="0"/>
              </a:spcBef>
            </a:pPr>
            <a:endParaRPr lang="nl-NL" altLang="nl-NL" sz="1600" i="0" dirty="0">
              <a:solidFill>
                <a:srgbClr val="002060"/>
              </a:solidFill>
              <a:latin typeface="Georgia" panose="02040502050405020303" pitchFamily="18" charset="0"/>
            </a:endParaRPr>
          </a:p>
          <a:p>
            <a:endParaRPr lang="en-GB" sz="1600" i="0" dirty="0"/>
          </a:p>
        </p:txBody>
      </p:sp>
      <p:sp>
        <p:nvSpPr>
          <p:cNvPr id="4" name="Text Placeholder 3"/>
          <p:cNvSpPr>
            <a:spLocks noGrp="1"/>
          </p:cNvSpPr>
          <p:nvPr>
            <p:ph type="body" sz="quarter" idx="13"/>
          </p:nvPr>
        </p:nvSpPr>
        <p:spPr>
          <a:xfrm>
            <a:off x="414338" y="1635646"/>
            <a:ext cx="8370887" cy="3456384"/>
          </a:xfrm>
        </p:spPr>
        <p:txBody>
          <a:bodyPr/>
          <a:lstStyle/>
          <a:p>
            <a:pPr marL="0" indent="0">
              <a:buNone/>
            </a:pPr>
            <a:r>
              <a:rPr lang="nl-NL" sz="1600" dirty="0">
                <a:latin typeface="Georgia" panose="02040502050405020303" pitchFamily="18" charset="0"/>
              </a:rPr>
              <a:t>A : Leeftijd : 5 t / m 60 jaar</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B : Medicatiegebruik (ATC-codes) Symptomatica (R01A), Nasaal corticosteroïd (R06A), Immunotherapie allergenen (V01A)</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C: ICPC R97/ ICPC A12</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D : Alle bovenstaande antwoorden</a:t>
            </a:r>
          </a:p>
          <a:p>
            <a:pPr marL="0" indent="0">
              <a:buNone/>
            </a:pPr>
            <a:endParaRPr lang="nl-NL" sz="1600" dirty="0">
              <a:latin typeface="Georgia" panose="02040502050405020303" pitchFamily="18" charset="0"/>
            </a:endParaRPr>
          </a:p>
        </p:txBody>
      </p:sp>
    </p:spTree>
    <p:extLst>
      <p:ext uri="{BB962C8B-B14F-4D97-AF65-F5344CB8AC3E}">
        <p14:creationId xmlns:p14="http://schemas.microsoft.com/office/powerpoint/2010/main" val="2682361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5655E40-8C88-4C00-BACA-5420760B6B1E}"/>
              </a:ext>
            </a:extLst>
          </p:cNvPr>
          <p:cNvSpPr txBox="1"/>
          <p:nvPr/>
        </p:nvSpPr>
        <p:spPr>
          <a:xfrm>
            <a:off x="251520" y="915566"/>
            <a:ext cx="4248472" cy="3662541"/>
          </a:xfrm>
          <a:prstGeom prst="rect">
            <a:avLst/>
          </a:prstGeom>
          <a:noFill/>
        </p:spPr>
        <p:txBody>
          <a:bodyPr wrap="square" rtlCol="0">
            <a:spAutoFit/>
          </a:bodyPr>
          <a:lstStyle/>
          <a:p>
            <a:r>
              <a:rPr lang="en-GB" sz="2800" b="1" dirty="0" err="1">
                <a:solidFill>
                  <a:schemeClr val="accent5">
                    <a:lumMod val="90000"/>
                    <a:lumOff val="10000"/>
                  </a:schemeClr>
                </a:solidFill>
                <a:latin typeface="Georgia" panose="02040502050405020303" pitchFamily="18" charset="0"/>
              </a:rPr>
              <a:t>Allergiespreekuur</a:t>
            </a:r>
            <a:r>
              <a:rPr lang="en-GB" sz="2800" b="1" dirty="0">
                <a:solidFill>
                  <a:schemeClr val="accent5">
                    <a:lumMod val="90000"/>
                    <a:lumOff val="10000"/>
                  </a:schemeClr>
                </a:solidFill>
                <a:latin typeface="Georgia" panose="02040502050405020303" pitchFamily="18" charset="0"/>
              </a:rPr>
              <a:t> </a:t>
            </a:r>
            <a:r>
              <a:rPr lang="en-GB" sz="2800" b="1" dirty="0" err="1">
                <a:solidFill>
                  <a:schemeClr val="accent5">
                    <a:lumMod val="90000"/>
                    <a:lumOff val="10000"/>
                  </a:schemeClr>
                </a:solidFill>
                <a:latin typeface="Georgia" panose="02040502050405020303" pitchFamily="18" charset="0"/>
              </a:rPr>
              <a:t>opzetten</a:t>
            </a:r>
            <a:endParaRPr lang="en-GB" sz="2800" b="1" dirty="0">
              <a:solidFill>
                <a:schemeClr val="accent5">
                  <a:lumMod val="90000"/>
                  <a:lumOff val="10000"/>
                </a:schemeClr>
              </a:solidFill>
              <a:latin typeface="Georgia" panose="02040502050405020303" pitchFamily="18" charset="0"/>
            </a:endParaRPr>
          </a:p>
          <a:p>
            <a:endParaRPr lang="en-GB" dirty="0">
              <a:solidFill>
                <a:schemeClr val="bg1"/>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endParaRPr lang="en-GB" dirty="0">
              <a:solidFill>
                <a:schemeClr val="accent5">
                  <a:lumMod val="90000"/>
                  <a:lumOff val="10000"/>
                </a:schemeClr>
              </a:solidFill>
              <a:latin typeface="Georgia" panose="02040502050405020303" pitchFamily="18" charset="0"/>
            </a:endParaRPr>
          </a:p>
          <a:p>
            <a:r>
              <a:rPr lang="en-GB" dirty="0">
                <a:solidFill>
                  <a:schemeClr val="accent5">
                    <a:lumMod val="90000"/>
                    <a:lumOff val="10000"/>
                  </a:schemeClr>
                </a:solidFill>
                <a:latin typeface="Georgia" panose="02040502050405020303" pitchFamily="18" charset="0"/>
              </a:rPr>
              <a:t>Module 3</a:t>
            </a:r>
          </a:p>
          <a:p>
            <a:endParaRPr lang="en-GB" dirty="0">
              <a:solidFill>
                <a:schemeClr val="accent5">
                  <a:lumMod val="90000"/>
                  <a:lumOff val="10000"/>
                </a:schemeClr>
              </a:solidFill>
              <a:latin typeface="Georgia" panose="02040502050405020303" pitchFamily="18" charset="0"/>
            </a:endParaRPr>
          </a:p>
          <a:p>
            <a:r>
              <a:rPr lang="en-GB" sz="1800" dirty="0">
                <a:solidFill>
                  <a:schemeClr val="bg1"/>
                </a:solidFill>
                <a:latin typeface="Georgia" panose="02040502050405020303" pitchFamily="18" charset="0"/>
              </a:rPr>
              <a:t>Loes van Herpen – </a:t>
            </a:r>
            <a:r>
              <a:rPr lang="en-GB" sz="1800" dirty="0" err="1">
                <a:solidFill>
                  <a:schemeClr val="bg1"/>
                </a:solidFill>
                <a:latin typeface="Georgia" panose="02040502050405020303" pitchFamily="18" charset="0"/>
              </a:rPr>
              <a:t>Verwegen</a:t>
            </a:r>
            <a:endParaRPr lang="en-GB" sz="1800" dirty="0">
              <a:solidFill>
                <a:schemeClr val="bg1"/>
              </a:solidFill>
              <a:latin typeface="Georgia" panose="02040502050405020303" pitchFamily="18" charset="0"/>
            </a:endParaRPr>
          </a:p>
          <a:p>
            <a:r>
              <a:rPr lang="en-GB" sz="1800" dirty="0">
                <a:solidFill>
                  <a:schemeClr val="bg1"/>
                </a:solidFill>
                <a:latin typeface="Georgia" panose="02040502050405020303" pitchFamily="18" charset="0"/>
              </a:rPr>
              <a:t>Diagnostics Manager ALK</a:t>
            </a:r>
          </a:p>
        </p:txBody>
      </p:sp>
    </p:spTree>
    <p:extLst>
      <p:ext uri="{BB962C8B-B14F-4D97-AF65-F5344CB8AC3E}">
        <p14:creationId xmlns:p14="http://schemas.microsoft.com/office/powerpoint/2010/main" val="1530794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nl-NL" sz="2000" b="1" dirty="0"/>
              <a:t>Waarom een allergiespreekuur?</a:t>
            </a:r>
          </a:p>
        </p:txBody>
      </p:sp>
      <p:sp>
        <p:nvSpPr>
          <p:cNvPr id="4" name="Text Placeholder 3"/>
          <p:cNvSpPr>
            <a:spLocks noGrp="1"/>
          </p:cNvSpPr>
          <p:nvPr>
            <p:ph type="body" sz="quarter" idx="13"/>
          </p:nvPr>
        </p:nvSpPr>
        <p:spPr>
          <a:xfrm>
            <a:off x="414338" y="1419622"/>
            <a:ext cx="8370887" cy="3384153"/>
          </a:xfrm>
        </p:spPr>
        <p:txBody>
          <a:bodyPr/>
          <a:lstStyle/>
          <a:p>
            <a:r>
              <a:rPr lang="nl-NL" sz="1400" dirty="0">
                <a:latin typeface="Georgia" panose="02040502050405020303" pitchFamily="18" charset="0"/>
              </a:rPr>
              <a:t>Ter bevordering van de kwaliteit en continuïteit van de zorg omtrent allergie</a:t>
            </a:r>
          </a:p>
          <a:p>
            <a:pPr marL="0" indent="0">
              <a:buNone/>
            </a:pPr>
            <a:r>
              <a:rPr lang="nl-NL" sz="1400" dirty="0">
                <a:latin typeface="Georgia" panose="02040502050405020303" pitchFamily="18" charset="0"/>
              </a:rPr>
              <a:t> </a:t>
            </a:r>
          </a:p>
          <a:p>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Ter verbetering van de voorlichting aan de </a:t>
            </a:r>
            <a:r>
              <a:rPr lang="nl-NL" altLang="nl-NL" sz="1400" dirty="0">
                <a:solidFill>
                  <a:srgbClr val="000066"/>
                </a:solidFill>
                <a:latin typeface="Georgia" panose="02040502050405020303" pitchFamily="18" charset="0"/>
              </a:rPr>
              <a:t>patiënt</a:t>
            </a:r>
          </a:p>
          <a:p>
            <a:pPr>
              <a:buFont typeface="Arial" panose="020B0604020202020204" pitchFamily="34" charset="0"/>
              <a:buChar char="•"/>
            </a:pPr>
            <a:endParaRPr lang="nl-NL" altLang="nl-NL" sz="1400" dirty="0">
              <a:solidFill>
                <a:srgbClr val="000066"/>
              </a:solidFill>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Ter verbetering van de begeleiding en ondersteuning van de </a:t>
            </a:r>
            <a:r>
              <a:rPr lang="nl-NL" altLang="nl-NL" sz="1400" dirty="0">
                <a:solidFill>
                  <a:srgbClr val="000066"/>
                </a:solidFill>
                <a:latin typeface="Georgia" panose="02040502050405020303" pitchFamily="18" charset="0"/>
              </a:rPr>
              <a:t>patiënt</a:t>
            </a:r>
            <a:endParaRPr lang="nl-NL" sz="1400" dirty="0">
              <a:latin typeface="Georgia" panose="02040502050405020303" pitchFamily="18" charset="0"/>
            </a:endParaRPr>
          </a:p>
          <a:p>
            <a:pPr marL="0" indent="0">
              <a:buNone/>
            </a:pPr>
            <a:endParaRPr lang="nl-NL" sz="1200" dirty="0">
              <a:latin typeface="Georgia" panose="02040502050405020303" pitchFamily="18" charset="0"/>
            </a:endParaRPr>
          </a:p>
        </p:txBody>
      </p:sp>
    </p:spTree>
    <p:extLst>
      <p:ext uri="{BB962C8B-B14F-4D97-AF65-F5344CB8AC3E}">
        <p14:creationId xmlns:p14="http://schemas.microsoft.com/office/powerpoint/2010/main" val="255604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5"/>
            <a:ext cx="8339136" cy="360040"/>
          </a:xfrm>
        </p:spPr>
        <p:txBody>
          <a:bodyPr anchor="ctr"/>
          <a:lstStyle/>
          <a:p>
            <a:r>
              <a:rPr lang="nl-NL" sz="2000" b="1"/>
              <a:t>Voor wie is het allergiespreekuur bestemd ?</a:t>
            </a:r>
          </a:p>
        </p:txBody>
      </p:sp>
      <p:sp>
        <p:nvSpPr>
          <p:cNvPr id="4" name="Text Placeholder 3"/>
          <p:cNvSpPr>
            <a:spLocks noGrp="1"/>
          </p:cNvSpPr>
          <p:nvPr>
            <p:ph type="body" sz="quarter" idx="13"/>
          </p:nvPr>
        </p:nvSpPr>
        <p:spPr>
          <a:xfrm>
            <a:off x="414338" y="627535"/>
            <a:ext cx="8370887" cy="4176241"/>
          </a:xfrm>
        </p:spPr>
        <p:txBody>
          <a:bodyPr/>
          <a:lstStyle/>
          <a:p>
            <a:pPr marL="192088" indent="-171450">
              <a:defRPr/>
            </a:pPr>
            <a:r>
              <a:rPr lang="nl-NL" altLang="nl-NL" sz="1400" dirty="0">
                <a:solidFill>
                  <a:srgbClr val="002060"/>
                </a:solidFill>
                <a:latin typeface="Georgia" panose="02040502050405020303" pitchFamily="18" charset="0"/>
              </a:rPr>
              <a:t>Patiënten met klachten passend bij een luchtwegallergie. Deze patiënten kunnen zich via het spreekuur, telefonisch of aan de balie melden</a:t>
            </a:r>
          </a:p>
          <a:p>
            <a:pPr marL="20638" indent="0">
              <a:buNone/>
              <a:defRPr/>
            </a:pPr>
            <a:endParaRPr lang="nl-NL" altLang="nl-NL" sz="1400" dirty="0">
              <a:solidFill>
                <a:srgbClr val="002060"/>
              </a:solidFill>
              <a:latin typeface="Georgia" panose="02040502050405020303" pitchFamily="18" charset="0"/>
            </a:endParaRPr>
          </a:p>
          <a:p>
            <a:pPr marL="381600" indent="0">
              <a:buFont typeface="Arial" panose="020B0604020202020204" pitchFamily="34" charset="0"/>
              <a:buNone/>
              <a:defRPr/>
            </a:pPr>
            <a:endParaRPr lang="nl-NL" altLang="nl-NL" sz="1400" i="1"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Patiënten die een herhaalrecept aanvragen voor:</a:t>
            </a:r>
          </a:p>
          <a:p>
            <a:pPr marL="20638" indent="0">
              <a:buNone/>
              <a:defRPr/>
            </a:pPr>
            <a:r>
              <a:rPr lang="nl-NL" altLang="nl-NL" sz="1400" dirty="0">
                <a:solidFill>
                  <a:srgbClr val="002060"/>
                </a:solidFill>
                <a:latin typeface="Georgia" panose="02040502050405020303" pitchFamily="18" charset="0"/>
              </a:rPr>
              <a:t>	- Antihistaminicum</a:t>
            </a:r>
          </a:p>
          <a:p>
            <a:pPr marL="20638" indent="0">
              <a:buNone/>
              <a:defRPr/>
            </a:pPr>
            <a:r>
              <a:rPr lang="nl-NL" altLang="nl-NL" sz="1400" dirty="0">
                <a:solidFill>
                  <a:srgbClr val="002060"/>
                </a:solidFill>
                <a:latin typeface="Georgia" panose="02040502050405020303" pitchFamily="18" charset="0"/>
              </a:rPr>
              <a:t>	- Nasaal c</a:t>
            </a:r>
            <a:r>
              <a:rPr lang="nl-NL" sz="1400" dirty="0">
                <a:solidFill>
                  <a:srgbClr val="002060"/>
                </a:solidFill>
                <a:latin typeface="Georgia" panose="02040502050405020303" pitchFamily="18" charset="0"/>
              </a:rPr>
              <a:t>orticosteroïd </a:t>
            </a:r>
          </a:p>
          <a:p>
            <a:pPr marL="20638" indent="0">
              <a:buNone/>
              <a:defRPr/>
            </a:pPr>
            <a:endParaRPr lang="nl-NL" sz="1400" dirty="0">
              <a:solidFill>
                <a:srgbClr val="002060"/>
              </a:solidFill>
              <a:latin typeface="Georgia" panose="02040502050405020303" pitchFamily="18" charset="0"/>
            </a:endParaRPr>
          </a:p>
          <a:p>
            <a:pPr marL="20638" indent="0">
              <a:buNone/>
              <a:defRPr/>
            </a:pPr>
            <a:endParaRPr lang="nl-NL" altLang="nl-NL" sz="1400"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Kinderen van patiënten die bekend zijn met een luchtwegallergie</a:t>
            </a:r>
          </a:p>
          <a:p>
            <a:pPr marL="20638" indent="0">
              <a:buNone/>
              <a:defRPr/>
            </a:pPr>
            <a:endParaRPr lang="nl-NL" altLang="nl-NL" sz="1400" dirty="0">
              <a:solidFill>
                <a:srgbClr val="002060"/>
              </a:solidFill>
              <a:latin typeface="Georgia" panose="02040502050405020303" pitchFamily="18" charset="0"/>
            </a:endParaRPr>
          </a:p>
          <a:p>
            <a:pPr marL="306388" indent="-285750">
              <a:buFont typeface="Arial" panose="020B0604020202020204" pitchFamily="34" charset="0"/>
              <a:buChar char="•"/>
              <a:defRPr/>
            </a:pPr>
            <a:endParaRPr lang="nl-NL" altLang="nl-NL" sz="1400"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Ook bij chronische verkoudheidsklachten kan een luchtwegallergie de onderliggende oorzaak zijn</a:t>
            </a:r>
          </a:p>
          <a:p>
            <a:pPr marL="20638" indent="0">
              <a:buNone/>
              <a:defRPr/>
            </a:pPr>
            <a:endParaRPr lang="nl-NL" altLang="nl-NL" sz="1400" dirty="0">
              <a:solidFill>
                <a:srgbClr val="002060"/>
              </a:solidFill>
              <a:latin typeface="Georgia" panose="02040502050405020303" pitchFamily="18" charset="0"/>
            </a:endParaRPr>
          </a:p>
          <a:p>
            <a:pPr marL="306388" indent="-285750">
              <a:buFont typeface="Arial" panose="020B0604020202020204" pitchFamily="34" charset="0"/>
              <a:buChar char="•"/>
              <a:defRPr/>
            </a:pPr>
            <a:endParaRPr lang="nl-NL" altLang="nl-NL" sz="1400" dirty="0">
              <a:solidFill>
                <a:srgbClr val="002060"/>
              </a:solidFill>
              <a:latin typeface="Georgia" panose="02040502050405020303" pitchFamily="18" charset="0"/>
            </a:endParaRPr>
          </a:p>
          <a:p>
            <a:pPr marL="192088" indent="-171450">
              <a:defRPr/>
            </a:pPr>
            <a:r>
              <a:rPr lang="nl-NL" altLang="nl-NL" sz="1400" dirty="0">
                <a:solidFill>
                  <a:srgbClr val="002060"/>
                </a:solidFill>
                <a:latin typeface="Georgia" panose="02040502050405020303" pitchFamily="18" charset="0"/>
              </a:rPr>
              <a:t>Patiënten die zijn begonnen met allergie immunotherapie i.v.m. follow up en  evaluatie </a:t>
            </a:r>
          </a:p>
          <a:p>
            <a:pPr marL="381600" indent="0">
              <a:buFont typeface="Arial" panose="020B0604020202020204" pitchFamily="34" charset="0"/>
              <a:buNone/>
              <a:defRPr/>
            </a:pPr>
            <a:endParaRPr lang="nl-NL" altLang="nl-NL" sz="1400" i="1" dirty="0">
              <a:solidFill>
                <a:srgbClr val="002060"/>
              </a:solidFill>
              <a:latin typeface="Georgia" panose="02040502050405020303" pitchFamily="18" charset="0"/>
            </a:endParaRPr>
          </a:p>
          <a:p>
            <a:endParaRPr lang="nl-NL" sz="1200" dirty="0">
              <a:solidFill>
                <a:srgbClr val="002060"/>
              </a:solidFill>
              <a:latin typeface="Georgia" panose="02040502050405020303" pitchFamily="18" charset="0"/>
            </a:endParaRPr>
          </a:p>
        </p:txBody>
      </p:sp>
    </p:spTree>
    <p:extLst>
      <p:ext uri="{BB962C8B-B14F-4D97-AF65-F5344CB8AC3E}">
        <p14:creationId xmlns:p14="http://schemas.microsoft.com/office/powerpoint/2010/main" val="3173012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503"/>
            <a:ext cx="8339136" cy="792087"/>
          </a:xfrm>
        </p:spPr>
        <p:txBody>
          <a:bodyPr anchor="ctr"/>
          <a:lstStyle/>
          <a:p>
            <a:r>
              <a:rPr lang="nl-NL" sz="2000" b="1" dirty="0"/>
              <a:t>Wat zijn de werkzaamheden van de assistente/</a:t>
            </a:r>
            <a:br>
              <a:rPr lang="nl-NL" sz="2000" b="1" dirty="0"/>
            </a:br>
            <a:r>
              <a:rPr lang="nl-NL" sz="2000" b="1" dirty="0"/>
              <a:t>praktijkondersteuner binnen het allergiespreekuur </a:t>
            </a:r>
            <a:r>
              <a:rPr lang="nl-NL" sz="2000" dirty="0"/>
              <a:t>?</a:t>
            </a:r>
          </a:p>
        </p:txBody>
      </p:sp>
      <p:sp>
        <p:nvSpPr>
          <p:cNvPr id="4" name="Text Placeholder 3"/>
          <p:cNvSpPr>
            <a:spLocks noGrp="1"/>
          </p:cNvSpPr>
          <p:nvPr>
            <p:ph type="body" sz="quarter" idx="13"/>
          </p:nvPr>
        </p:nvSpPr>
        <p:spPr>
          <a:xfrm>
            <a:off x="414338" y="1275606"/>
            <a:ext cx="8370887" cy="3600177"/>
          </a:xfrm>
        </p:spPr>
        <p:txBody>
          <a:bodyPr/>
          <a:lstStyle/>
          <a:p>
            <a:r>
              <a:rPr lang="nl-NL" sz="1400" dirty="0">
                <a:solidFill>
                  <a:srgbClr val="002060"/>
                </a:solidFill>
                <a:latin typeface="Georgia" panose="02040502050405020303" pitchFamily="18" charset="0"/>
              </a:rPr>
              <a:t>Uitvoeren van allergie diagnostiek</a:t>
            </a:r>
          </a:p>
          <a:p>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Geven van voorlichting en informatie over allergie</a:t>
            </a:r>
          </a:p>
          <a:p>
            <a:pPr marL="0" indent="0">
              <a:buNone/>
            </a:pPr>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Geven van advies en instructie inzake saneren en medicatie</a:t>
            </a:r>
          </a:p>
          <a:p>
            <a:pPr marL="0" indent="0">
              <a:buNone/>
            </a:pPr>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Behandeling en therapietrouw</a:t>
            </a:r>
          </a:p>
          <a:p>
            <a:endParaRPr lang="nl-NL" sz="1400" dirty="0">
              <a:solidFill>
                <a:srgbClr val="002060"/>
              </a:solidFill>
              <a:latin typeface="Georgia" panose="02040502050405020303" pitchFamily="18" charset="0"/>
            </a:endParaRPr>
          </a:p>
          <a:p>
            <a:endParaRPr lang="nl-NL" sz="1400" dirty="0">
              <a:solidFill>
                <a:srgbClr val="002060"/>
              </a:solidFill>
              <a:latin typeface="Georgia" panose="02040502050405020303" pitchFamily="18" charset="0"/>
            </a:endParaRPr>
          </a:p>
          <a:p>
            <a:r>
              <a:rPr lang="nl-NL" sz="1400" dirty="0">
                <a:solidFill>
                  <a:srgbClr val="002060"/>
                </a:solidFill>
                <a:latin typeface="Georgia" panose="02040502050405020303" pitchFamily="18" charset="0"/>
              </a:rPr>
              <a:t>Coördineren van het gehele allergiespreekuur</a:t>
            </a:r>
          </a:p>
        </p:txBody>
      </p:sp>
    </p:spTree>
    <p:extLst>
      <p:ext uri="{BB962C8B-B14F-4D97-AF65-F5344CB8AC3E}">
        <p14:creationId xmlns:p14="http://schemas.microsoft.com/office/powerpoint/2010/main" val="1202012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83D3-CBD5-430D-816B-9CA04BB0B06E}"/>
              </a:ext>
            </a:extLst>
          </p:cNvPr>
          <p:cNvSpPr>
            <a:spLocks noGrp="1"/>
          </p:cNvSpPr>
          <p:nvPr>
            <p:ph type="title"/>
          </p:nvPr>
        </p:nvSpPr>
        <p:spPr>
          <a:xfrm>
            <a:off x="409328" y="267495"/>
            <a:ext cx="8339136" cy="360039"/>
          </a:xfrm>
        </p:spPr>
        <p:txBody>
          <a:bodyPr anchor="ctr"/>
          <a:lstStyle/>
          <a:p>
            <a:r>
              <a:rPr lang="en-GB" sz="2000" b="1" dirty="0"/>
              <a:t>Checklist </a:t>
            </a:r>
            <a:r>
              <a:rPr lang="en-GB" sz="2000" b="1" dirty="0" err="1"/>
              <a:t>voor</a:t>
            </a:r>
            <a:r>
              <a:rPr lang="en-GB" sz="2000" b="1" dirty="0"/>
              <a:t> het </a:t>
            </a:r>
            <a:r>
              <a:rPr lang="en-GB" sz="2000" b="1" dirty="0" err="1"/>
              <a:t>opzetten</a:t>
            </a:r>
            <a:r>
              <a:rPr lang="en-GB" sz="2000" b="1" dirty="0"/>
              <a:t> van het </a:t>
            </a:r>
            <a:r>
              <a:rPr lang="en-GB" sz="2000" b="1" dirty="0" err="1"/>
              <a:t>allergiespreekuur</a:t>
            </a:r>
            <a:endParaRPr lang="en-GB" sz="2000" b="1" dirty="0"/>
          </a:p>
        </p:txBody>
      </p:sp>
      <p:sp>
        <p:nvSpPr>
          <p:cNvPr id="3" name="Content Placeholder 2">
            <a:extLst>
              <a:ext uri="{FF2B5EF4-FFF2-40B4-BE49-F238E27FC236}">
                <a16:creationId xmlns:a16="http://schemas.microsoft.com/office/drawing/2014/main" id="{822CFC4E-A058-4437-BA39-1FA2351C19C8}"/>
              </a:ext>
            </a:extLst>
          </p:cNvPr>
          <p:cNvSpPr>
            <a:spLocks noGrp="1"/>
          </p:cNvSpPr>
          <p:nvPr>
            <p:ph idx="1"/>
          </p:nvPr>
        </p:nvSpPr>
        <p:spPr>
          <a:xfrm>
            <a:off x="395536" y="915566"/>
            <a:ext cx="3924436" cy="3960439"/>
          </a:xfrm>
        </p:spPr>
        <p:txBody>
          <a:bodyPr/>
          <a:lstStyle/>
          <a:p>
            <a:r>
              <a:rPr lang="nl-NL" sz="1200" b="1" dirty="0">
                <a:latin typeface="Georgia" panose="02040502050405020303" pitchFamily="18" charset="0"/>
              </a:rPr>
              <a:t>Praktijkruimte</a:t>
            </a:r>
          </a:p>
          <a:p>
            <a:pPr marL="285750" indent="-285750">
              <a:buFont typeface="Arial" panose="020B0604020202020204" pitchFamily="34" charset="0"/>
              <a:buChar char="•"/>
            </a:pPr>
            <a:r>
              <a:rPr lang="nl-NL" sz="1200" dirty="0">
                <a:latin typeface="Georgia" panose="02040502050405020303" pitchFamily="18" charset="0"/>
              </a:rPr>
              <a:t>Onderzoeksruimte</a:t>
            </a:r>
          </a:p>
          <a:p>
            <a:pPr marL="285750" indent="-285750">
              <a:buFont typeface="Arial" panose="020B0604020202020204" pitchFamily="34" charset="0"/>
              <a:buChar char="•"/>
            </a:pPr>
            <a:r>
              <a:rPr lang="nl-NL" sz="1200" dirty="0">
                <a:latin typeface="Georgia" panose="02040502050405020303" pitchFamily="18" charset="0"/>
              </a:rPr>
              <a:t>Tafel</a:t>
            </a:r>
          </a:p>
          <a:p>
            <a:pPr marL="285750" indent="-285750">
              <a:buFont typeface="Arial" panose="020B0604020202020204" pitchFamily="34" charset="0"/>
              <a:buChar char="•"/>
            </a:pPr>
            <a:r>
              <a:rPr lang="nl-NL" sz="1200" dirty="0">
                <a:latin typeface="Georgia" panose="02040502050405020303" pitchFamily="18" charset="0"/>
              </a:rPr>
              <a:t>Stoel voor de patiënt </a:t>
            </a:r>
          </a:p>
          <a:p>
            <a:r>
              <a:rPr lang="nl-NL" sz="1200" dirty="0">
                <a:latin typeface="Georgia" panose="02040502050405020303" pitchFamily="18" charset="0"/>
              </a:rPr>
              <a:t>      (zonder wielen) </a:t>
            </a:r>
          </a:p>
          <a:p>
            <a:pPr marL="285750" indent="-285750">
              <a:buFont typeface="Arial" panose="020B0604020202020204" pitchFamily="34" charset="0"/>
              <a:buChar char="•"/>
            </a:pPr>
            <a:r>
              <a:rPr lang="nl-NL" sz="1200" dirty="0">
                <a:latin typeface="Georgia" panose="02040502050405020303" pitchFamily="18" charset="0"/>
              </a:rPr>
              <a:t>Stoel voor de onderzoeker</a:t>
            </a:r>
          </a:p>
          <a:p>
            <a:endParaRPr lang="nl-NL" sz="1200" dirty="0">
              <a:latin typeface="Georgia" panose="02040502050405020303" pitchFamily="18" charset="0"/>
            </a:endParaRPr>
          </a:p>
          <a:p>
            <a:endParaRPr lang="nl-NL" sz="1200" b="1" dirty="0">
              <a:latin typeface="Georgia" panose="02040502050405020303" pitchFamily="18" charset="0"/>
            </a:endParaRPr>
          </a:p>
          <a:p>
            <a:r>
              <a:rPr lang="nl-NL" sz="1200" b="1" dirty="0">
                <a:latin typeface="Georgia" panose="02040502050405020303" pitchFamily="18" charset="0"/>
              </a:rPr>
              <a:t>Test-set</a:t>
            </a:r>
          </a:p>
          <a:p>
            <a:pPr marL="285750" indent="-285750">
              <a:buFont typeface="Arial" panose="020B0604020202020204" pitchFamily="34" charset="0"/>
              <a:buChar char="•"/>
            </a:pPr>
            <a:r>
              <a:rPr lang="nl-NL" sz="1200" dirty="0">
                <a:latin typeface="Georgia" panose="02040502050405020303" pitchFamily="18" charset="0"/>
              </a:rPr>
              <a:t>Tape (genummerd en transparant)</a:t>
            </a:r>
          </a:p>
          <a:p>
            <a:pPr marL="285750" indent="-285750">
              <a:buFont typeface="Arial" panose="020B0604020202020204" pitchFamily="34" charset="0"/>
              <a:buChar char="•"/>
            </a:pPr>
            <a:r>
              <a:rPr lang="nl-NL" sz="1200" dirty="0">
                <a:latin typeface="Georgia" panose="02040502050405020303" pitchFamily="18" charset="0"/>
              </a:rPr>
              <a:t>Lancetten</a:t>
            </a:r>
          </a:p>
          <a:p>
            <a:pPr marL="285750" indent="-285750">
              <a:buFont typeface="Arial" panose="020B0604020202020204" pitchFamily="34" charset="0"/>
              <a:buChar char="•"/>
            </a:pPr>
            <a:r>
              <a:rPr lang="nl-NL" sz="1200" dirty="0">
                <a:latin typeface="Georgia" panose="02040502050405020303" pitchFamily="18" charset="0"/>
              </a:rPr>
              <a:t>Kwaddelmeter</a:t>
            </a:r>
          </a:p>
          <a:p>
            <a:pPr marL="285750" indent="-285750">
              <a:buFont typeface="Arial" panose="020B0604020202020204" pitchFamily="34" charset="0"/>
              <a:buChar char="•"/>
            </a:pPr>
            <a:r>
              <a:rPr lang="nl-NL" sz="1200" dirty="0">
                <a:latin typeface="Georgia" panose="02040502050405020303" pitchFamily="18" charset="0"/>
              </a:rPr>
              <a:t>Pen</a:t>
            </a:r>
          </a:p>
          <a:p>
            <a:pPr marL="285750" indent="-285750">
              <a:buFont typeface="Arial" panose="020B0604020202020204" pitchFamily="34" charset="0"/>
              <a:buChar char="•"/>
            </a:pPr>
            <a:r>
              <a:rPr lang="nl-NL" sz="1200" dirty="0">
                <a:latin typeface="Georgia" panose="02040502050405020303" pitchFamily="18" charset="0"/>
              </a:rPr>
              <a:t>Naaldcontainer</a:t>
            </a:r>
          </a:p>
          <a:p>
            <a:pPr marL="285750" indent="-285750">
              <a:buFont typeface="Arial" panose="020B0604020202020204" pitchFamily="34" charset="0"/>
              <a:buChar char="•"/>
            </a:pPr>
            <a:r>
              <a:rPr lang="nl-NL" sz="1200" dirty="0">
                <a:latin typeface="Georgia" panose="02040502050405020303" pitchFamily="18" charset="0"/>
              </a:rPr>
              <a:t>Stopwatch of kookwekker </a:t>
            </a:r>
          </a:p>
          <a:p>
            <a:endParaRPr lang="nl-NL" sz="1200" dirty="0">
              <a:latin typeface="Georgia" panose="02040502050405020303" pitchFamily="18" charset="0"/>
            </a:endParaRPr>
          </a:p>
          <a:p>
            <a:endParaRPr lang="en-GB" sz="1200" dirty="0">
              <a:latin typeface="Georgia" panose="02040502050405020303" pitchFamily="18" charset="0"/>
            </a:endParaRPr>
          </a:p>
        </p:txBody>
      </p:sp>
      <p:sp>
        <p:nvSpPr>
          <p:cNvPr id="4" name="Content Placeholder 3">
            <a:extLst>
              <a:ext uri="{FF2B5EF4-FFF2-40B4-BE49-F238E27FC236}">
                <a16:creationId xmlns:a16="http://schemas.microsoft.com/office/drawing/2014/main" id="{35A420C1-3E7F-4C50-A4C9-D5D3C69C9937}"/>
              </a:ext>
            </a:extLst>
          </p:cNvPr>
          <p:cNvSpPr>
            <a:spLocks noGrp="1"/>
          </p:cNvSpPr>
          <p:nvPr>
            <p:ph idx="11"/>
          </p:nvPr>
        </p:nvSpPr>
        <p:spPr>
          <a:xfrm>
            <a:off x="4644008" y="915566"/>
            <a:ext cx="3924436" cy="4227934"/>
          </a:xfrm>
        </p:spPr>
        <p:txBody>
          <a:bodyPr/>
          <a:lstStyle/>
          <a:p>
            <a:r>
              <a:rPr lang="nl-NL" sz="1200" b="1" dirty="0">
                <a:latin typeface="Georgia" panose="02040502050405020303" pitchFamily="18" charset="0"/>
              </a:rPr>
              <a:t>Materialen</a:t>
            </a:r>
          </a:p>
          <a:p>
            <a:pPr marL="285750" indent="-285750">
              <a:buFont typeface="Arial" panose="020B0604020202020204" pitchFamily="34" charset="0"/>
              <a:buChar char="•"/>
            </a:pPr>
            <a:r>
              <a:rPr lang="nl-NL" sz="1200" dirty="0">
                <a:latin typeface="Georgia" panose="02040502050405020303" pitchFamily="18" charset="0"/>
              </a:rPr>
              <a:t>Alcohol</a:t>
            </a:r>
          </a:p>
          <a:p>
            <a:pPr marL="285750" indent="-285750">
              <a:buFont typeface="Arial" panose="020B0604020202020204" pitchFamily="34" charset="0"/>
              <a:buChar char="•"/>
            </a:pPr>
            <a:r>
              <a:rPr lang="nl-NL" sz="1200" dirty="0">
                <a:latin typeface="Georgia" panose="02040502050405020303" pitchFamily="18" charset="0"/>
              </a:rPr>
              <a:t>Hand-gel</a:t>
            </a:r>
          </a:p>
          <a:p>
            <a:pPr marL="285750" indent="-285750">
              <a:buFont typeface="Arial" panose="020B0604020202020204" pitchFamily="34" charset="0"/>
              <a:buChar char="•"/>
            </a:pPr>
            <a:r>
              <a:rPr lang="nl-NL" sz="1200" dirty="0">
                <a:latin typeface="Georgia" panose="02040502050405020303" pitchFamily="18" charset="0"/>
              </a:rPr>
              <a:t>Allergeenextracten</a:t>
            </a:r>
          </a:p>
          <a:p>
            <a:pPr marL="285750" indent="-285750">
              <a:buFont typeface="Arial" panose="020B0604020202020204" pitchFamily="34" charset="0"/>
              <a:buChar char="•"/>
            </a:pPr>
            <a:r>
              <a:rPr lang="nl-NL" sz="1200" dirty="0">
                <a:latin typeface="Georgia" panose="02040502050405020303" pitchFamily="18" charset="0"/>
              </a:rPr>
              <a:t>Allergie-anamneseformulieren</a:t>
            </a:r>
          </a:p>
          <a:p>
            <a:pPr marL="285750" indent="-285750">
              <a:buFont typeface="Arial" panose="020B0604020202020204" pitchFamily="34" charset="0"/>
              <a:buChar char="•"/>
            </a:pPr>
            <a:r>
              <a:rPr lang="nl-NL" sz="1200" dirty="0">
                <a:latin typeface="Georgia" panose="02040502050405020303" pitchFamily="18" charset="0"/>
              </a:rPr>
              <a:t>Tissues</a:t>
            </a:r>
          </a:p>
          <a:p>
            <a:pPr marL="285750" indent="-285750">
              <a:buFont typeface="Arial" panose="020B0604020202020204" pitchFamily="34" charset="0"/>
              <a:buChar char="•"/>
            </a:pPr>
            <a:r>
              <a:rPr lang="nl-NL" sz="1200" dirty="0">
                <a:latin typeface="Georgia" panose="02040502050405020303" pitchFamily="18" charset="0"/>
              </a:rPr>
              <a:t>Protocol uitvoeren huidpriktest</a:t>
            </a:r>
          </a:p>
          <a:p>
            <a:pPr marL="285750" indent="-285750">
              <a:buFont typeface="Arial" panose="020B0604020202020204" pitchFamily="34" charset="0"/>
              <a:buChar char="•"/>
            </a:pPr>
            <a:endParaRPr lang="nl-NL" sz="1200" dirty="0">
              <a:latin typeface="Georgia" panose="02040502050405020303" pitchFamily="18" charset="0"/>
            </a:endParaRPr>
          </a:p>
          <a:p>
            <a:r>
              <a:rPr lang="nl-NL" sz="1200" b="1" dirty="0">
                <a:latin typeface="Georgia" panose="02040502050405020303" pitchFamily="18" charset="0"/>
              </a:rPr>
              <a:t>Noodset</a:t>
            </a:r>
          </a:p>
          <a:p>
            <a:pPr marL="285750" indent="-285750">
              <a:buFont typeface="Arial" panose="020B0604020202020204" pitchFamily="34" charset="0"/>
              <a:buChar char="•"/>
            </a:pPr>
            <a:r>
              <a:rPr lang="nl-NL" sz="1200" dirty="0">
                <a:latin typeface="Georgia" panose="02040502050405020303" pitchFamily="18" charset="0"/>
              </a:rPr>
              <a:t>Adrenaline auto injector (noodmedicatie)</a:t>
            </a:r>
          </a:p>
          <a:p>
            <a:pPr marL="285750" indent="-285750">
              <a:buFont typeface="Arial" panose="020B0604020202020204" pitchFamily="34" charset="0"/>
              <a:buChar char="•"/>
            </a:pPr>
            <a:r>
              <a:rPr lang="nl-NL" sz="1200" dirty="0">
                <a:latin typeface="Georgia" panose="02040502050405020303" pitchFamily="18" charset="0"/>
              </a:rPr>
              <a:t>Protocol anafylaxie</a:t>
            </a:r>
          </a:p>
          <a:p>
            <a:endParaRPr lang="en-GB" sz="1200" dirty="0">
              <a:latin typeface="Georgia" panose="02040502050405020303" pitchFamily="18" charset="0"/>
            </a:endParaRPr>
          </a:p>
          <a:p>
            <a:r>
              <a:rPr lang="en-GB" sz="1200" b="1" dirty="0" err="1">
                <a:latin typeface="Georgia" panose="02040502050405020303" pitchFamily="18" charset="0"/>
              </a:rPr>
              <a:t>Administratief</a:t>
            </a:r>
            <a:r>
              <a:rPr lang="en-GB" sz="1200" b="1" dirty="0">
                <a:latin typeface="Georgia" panose="02040502050405020303" pitchFamily="18" charset="0"/>
              </a:rPr>
              <a:t> </a:t>
            </a:r>
            <a:r>
              <a:rPr lang="en-GB" sz="1200" b="1" dirty="0" err="1">
                <a:latin typeface="Georgia" panose="02040502050405020303" pitchFamily="18" charset="0"/>
              </a:rPr>
              <a:t>overzicht</a:t>
            </a:r>
            <a:endParaRPr lang="en-GB" sz="1200" b="1" dirty="0">
              <a:latin typeface="Georgia" panose="02040502050405020303" pitchFamily="18" charset="0"/>
            </a:endParaRPr>
          </a:p>
          <a:p>
            <a:pPr marL="285750" indent="-285750">
              <a:buFont typeface="Arial" panose="020B0604020202020204" pitchFamily="34" charset="0"/>
              <a:buChar char="•"/>
            </a:pPr>
            <a:r>
              <a:rPr lang="en-GB" sz="1200" dirty="0" err="1">
                <a:latin typeface="Georgia" panose="02040502050405020303" pitchFamily="18" charset="0"/>
              </a:rPr>
              <a:t>Allergiemap</a:t>
            </a:r>
            <a:endParaRPr lang="en-GB" sz="1200" dirty="0">
              <a:latin typeface="Georgia" panose="02040502050405020303" pitchFamily="18" charset="0"/>
            </a:endParaRPr>
          </a:p>
          <a:p>
            <a:pPr marL="285750" indent="-285750">
              <a:buFont typeface="Arial" panose="020B0604020202020204" pitchFamily="34" charset="0"/>
              <a:buChar char="•"/>
            </a:pPr>
            <a:r>
              <a:rPr lang="en-GB" sz="1200" dirty="0" err="1">
                <a:latin typeface="Georgia" panose="02040502050405020303" pitchFamily="18" charset="0"/>
              </a:rPr>
              <a:t>Kosten-baten</a:t>
            </a:r>
            <a:r>
              <a:rPr lang="en-GB" sz="1200" dirty="0">
                <a:latin typeface="Georgia" panose="02040502050405020303" pitchFamily="18" charset="0"/>
              </a:rPr>
              <a:t> analyse </a:t>
            </a:r>
            <a:r>
              <a:rPr lang="en-GB" sz="1200" dirty="0" err="1">
                <a:latin typeface="Georgia" panose="02040502050405020303" pitchFamily="18" charset="0"/>
              </a:rPr>
              <a:t>praktijk</a:t>
            </a:r>
            <a:endParaRPr lang="en-GB" sz="1200" dirty="0">
              <a:latin typeface="Georgia" panose="02040502050405020303" pitchFamily="18" charset="0"/>
            </a:endParaRPr>
          </a:p>
          <a:p>
            <a:pPr marL="285750" indent="-285750">
              <a:buFont typeface="Arial" panose="020B0604020202020204" pitchFamily="34" charset="0"/>
              <a:buChar char="•"/>
            </a:pPr>
            <a:r>
              <a:rPr lang="en-GB" sz="1200" dirty="0" err="1">
                <a:latin typeface="Georgia" panose="02040502050405020303" pitchFamily="18" charset="0"/>
              </a:rPr>
              <a:t>Administratief</a:t>
            </a:r>
            <a:r>
              <a:rPr lang="en-GB" sz="1200" dirty="0">
                <a:latin typeface="Georgia" panose="02040502050405020303" pitchFamily="18" charset="0"/>
              </a:rPr>
              <a:t> document </a:t>
            </a:r>
            <a:r>
              <a:rPr lang="en-GB" sz="1200" dirty="0" err="1">
                <a:latin typeface="Georgia" panose="02040502050405020303" pitchFamily="18" charset="0"/>
              </a:rPr>
              <a:t>verwerking</a:t>
            </a:r>
            <a:r>
              <a:rPr lang="en-GB" sz="1200" dirty="0">
                <a:latin typeface="Georgia" panose="02040502050405020303" pitchFamily="18" charset="0"/>
              </a:rPr>
              <a:t> </a:t>
            </a:r>
            <a:r>
              <a:rPr lang="en-GB" sz="1200" dirty="0" err="1">
                <a:latin typeface="Georgia" panose="02040502050405020303" pitchFamily="18" charset="0"/>
              </a:rPr>
              <a:t>allergie</a:t>
            </a:r>
            <a:r>
              <a:rPr lang="nl-NL" sz="1200" dirty="0">
                <a:latin typeface="Georgia" panose="02040502050405020303" pitchFamily="18" charset="0"/>
              </a:rPr>
              <a:t>patiënt </a:t>
            </a:r>
            <a:r>
              <a:rPr lang="en-GB" sz="1200" dirty="0">
                <a:latin typeface="Georgia" panose="02040502050405020303" pitchFamily="18" charset="0"/>
              </a:rPr>
              <a:t>HIS</a:t>
            </a:r>
          </a:p>
        </p:txBody>
      </p:sp>
    </p:spTree>
    <p:extLst>
      <p:ext uri="{BB962C8B-B14F-4D97-AF65-F5344CB8AC3E}">
        <p14:creationId xmlns:p14="http://schemas.microsoft.com/office/powerpoint/2010/main" val="70346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7BDB-61E4-4CB2-8FDE-6E0C50CF7D16}"/>
              </a:ext>
            </a:extLst>
          </p:cNvPr>
          <p:cNvSpPr>
            <a:spLocks noGrp="1"/>
          </p:cNvSpPr>
          <p:nvPr>
            <p:ph type="title"/>
          </p:nvPr>
        </p:nvSpPr>
        <p:spPr>
          <a:xfrm>
            <a:off x="402432" y="123826"/>
            <a:ext cx="8339136" cy="708321"/>
          </a:xfrm>
        </p:spPr>
        <p:txBody>
          <a:bodyPr anchor="ctr"/>
          <a:lstStyle/>
          <a:p>
            <a:r>
              <a:rPr lang="nl-NL" sz="2000" b="1" dirty="0">
                <a:solidFill>
                  <a:srgbClr val="002060"/>
                </a:solidFill>
              </a:rPr>
              <a:t>Inhoudelijke invulling van het spreekuur</a:t>
            </a:r>
            <a:endParaRPr lang="nl-NL" sz="2000" dirty="0"/>
          </a:p>
        </p:txBody>
      </p:sp>
      <p:sp>
        <p:nvSpPr>
          <p:cNvPr id="3" name="Content Placeholder 2">
            <a:extLst>
              <a:ext uri="{FF2B5EF4-FFF2-40B4-BE49-F238E27FC236}">
                <a16:creationId xmlns:a16="http://schemas.microsoft.com/office/drawing/2014/main" id="{FAAA7F62-8CD5-49A1-A552-EEE83B08B5FD}"/>
              </a:ext>
            </a:extLst>
          </p:cNvPr>
          <p:cNvSpPr>
            <a:spLocks noGrp="1"/>
          </p:cNvSpPr>
          <p:nvPr>
            <p:ph idx="1"/>
          </p:nvPr>
        </p:nvSpPr>
        <p:spPr>
          <a:xfrm>
            <a:off x="402432" y="1203598"/>
            <a:ext cx="3924436" cy="3107755"/>
          </a:xfrm>
        </p:spPr>
        <p:txBody>
          <a:bodyPr/>
          <a:lstStyle/>
          <a:p>
            <a:r>
              <a:rPr lang="nl-NL" dirty="0">
                <a:latin typeface="Georgia" panose="02040502050405020303" pitchFamily="18" charset="0"/>
              </a:rPr>
              <a:t>Naast voorgaande checklist kan ook gebruikt worden gemaakt van verschillende materialen zoals:</a:t>
            </a:r>
          </a:p>
          <a:p>
            <a:endParaRPr lang="nl-NL" dirty="0">
              <a:latin typeface="Georgia" panose="02040502050405020303" pitchFamily="18" charset="0"/>
            </a:endParaRPr>
          </a:p>
          <a:p>
            <a:pPr marL="285750" indent="-285750">
              <a:buFont typeface="Arial" panose="020B0604020202020204" pitchFamily="34" charset="0"/>
              <a:buChar char="•"/>
            </a:pPr>
            <a:r>
              <a:rPr lang="nl-NL" dirty="0">
                <a:latin typeface="Georgia" panose="02040502050405020303" pitchFamily="18" charset="0"/>
              </a:rPr>
              <a:t>Anamneseformulieren</a:t>
            </a:r>
          </a:p>
          <a:p>
            <a:pPr marL="285750" indent="-285750">
              <a:buFont typeface="Arial" panose="020B0604020202020204" pitchFamily="34" charset="0"/>
              <a:buChar char="•"/>
            </a:pPr>
            <a:endParaRPr lang="nl-NL" dirty="0">
              <a:latin typeface="Georgia" panose="02040502050405020303" pitchFamily="18" charset="0"/>
            </a:endParaRPr>
          </a:p>
          <a:p>
            <a:pPr marL="285750" indent="-285750">
              <a:buFont typeface="Arial" panose="020B0604020202020204" pitchFamily="34" charset="0"/>
              <a:buChar char="•"/>
            </a:pPr>
            <a:r>
              <a:rPr lang="nl-NL" dirty="0">
                <a:latin typeface="Georgia" panose="02040502050405020303" pitchFamily="18" charset="0"/>
              </a:rPr>
              <a:t>Voorbeeldbrief oproepen</a:t>
            </a:r>
            <a:r>
              <a:rPr lang="nl-NL" altLang="nl-NL" dirty="0">
                <a:solidFill>
                  <a:srgbClr val="000066"/>
                </a:solidFill>
                <a:latin typeface="Georgia" panose="02040502050405020303" pitchFamily="18" charset="0"/>
              </a:rPr>
              <a:t> patiënten</a:t>
            </a:r>
            <a:r>
              <a:rPr lang="nl-NL" dirty="0">
                <a:latin typeface="Georgia" panose="02040502050405020303" pitchFamily="18" charset="0"/>
              </a:rPr>
              <a:t> </a:t>
            </a:r>
          </a:p>
          <a:p>
            <a:pPr marL="285750" indent="-285750">
              <a:buFont typeface="Arial" panose="020B0604020202020204" pitchFamily="34" charset="0"/>
              <a:buChar char="•"/>
            </a:pPr>
            <a:endParaRPr lang="nl-NL" dirty="0">
              <a:latin typeface="Georgia" panose="02040502050405020303" pitchFamily="18" charset="0"/>
            </a:endParaRPr>
          </a:p>
          <a:p>
            <a:pPr marL="285750" indent="-285750">
              <a:buFont typeface="Arial" panose="020B0604020202020204" pitchFamily="34" charset="0"/>
              <a:buChar char="•"/>
            </a:pPr>
            <a:r>
              <a:rPr lang="nl-NL" dirty="0">
                <a:latin typeface="Georgia" panose="02040502050405020303" pitchFamily="18" charset="0"/>
              </a:rPr>
              <a:t>Evaluatieformulieren</a:t>
            </a:r>
          </a:p>
          <a:p>
            <a:pPr marL="285750" indent="-285750">
              <a:buFont typeface="Arial" panose="020B0604020202020204" pitchFamily="34" charset="0"/>
              <a:buChar char="•"/>
            </a:pPr>
            <a:endParaRPr lang="nl-NL" dirty="0">
              <a:latin typeface="Georgia" panose="02040502050405020303" pitchFamily="18" charset="0"/>
            </a:endParaRPr>
          </a:p>
          <a:p>
            <a:pPr marL="285750" indent="-285750">
              <a:buFont typeface="Arial" panose="020B0604020202020204" pitchFamily="34" charset="0"/>
              <a:buChar char="•"/>
            </a:pPr>
            <a:r>
              <a:rPr lang="nl-NL" dirty="0">
                <a:solidFill>
                  <a:srgbClr val="002060"/>
                </a:solidFill>
                <a:latin typeface="Georgia" panose="02040502050405020303" pitchFamily="18" charset="0"/>
              </a:rPr>
              <a:t>Werkschema’s </a:t>
            </a:r>
          </a:p>
          <a:p>
            <a:pPr marL="285750" indent="-285750">
              <a:buFont typeface="Arial" panose="020B0604020202020204" pitchFamily="34" charset="0"/>
              <a:buChar char="•"/>
            </a:pPr>
            <a:endParaRPr lang="nl-NL" dirty="0">
              <a:solidFill>
                <a:srgbClr val="002060"/>
              </a:solidFill>
              <a:latin typeface="Georgia" panose="02040502050405020303" pitchFamily="18" charset="0"/>
            </a:endParaRPr>
          </a:p>
          <a:p>
            <a:pPr marL="285750" indent="-285750">
              <a:buFont typeface="Arial" panose="020B0604020202020204" pitchFamily="34" charset="0"/>
              <a:buChar char="•"/>
            </a:pPr>
            <a:r>
              <a:rPr lang="nl-NL" dirty="0">
                <a:solidFill>
                  <a:srgbClr val="002060"/>
                </a:solidFill>
                <a:latin typeface="Georgia" panose="02040502050405020303" pitchFamily="18" charset="0"/>
              </a:rPr>
              <a:t>Monitoringslijsten</a:t>
            </a:r>
          </a:p>
        </p:txBody>
      </p:sp>
      <p:graphicFrame>
        <p:nvGraphicFramePr>
          <p:cNvPr id="5" name="Content Placeholder 4">
            <a:extLst>
              <a:ext uri="{FF2B5EF4-FFF2-40B4-BE49-F238E27FC236}">
                <a16:creationId xmlns:a16="http://schemas.microsoft.com/office/drawing/2014/main" id="{ED15A4B0-564D-4BBF-A447-FA37044F3AF8}"/>
              </a:ext>
            </a:extLst>
          </p:cNvPr>
          <p:cNvGraphicFramePr>
            <a:graphicFrameLocks noGrp="1" noChangeAspect="1"/>
          </p:cNvGraphicFramePr>
          <p:nvPr>
            <p:ph idx="11"/>
            <p:extLst>
              <p:ext uri="{D42A27DB-BD31-4B8C-83A1-F6EECF244321}">
                <p14:modId xmlns:p14="http://schemas.microsoft.com/office/powerpoint/2010/main" val="3116030602"/>
              </p:ext>
            </p:extLst>
          </p:nvPr>
        </p:nvGraphicFramePr>
        <p:xfrm>
          <a:off x="5027612" y="555526"/>
          <a:ext cx="3792860" cy="4464149"/>
        </p:xfrm>
        <a:graphic>
          <a:graphicData uri="http://schemas.openxmlformats.org/presentationml/2006/ole">
            <mc:AlternateContent xmlns:mc="http://schemas.openxmlformats.org/markup-compatibility/2006">
              <mc:Choice xmlns:v="urn:schemas-microsoft-com:vml" Requires="v">
                <p:oleObj spid="_x0000_s2082" name="Acrobat Document" r:id="rId4" imgW="3777942" imgH="5346481" progId="AcroExch.Document.DC">
                  <p:embed/>
                </p:oleObj>
              </mc:Choice>
              <mc:Fallback>
                <p:oleObj name="Acrobat Document" r:id="rId4" imgW="3777942" imgH="5346481" progId="AcroExch.Document.DC">
                  <p:embed/>
                  <p:pic>
                    <p:nvPicPr>
                      <p:cNvPr id="0" name=""/>
                      <p:cNvPicPr/>
                      <p:nvPr/>
                    </p:nvPicPr>
                    <p:blipFill>
                      <a:blip r:embed="rId5"/>
                      <a:stretch>
                        <a:fillRect/>
                      </a:stretch>
                    </p:blipFill>
                    <p:spPr>
                      <a:xfrm>
                        <a:off x="5027612" y="555526"/>
                        <a:ext cx="3792860" cy="4464149"/>
                      </a:xfrm>
                      <a:prstGeom prst="rect">
                        <a:avLst/>
                      </a:prstGeom>
                    </p:spPr>
                  </p:pic>
                </p:oleObj>
              </mc:Fallback>
            </mc:AlternateContent>
          </a:graphicData>
        </a:graphic>
      </p:graphicFrame>
    </p:spTree>
    <p:extLst>
      <p:ext uri="{BB962C8B-B14F-4D97-AF65-F5344CB8AC3E}">
        <p14:creationId xmlns:p14="http://schemas.microsoft.com/office/powerpoint/2010/main" val="202745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723"/>
            <a:ext cx="8339136" cy="359819"/>
          </a:xfrm>
        </p:spPr>
        <p:txBody>
          <a:bodyPr anchor="ctr"/>
          <a:lstStyle/>
          <a:p>
            <a:r>
              <a:rPr lang="nl-NL" sz="2000" b="1" dirty="0"/>
              <a:t>Verstandig om een kosten-baten analyse te maken</a:t>
            </a:r>
          </a:p>
        </p:txBody>
      </p:sp>
      <p:sp>
        <p:nvSpPr>
          <p:cNvPr id="4" name="Text Placeholder 3"/>
          <p:cNvSpPr>
            <a:spLocks noGrp="1"/>
          </p:cNvSpPr>
          <p:nvPr>
            <p:ph type="body" sz="quarter" idx="13"/>
          </p:nvPr>
        </p:nvSpPr>
        <p:spPr>
          <a:xfrm>
            <a:off x="414338" y="915566"/>
            <a:ext cx="8370887" cy="3888210"/>
          </a:xfrm>
        </p:spPr>
        <p:txBody>
          <a:bodyPr/>
          <a:lstStyle/>
          <a:p>
            <a:pPr marL="0" indent="0">
              <a:buNone/>
            </a:pPr>
            <a:r>
              <a:rPr lang="nl-NL" sz="1400" i="1" dirty="0">
                <a:latin typeface="Georgia" panose="02040502050405020303" pitchFamily="18" charset="0"/>
              </a:rPr>
              <a:t>Er zijn investeringen verbonden aan het opzetten van een spreekuur:</a:t>
            </a:r>
          </a:p>
          <a:p>
            <a:pPr marL="0" indent="0">
              <a:buNone/>
            </a:pPr>
            <a:endParaRPr lang="nl-NL" sz="1400" i="1"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Inzetten van personeel in de huisartsenpraktijk</a:t>
            </a:r>
          </a:p>
          <a:p>
            <a:pPr>
              <a:buFont typeface="Arial" panose="020B0604020202020204" pitchFamily="34" charset="0"/>
              <a:buChar char="•"/>
            </a:pPr>
            <a:r>
              <a:rPr lang="nl-NL" sz="1400" dirty="0">
                <a:latin typeface="Georgia" panose="02040502050405020303" pitchFamily="18" charset="0"/>
              </a:rPr>
              <a:t>Materialen</a:t>
            </a:r>
          </a:p>
          <a:p>
            <a:pPr>
              <a:buFont typeface="Arial" panose="020B0604020202020204" pitchFamily="34" charset="0"/>
              <a:buChar char="•"/>
            </a:pPr>
            <a:r>
              <a:rPr lang="nl-NL" sz="1400" dirty="0">
                <a:latin typeface="Georgia" panose="02040502050405020303" pitchFamily="18" charset="0"/>
              </a:rPr>
              <a:t>Onderzoeksruimte</a:t>
            </a:r>
          </a:p>
          <a:p>
            <a:endParaRPr lang="nl-NL" sz="1400" dirty="0">
              <a:latin typeface="Georgia" panose="02040502050405020303" pitchFamily="18" charset="0"/>
            </a:endParaRPr>
          </a:p>
          <a:p>
            <a:pPr marL="0" indent="0">
              <a:buNone/>
            </a:pPr>
            <a:endParaRPr lang="nl-NL" sz="1400" i="1" dirty="0">
              <a:latin typeface="Georgia" panose="02040502050405020303" pitchFamily="18" charset="0"/>
            </a:endParaRPr>
          </a:p>
          <a:p>
            <a:pPr marL="0" indent="0">
              <a:buNone/>
            </a:pPr>
            <a:r>
              <a:rPr lang="nl-NL" sz="1400" i="1" dirty="0">
                <a:latin typeface="Georgia" panose="02040502050405020303" pitchFamily="18" charset="0"/>
              </a:rPr>
              <a:t>Het levert de praktijk en de patiënt ook een en ander op, zoals:</a:t>
            </a:r>
          </a:p>
          <a:p>
            <a:pPr marL="0" indent="0">
              <a:buNone/>
            </a:pPr>
            <a:endParaRPr lang="nl-NL" sz="1400" i="1"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Door continuïteit is er kans dat het aantal consulten met allergie zal afnemen</a:t>
            </a:r>
          </a:p>
          <a:p>
            <a:pPr>
              <a:buFont typeface="Arial" panose="020B0604020202020204" pitchFamily="34" charset="0"/>
              <a:buChar char="•"/>
            </a:pPr>
            <a:r>
              <a:rPr lang="nl-NL" sz="1400" dirty="0">
                <a:latin typeface="Georgia" panose="02040502050405020303" pitchFamily="18" charset="0"/>
              </a:rPr>
              <a:t>Grotere </a:t>
            </a:r>
            <a:r>
              <a:rPr lang="nl-NL" altLang="nl-NL" sz="1400" dirty="0">
                <a:solidFill>
                  <a:srgbClr val="000066"/>
                </a:solidFill>
                <a:latin typeface="Georgia" panose="02040502050405020303" pitchFamily="18" charset="0"/>
              </a:rPr>
              <a:t>patiënt</a:t>
            </a:r>
            <a:r>
              <a:rPr lang="nl-NL" sz="1400" dirty="0">
                <a:latin typeface="Georgia" panose="02040502050405020303" pitchFamily="18" charset="0"/>
              </a:rPr>
              <a:t> tevredenheid gedurende het pollenseizoen</a:t>
            </a:r>
          </a:p>
          <a:p>
            <a:pPr>
              <a:buFont typeface="Arial" panose="020B0604020202020204" pitchFamily="34" charset="0"/>
              <a:buChar char="•"/>
            </a:pPr>
            <a:r>
              <a:rPr lang="nl-NL" sz="1400" dirty="0">
                <a:latin typeface="Georgia" panose="02040502050405020303" pitchFamily="18" charset="0"/>
              </a:rPr>
              <a:t>P</a:t>
            </a:r>
            <a:r>
              <a:rPr lang="nl-NL" altLang="nl-NL" sz="1400" dirty="0">
                <a:solidFill>
                  <a:srgbClr val="000066"/>
                </a:solidFill>
                <a:latin typeface="Georgia" panose="02040502050405020303" pitchFamily="18" charset="0"/>
              </a:rPr>
              <a:t>atiënt</a:t>
            </a:r>
            <a:r>
              <a:rPr lang="nl-NL" sz="1400" dirty="0">
                <a:latin typeface="Georgia" panose="02040502050405020303" pitchFamily="18" charset="0"/>
              </a:rPr>
              <a:t> betaald geen eigen risico voor een huidpriktest in de praktijk (de RAST, ong. €100,  gaat wel </a:t>
            </a:r>
            <a:r>
              <a:rPr lang="nl-NL" sz="1400" dirty="0" err="1">
                <a:latin typeface="Georgia" panose="02040502050405020303" pitchFamily="18" charset="0"/>
              </a:rPr>
              <a:t>t.k.v</a:t>
            </a:r>
            <a:r>
              <a:rPr lang="nl-NL" sz="1400" dirty="0">
                <a:latin typeface="Georgia" panose="02040502050405020303" pitchFamily="18" charset="0"/>
              </a:rPr>
              <a:t>. eigen risico)</a:t>
            </a:r>
          </a:p>
          <a:p>
            <a:pPr>
              <a:buFont typeface="Arial" panose="020B0604020202020204" pitchFamily="34" charset="0"/>
              <a:buChar char="•"/>
            </a:pPr>
            <a:r>
              <a:rPr lang="nl-NL" sz="1400" dirty="0">
                <a:latin typeface="Georgia" panose="02040502050405020303" pitchFamily="18" charset="0"/>
              </a:rPr>
              <a:t>Praktijk mag voor het onderzoek een dubbel consult rekenen mits het consult langer dan 20 minuten duurt</a:t>
            </a:r>
          </a:p>
          <a:p>
            <a:pPr marL="0" indent="0">
              <a:buNone/>
            </a:pPr>
            <a:r>
              <a:rPr lang="nl-NL" sz="1400" dirty="0">
                <a:solidFill>
                  <a:srgbClr val="FF0000"/>
                </a:solidFill>
                <a:latin typeface="Georgia" panose="02040502050405020303" pitchFamily="18" charset="0"/>
              </a:rPr>
              <a:t>  </a:t>
            </a:r>
          </a:p>
          <a:p>
            <a:pPr marL="0" indent="0">
              <a:buNone/>
            </a:pPr>
            <a:r>
              <a:rPr lang="nl-NL" sz="1200" dirty="0">
                <a:latin typeface="Georgia" panose="02040502050405020303" pitchFamily="18" charset="0"/>
              </a:rPr>
              <a:t>	</a:t>
            </a:r>
          </a:p>
        </p:txBody>
      </p:sp>
    </p:spTree>
    <p:extLst>
      <p:ext uri="{BB962C8B-B14F-4D97-AF65-F5344CB8AC3E}">
        <p14:creationId xmlns:p14="http://schemas.microsoft.com/office/powerpoint/2010/main" val="134267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7494"/>
            <a:ext cx="8208912" cy="504056"/>
          </a:xfrm>
        </p:spPr>
        <p:txBody>
          <a:bodyPr anchor="ctr"/>
          <a:lstStyle/>
          <a:p>
            <a:r>
              <a:rPr lang="nl-NL" sz="2000" b="1" dirty="0"/>
              <a:t>voorbereiding van het spreekuur </a:t>
            </a:r>
          </a:p>
        </p:txBody>
      </p:sp>
      <p:sp>
        <p:nvSpPr>
          <p:cNvPr id="4" name="Text Placeholder 3"/>
          <p:cNvSpPr>
            <a:spLocks noGrp="1"/>
          </p:cNvSpPr>
          <p:nvPr>
            <p:ph type="body" sz="quarter" idx="13"/>
          </p:nvPr>
        </p:nvSpPr>
        <p:spPr>
          <a:xfrm>
            <a:off x="539552" y="987574"/>
            <a:ext cx="8245673" cy="4032448"/>
          </a:xfrm>
        </p:spPr>
        <p:txBody>
          <a:bodyPr/>
          <a:lstStyle/>
          <a:p>
            <a:pPr marL="0" lvl="0" indent="0" eaLnBrk="0" hangingPunct="0">
              <a:spcBef>
                <a:spcPct val="0"/>
              </a:spcBef>
              <a:buNone/>
            </a:pPr>
            <a:r>
              <a:rPr lang="nl-NL" altLang="nl-NL" sz="1400" b="1" dirty="0">
                <a:solidFill>
                  <a:srgbClr val="002060"/>
                </a:solidFill>
                <a:latin typeface="Georgia" panose="02040502050405020303" pitchFamily="18" charset="0"/>
              </a:rPr>
              <a:t>P</a:t>
            </a:r>
            <a:r>
              <a:rPr lang="nl-NL" altLang="nl-NL" sz="1400" b="1" dirty="0">
                <a:solidFill>
                  <a:srgbClr val="000066"/>
                </a:solidFill>
                <a:latin typeface="Georgia" panose="02040502050405020303" pitchFamily="18" charset="0"/>
              </a:rPr>
              <a:t>atiënte</a:t>
            </a:r>
            <a:r>
              <a:rPr lang="nl-NL" altLang="nl-NL" sz="1400" b="1" dirty="0">
                <a:solidFill>
                  <a:srgbClr val="002060"/>
                </a:solidFill>
                <a:latin typeface="Georgia" panose="02040502050405020303" pitchFamily="18" charset="0"/>
              </a:rPr>
              <a:t>n oproepen HIS</a:t>
            </a:r>
          </a:p>
          <a:p>
            <a:pPr marL="0" lvl="0" indent="0" eaLnBrk="0" hangingPunct="0">
              <a:spcBef>
                <a:spcPct val="0"/>
              </a:spcBef>
              <a:buNone/>
            </a:pPr>
            <a:endParaRPr lang="nl-NL" altLang="nl-NL" sz="1400" dirty="0">
              <a:solidFill>
                <a:srgbClr val="002060"/>
              </a:solidFill>
              <a:latin typeface="Georgia" panose="02040502050405020303" pitchFamily="18" charset="0"/>
            </a:endParaRPr>
          </a:p>
          <a:p>
            <a:pPr marL="0" lvl="0" indent="0" eaLnBrk="0" hangingPunct="0">
              <a:spcBef>
                <a:spcPct val="0"/>
              </a:spcBef>
              <a:buNone/>
            </a:pPr>
            <a:r>
              <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rPr>
              <a:t>Doorgaans worden  de volgende selectiecriteria gebruikt voor het selecteren van allergiepatiënten:</a:t>
            </a:r>
          </a:p>
          <a:p>
            <a:pPr marL="0" lvl="0" indent="0" eaLnBrk="0" hangingPunct="0">
              <a:spcBef>
                <a:spcPct val="0"/>
              </a:spcBef>
              <a:buNone/>
            </a:pPr>
            <a:endParaRPr lang="nl-NL" altLang="nl-NL" sz="1400" dirty="0">
              <a:solidFill>
                <a:srgbClr val="002060"/>
              </a:solidFill>
              <a:latin typeface="Georgia" panose="02040502050405020303" pitchFamily="18" charset="0"/>
            </a:endParaRP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Leeftijd: 5 t/m 60 jaar</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Medicatiegebruik (ATC-codes)</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cs typeface="Times New Roman" panose="02020603050405020304" pitchFamily="18" charset="0"/>
              </a:rPr>
              <a:t>R</a:t>
            </a: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01A: antiallergische neussprays (met of zonder corticosteroïden)</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R06A: antihistaminica</a:t>
            </a: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Times New Roman" panose="02020603050405020304" pitchFamily="18" charset="0"/>
              </a:rPr>
              <a:t>V01A: allergeen extracten </a:t>
            </a:r>
            <a:endParaRPr lang="nl-NL" altLang="nl-NL" sz="1400" dirty="0">
              <a:solidFill>
                <a:srgbClr val="002060"/>
              </a:solidFill>
              <a:latin typeface="Georgia" panose="02040502050405020303" pitchFamily="18" charset="0"/>
            </a:endParaRPr>
          </a:p>
          <a:p>
            <a:pPr marL="0" lvl="0" indent="0" eaLnBrk="0" hangingPunct="0">
              <a:spcBef>
                <a:spcPct val="0"/>
              </a:spcBef>
              <a:buNone/>
            </a:pPr>
            <a:endPar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marL="0" lvl="0" indent="0" eaLnBrk="0" hangingPunct="0">
              <a:spcBef>
                <a:spcPct val="0"/>
              </a:spcBef>
              <a:buNone/>
            </a:pPr>
            <a:endPar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marL="0" lvl="0" indent="0" eaLnBrk="0" hangingPunct="0">
              <a:spcBef>
                <a:spcPct val="0"/>
              </a:spcBef>
              <a:buNone/>
            </a:pPr>
            <a:r>
              <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rPr>
              <a:t>U kunt ook selecteren op ICPC-codes:</a:t>
            </a:r>
          </a:p>
          <a:p>
            <a:pPr marL="0" lvl="0" indent="0" eaLnBrk="0" hangingPunct="0">
              <a:spcBef>
                <a:spcPct val="0"/>
              </a:spcBef>
              <a:buNone/>
            </a:pPr>
            <a:endPar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lvl="0" eaLnBrk="0" hangingPunct="0">
              <a:spcBef>
                <a:spcPct val="0"/>
              </a:spcBef>
              <a:buFont typeface="Arial" panose="020B0604020202020204" pitchFamily="34" charset="0"/>
              <a:buChar char="•"/>
            </a:pPr>
            <a:r>
              <a:rPr lang="nl-NL" altLang="nl-NL" sz="1400" dirty="0">
                <a:solidFill>
                  <a:srgbClr val="002060"/>
                </a:solidFill>
                <a:latin typeface="Georgia" panose="02040502050405020303" pitchFamily="18" charset="0"/>
                <a:ea typeface="Times New Roman" panose="02020603050405020304" pitchFamily="18" charset="0"/>
                <a:cs typeface="Arial" panose="020B0604020202020204" pitchFamily="34" charset="0"/>
              </a:rPr>
              <a:t>R97 (hooikoorts/allergische rinitis)</a:t>
            </a:r>
          </a:p>
          <a:p>
            <a:pPr marL="0" indent="0">
              <a:buNone/>
            </a:pPr>
            <a:endParaRPr lang="nl-NL" sz="1400" dirty="0">
              <a:latin typeface="Georgia" panose="02040502050405020303" pitchFamily="18" charset="0"/>
            </a:endParaRPr>
          </a:p>
          <a:p>
            <a:endParaRPr lang="nl-NL" sz="1200" dirty="0">
              <a:latin typeface="Georgia" panose="02040502050405020303" pitchFamily="18" charset="0"/>
            </a:endParaRPr>
          </a:p>
        </p:txBody>
      </p:sp>
      <p:sp>
        <p:nvSpPr>
          <p:cNvPr id="6"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4312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D94F-594D-43F1-BF17-AEFE4AD2B0E0}"/>
              </a:ext>
            </a:extLst>
          </p:cNvPr>
          <p:cNvSpPr>
            <a:spLocks noGrp="1"/>
          </p:cNvSpPr>
          <p:nvPr>
            <p:ph type="title"/>
          </p:nvPr>
        </p:nvSpPr>
        <p:spPr>
          <a:xfrm>
            <a:off x="429835" y="123478"/>
            <a:ext cx="8339136" cy="936103"/>
          </a:xfrm>
        </p:spPr>
        <p:txBody>
          <a:bodyPr anchor="ctr"/>
          <a:lstStyle/>
          <a:p>
            <a:r>
              <a:rPr lang="nl-NL" sz="2000" b="1" dirty="0">
                <a:solidFill>
                  <a:srgbClr val="002060"/>
                </a:solidFill>
              </a:rPr>
              <a:t>Voorbereiding van het spreekuur</a:t>
            </a:r>
            <a:endParaRPr lang="nl-NL" sz="2000" dirty="0"/>
          </a:p>
        </p:txBody>
      </p:sp>
      <p:sp>
        <p:nvSpPr>
          <p:cNvPr id="4" name="Text Placeholder 3"/>
          <p:cNvSpPr>
            <a:spLocks noGrp="1"/>
          </p:cNvSpPr>
          <p:nvPr>
            <p:ph type="body" sz="quarter" idx="13"/>
          </p:nvPr>
        </p:nvSpPr>
        <p:spPr/>
        <p:txBody>
          <a:bodyPr/>
          <a:lstStyle/>
          <a:p>
            <a:pPr marL="0" indent="0">
              <a:buNone/>
            </a:pPr>
            <a:r>
              <a:rPr lang="nl-NL" altLang="nl-NL" sz="1400" b="1" dirty="0">
                <a:solidFill>
                  <a:srgbClr val="000066"/>
                </a:solidFill>
                <a:latin typeface="Georgia" panose="02040502050405020303" pitchFamily="18" charset="0"/>
              </a:rPr>
              <a:t>Patiënten </a:t>
            </a:r>
            <a:r>
              <a:rPr lang="nl-NL" sz="1400" b="1" dirty="0">
                <a:latin typeface="Georgia" panose="02040502050405020303" pitchFamily="18" charset="0"/>
              </a:rPr>
              <a:t>selectie controleren </a:t>
            </a:r>
          </a:p>
          <a:p>
            <a:pPr marL="0" indent="0">
              <a:buNone/>
            </a:pPr>
            <a:endParaRPr lang="nl-NL" sz="1400" b="1" dirty="0">
              <a:latin typeface="Georgia" panose="02040502050405020303" pitchFamily="18" charset="0"/>
            </a:endParaRPr>
          </a:p>
          <a:p>
            <a:r>
              <a:rPr lang="nl-NL" sz="1400" dirty="0">
                <a:latin typeface="Georgia" panose="02040502050405020303" pitchFamily="18" charset="0"/>
              </a:rPr>
              <a:t>Nadat selectie is gemaakt, lijst met patiënten namen te controleren</a:t>
            </a:r>
          </a:p>
          <a:p>
            <a:endParaRPr lang="nl-NL" sz="1400" dirty="0">
              <a:latin typeface="Georgia" panose="02040502050405020303" pitchFamily="18" charset="0"/>
            </a:endParaRPr>
          </a:p>
          <a:p>
            <a:endParaRPr lang="nl-NL" sz="1400" dirty="0">
              <a:latin typeface="Georgia" panose="02040502050405020303" pitchFamily="18" charset="0"/>
            </a:endParaRPr>
          </a:p>
          <a:p>
            <a:r>
              <a:rPr lang="nl-NL" sz="1400" dirty="0">
                <a:latin typeface="Georgia" panose="02040502050405020303" pitchFamily="18" charset="0"/>
              </a:rPr>
              <a:t>De patiënten die medicatie voorgeschreven hebben gekregen voor bijv. huidklachten kunnen uit de lijst worden verwijderd</a:t>
            </a:r>
          </a:p>
          <a:p>
            <a:endParaRPr lang="nl-NL" sz="1400" dirty="0">
              <a:latin typeface="Georgia" panose="02040502050405020303" pitchFamily="18" charset="0"/>
            </a:endParaRPr>
          </a:p>
          <a:p>
            <a:endParaRPr lang="nl-NL" sz="1400" dirty="0">
              <a:latin typeface="Georgia" panose="02040502050405020303" pitchFamily="18" charset="0"/>
            </a:endParaRPr>
          </a:p>
          <a:p>
            <a:r>
              <a:rPr lang="nl-NL" sz="1400" dirty="0">
                <a:latin typeface="Georgia" panose="02040502050405020303" pitchFamily="18" charset="0"/>
              </a:rPr>
              <a:t>Na de controle blijft er een werkbare lijst over van allergiepatiënten die in aanmerking komen voor een uitnodiging voor het allergiespreekuur</a:t>
            </a:r>
          </a:p>
          <a:p>
            <a:pPr marL="0" indent="0">
              <a:buNone/>
            </a:pPr>
            <a:r>
              <a:rPr lang="nl-NL" sz="1400" dirty="0">
                <a:latin typeface="Georgia" panose="02040502050405020303" pitchFamily="18" charset="0"/>
              </a:rPr>
              <a:t> </a:t>
            </a:r>
          </a:p>
          <a:p>
            <a:endParaRPr lang="nl-NL" sz="1200" dirty="0">
              <a:latin typeface="Georgia" panose="02040502050405020303" pitchFamily="18" charset="0"/>
            </a:endParaRPr>
          </a:p>
        </p:txBody>
      </p:sp>
    </p:spTree>
    <p:extLst>
      <p:ext uri="{BB962C8B-B14F-4D97-AF65-F5344CB8AC3E}">
        <p14:creationId xmlns:p14="http://schemas.microsoft.com/office/powerpoint/2010/main" val="316914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502"/>
            <a:ext cx="8339136" cy="827311"/>
          </a:xfrm>
        </p:spPr>
        <p:txBody>
          <a:bodyPr/>
          <a:lstStyle/>
          <a:p>
            <a:r>
              <a:rPr lang="nl-NL" sz="2000" b="1" dirty="0"/>
              <a:t>Inleiding</a:t>
            </a:r>
            <a:br>
              <a:rPr lang="nl-NL" sz="2000" dirty="0"/>
            </a:br>
            <a:br>
              <a:rPr lang="nl-NL" sz="2000" dirty="0"/>
            </a:br>
            <a:r>
              <a:rPr lang="nl-NL" sz="2000" b="1" dirty="0"/>
              <a:t>Wat verstaan we onder een allergiespreekuur?</a:t>
            </a:r>
            <a:br>
              <a:rPr lang="en-GB" sz="2000" dirty="0"/>
            </a:br>
            <a:endParaRPr lang="en-GB" sz="2000" dirty="0"/>
          </a:p>
        </p:txBody>
      </p:sp>
      <p:sp>
        <p:nvSpPr>
          <p:cNvPr id="4" name="Text Placeholder 3"/>
          <p:cNvSpPr>
            <a:spLocks noGrp="1"/>
          </p:cNvSpPr>
          <p:nvPr>
            <p:ph type="body" sz="quarter" idx="13"/>
          </p:nvPr>
        </p:nvSpPr>
        <p:spPr>
          <a:xfrm>
            <a:off x="414338" y="1419622"/>
            <a:ext cx="8622158" cy="3600400"/>
          </a:xfrm>
        </p:spPr>
        <p:txBody>
          <a:bodyPr/>
          <a:lstStyle/>
          <a:p>
            <a:pPr>
              <a:buFont typeface="Arial" panose="020B0604020202020204" pitchFamily="34" charset="0"/>
              <a:buChar char="•"/>
            </a:pPr>
            <a:r>
              <a:rPr lang="nl-NL" sz="1400" dirty="0">
                <a:latin typeface="Georgia" panose="02040502050405020303" pitchFamily="18" charset="0"/>
              </a:rPr>
              <a:t>Een spreekuur binnen de huisartspraktijk (polikliniek) op afspraak en noodzakelijk vanwege een actueel gezondheidsprobleem, specifiek gericht op luchtwegallergie, waarbij de assistente/praktijkondersteuner aandacht heeft voor de huidige en/of toekomstige zorgvraag van de </a:t>
            </a:r>
            <a:r>
              <a:rPr lang="nl-NL" altLang="nl-NL" sz="1400" dirty="0">
                <a:solidFill>
                  <a:srgbClr val="000066"/>
                </a:solidFill>
                <a:latin typeface="Georgia" panose="02040502050405020303" pitchFamily="18" charset="0"/>
              </a:rPr>
              <a:t>patiënt</a:t>
            </a:r>
            <a:r>
              <a:rPr lang="nl-NL" sz="1400" dirty="0">
                <a:latin typeface="Georgia" panose="02040502050405020303" pitchFamily="18" charset="0"/>
              </a:rPr>
              <a:t> ten aanzien van diens lichamelijke, functionele en/of sociale beperkingen als gevolg van een luchtwegallergie</a:t>
            </a: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Wanneer de arts een allergie vermoedt of de diagnose heeft gesteld, kan deze </a:t>
            </a:r>
            <a:r>
              <a:rPr lang="nl-NL" altLang="nl-NL" sz="1400" dirty="0">
                <a:solidFill>
                  <a:srgbClr val="000066"/>
                </a:solidFill>
                <a:latin typeface="Georgia" panose="02040502050405020303" pitchFamily="18" charset="0"/>
              </a:rPr>
              <a:t>patiënt </a:t>
            </a:r>
            <a:r>
              <a:rPr lang="nl-NL" sz="1400" dirty="0">
                <a:latin typeface="Georgia" panose="02040502050405020303" pitchFamily="18" charset="0"/>
              </a:rPr>
              <a:t>naar het allergiespreekuur worden verwezen. De rol van de assistente/ praktijkondersteuner bestaat uit 3 belangrijke onderdelen:</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	- Het geven van voorlichting aan de </a:t>
            </a:r>
            <a:r>
              <a:rPr lang="nl-NL" altLang="nl-NL" sz="1400" dirty="0">
                <a:solidFill>
                  <a:srgbClr val="000066"/>
                </a:solidFill>
                <a:latin typeface="Georgia" panose="02040502050405020303" pitchFamily="18" charset="0"/>
              </a:rPr>
              <a:t>patiënt</a:t>
            </a:r>
            <a:r>
              <a:rPr lang="nl-NL" sz="1400" dirty="0">
                <a:latin typeface="Georgia" panose="02040502050405020303" pitchFamily="18" charset="0"/>
              </a:rPr>
              <a:t> over allergie</a:t>
            </a:r>
          </a:p>
          <a:p>
            <a:pPr marL="0" indent="0">
              <a:buNone/>
            </a:pPr>
            <a:r>
              <a:rPr lang="nl-NL" sz="1400" dirty="0">
                <a:latin typeface="Georgia" panose="02040502050405020303" pitchFamily="18" charset="0"/>
              </a:rPr>
              <a:t>	- Begeleiden van de </a:t>
            </a:r>
            <a:r>
              <a:rPr lang="nl-NL" altLang="nl-NL" sz="1400" dirty="0">
                <a:solidFill>
                  <a:srgbClr val="000066"/>
                </a:solidFill>
                <a:latin typeface="Georgia" panose="02040502050405020303" pitchFamily="18" charset="0"/>
              </a:rPr>
              <a:t>patiënten </a:t>
            </a:r>
          </a:p>
          <a:p>
            <a:pPr marL="0" indent="0">
              <a:buNone/>
            </a:pPr>
            <a:r>
              <a:rPr lang="nl-NL" altLang="nl-NL" sz="1400" dirty="0">
                <a:solidFill>
                  <a:srgbClr val="000066"/>
                </a:solidFill>
                <a:latin typeface="Georgia" panose="02040502050405020303" pitchFamily="18" charset="0"/>
              </a:rPr>
              <a:t>	- Onder controle houden en evalueren van patiënten </a:t>
            </a:r>
          </a:p>
          <a:p>
            <a:pPr marL="0" indent="0">
              <a:buNone/>
            </a:pPr>
            <a:r>
              <a:rPr lang="en-US" altLang="nl-NL" sz="1400" dirty="0">
                <a:solidFill>
                  <a:srgbClr val="000066"/>
                </a:solidFill>
                <a:latin typeface="Georgia" panose="02040502050405020303" pitchFamily="18" charset="0"/>
              </a:rPr>
              <a:t> </a:t>
            </a:r>
            <a:endParaRPr lang="en-GB" altLang="nl-NL" sz="1400" dirty="0">
              <a:solidFill>
                <a:srgbClr val="000066"/>
              </a:solidFill>
              <a:latin typeface="Georgia" panose="02040502050405020303" pitchFamily="18" charset="0"/>
            </a:endParaRPr>
          </a:p>
          <a:p>
            <a:pPr marL="0" indent="0">
              <a:buNone/>
            </a:pPr>
            <a:endParaRPr lang="en-GB" sz="1200" dirty="0"/>
          </a:p>
        </p:txBody>
      </p:sp>
    </p:spTree>
    <p:extLst>
      <p:ext uri="{BB962C8B-B14F-4D97-AF65-F5344CB8AC3E}">
        <p14:creationId xmlns:p14="http://schemas.microsoft.com/office/powerpoint/2010/main" val="2888813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4337-B4A8-4623-8312-3A4ACF792EC0}"/>
              </a:ext>
            </a:extLst>
          </p:cNvPr>
          <p:cNvSpPr>
            <a:spLocks noGrp="1"/>
          </p:cNvSpPr>
          <p:nvPr>
            <p:ph type="title"/>
          </p:nvPr>
        </p:nvSpPr>
        <p:spPr>
          <a:xfrm>
            <a:off x="539552" y="627063"/>
            <a:ext cx="8208912" cy="539750"/>
          </a:xfrm>
        </p:spPr>
        <p:txBody>
          <a:bodyPr anchor="ctr"/>
          <a:lstStyle/>
          <a:p>
            <a:r>
              <a:rPr lang="en-GB" sz="2000" b="1" dirty="0" err="1">
                <a:solidFill>
                  <a:srgbClr val="002060"/>
                </a:solidFill>
              </a:rPr>
              <a:t>Organisatie</a:t>
            </a:r>
            <a:r>
              <a:rPr lang="en-GB" sz="2000" b="1" dirty="0">
                <a:solidFill>
                  <a:srgbClr val="002060"/>
                </a:solidFill>
              </a:rPr>
              <a:t> van het spreekuur</a:t>
            </a:r>
            <a:endParaRPr lang="en-GB" sz="2000" dirty="0"/>
          </a:p>
        </p:txBody>
      </p:sp>
      <p:sp>
        <p:nvSpPr>
          <p:cNvPr id="4" name="Text Placeholder 3">
            <a:extLst>
              <a:ext uri="{FF2B5EF4-FFF2-40B4-BE49-F238E27FC236}">
                <a16:creationId xmlns:a16="http://schemas.microsoft.com/office/drawing/2014/main" id="{89A0A8B5-FE9B-4917-B989-33026604DE27}"/>
              </a:ext>
            </a:extLst>
          </p:cNvPr>
          <p:cNvSpPr>
            <a:spLocks noGrp="1"/>
          </p:cNvSpPr>
          <p:nvPr>
            <p:ph type="body" sz="quarter" idx="13"/>
          </p:nvPr>
        </p:nvSpPr>
        <p:spPr>
          <a:xfrm>
            <a:off x="539553" y="1384300"/>
            <a:ext cx="7488832" cy="3419475"/>
          </a:xfrm>
        </p:spPr>
        <p:txBody>
          <a:bodyPr/>
          <a:lstStyle/>
          <a:p>
            <a:pPr marL="0" indent="0">
              <a:buNone/>
            </a:pPr>
            <a:r>
              <a:rPr lang="nl-NL" sz="1400" b="1" u="sng" dirty="0">
                <a:latin typeface="Georgia" panose="02040502050405020303" pitchFamily="18" charset="0"/>
              </a:rPr>
              <a:t>Passief beleid:</a:t>
            </a:r>
          </a:p>
          <a:p>
            <a:pPr marL="0" indent="0">
              <a:buNone/>
            </a:pPr>
            <a:r>
              <a:rPr lang="nl-NL" sz="1400" dirty="0">
                <a:latin typeface="Georgia" panose="02040502050405020303" pitchFamily="18" charset="0"/>
              </a:rPr>
              <a:t>Binnen de praktijk kan ook gekozen worden voor een minder actieve benadering van de allergiepatiënten. De patiënten melden zich zelf in de praktijk wanneer ze veel klachten ervaren, vervolgens kunnen deze patiënten op het spreekuur worden ingepland</a:t>
            </a:r>
          </a:p>
          <a:p>
            <a:pPr marL="0" indent="0">
              <a:buNone/>
            </a:pPr>
            <a:r>
              <a:rPr lang="nl-NL" sz="1400" dirty="0">
                <a:latin typeface="Georgia" panose="02040502050405020303" pitchFamily="18" charset="0"/>
              </a:rPr>
              <a:t> </a:t>
            </a:r>
          </a:p>
          <a:p>
            <a:pPr marL="0" indent="0">
              <a:buNone/>
            </a:pPr>
            <a:endParaRPr lang="nl-NL" sz="1400" b="1" u="sng" dirty="0">
              <a:latin typeface="Georgia" panose="02040502050405020303" pitchFamily="18" charset="0"/>
            </a:endParaRPr>
          </a:p>
          <a:p>
            <a:pPr marL="0" indent="0">
              <a:buNone/>
            </a:pPr>
            <a:endParaRPr lang="nl-NL" sz="1400" b="1" u="sng" dirty="0">
              <a:latin typeface="Georgia" panose="02040502050405020303" pitchFamily="18" charset="0"/>
            </a:endParaRPr>
          </a:p>
          <a:p>
            <a:pPr marL="0" indent="0">
              <a:buNone/>
            </a:pPr>
            <a:r>
              <a:rPr lang="nl-NL" sz="1400" b="1" u="sng" dirty="0">
                <a:latin typeface="Georgia" panose="02040502050405020303" pitchFamily="18" charset="0"/>
              </a:rPr>
              <a:t>Actief beleid:</a:t>
            </a:r>
          </a:p>
          <a:p>
            <a:pPr marL="0" indent="0">
              <a:buNone/>
            </a:pPr>
            <a:r>
              <a:rPr lang="nl-NL" sz="1400" dirty="0">
                <a:latin typeface="Georgia" panose="02040502050405020303" pitchFamily="18" charset="0"/>
              </a:rPr>
              <a:t>Net als bij het opzetten van een diabetesspreekuur of een cardiovasculair spreekuur is het voordeel van een actieve benadering dat de patiëntenpopulatie voor wat betreft allergie volledig in kaart is gebracht</a:t>
            </a:r>
          </a:p>
          <a:p>
            <a:endParaRPr lang="en-GB" sz="1200" dirty="0"/>
          </a:p>
        </p:txBody>
      </p:sp>
    </p:spTree>
    <p:extLst>
      <p:ext uri="{BB962C8B-B14F-4D97-AF65-F5344CB8AC3E}">
        <p14:creationId xmlns:p14="http://schemas.microsoft.com/office/powerpoint/2010/main" val="1011011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784E-6F92-46EE-A13B-E700DE83E0B3}"/>
              </a:ext>
            </a:extLst>
          </p:cNvPr>
          <p:cNvSpPr>
            <a:spLocks noGrp="1"/>
          </p:cNvSpPr>
          <p:nvPr>
            <p:ph type="title"/>
          </p:nvPr>
        </p:nvSpPr>
        <p:spPr>
          <a:xfrm>
            <a:off x="409328" y="267495"/>
            <a:ext cx="8339136" cy="576063"/>
          </a:xfrm>
        </p:spPr>
        <p:txBody>
          <a:bodyPr anchor="ctr"/>
          <a:lstStyle/>
          <a:p>
            <a:r>
              <a:rPr lang="nl-NL" sz="2000" b="1" dirty="0"/>
              <a:t> Patiënten actief uitnodigen allergiespreekuur</a:t>
            </a:r>
            <a:endParaRPr lang="nl-NL" sz="2000" dirty="0"/>
          </a:p>
        </p:txBody>
      </p:sp>
      <p:sp>
        <p:nvSpPr>
          <p:cNvPr id="3" name="Content Placeholder 2">
            <a:extLst>
              <a:ext uri="{FF2B5EF4-FFF2-40B4-BE49-F238E27FC236}">
                <a16:creationId xmlns:a16="http://schemas.microsoft.com/office/drawing/2014/main" id="{8993BAB0-5055-4EFF-A57A-D8825C488B68}"/>
              </a:ext>
            </a:extLst>
          </p:cNvPr>
          <p:cNvSpPr>
            <a:spLocks noGrp="1"/>
          </p:cNvSpPr>
          <p:nvPr>
            <p:ph idx="1"/>
          </p:nvPr>
        </p:nvSpPr>
        <p:spPr>
          <a:xfrm>
            <a:off x="467544" y="915566"/>
            <a:ext cx="3924436" cy="3719823"/>
          </a:xfrm>
        </p:spPr>
        <p:txBody>
          <a:bodyPr/>
          <a:lstStyle/>
          <a:p>
            <a:pPr marL="171450" indent="-171450">
              <a:buFont typeface="Arial" panose="020B0604020202020204" pitchFamily="34" charset="0"/>
              <a:buChar char="•"/>
            </a:pPr>
            <a:r>
              <a:rPr lang="nl-NL" dirty="0">
                <a:latin typeface="Georgia" panose="02040502050405020303" pitchFamily="18" charset="0"/>
              </a:rPr>
              <a:t>Wanneer bekend is welke patiënten in aanmerking komen voor het allergiespreekuur kunnen deze worden uitgenodigd middels een brief</a:t>
            </a: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r>
              <a:rPr lang="nl-NL" dirty="0">
                <a:latin typeface="Georgia" panose="02040502050405020303" pitchFamily="18" charset="0"/>
              </a:rPr>
              <a:t>De patiënten kunnen vervolgens worden ingepland op een van te voren vastgestelde datum</a:t>
            </a: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r>
              <a:rPr lang="nl-NL" dirty="0">
                <a:latin typeface="Georgia" panose="02040502050405020303" pitchFamily="18" charset="0"/>
              </a:rPr>
              <a:t>Plan een allergietest niet tussen door maar maak hiervoor ruimte in het assistente-spreekuur</a:t>
            </a:r>
          </a:p>
          <a:p>
            <a:pPr marL="171450" indent="-171450">
              <a:buFont typeface="Arial" panose="020B0604020202020204" pitchFamily="34" charset="0"/>
              <a:buChar char="•"/>
            </a:pPr>
            <a:endParaRPr lang="nl-NL" dirty="0">
              <a:latin typeface="Georgia" panose="02040502050405020303" pitchFamily="18" charset="0"/>
            </a:endParaRPr>
          </a:p>
          <a:p>
            <a:pPr marL="171450" indent="-171450">
              <a:buFont typeface="Arial" panose="020B0604020202020204" pitchFamily="34" charset="0"/>
              <a:buChar char="•"/>
            </a:pPr>
            <a:r>
              <a:rPr lang="nl-NL" dirty="0">
                <a:latin typeface="Georgia" panose="02040502050405020303" pitchFamily="18" charset="0"/>
              </a:rPr>
              <a:t>Plan 20 minuten per patiënt </a:t>
            </a:r>
          </a:p>
          <a:p>
            <a:pPr marL="171450" indent="-171450">
              <a:buFont typeface="Arial" panose="020B0604020202020204" pitchFamily="34" charset="0"/>
              <a:buChar char="•"/>
            </a:pPr>
            <a:endParaRPr lang="nl-NL" sz="1200" dirty="0">
              <a:latin typeface="Georgia" panose="02040502050405020303" pitchFamily="18" charset="0"/>
            </a:endParaRPr>
          </a:p>
          <a:p>
            <a:endParaRPr lang="en-GB" sz="1200" dirty="0"/>
          </a:p>
        </p:txBody>
      </p:sp>
      <p:graphicFrame>
        <p:nvGraphicFramePr>
          <p:cNvPr id="5" name="Content Placeholder 4">
            <a:extLst>
              <a:ext uri="{FF2B5EF4-FFF2-40B4-BE49-F238E27FC236}">
                <a16:creationId xmlns:a16="http://schemas.microsoft.com/office/drawing/2014/main" id="{1F92C7B3-86F5-46A7-9E63-22CF835A5126}"/>
              </a:ext>
            </a:extLst>
          </p:cNvPr>
          <p:cNvGraphicFramePr>
            <a:graphicFrameLocks noGrp="1" noChangeAspect="1"/>
          </p:cNvGraphicFramePr>
          <p:nvPr>
            <p:ph idx="11"/>
            <p:extLst>
              <p:ext uri="{D42A27DB-BD31-4B8C-83A1-F6EECF244321}">
                <p14:modId xmlns:p14="http://schemas.microsoft.com/office/powerpoint/2010/main" val="3187653334"/>
              </p:ext>
            </p:extLst>
          </p:nvPr>
        </p:nvGraphicFramePr>
        <p:xfrm>
          <a:off x="4860032" y="915566"/>
          <a:ext cx="3384376" cy="4032448"/>
        </p:xfrm>
        <a:graphic>
          <a:graphicData uri="http://schemas.openxmlformats.org/presentationml/2006/ole">
            <mc:AlternateContent xmlns:mc="http://schemas.openxmlformats.org/markup-compatibility/2006">
              <mc:Choice xmlns:v="urn:schemas-microsoft-com:vml" Requires="v">
                <p:oleObj spid="_x0000_s1062" name="Document" r:id="rId4" imgW="5958582" imgH="7183719" progId="Word.Document.12">
                  <p:embed/>
                </p:oleObj>
              </mc:Choice>
              <mc:Fallback>
                <p:oleObj name="Document" r:id="rId4" imgW="5958582" imgH="7183719" progId="Word.Document.12">
                  <p:embed/>
                  <p:pic>
                    <p:nvPicPr>
                      <p:cNvPr id="0" name=""/>
                      <p:cNvPicPr/>
                      <p:nvPr/>
                    </p:nvPicPr>
                    <p:blipFill>
                      <a:blip r:embed="rId5"/>
                      <a:stretch>
                        <a:fillRect/>
                      </a:stretch>
                    </p:blipFill>
                    <p:spPr>
                      <a:xfrm>
                        <a:off x="4860032" y="915566"/>
                        <a:ext cx="3384376" cy="403244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98F8269-0E51-43BD-B0B7-9E7E7229E4D7}"/>
              </a:ext>
            </a:extLst>
          </p:cNvPr>
          <p:cNvSpPr txBox="1"/>
          <p:nvPr/>
        </p:nvSpPr>
        <p:spPr>
          <a:xfrm rot="20182159">
            <a:off x="5194597" y="2360917"/>
            <a:ext cx="2520280" cy="646331"/>
          </a:xfrm>
          <a:prstGeom prst="rect">
            <a:avLst/>
          </a:prstGeom>
          <a:noFill/>
        </p:spPr>
        <p:txBody>
          <a:bodyPr wrap="square" rtlCol="0">
            <a:spAutoFit/>
          </a:bodyPr>
          <a:lstStyle/>
          <a:p>
            <a:pPr algn="ctr"/>
            <a:r>
              <a:rPr lang="en-GB" sz="3600" b="1" dirty="0" err="1">
                <a:solidFill>
                  <a:schemeClr val="accent6">
                    <a:lumMod val="20000"/>
                    <a:lumOff val="80000"/>
                  </a:schemeClr>
                </a:solidFill>
              </a:rPr>
              <a:t>Voorbeeld</a:t>
            </a:r>
            <a:endParaRPr lang="en-GB" b="1" dirty="0">
              <a:solidFill>
                <a:schemeClr val="accent6">
                  <a:lumMod val="20000"/>
                  <a:lumOff val="80000"/>
                </a:schemeClr>
              </a:solidFill>
            </a:endParaRPr>
          </a:p>
        </p:txBody>
      </p:sp>
    </p:spTree>
    <p:extLst>
      <p:ext uri="{BB962C8B-B14F-4D97-AF65-F5344CB8AC3E}">
        <p14:creationId xmlns:p14="http://schemas.microsoft.com/office/powerpoint/2010/main" val="1307515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23479"/>
            <a:ext cx="8136904" cy="648072"/>
          </a:xfrm>
        </p:spPr>
        <p:txBody>
          <a:bodyPr anchor="ctr"/>
          <a:lstStyle/>
          <a:p>
            <a:r>
              <a:rPr lang="nl-NL" sz="2000" b="1" dirty="0">
                <a:solidFill>
                  <a:srgbClr val="002060"/>
                </a:solidFill>
              </a:rPr>
              <a:t>Uitvoering van het spreekuur</a:t>
            </a:r>
            <a:endParaRPr lang="nl-NL" sz="2000" b="1" dirty="0"/>
          </a:p>
        </p:txBody>
      </p:sp>
      <p:sp>
        <p:nvSpPr>
          <p:cNvPr id="4" name="Text Placeholder 3"/>
          <p:cNvSpPr>
            <a:spLocks noGrp="1"/>
          </p:cNvSpPr>
          <p:nvPr>
            <p:ph type="body" sz="quarter" idx="13"/>
          </p:nvPr>
        </p:nvSpPr>
        <p:spPr>
          <a:xfrm>
            <a:off x="611560" y="915566"/>
            <a:ext cx="8136904" cy="3600400"/>
          </a:xfrm>
        </p:spPr>
        <p:txBody>
          <a:bodyPr/>
          <a:lstStyle/>
          <a:p>
            <a:pPr marL="0" indent="0">
              <a:buNone/>
            </a:pPr>
            <a:r>
              <a:rPr lang="nl-NL" sz="1400" b="1" dirty="0">
                <a:latin typeface="Georgia" panose="02040502050405020303" pitchFamily="18" charset="0"/>
              </a:rPr>
              <a:t>Het spreekuur kan starten</a:t>
            </a:r>
          </a:p>
          <a:p>
            <a:pPr marL="0" indent="0">
              <a:buNone/>
            </a:pPr>
            <a:r>
              <a:rPr lang="nl-NL" sz="1400" dirty="0">
                <a:latin typeface="Georgia" panose="02040502050405020303" pitchFamily="18" charset="0"/>
              </a:rPr>
              <a:t>Werkzaamheden tijdens het spreekuur kunnen grofweg in twee kerntaken gesplitst worden</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1 .Het geven van </a:t>
            </a:r>
            <a:r>
              <a:rPr lang="nl-NL" sz="1400" b="1" i="1" dirty="0">
                <a:latin typeface="Georgia" panose="02040502050405020303" pitchFamily="18" charset="0"/>
              </a:rPr>
              <a:t>voorlichting</a:t>
            </a:r>
            <a:r>
              <a:rPr lang="nl-NL" sz="1400" dirty="0">
                <a:latin typeface="Georgia" panose="02040502050405020303" pitchFamily="18" charset="0"/>
              </a:rPr>
              <a:t> rondom het ziektebeeld allergie en de mogelijke behandelvormen</a:t>
            </a:r>
          </a:p>
          <a:p>
            <a:pPr>
              <a:buFontTx/>
              <a:buChar char="-"/>
            </a:pPr>
            <a:r>
              <a:rPr lang="nl-NL" sz="1400" dirty="0">
                <a:latin typeface="Georgia" panose="02040502050405020303" pitchFamily="18" charset="0"/>
              </a:rPr>
              <a:t>Intakegesprek (anamnese)</a:t>
            </a:r>
          </a:p>
          <a:p>
            <a:pPr>
              <a:buFontTx/>
              <a:buChar char="-"/>
            </a:pPr>
            <a:r>
              <a:rPr lang="nl-NL" sz="1400" dirty="0">
                <a:latin typeface="Georgia" panose="02040502050405020303" pitchFamily="18" charset="0"/>
              </a:rPr>
              <a:t>Vervolgconsulten (bv diagnostiek)</a:t>
            </a:r>
          </a:p>
          <a:p>
            <a:pPr>
              <a:buFontTx/>
              <a:buChar char="-"/>
            </a:pPr>
            <a:r>
              <a:rPr lang="nl-NL" sz="1400" dirty="0">
                <a:latin typeface="Georgia" panose="02040502050405020303" pitchFamily="18" charset="0"/>
              </a:rPr>
              <a:t>Voorlichting geven (behandelplan)</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2. De </a:t>
            </a:r>
            <a:r>
              <a:rPr lang="nl-NL" sz="1400" b="1" i="1" dirty="0">
                <a:latin typeface="Georgia" panose="02040502050405020303" pitchFamily="18" charset="0"/>
              </a:rPr>
              <a:t>begeleiding</a:t>
            </a:r>
            <a:r>
              <a:rPr lang="nl-NL" sz="1400" dirty="0">
                <a:latin typeface="Georgia" panose="02040502050405020303" pitchFamily="18" charset="0"/>
              </a:rPr>
              <a:t> van allergie</a:t>
            </a:r>
            <a:r>
              <a:rPr lang="nl-NL" altLang="nl-NL" sz="1400" dirty="0">
                <a:solidFill>
                  <a:srgbClr val="000066"/>
                </a:solidFill>
                <a:latin typeface="Georgia" panose="02040502050405020303" pitchFamily="18" charset="0"/>
              </a:rPr>
              <a:t>patiënten</a:t>
            </a:r>
            <a:r>
              <a:rPr lang="nl-NL" sz="1400" dirty="0">
                <a:latin typeface="Georgia" panose="02040502050405020303" pitchFamily="18" charset="0"/>
              </a:rPr>
              <a:t> gedurende de therapie</a:t>
            </a:r>
          </a:p>
          <a:p>
            <a:pPr marL="0" indent="0">
              <a:buNone/>
            </a:pPr>
            <a:r>
              <a:rPr lang="nl-NL" sz="1400" dirty="0">
                <a:latin typeface="Georgia" panose="02040502050405020303" pitchFamily="18" charset="0"/>
              </a:rPr>
              <a:t>- Onder controle houden en begeleiden van evaluatiemomenten allergie</a:t>
            </a:r>
            <a:r>
              <a:rPr lang="nl-NL" altLang="nl-NL" sz="1400" dirty="0">
                <a:solidFill>
                  <a:srgbClr val="000066"/>
                </a:solidFill>
                <a:latin typeface="Georgia" panose="02040502050405020303" pitchFamily="18" charset="0"/>
              </a:rPr>
              <a:t>patiënten</a:t>
            </a:r>
            <a:endParaRPr lang="nl-NL" sz="1400" dirty="0">
              <a:latin typeface="Georgia" panose="02040502050405020303" pitchFamily="18" charset="0"/>
            </a:endParaRPr>
          </a:p>
          <a:p>
            <a:pPr marL="0" indent="0">
              <a:buNone/>
            </a:pPr>
            <a:endParaRPr lang="nl-NL" sz="1400" dirty="0"/>
          </a:p>
        </p:txBody>
      </p:sp>
    </p:spTree>
    <p:extLst>
      <p:ext uri="{BB962C8B-B14F-4D97-AF65-F5344CB8AC3E}">
        <p14:creationId xmlns:p14="http://schemas.microsoft.com/office/powerpoint/2010/main" val="3587615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B2117-5301-45D0-9806-4B6C3D55E12F}"/>
              </a:ext>
            </a:extLst>
          </p:cNvPr>
          <p:cNvSpPr>
            <a:spLocks noGrp="1"/>
          </p:cNvSpPr>
          <p:nvPr>
            <p:ph type="title"/>
          </p:nvPr>
        </p:nvSpPr>
        <p:spPr>
          <a:xfrm>
            <a:off x="409328" y="411511"/>
            <a:ext cx="8339136" cy="433040"/>
          </a:xfrm>
        </p:spPr>
        <p:txBody>
          <a:bodyPr/>
          <a:lstStyle/>
          <a:p>
            <a:r>
              <a:rPr lang="nl-NL" sz="2000" b="1" dirty="0">
                <a:solidFill>
                  <a:srgbClr val="002060"/>
                </a:solidFill>
              </a:rPr>
              <a:t>Uitvoering van het spreekuur</a:t>
            </a:r>
            <a:endParaRPr lang="en-GB" sz="2000" b="1" dirty="0"/>
          </a:p>
        </p:txBody>
      </p:sp>
      <p:sp>
        <p:nvSpPr>
          <p:cNvPr id="3" name="Text Placeholder 2">
            <a:extLst>
              <a:ext uri="{FF2B5EF4-FFF2-40B4-BE49-F238E27FC236}">
                <a16:creationId xmlns:a16="http://schemas.microsoft.com/office/drawing/2014/main" id="{C4058443-C3DF-4092-B5A0-87284C021313}"/>
              </a:ext>
            </a:extLst>
          </p:cNvPr>
          <p:cNvSpPr>
            <a:spLocks noGrp="1"/>
          </p:cNvSpPr>
          <p:nvPr>
            <p:ph type="body" sz="quarter" idx="12"/>
          </p:nvPr>
        </p:nvSpPr>
        <p:spPr>
          <a:xfrm>
            <a:off x="414339" y="951260"/>
            <a:ext cx="8370129" cy="324346"/>
          </a:xfrm>
        </p:spPr>
        <p:txBody>
          <a:bodyPr/>
          <a:lstStyle/>
          <a:p>
            <a:r>
              <a:rPr lang="en-GB" sz="1400" b="1" i="0" dirty="0" err="1">
                <a:solidFill>
                  <a:schemeClr val="accent6">
                    <a:lumMod val="75000"/>
                  </a:schemeClr>
                </a:solidFill>
                <a:latin typeface="Georgia" panose="02040502050405020303" pitchFamily="18" charset="0"/>
              </a:rPr>
              <a:t>Voorlichting</a:t>
            </a:r>
            <a:endParaRPr lang="en-GB" sz="1400" b="1" i="0" dirty="0">
              <a:solidFill>
                <a:schemeClr val="accent6">
                  <a:lumMod val="75000"/>
                </a:schemeClr>
              </a:solidFill>
              <a:latin typeface="Georgia" panose="02040502050405020303" pitchFamily="18" charset="0"/>
            </a:endParaRPr>
          </a:p>
          <a:p>
            <a:endParaRPr lang="en-GB" b="1" i="0" dirty="0">
              <a:solidFill>
                <a:schemeClr val="accent6">
                  <a:lumMod val="75000"/>
                </a:schemeClr>
              </a:solidFill>
              <a:latin typeface="Georgia" panose="02040502050405020303" pitchFamily="18" charset="0"/>
            </a:endParaRPr>
          </a:p>
        </p:txBody>
      </p:sp>
      <p:sp>
        <p:nvSpPr>
          <p:cNvPr id="4" name="Text Placeholder 3">
            <a:extLst>
              <a:ext uri="{FF2B5EF4-FFF2-40B4-BE49-F238E27FC236}">
                <a16:creationId xmlns:a16="http://schemas.microsoft.com/office/drawing/2014/main" id="{E5BA7E89-DEC9-4226-8F02-3313F7DB6C40}"/>
              </a:ext>
            </a:extLst>
          </p:cNvPr>
          <p:cNvSpPr>
            <a:spLocks noGrp="1"/>
          </p:cNvSpPr>
          <p:nvPr>
            <p:ph type="body" sz="quarter" idx="13"/>
          </p:nvPr>
        </p:nvSpPr>
        <p:spPr>
          <a:xfrm>
            <a:off x="414338" y="1419622"/>
            <a:ext cx="8370887" cy="3384153"/>
          </a:xfrm>
        </p:spPr>
        <p:txBody>
          <a:bodyPr/>
          <a:lstStyle/>
          <a:p>
            <a:pPr marL="0" indent="0">
              <a:buNone/>
            </a:pPr>
            <a:r>
              <a:rPr lang="nl-NL" sz="1400" b="1" dirty="0">
                <a:solidFill>
                  <a:srgbClr val="002060"/>
                </a:solidFill>
                <a:latin typeface="Georgia" panose="02040502050405020303" pitchFamily="18" charset="0"/>
              </a:rPr>
              <a:t>Voorzorgsmaatregelen allergiespreekuur</a:t>
            </a:r>
          </a:p>
          <a:p>
            <a:pPr marL="0" indent="0">
              <a:buNone/>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Zorg ervoor dat er altijd een arts aanwezig is tijdens het uitvoeren van een huidpriktest indien van toepassing in de praktijk </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Zorg dat noodmedicatie aanwezig is op de praktijk i.v.m. geringe kans op anafylaxie tijdens het uitvoeren van een huidpriktest en/ of bij instellen van immunotherapie</a:t>
            </a:r>
          </a:p>
          <a:p>
            <a:pPr marL="0" indent="0">
              <a:buNone/>
            </a:pPr>
            <a:endParaRPr lang="nl-NL" sz="1400" dirty="0">
              <a:latin typeface="Georgia" panose="02040502050405020303" pitchFamily="18" charset="0"/>
            </a:endParaRPr>
          </a:p>
          <a:p>
            <a:pPr>
              <a:buFont typeface="Arial" panose="020B0604020202020204" pitchFamily="34" charset="0"/>
              <a:buChar char="•"/>
            </a:pPr>
            <a:endParaRPr lang="nl-NL" sz="1400" dirty="0">
              <a:latin typeface="Georgia" panose="02040502050405020303" pitchFamily="18" charset="0"/>
            </a:endParaRPr>
          </a:p>
          <a:p>
            <a:pPr>
              <a:buFont typeface="Arial" panose="020B0604020202020204" pitchFamily="34" charset="0"/>
              <a:buChar char="•"/>
            </a:pPr>
            <a:r>
              <a:rPr lang="nl-NL" sz="1400" dirty="0">
                <a:latin typeface="Georgia" panose="02040502050405020303" pitchFamily="18" charset="0"/>
              </a:rPr>
              <a:t>Zorg voor een protocol </a:t>
            </a:r>
            <a:r>
              <a:rPr lang="nl-NL" sz="1400" b="1" dirty="0">
                <a:latin typeface="Georgia" panose="02040502050405020303" pitchFamily="18" charset="0"/>
              </a:rPr>
              <a:t>anafylaxie</a:t>
            </a:r>
          </a:p>
          <a:p>
            <a:pPr marL="0" indent="0">
              <a:buNone/>
            </a:pPr>
            <a:endParaRPr lang="nl-NL" sz="1400" i="1" dirty="0">
              <a:solidFill>
                <a:schemeClr val="accent1"/>
              </a:solidFill>
              <a:highlight>
                <a:srgbClr val="FFFF00"/>
              </a:highlight>
              <a:latin typeface="Georgia" panose="02040502050405020303" pitchFamily="18" charset="0"/>
            </a:endParaRPr>
          </a:p>
        </p:txBody>
      </p:sp>
    </p:spTree>
    <p:extLst>
      <p:ext uri="{BB962C8B-B14F-4D97-AF65-F5344CB8AC3E}">
        <p14:creationId xmlns:p14="http://schemas.microsoft.com/office/powerpoint/2010/main" val="1803643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195486"/>
            <a:ext cx="8339136" cy="576063"/>
          </a:xfrm>
        </p:spPr>
        <p:txBody>
          <a:bodyPr anchor="ctr"/>
          <a:lstStyle/>
          <a:p>
            <a:r>
              <a:rPr lang="nl-NL" sz="2000" b="1" dirty="0">
                <a:solidFill>
                  <a:srgbClr val="002060"/>
                </a:solidFill>
              </a:rPr>
              <a:t>Uitvoering van het spreekuur</a:t>
            </a:r>
            <a:endParaRPr lang="en-GB" dirty="0"/>
          </a:p>
        </p:txBody>
      </p:sp>
      <p:sp>
        <p:nvSpPr>
          <p:cNvPr id="3" name="Text Placeholder 2"/>
          <p:cNvSpPr>
            <a:spLocks noGrp="1"/>
          </p:cNvSpPr>
          <p:nvPr>
            <p:ph type="body" sz="quarter" idx="12"/>
          </p:nvPr>
        </p:nvSpPr>
        <p:spPr>
          <a:xfrm>
            <a:off x="378335" y="771550"/>
            <a:ext cx="8370129" cy="324820"/>
          </a:xfrm>
        </p:spPr>
        <p:txBody>
          <a:bodyPr/>
          <a:lstStyle/>
          <a:p>
            <a:r>
              <a:rPr lang="en-GB" sz="1400" b="1" i="0" dirty="0">
                <a:solidFill>
                  <a:schemeClr val="accent6">
                    <a:lumMod val="75000"/>
                  </a:schemeClr>
                </a:solidFill>
                <a:latin typeface="Georgia" panose="02040502050405020303" pitchFamily="18" charset="0"/>
              </a:rPr>
              <a:t>Het spreekuur </a:t>
            </a:r>
            <a:r>
              <a:rPr lang="en-GB" sz="1400" b="1" i="0" dirty="0" err="1">
                <a:solidFill>
                  <a:schemeClr val="accent6">
                    <a:lumMod val="75000"/>
                  </a:schemeClr>
                </a:solidFill>
                <a:latin typeface="Georgia" panose="02040502050405020303" pitchFamily="18" charset="0"/>
              </a:rPr>
              <a:t>kan</a:t>
            </a:r>
            <a:r>
              <a:rPr lang="en-GB" sz="1400" b="1" i="0" dirty="0">
                <a:solidFill>
                  <a:schemeClr val="accent6">
                    <a:lumMod val="75000"/>
                  </a:schemeClr>
                </a:solidFill>
                <a:latin typeface="Georgia" panose="02040502050405020303" pitchFamily="18" charset="0"/>
              </a:rPr>
              <a:t> </a:t>
            </a:r>
            <a:r>
              <a:rPr lang="en-GB" sz="1400" b="1" i="0" dirty="0" err="1">
                <a:solidFill>
                  <a:schemeClr val="accent6">
                    <a:lumMod val="75000"/>
                  </a:schemeClr>
                </a:solidFill>
                <a:latin typeface="Georgia" panose="02040502050405020303" pitchFamily="18" charset="0"/>
              </a:rPr>
              <a:t>starten</a:t>
            </a:r>
            <a:endParaRPr lang="en-GB" sz="1400" b="1" i="0" dirty="0">
              <a:solidFill>
                <a:schemeClr val="accent6">
                  <a:lumMod val="75000"/>
                </a:schemeClr>
              </a:solidFill>
              <a:latin typeface="Georgia" panose="02040502050405020303" pitchFamily="18" charset="0"/>
            </a:endParaRPr>
          </a:p>
          <a:p>
            <a:endParaRPr lang="en-GB" sz="1000" dirty="0">
              <a:solidFill>
                <a:schemeClr val="accent6">
                  <a:lumMod val="75000"/>
                </a:schemeClr>
              </a:solidFill>
            </a:endParaRPr>
          </a:p>
        </p:txBody>
      </p:sp>
      <p:sp>
        <p:nvSpPr>
          <p:cNvPr id="4" name="Text Placeholder 3"/>
          <p:cNvSpPr>
            <a:spLocks noGrp="1"/>
          </p:cNvSpPr>
          <p:nvPr>
            <p:ph type="body" sz="quarter" idx="13"/>
          </p:nvPr>
        </p:nvSpPr>
        <p:spPr>
          <a:xfrm>
            <a:off x="414338" y="1203598"/>
            <a:ext cx="8729662" cy="3600400"/>
          </a:xfrm>
        </p:spPr>
        <p:txBody>
          <a:bodyPr/>
          <a:lstStyle/>
          <a:p>
            <a:pPr marL="0" indent="0">
              <a:buNone/>
            </a:pPr>
            <a:r>
              <a:rPr lang="nl-NL" sz="1400" b="1" dirty="0">
                <a:latin typeface="Georgia" panose="02040502050405020303" pitchFamily="18" charset="0"/>
              </a:rPr>
              <a:t>Anamnese</a:t>
            </a:r>
          </a:p>
          <a:p>
            <a:pPr marL="0" indent="0">
              <a:buNone/>
            </a:pPr>
            <a:r>
              <a:rPr lang="nl-NL" sz="1400" dirty="0">
                <a:latin typeface="Georgia" panose="02040502050405020303" pitchFamily="18" charset="0"/>
              </a:rPr>
              <a:t>Deze kan al zijn afgenomen door de arts, toch is het verstandig om deze dan evt. nogmaals door te nemen met </a:t>
            </a:r>
            <a:r>
              <a:rPr lang="nl-NL" altLang="nl-NL" sz="1400" dirty="0">
                <a:solidFill>
                  <a:srgbClr val="000066"/>
                </a:solidFill>
                <a:latin typeface="Georgia" panose="02040502050405020303" pitchFamily="18" charset="0"/>
              </a:rPr>
              <a:t>patiënt </a:t>
            </a:r>
            <a:r>
              <a:rPr lang="nl-NL" sz="1400" dirty="0">
                <a:latin typeface="Georgia" panose="02040502050405020303" pitchFamily="18" charset="0"/>
              </a:rPr>
              <a:t>om een volledig beeld te krijgen van de </a:t>
            </a:r>
            <a:r>
              <a:rPr lang="nl-NL" altLang="nl-NL" sz="1400" dirty="0">
                <a:solidFill>
                  <a:srgbClr val="000066"/>
                </a:solidFill>
                <a:latin typeface="Georgia" panose="02040502050405020303" pitchFamily="18" charset="0"/>
              </a:rPr>
              <a:t>patiënt</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 </a:t>
            </a:r>
          </a:p>
          <a:p>
            <a:pPr marL="0" indent="0">
              <a:buNone/>
            </a:pPr>
            <a:r>
              <a:rPr lang="nl-NL" sz="1400" b="1" dirty="0">
                <a:latin typeface="Georgia" panose="02040502050405020303" pitchFamily="18" charset="0"/>
              </a:rPr>
              <a:t>Diagnostiek</a:t>
            </a:r>
          </a:p>
          <a:p>
            <a:pPr marL="0" indent="0">
              <a:buNone/>
            </a:pPr>
            <a:r>
              <a:rPr lang="nl-NL" sz="1400" dirty="0">
                <a:latin typeface="Georgia" panose="02040502050405020303" pitchFamily="18" charset="0"/>
              </a:rPr>
              <a:t>Diagnostiek kan uitgevoerd worden op de praktijk/poli d.m.v. een huidpriktest</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pPr marL="0" indent="0">
              <a:buNone/>
            </a:pPr>
            <a:r>
              <a:rPr lang="nl-NL" sz="1400" i="1" dirty="0">
                <a:latin typeface="Georgia" panose="02040502050405020303" pitchFamily="18" charset="0"/>
              </a:rPr>
              <a:t>Een huidpriktest kan door de assistente/POH afgenomen worden. Module 2 van dit educatieprogramma heeft als onderwerp Diagnostiek Luchtwegallergieën. Hierin wordt uitgebreid het protocol voor het uitvoeren van de huidpriktest beschreven</a:t>
            </a:r>
          </a:p>
        </p:txBody>
      </p:sp>
    </p:spTree>
    <p:extLst>
      <p:ext uri="{BB962C8B-B14F-4D97-AF65-F5344CB8AC3E}">
        <p14:creationId xmlns:p14="http://schemas.microsoft.com/office/powerpoint/2010/main" val="3895740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9" y="250674"/>
            <a:ext cx="8339136" cy="592884"/>
          </a:xfrm>
        </p:spPr>
        <p:txBody>
          <a:bodyPr anchor="ctr"/>
          <a:lstStyle/>
          <a:p>
            <a:r>
              <a:rPr lang="nl-NL" sz="2000" b="1" dirty="0">
                <a:solidFill>
                  <a:srgbClr val="002060"/>
                </a:solidFill>
              </a:rPr>
              <a:t>Uitvoering van het spreekuur</a:t>
            </a:r>
            <a:endParaRPr lang="en-GB" sz="2000" b="1" dirty="0"/>
          </a:p>
        </p:txBody>
      </p:sp>
      <p:sp>
        <p:nvSpPr>
          <p:cNvPr id="4" name="Text Placeholder 3"/>
          <p:cNvSpPr>
            <a:spLocks noGrp="1"/>
          </p:cNvSpPr>
          <p:nvPr>
            <p:ph type="body" sz="quarter" idx="13"/>
          </p:nvPr>
        </p:nvSpPr>
        <p:spPr>
          <a:xfrm>
            <a:off x="414338" y="987574"/>
            <a:ext cx="8370887" cy="3816201"/>
          </a:xfrm>
        </p:spPr>
        <p:txBody>
          <a:bodyPr/>
          <a:lstStyle/>
          <a:p>
            <a:pPr marL="0" indent="0">
              <a:buNone/>
            </a:pPr>
            <a:r>
              <a:rPr lang="nl-NL" sz="1400" b="1" dirty="0">
                <a:latin typeface="Georgia" panose="02040502050405020303" pitchFamily="18" charset="0"/>
              </a:rPr>
              <a:t>Vervolgconsulten:</a:t>
            </a:r>
          </a:p>
          <a:p>
            <a:pPr marL="0" indent="0">
              <a:buNone/>
            </a:pPr>
            <a:endParaRPr lang="nl-NL" sz="1400" dirty="0">
              <a:latin typeface="Georgia" panose="02040502050405020303" pitchFamily="18" charset="0"/>
            </a:endParaRPr>
          </a:p>
          <a:p>
            <a:r>
              <a:rPr lang="nl-NL" sz="1400" dirty="0">
                <a:latin typeface="Georgia" panose="02040502050405020303" pitchFamily="18" charset="0"/>
              </a:rPr>
              <a:t>Behandeltraject bespreken</a:t>
            </a:r>
          </a:p>
          <a:p>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r>
              <a:rPr lang="nl-NL" sz="1400" dirty="0">
                <a:latin typeface="Georgia" panose="02040502050405020303" pitchFamily="18" charset="0"/>
              </a:rPr>
              <a:t>Voorlichting/adviezen geven </a:t>
            </a:r>
          </a:p>
          <a:p>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r>
              <a:rPr lang="nl-NL" sz="1400" dirty="0">
                <a:latin typeface="Georgia" panose="02040502050405020303" pitchFamily="18" charset="0"/>
              </a:rPr>
              <a:t>Instellen medicamenteuze behandeling</a:t>
            </a:r>
          </a:p>
          <a:p>
            <a:pPr marL="0" indent="0">
              <a:buNone/>
            </a:pPr>
            <a:endParaRPr lang="nl-NL" sz="1400" dirty="0">
              <a:latin typeface="Georgia" panose="02040502050405020303" pitchFamily="18" charset="0"/>
            </a:endParaRPr>
          </a:p>
          <a:p>
            <a:pPr marL="0" indent="0">
              <a:buNone/>
            </a:pPr>
            <a:endParaRPr lang="nl-NL" sz="1400" dirty="0">
              <a:latin typeface="Georgia" panose="02040502050405020303" pitchFamily="18" charset="0"/>
            </a:endParaRPr>
          </a:p>
          <a:p>
            <a:r>
              <a:rPr lang="nl-NL" sz="1400" dirty="0">
                <a:latin typeface="Georgia" panose="02040502050405020303" pitchFamily="18" charset="0"/>
              </a:rPr>
              <a:t>Evaluatiemomenten</a:t>
            </a:r>
          </a:p>
        </p:txBody>
      </p:sp>
      <p:pic>
        <p:nvPicPr>
          <p:cNvPr id="5" name="Picture 4">
            <a:extLst>
              <a:ext uri="{FF2B5EF4-FFF2-40B4-BE49-F238E27FC236}">
                <a16:creationId xmlns:a16="http://schemas.microsoft.com/office/drawing/2014/main" id="{859BC7A4-00E6-4E27-9836-ECA825FDB4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0066" y="2039119"/>
            <a:ext cx="3434150" cy="3104381"/>
          </a:xfrm>
          <a:prstGeom prst="rect">
            <a:avLst/>
          </a:prstGeom>
        </p:spPr>
      </p:pic>
    </p:spTree>
    <p:extLst>
      <p:ext uri="{BB962C8B-B14F-4D97-AF65-F5344CB8AC3E}">
        <p14:creationId xmlns:p14="http://schemas.microsoft.com/office/powerpoint/2010/main" val="3263296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67494"/>
            <a:ext cx="8339136" cy="576063"/>
          </a:xfrm>
        </p:spPr>
        <p:txBody>
          <a:bodyPr anchor="ctr"/>
          <a:lstStyle/>
          <a:p>
            <a:r>
              <a:rPr lang="nl-NL" sz="2000" b="1" dirty="0"/>
              <a:t>Begeleiding en afspraken maken</a:t>
            </a:r>
          </a:p>
        </p:txBody>
      </p:sp>
      <p:sp>
        <p:nvSpPr>
          <p:cNvPr id="4" name="Text Placeholder 3"/>
          <p:cNvSpPr>
            <a:spLocks noGrp="1"/>
          </p:cNvSpPr>
          <p:nvPr>
            <p:ph type="body" sz="quarter" idx="13"/>
          </p:nvPr>
        </p:nvSpPr>
        <p:spPr>
          <a:xfrm>
            <a:off x="414338" y="987574"/>
            <a:ext cx="8370887" cy="3816202"/>
          </a:xfrm>
        </p:spPr>
        <p:txBody>
          <a:bodyPr/>
          <a:lstStyle/>
          <a:p>
            <a:pPr>
              <a:buFont typeface="Arial" panose="020B0604020202020204" pitchFamily="34" charset="0"/>
              <a:buChar char="•"/>
              <a:defRPr/>
            </a:pPr>
            <a:r>
              <a:rPr lang="nl-NL" sz="1400" dirty="0">
                <a:latin typeface="Georgia" panose="02040502050405020303" pitchFamily="18" charset="0"/>
              </a:rPr>
              <a:t>De behandeling van allergie start met het gebruik van symptomatica: antihistaminica en corticosteroïden of zelfs een combinatie van beide producten</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Symptomatica pakken de klachten en symptomen aan</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Indien dit onvoldoende effect oplevert is een behandeling met allergie immunotherapie een mogelijkheid</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Allergie immunotherapie pakt de onderliggende oorzaak aan</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Voor een goed resultaat is therapietrouw essentieel</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latin typeface="Georgia" panose="02040502050405020303" pitchFamily="18" charset="0"/>
              </a:rPr>
              <a:t>Allergie immunotherapie wordt voor een periode van minstens 3 jaar gebruikt</a:t>
            </a:r>
          </a:p>
          <a:p>
            <a:pPr>
              <a:buFont typeface="Arial" panose="020B0604020202020204" pitchFamily="34" charset="0"/>
              <a:buChar char="•"/>
              <a:defRPr/>
            </a:pPr>
            <a:endParaRPr lang="nl-NL" sz="1400" dirty="0">
              <a:latin typeface="Georgia" panose="02040502050405020303" pitchFamily="18" charset="0"/>
            </a:endParaRPr>
          </a:p>
          <a:p>
            <a:pPr>
              <a:buFont typeface="Arial" panose="020B0604020202020204" pitchFamily="34" charset="0"/>
              <a:buChar char="•"/>
              <a:defRPr/>
            </a:pPr>
            <a:r>
              <a:rPr lang="nl-NL" sz="1400" dirty="0">
                <a:solidFill>
                  <a:srgbClr val="002060"/>
                </a:solidFill>
                <a:latin typeface="Georgia" panose="02040502050405020303" pitchFamily="18" charset="0"/>
              </a:rPr>
              <a:t>Er zijn specifieke ondersteuningsprogramma’s ontwikkeld om de behandelaar en de patiënten te ondersteunen en begeleiden tijdens de periode van hun behandeling</a:t>
            </a:r>
          </a:p>
          <a:p>
            <a:pPr marL="0" indent="0">
              <a:spcBef>
                <a:spcPts val="0"/>
              </a:spcBef>
              <a:buNone/>
              <a:defRPr/>
            </a:pPr>
            <a:endParaRPr lang="nl-NL" sz="1400" dirty="0">
              <a:solidFill>
                <a:srgbClr val="002060"/>
              </a:solidFill>
              <a:latin typeface="Georgia" panose="02040502050405020303" pitchFamily="18" charset="0"/>
            </a:endParaRPr>
          </a:p>
          <a:p>
            <a:pPr marL="0" indent="0">
              <a:buNone/>
              <a:defRPr/>
            </a:pPr>
            <a:endParaRPr lang="nl-NL" altLang="nl-NL" sz="1200" dirty="0">
              <a:solidFill>
                <a:srgbClr val="002060"/>
              </a:solidFill>
              <a:latin typeface="Georgia" panose="02040502050405020303" pitchFamily="18" charset="0"/>
            </a:endParaRPr>
          </a:p>
          <a:p>
            <a:endParaRPr lang="nl-NL" sz="1200" dirty="0">
              <a:latin typeface="Georgia" panose="02040502050405020303" pitchFamily="18" charset="0"/>
            </a:endParaRPr>
          </a:p>
        </p:txBody>
      </p:sp>
    </p:spTree>
    <p:extLst>
      <p:ext uri="{BB962C8B-B14F-4D97-AF65-F5344CB8AC3E}">
        <p14:creationId xmlns:p14="http://schemas.microsoft.com/office/powerpoint/2010/main" val="31595947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B0AB-07DC-47CD-B8A9-57C792086B2B}"/>
              </a:ext>
            </a:extLst>
          </p:cNvPr>
          <p:cNvSpPr>
            <a:spLocks noGrp="1"/>
          </p:cNvSpPr>
          <p:nvPr>
            <p:ph type="title"/>
          </p:nvPr>
        </p:nvSpPr>
        <p:spPr>
          <a:xfrm>
            <a:off x="409328" y="411511"/>
            <a:ext cx="8339136" cy="360040"/>
          </a:xfrm>
        </p:spPr>
        <p:txBody>
          <a:bodyPr anchor="ctr"/>
          <a:lstStyle/>
          <a:p>
            <a:r>
              <a:rPr lang="nl-NL" sz="2000" b="1"/>
              <a:t>Verwachtingen management</a:t>
            </a:r>
            <a:endParaRPr lang="nl-NL" sz="2000"/>
          </a:p>
        </p:txBody>
      </p:sp>
      <p:sp>
        <p:nvSpPr>
          <p:cNvPr id="4" name="Text Placeholder 3">
            <a:extLst>
              <a:ext uri="{FF2B5EF4-FFF2-40B4-BE49-F238E27FC236}">
                <a16:creationId xmlns:a16="http://schemas.microsoft.com/office/drawing/2014/main" id="{63BD7365-AE12-4C08-AC43-66EEE6815199}"/>
              </a:ext>
            </a:extLst>
          </p:cNvPr>
          <p:cNvSpPr>
            <a:spLocks noGrp="1"/>
          </p:cNvSpPr>
          <p:nvPr>
            <p:ph type="body" sz="quarter" idx="13"/>
          </p:nvPr>
        </p:nvSpPr>
        <p:spPr>
          <a:xfrm>
            <a:off x="414338" y="987574"/>
            <a:ext cx="8370887" cy="3816202"/>
          </a:xfrm>
        </p:spPr>
        <p:txBody>
          <a:bodyPr/>
          <a:lstStyle/>
          <a:p>
            <a:r>
              <a:rPr lang="nl-NL" sz="1400" dirty="0">
                <a:latin typeface="Georgia" panose="02040502050405020303" pitchFamily="18" charset="0"/>
              </a:rPr>
              <a:t>Herstel, behoud en bevordering van de gezondheid kan niet alleen worden bereikt via behandeling; daarom wordt in veel gevallen aan </a:t>
            </a:r>
            <a:r>
              <a:rPr lang="nl-NL" sz="1400" dirty="0">
                <a:solidFill>
                  <a:srgbClr val="000066"/>
                </a:solidFill>
                <a:latin typeface="Georgia" panose="02040502050405020303" pitchFamily="18" charset="0"/>
              </a:rPr>
              <a:t>p</a:t>
            </a:r>
            <a:r>
              <a:rPr lang="nl-NL" altLang="nl-NL" sz="1400" dirty="0">
                <a:solidFill>
                  <a:srgbClr val="000066"/>
                </a:solidFill>
                <a:latin typeface="Georgia" panose="02040502050405020303" pitchFamily="18" charset="0"/>
              </a:rPr>
              <a:t>atiënten ook advies verstrekt. Verbetering van de gezondheid wordt uiteindelijk verwacht wanneer de patiënt de behandeling goed en zo trouw mogelijk volgt</a:t>
            </a:r>
          </a:p>
          <a:p>
            <a:endParaRPr lang="nl-NL" altLang="nl-NL" sz="1400" dirty="0">
              <a:solidFill>
                <a:srgbClr val="000066"/>
              </a:solidFill>
              <a:latin typeface="Georgia" panose="02040502050405020303" pitchFamily="18" charset="0"/>
            </a:endParaRPr>
          </a:p>
          <a:p>
            <a:r>
              <a:rPr lang="nl-NL" altLang="nl-NL" sz="1400" dirty="0">
                <a:solidFill>
                  <a:srgbClr val="002060"/>
                </a:solidFill>
                <a:latin typeface="Georgia" panose="02040502050405020303" pitchFamily="18" charset="0"/>
              </a:rPr>
              <a:t>Na één jaar gebruikt nog slechts </a:t>
            </a:r>
            <a:r>
              <a:rPr lang="nl-NL" altLang="nl-NL" sz="1400" b="1" dirty="0">
                <a:solidFill>
                  <a:srgbClr val="FF0000"/>
                </a:solidFill>
                <a:latin typeface="Georgia" panose="02040502050405020303" pitchFamily="18" charset="0"/>
              </a:rPr>
              <a:t>50%</a:t>
            </a:r>
            <a:r>
              <a:rPr lang="nl-NL" altLang="nl-NL" sz="1400" b="1" dirty="0">
                <a:solidFill>
                  <a:srgbClr val="002060"/>
                </a:solidFill>
                <a:latin typeface="Georgia" panose="02040502050405020303" pitchFamily="18" charset="0"/>
              </a:rPr>
              <a:t> </a:t>
            </a:r>
            <a:r>
              <a:rPr lang="nl-NL" altLang="nl-NL" sz="1400" dirty="0">
                <a:solidFill>
                  <a:srgbClr val="002060"/>
                </a:solidFill>
                <a:latin typeface="Georgia" panose="02040502050405020303" pitchFamily="18" charset="0"/>
              </a:rPr>
              <a:t>van de chronisch zieke patiënten hun medicatie</a:t>
            </a:r>
            <a:r>
              <a:rPr lang="nl-NL" altLang="nl-NL" sz="1400" baseline="30000" dirty="0">
                <a:solidFill>
                  <a:srgbClr val="002060"/>
                </a:solidFill>
                <a:latin typeface="Georgia" panose="02040502050405020303" pitchFamily="18" charset="0"/>
              </a:rPr>
              <a:t>1</a:t>
            </a:r>
          </a:p>
          <a:p>
            <a:pPr marL="0" indent="0">
              <a:buNone/>
              <a:defRPr/>
            </a:pPr>
            <a:endParaRPr lang="nl-NL" altLang="nl-NL" sz="1400" dirty="0">
              <a:solidFill>
                <a:srgbClr val="002060"/>
              </a:solidFill>
              <a:latin typeface="Georgia" panose="02040502050405020303" pitchFamily="18" charset="0"/>
            </a:endParaRPr>
          </a:p>
          <a:p>
            <a:pPr marL="0" indent="0">
              <a:buNone/>
              <a:defRPr/>
            </a:pPr>
            <a:r>
              <a:rPr lang="nl-NL" altLang="nl-NL" sz="1400" dirty="0">
                <a:solidFill>
                  <a:srgbClr val="002060"/>
                </a:solidFill>
                <a:latin typeface="Georgia" panose="02040502050405020303" pitchFamily="18" charset="0"/>
              </a:rPr>
              <a:t>Belangrijke oorzaken voor therapie ontrouw:</a:t>
            </a:r>
          </a:p>
          <a:p>
            <a:pPr>
              <a:buFont typeface="Arial" panose="020B0604020202020204" pitchFamily="34" charset="0"/>
              <a:buChar char="•"/>
              <a:defRPr/>
            </a:pPr>
            <a:r>
              <a:rPr lang="nl-NL" altLang="nl-NL" sz="1400" dirty="0">
                <a:solidFill>
                  <a:srgbClr val="002060"/>
                </a:solidFill>
                <a:latin typeface="Georgia" panose="02040502050405020303" pitchFamily="18" charset="0"/>
              </a:rPr>
              <a:t>Desinteresse en niet betrokken zijn</a:t>
            </a:r>
          </a:p>
          <a:p>
            <a:pPr>
              <a:buFont typeface="Arial" panose="020B0604020202020204" pitchFamily="34" charset="0"/>
              <a:buChar char="•"/>
              <a:defRPr/>
            </a:pPr>
            <a:r>
              <a:rPr lang="nl-NL" altLang="nl-NL" sz="1400" dirty="0">
                <a:solidFill>
                  <a:srgbClr val="002060"/>
                </a:solidFill>
                <a:latin typeface="Georgia" panose="02040502050405020303" pitchFamily="18" charset="0"/>
              </a:rPr>
              <a:t>Onwetendheid: niet weten waarvoor men het doet, wat het einddoel is</a:t>
            </a:r>
          </a:p>
          <a:p>
            <a:pPr>
              <a:buFont typeface="Arial" panose="020B0604020202020204" pitchFamily="34" charset="0"/>
              <a:buChar char="•"/>
              <a:defRPr/>
            </a:pPr>
            <a:r>
              <a:rPr lang="nl-NL" altLang="nl-NL" sz="1400" dirty="0">
                <a:solidFill>
                  <a:srgbClr val="002060"/>
                </a:solidFill>
                <a:latin typeface="Georgia" panose="02040502050405020303" pitchFamily="18" charset="0"/>
              </a:rPr>
              <a:t>Bijwerkingen</a:t>
            </a:r>
          </a:p>
          <a:p>
            <a:pPr>
              <a:defRPr/>
            </a:pPr>
            <a:r>
              <a:rPr lang="nl-NL" altLang="nl-NL" sz="1400" dirty="0">
                <a:solidFill>
                  <a:srgbClr val="002060"/>
                </a:solidFill>
                <a:latin typeface="Georgia" panose="02040502050405020303" pitchFamily="18" charset="0"/>
              </a:rPr>
              <a:t>Gebrek aan begeleiding</a:t>
            </a:r>
          </a:p>
          <a:p>
            <a:pPr>
              <a:defRPr/>
            </a:pPr>
            <a:r>
              <a:rPr lang="nl-NL" altLang="nl-NL" sz="1400" dirty="0">
                <a:solidFill>
                  <a:srgbClr val="002060"/>
                </a:solidFill>
                <a:latin typeface="Georgia" panose="02040502050405020303" pitchFamily="18" charset="0"/>
              </a:rPr>
              <a:t>Gebrek werkzaamheid; niet weten wat je op welk moment mag verwachten</a:t>
            </a:r>
          </a:p>
          <a:p>
            <a:pPr>
              <a:defRPr/>
            </a:pPr>
            <a:r>
              <a:rPr lang="nl-NL" altLang="nl-NL" sz="1400" dirty="0">
                <a:solidFill>
                  <a:srgbClr val="002060"/>
                </a:solidFill>
                <a:latin typeface="Georgia" panose="02040502050405020303" pitchFamily="18" charset="0"/>
              </a:rPr>
              <a:t>Denken dat het doel al is bereikt</a:t>
            </a:r>
          </a:p>
          <a:p>
            <a:pPr>
              <a:defRPr/>
            </a:pPr>
            <a:endParaRPr lang="nl-NL" altLang="nl-NL" sz="1400" dirty="0">
              <a:solidFill>
                <a:srgbClr val="002060"/>
              </a:solidFill>
              <a:latin typeface="Georgia" panose="02040502050405020303" pitchFamily="18" charset="0"/>
            </a:endParaRPr>
          </a:p>
          <a:p>
            <a:pPr marL="0" indent="0">
              <a:buNone/>
              <a:defRPr/>
            </a:pPr>
            <a:r>
              <a:rPr lang="nl-NL" altLang="nl-NL" sz="1400" dirty="0">
                <a:solidFill>
                  <a:srgbClr val="002060"/>
                </a:solidFill>
                <a:latin typeface="Georgia" panose="02040502050405020303" pitchFamily="18" charset="0"/>
              </a:rPr>
              <a:t>Voorbeelden hiervan zijn: </a:t>
            </a:r>
            <a:r>
              <a:rPr lang="nl-NL" altLang="nl-NL" sz="1400" dirty="0" err="1">
                <a:solidFill>
                  <a:srgbClr val="002060"/>
                </a:solidFill>
                <a:latin typeface="Georgia" panose="02040502050405020303" pitchFamily="18" charset="0"/>
              </a:rPr>
              <a:t>AllergieSupport</a:t>
            </a:r>
            <a:r>
              <a:rPr lang="nl-NL" altLang="nl-NL" sz="1400" dirty="0">
                <a:solidFill>
                  <a:srgbClr val="002060"/>
                </a:solidFill>
                <a:latin typeface="Georgia" panose="02040502050405020303" pitchFamily="18" charset="0"/>
              </a:rPr>
              <a:t>, therapietrouw Service Apotheek keten, diverse </a:t>
            </a:r>
            <a:r>
              <a:rPr lang="nl-NL" altLang="nl-NL" sz="1400" dirty="0" err="1">
                <a:solidFill>
                  <a:srgbClr val="002060"/>
                </a:solidFill>
                <a:latin typeface="Georgia" panose="02040502050405020303" pitchFamily="18" charset="0"/>
              </a:rPr>
              <a:t>app’s</a:t>
            </a:r>
            <a:r>
              <a:rPr lang="nl-NL" altLang="nl-NL" sz="1400" dirty="0">
                <a:solidFill>
                  <a:srgbClr val="002060"/>
                </a:solidFill>
                <a:latin typeface="Georgia" panose="02040502050405020303" pitchFamily="18" charset="0"/>
              </a:rPr>
              <a:t> </a:t>
            </a:r>
          </a:p>
          <a:p>
            <a:pPr>
              <a:defRPr/>
            </a:pPr>
            <a:endParaRPr lang="nl-NL" altLang="nl-NL" sz="1200" dirty="0">
              <a:solidFill>
                <a:srgbClr val="002060"/>
              </a:solidFill>
              <a:latin typeface="Georgia" panose="02040502050405020303" pitchFamily="18" charset="0"/>
            </a:endParaRPr>
          </a:p>
          <a:p>
            <a:pPr marL="0" indent="0">
              <a:buNone/>
              <a:defRPr/>
            </a:pPr>
            <a:r>
              <a:rPr lang="nl-NL" altLang="nl-NL" sz="600" dirty="0">
                <a:solidFill>
                  <a:schemeClr val="accent6">
                    <a:lumMod val="75000"/>
                  </a:schemeClr>
                </a:solidFill>
                <a:latin typeface="Georgia" panose="02040502050405020303" pitchFamily="18" charset="0"/>
              </a:rPr>
              <a:t>1. WHO Rapport: </a:t>
            </a:r>
            <a:r>
              <a:rPr lang="nl-NL" altLang="nl-NL" sz="600" dirty="0" err="1">
                <a:solidFill>
                  <a:schemeClr val="accent6">
                    <a:lumMod val="75000"/>
                  </a:schemeClr>
                </a:solidFill>
                <a:latin typeface="Georgia" panose="02040502050405020303" pitchFamily="18" charset="0"/>
              </a:rPr>
              <a:t>Adherence</a:t>
            </a:r>
            <a:r>
              <a:rPr lang="nl-NL" altLang="nl-NL" sz="600" dirty="0">
                <a:solidFill>
                  <a:schemeClr val="accent6">
                    <a:lumMod val="75000"/>
                  </a:schemeClr>
                </a:solidFill>
                <a:latin typeface="Georgia" panose="02040502050405020303" pitchFamily="18" charset="0"/>
              </a:rPr>
              <a:t> </a:t>
            </a:r>
            <a:r>
              <a:rPr lang="nl-NL" altLang="nl-NL" sz="600" dirty="0" err="1">
                <a:solidFill>
                  <a:schemeClr val="accent6">
                    <a:lumMod val="75000"/>
                  </a:schemeClr>
                </a:solidFill>
                <a:latin typeface="Georgia" panose="02040502050405020303" pitchFamily="18" charset="0"/>
              </a:rPr>
              <a:t>to</a:t>
            </a:r>
            <a:r>
              <a:rPr lang="nl-NL" altLang="nl-NL" sz="600" dirty="0">
                <a:solidFill>
                  <a:schemeClr val="accent6">
                    <a:lumMod val="75000"/>
                  </a:schemeClr>
                </a:solidFill>
                <a:latin typeface="Georgia" panose="02040502050405020303" pitchFamily="18" charset="0"/>
              </a:rPr>
              <a:t> long-term </a:t>
            </a:r>
            <a:r>
              <a:rPr lang="nl-NL" altLang="nl-NL" sz="600" dirty="0" err="1">
                <a:solidFill>
                  <a:schemeClr val="accent6">
                    <a:lumMod val="75000"/>
                  </a:schemeClr>
                </a:solidFill>
                <a:latin typeface="Georgia" panose="02040502050405020303" pitchFamily="18" charset="0"/>
              </a:rPr>
              <a:t>therapies</a:t>
            </a:r>
            <a:endParaRPr lang="nl-NL" altLang="nl-NL" sz="600" dirty="0">
              <a:solidFill>
                <a:schemeClr val="accent6">
                  <a:lumMod val="75000"/>
                </a:schemeClr>
              </a:solidFill>
              <a:latin typeface="Georgia" panose="02040502050405020303" pitchFamily="18" charset="0"/>
            </a:endParaRPr>
          </a:p>
          <a:p>
            <a:pPr marL="0" indent="0">
              <a:buNone/>
              <a:defRPr/>
            </a:pPr>
            <a:endParaRPr lang="nl-NL" altLang="nl-NL" sz="1200" dirty="0">
              <a:latin typeface="Georgia" panose="02040502050405020303" pitchFamily="18" charset="0"/>
            </a:endParaRPr>
          </a:p>
          <a:p>
            <a:pPr marL="0" indent="0">
              <a:buNone/>
              <a:defRPr/>
            </a:pPr>
            <a:r>
              <a:rPr lang="nl-NL" altLang="nl-NL" sz="1200" dirty="0">
                <a:latin typeface="Georgia" panose="02040502050405020303" pitchFamily="18" charset="0"/>
              </a:rPr>
              <a:t>.</a:t>
            </a:r>
          </a:p>
          <a:p>
            <a:endParaRPr lang="nl-NL" sz="1200" dirty="0">
              <a:latin typeface="Georgia" panose="02040502050405020303" pitchFamily="18" charset="0"/>
            </a:endParaRPr>
          </a:p>
        </p:txBody>
      </p:sp>
    </p:spTree>
    <p:extLst>
      <p:ext uri="{BB962C8B-B14F-4D97-AF65-F5344CB8AC3E}">
        <p14:creationId xmlns:p14="http://schemas.microsoft.com/office/powerpoint/2010/main" val="403937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chor="ctr"/>
          <a:lstStyle/>
          <a:p>
            <a:r>
              <a:rPr lang="nl-NL" altLang="nl-NL" sz="2000" b="1" dirty="0">
                <a:solidFill>
                  <a:srgbClr val="000066"/>
                </a:solidFill>
                <a:latin typeface="Georgia" panose="02040502050405020303" pitchFamily="18" charset="0"/>
              </a:rPr>
              <a:t>Begeleiding van de patiënten </a:t>
            </a:r>
          </a:p>
        </p:txBody>
      </p:sp>
      <p:sp>
        <p:nvSpPr>
          <p:cNvPr id="3" name="Content Placeholder 2"/>
          <p:cNvSpPr>
            <a:spLocks noGrp="1"/>
          </p:cNvSpPr>
          <p:nvPr>
            <p:ph type="body" sz="quarter" idx="12"/>
          </p:nvPr>
        </p:nvSpPr>
        <p:spPr>
          <a:xfrm>
            <a:off x="414339" y="1275606"/>
            <a:ext cx="7902077" cy="3600400"/>
          </a:xfrm>
        </p:spPr>
        <p:txBody>
          <a:bodyPr/>
          <a:lstStyle/>
          <a:p>
            <a:pPr marL="0" indent="0">
              <a:buNone/>
              <a:defRPr/>
            </a:pPr>
            <a:r>
              <a:rPr lang="nl-NL" sz="1400" dirty="0">
                <a:solidFill>
                  <a:srgbClr val="002060"/>
                </a:solidFill>
                <a:latin typeface="Georgia" panose="02040502050405020303" pitchFamily="18" charset="0"/>
              </a:rPr>
              <a:t>Bij een belafspraak:</a:t>
            </a:r>
          </a:p>
          <a:p>
            <a:pPr lvl="1">
              <a:buFont typeface="Arial" panose="020B0604020202020204" pitchFamily="34" charset="0"/>
              <a:buChar char="•"/>
              <a:defRPr/>
            </a:pPr>
            <a:r>
              <a:rPr lang="nl-NL" sz="1400" dirty="0">
                <a:solidFill>
                  <a:srgbClr val="002060"/>
                </a:solidFill>
                <a:latin typeface="Georgia" panose="02040502050405020303" pitchFamily="18" charset="0"/>
              </a:rPr>
              <a:t>Informeer je hoe het gaat met de patiënt?</a:t>
            </a:r>
          </a:p>
          <a:p>
            <a:pPr lvl="1">
              <a:buFont typeface="Arial" panose="020B0604020202020204" pitchFamily="34" charset="0"/>
              <a:buChar char="•"/>
              <a:defRPr/>
            </a:pPr>
            <a:r>
              <a:rPr lang="nl-NL" sz="1400" dirty="0">
                <a:solidFill>
                  <a:srgbClr val="002060"/>
                </a:solidFill>
                <a:latin typeface="Georgia" panose="02040502050405020303" pitchFamily="18" charset="0"/>
              </a:rPr>
              <a:t>Heeft de patiënt nog vragen?</a:t>
            </a:r>
          </a:p>
          <a:p>
            <a:pPr lvl="1">
              <a:buFont typeface="Arial" panose="020B0604020202020204" pitchFamily="34" charset="0"/>
              <a:buChar char="•"/>
              <a:defRPr/>
            </a:pPr>
            <a:r>
              <a:rPr lang="nl-NL" sz="1400" dirty="0">
                <a:solidFill>
                  <a:srgbClr val="002060"/>
                </a:solidFill>
                <a:latin typeface="Georgia" panose="02040502050405020303" pitchFamily="18" charset="0"/>
              </a:rPr>
              <a:t>Heeft patiënt nog voldoende medicatie?</a:t>
            </a:r>
          </a:p>
          <a:p>
            <a:pPr marL="541338" lvl="1" indent="0">
              <a:buNone/>
              <a:defRPr/>
            </a:pPr>
            <a:endParaRPr lang="nl-NL" sz="1400" dirty="0">
              <a:solidFill>
                <a:srgbClr val="002060"/>
              </a:solidFill>
              <a:latin typeface="Georgia" panose="02040502050405020303" pitchFamily="18" charset="0"/>
            </a:endParaRPr>
          </a:p>
          <a:p>
            <a:pPr marL="541338" lvl="1" indent="0">
              <a:buNone/>
              <a:defRPr/>
            </a:pPr>
            <a:endParaRPr lang="nl-NL" sz="1400" dirty="0">
              <a:solidFill>
                <a:srgbClr val="002060"/>
              </a:solidFill>
              <a:latin typeface="Georgia" panose="02040502050405020303" pitchFamily="18" charset="0"/>
            </a:endParaRPr>
          </a:p>
          <a:p>
            <a:pPr marL="0" indent="0">
              <a:spcBef>
                <a:spcPts val="0"/>
              </a:spcBef>
              <a:buNone/>
              <a:defRPr/>
            </a:pPr>
            <a:r>
              <a:rPr lang="nl-NL" sz="1400" dirty="0">
                <a:solidFill>
                  <a:srgbClr val="002060"/>
                </a:solidFill>
                <a:latin typeface="Georgia" panose="02040502050405020303" pitchFamily="18" charset="0"/>
              </a:rPr>
              <a:t>         </a:t>
            </a:r>
          </a:p>
          <a:p>
            <a:pPr marL="171450" indent="-171450">
              <a:spcBef>
                <a:spcPts val="0"/>
              </a:spcBef>
              <a:buFont typeface="Arial" panose="020B0604020202020204" pitchFamily="34" charset="0"/>
              <a:buChar char="•"/>
              <a:defRPr/>
            </a:pPr>
            <a:r>
              <a:rPr lang="nl-NL" sz="1400" dirty="0">
                <a:solidFill>
                  <a:srgbClr val="002060"/>
                </a:solidFill>
                <a:latin typeface="Georgia" panose="02040502050405020303" pitchFamily="18" charset="0"/>
              </a:rPr>
              <a:t>Voorlichting en herhalingsconsulten moeten de therapietrouw bevorderen</a:t>
            </a:r>
          </a:p>
          <a:p>
            <a:pPr marL="171450" indent="-171450">
              <a:spcBef>
                <a:spcPts val="0"/>
              </a:spcBef>
              <a:buFont typeface="Arial" panose="020B0604020202020204" pitchFamily="34" charset="0"/>
              <a:buChar char="•"/>
              <a:defRPr/>
            </a:pPr>
            <a:endParaRPr lang="nl-NL" sz="1400" dirty="0">
              <a:solidFill>
                <a:srgbClr val="002060"/>
              </a:solidFill>
              <a:latin typeface="Georgia" panose="02040502050405020303" pitchFamily="18" charset="0"/>
            </a:endParaRPr>
          </a:p>
          <a:p>
            <a:pPr>
              <a:spcBef>
                <a:spcPts val="0"/>
              </a:spcBef>
              <a:defRPr/>
            </a:pPr>
            <a:endParaRPr lang="nl-NL" sz="1400" dirty="0">
              <a:solidFill>
                <a:srgbClr val="002060"/>
              </a:solidFill>
              <a:latin typeface="Georgia" panose="02040502050405020303" pitchFamily="18" charset="0"/>
            </a:endParaRPr>
          </a:p>
          <a:p>
            <a:pPr marL="171450" indent="-171450">
              <a:spcBef>
                <a:spcPts val="0"/>
              </a:spcBef>
              <a:buFont typeface="Arial" panose="020B0604020202020204" pitchFamily="34" charset="0"/>
              <a:buChar char="•"/>
              <a:defRPr/>
            </a:pPr>
            <a:endParaRPr lang="nl-NL" sz="1400" dirty="0">
              <a:solidFill>
                <a:srgbClr val="002060"/>
              </a:solidFill>
              <a:latin typeface="Georgia" panose="02040502050405020303" pitchFamily="18" charset="0"/>
            </a:endParaRPr>
          </a:p>
          <a:p>
            <a:pPr marL="171450" indent="-171450">
              <a:spcBef>
                <a:spcPts val="0"/>
              </a:spcBef>
              <a:buFont typeface="Arial" panose="020B0604020202020204" pitchFamily="34" charset="0"/>
              <a:buChar char="•"/>
              <a:defRPr/>
            </a:pPr>
            <a:r>
              <a:rPr lang="nl-NL" sz="1400" dirty="0">
                <a:solidFill>
                  <a:srgbClr val="002060"/>
                </a:solidFill>
                <a:latin typeface="Georgia" panose="02040502050405020303" pitchFamily="18" charset="0"/>
              </a:rPr>
              <a:t>Bespreek je patiënten altijd met de arts!</a:t>
            </a:r>
          </a:p>
          <a:p>
            <a:pPr marL="42863" indent="0">
              <a:buNone/>
              <a:defRPr/>
            </a:pPr>
            <a:r>
              <a:rPr lang="nl-NL" altLang="nl-NL" dirty="0">
                <a:solidFill>
                  <a:srgbClr val="002060"/>
                </a:solidFill>
                <a:latin typeface="Georgia" panose="02040502050405020303" pitchFamily="18" charset="0"/>
              </a:rPr>
              <a:t>                                                                                                                                                                                                                                                                                                                                                                                                                                                                                                                                                                                                                                                         </a:t>
            </a: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endParaRPr lang="nl-NL" altLang="nl-NL" dirty="0">
              <a:solidFill>
                <a:srgbClr val="002060"/>
              </a:solidFill>
              <a:latin typeface="Georgia" panose="02040502050405020303" pitchFamily="18" charset="0"/>
            </a:endParaRPr>
          </a:p>
          <a:p>
            <a:pPr marL="42863" indent="0">
              <a:buNone/>
              <a:defRPr/>
            </a:pPr>
            <a:r>
              <a:rPr lang="nl-NL" altLang="nl-NL" sz="700" dirty="0">
                <a:solidFill>
                  <a:schemeClr val="accent6">
                    <a:lumMod val="75000"/>
                  </a:schemeClr>
                </a:solidFill>
                <a:latin typeface="Georgia" panose="02040502050405020303" pitchFamily="18" charset="0"/>
              </a:rPr>
              <a:t>1. Werkboek kinderallergologie 2de druk 2014</a:t>
            </a:r>
            <a:endParaRPr lang="nl-NL" sz="700" dirty="0">
              <a:solidFill>
                <a:schemeClr val="accent6">
                  <a:lumMod val="75000"/>
                </a:schemeClr>
              </a:solidFill>
              <a:latin typeface="Georgia" panose="02040502050405020303" pitchFamily="18" charset="0"/>
            </a:endParaRPr>
          </a:p>
          <a:p>
            <a:pPr marL="42863" indent="0">
              <a:buNone/>
              <a:defRPr/>
            </a:pPr>
            <a:r>
              <a:rPr lang="nl-NL" altLang="nl-NL" dirty="0">
                <a:latin typeface="Georgia" panose="02040502050405020303" pitchFamily="18" charset="0"/>
              </a:rPr>
              <a:t> 						  </a:t>
            </a:r>
          </a:p>
          <a:p>
            <a:pPr marL="42863" indent="0">
              <a:buNone/>
              <a:defRPr/>
            </a:pPr>
            <a:r>
              <a:rPr lang="nl-NL" altLang="nl-NL" dirty="0">
                <a:latin typeface="Georgia" panose="02040502050405020303" pitchFamily="18" charset="0"/>
              </a:rPr>
              <a:t>						</a:t>
            </a:r>
            <a:endParaRPr lang="nl-NL" dirty="0">
              <a:solidFill>
                <a:srgbClr val="002060"/>
              </a:solidFill>
              <a:latin typeface="Georgia" panose="02040502050405020303" pitchFamily="18" charset="0"/>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041308"/>
            <a:ext cx="1728192" cy="179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717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256357"/>
            <a:ext cx="8339136" cy="515193"/>
          </a:xfrm>
        </p:spPr>
        <p:txBody>
          <a:bodyPr anchor="ctr"/>
          <a:lstStyle/>
          <a:p>
            <a:r>
              <a:rPr lang="nl-NL" sz="2000" b="1"/>
              <a:t>Jaarlijks evaluatie consult </a:t>
            </a:r>
          </a:p>
        </p:txBody>
      </p:sp>
      <p:sp>
        <p:nvSpPr>
          <p:cNvPr id="4" name="Text Placeholder 3"/>
          <p:cNvSpPr>
            <a:spLocks noGrp="1"/>
          </p:cNvSpPr>
          <p:nvPr>
            <p:ph type="body" sz="quarter" idx="13"/>
          </p:nvPr>
        </p:nvSpPr>
        <p:spPr>
          <a:xfrm>
            <a:off x="414338" y="843558"/>
            <a:ext cx="8370887" cy="3960217"/>
          </a:xfrm>
        </p:spPr>
        <p:txBody>
          <a:bodyPr/>
          <a:lstStyle/>
          <a:p>
            <a:pPr marL="0" indent="0">
              <a:buNone/>
            </a:pPr>
            <a:r>
              <a:rPr lang="nl-NL" altLang="nl-NL" sz="1400" dirty="0">
                <a:solidFill>
                  <a:srgbClr val="002060"/>
                </a:solidFill>
                <a:latin typeface="Georgia" panose="02040502050405020303" pitchFamily="18" charset="0"/>
              </a:rPr>
              <a:t>Uitvragen van het klachtenpatroon </a:t>
            </a:r>
          </a:p>
          <a:p>
            <a:r>
              <a:rPr lang="nl-NL" altLang="nl-NL" sz="1400" dirty="0">
                <a:solidFill>
                  <a:srgbClr val="002060"/>
                </a:solidFill>
                <a:latin typeface="Georgia" panose="02040502050405020303" pitchFamily="18" charset="0"/>
              </a:rPr>
              <a:t>het gebruik van symptoombestrijders </a:t>
            </a:r>
          </a:p>
          <a:p>
            <a:r>
              <a:rPr lang="nl-NL" altLang="nl-NL" sz="1400" dirty="0">
                <a:solidFill>
                  <a:srgbClr val="002060"/>
                </a:solidFill>
                <a:latin typeface="Georgia" panose="02040502050405020303" pitchFamily="18" charset="0"/>
              </a:rPr>
              <a:t>vraag dan hoe deze zich hebben ontwikkeld ten opzichte van de periode/het seizoen voorafgaand hieraan.  </a:t>
            </a:r>
          </a:p>
          <a:p>
            <a:r>
              <a:rPr lang="nl-NL" altLang="nl-NL" sz="1400" dirty="0">
                <a:solidFill>
                  <a:srgbClr val="002060"/>
                </a:solidFill>
                <a:latin typeface="Georgia" panose="02040502050405020303" pitchFamily="18" charset="0"/>
              </a:rPr>
              <a:t>Bespreek de patiënten na met de arts!</a:t>
            </a:r>
          </a:p>
          <a:p>
            <a:pPr marL="0" indent="0">
              <a:buNone/>
            </a:pPr>
            <a:endParaRPr lang="nl-NL" altLang="nl-NL" sz="1400" dirty="0">
              <a:solidFill>
                <a:srgbClr val="002060"/>
              </a:solidFill>
              <a:latin typeface="Georgia" panose="02040502050405020303" pitchFamily="18" charset="0"/>
            </a:endParaRPr>
          </a:p>
          <a:p>
            <a:pPr marL="0" indent="0">
              <a:buNone/>
            </a:pPr>
            <a:endParaRPr lang="nl-NL" altLang="nl-NL" sz="1400" dirty="0">
              <a:solidFill>
                <a:srgbClr val="002060"/>
              </a:solidFill>
              <a:latin typeface="Georgia" panose="02040502050405020303" pitchFamily="18" charset="0"/>
            </a:endParaRPr>
          </a:p>
          <a:p>
            <a:pPr marL="0" indent="0">
              <a:buNone/>
              <a:defRPr/>
            </a:pPr>
            <a:r>
              <a:rPr lang="nl-NL" sz="1400" dirty="0">
                <a:solidFill>
                  <a:srgbClr val="002060"/>
                </a:solidFill>
                <a:latin typeface="Georgia" panose="02040502050405020303" pitchFamily="18" charset="0"/>
              </a:rPr>
              <a:t>Zijn klachten toegenomen en/of presenteren de klachten zich in een andere periode:</a:t>
            </a:r>
          </a:p>
          <a:p>
            <a:pPr lvl="1">
              <a:buFont typeface="Arial" charset="0"/>
              <a:buChar char="–"/>
              <a:defRPr/>
            </a:pPr>
            <a:endParaRPr lang="nl-NL" sz="1400" dirty="0">
              <a:solidFill>
                <a:srgbClr val="002060"/>
              </a:solidFill>
              <a:latin typeface="Georgia" panose="02040502050405020303" pitchFamily="18" charset="0"/>
            </a:endParaRPr>
          </a:p>
          <a:p>
            <a:pPr>
              <a:defRPr/>
            </a:pPr>
            <a:r>
              <a:rPr lang="nl-NL" sz="1400" dirty="0">
                <a:solidFill>
                  <a:srgbClr val="002060"/>
                </a:solidFill>
                <a:latin typeface="Georgia" panose="02040502050405020303" pitchFamily="18" charset="0"/>
              </a:rPr>
              <a:t>Overleg met de arts of er opnieuw een allergietest gedaan moet worden. Mogelijk is er sprake van een nieuwe overgevoeligheid!</a:t>
            </a:r>
          </a:p>
          <a:p>
            <a:pPr>
              <a:defRPr/>
            </a:pPr>
            <a:r>
              <a:rPr lang="nl-NL" altLang="nl-NL" sz="1400" dirty="0">
                <a:solidFill>
                  <a:srgbClr val="002060"/>
                </a:solidFill>
                <a:latin typeface="Georgia" panose="02040502050405020303" pitchFamily="18" charset="0"/>
              </a:rPr>
              <a:t>Bespreek alle patiënten na met de arts. De arts bepaalt de behandeling</a:t>
            </a:r>
          </a:p>
          <a:p>
            <a:pPr>
              <a:defRPr/>
            </a:pPr>
            <a:r>
              <a:rPr lang="nl-NL" altLang="nl-NL" sz="1400" dirty="0">
                <a:solidFill>
                  <a:srgbClr val="002060"/>
                </a:solidFill>
                <a:latin typeface="Georgia" panose="02040502050405020303" pitchFamily="18" charset="0"/>
              </a:rPr>
              <a:t>Berg het evaluatieformulier op in de allergiemap</a:t>
            </a:r>
          </a:p>
          <a:p>
            <a:endParaRPr lang="nl-NL" sz="1400" dirty="0"/>
          </a:p>
        </p:txBody>
      </p:sp>
    </p:spTree>
    <p:extLst>
      <p:ext uri="{BB962C8B-B14F-4D97-AF65-F5344CB8AC3E}">
        <p14:creationId xmlns:p14="http://schemas.microsoft.com/office/powerpoint/2010/main" val="295237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328" y="339725"/>
            <a:ext cx="8339136" cy="359135"/>
          </a:xfrm>
        </p:spPr>
        <p:txBody>
          <a:bodyPr/>
          <a:lstStyle/>
          <a:p>
            <a:r>
              <a:rPr lang="nl-NL" sz="2000" b="1"/>
              <a:t>Leerdoelen</a:t>
            </a:r>
          </a:p>
        </p:txBody>
      </p:sp>
      <p:sp>
        <p:nvSpPr>
          <p:cNvPr id="3" name="Text Placeholder 2"/>
          <p:cNvSpPr>
            <a:spLocks noGrp="1"/>
          </p:cNvSpPr>
          <p:nvPr>
            <p:ph type="body" sz="quarter" idx="12"/>
          </p:nvPr>
        </p:nvSpPr>
        <p:spPr>
          <a:xfrm>
            <a:off x="414339" y="555526"/>
            <a:ext cx="8370129" cy="288032"/>
          </a:xfrm>
        </p:spPr>
        <p:txBody>
          <a:bodyPr/>
          <a:lstStyle/>
          <a:p>
            <a:r>
              <a:rPr lang="nl-NL" dirty="0">
                <a:solidFill>
                  <a:schemeClr val="accent1"/>
                </a:solidFill>
              </a:rPr>
              <a:t>Aan het einde van de module heeft u inzicht gekregen in;</a:t>
            </a:r>
          </a:p>
        </p:txBody>
      </p:sp>
      <p:sp>
        <p:nvSpPr>
          <p:cNvPr id="4" name="Text Placeholder 3"/>
          <p:cNvSpPr>
            <a:spLocks noGrp="1"/>
          </p:cNvSpPr>
          <p:nvPr>
            <p:ph type="body" sz="quarter" idx="13"/>
          </p:nvPr>
        </p:nvSpPr>
        <p:spPr>
          <a:xfrm>
            <a:off x="414338" y="914661"/>
            <a:ext cx="8370887" cy="3889115"/>
          </a:xfrm>
        </p:spPr>
        <p:txBody>
          <a:bodyPr/>
          <a:lstStyle/>
          <a:p>
            <a:r>
              <a:rPr lang="nl-NL" sz="1400" dirty="0">
                <a:latin typeface="Georgia" panose="02040502050405020303" pitchFamily="18" charset="0"/>
              </a:rPr>
              <a:t>Waarom een allergiespreekuur?</a:t>
            </a:r>
          </a:p>
          <a:p>
            <a:endParaRPr lang="nl-NL" sz="1400" dirty="0">
              <a:latin typeface="Georgia" panose="02040502050405020303" pitchFamily="18" charset="0"/>
            </a:endParaRPr>
          </a:p>
          <a:p>
            <a:r>
              <a:rPr lang="nl-NL" sz="1400" dirty="0">
                <a:latin typeface="Georgia" panose="02040502050405020303" pitchFamily="18" charset="0"/>
              </a:rPr>
              <a:t>Hoe krijgt het allergiespreekuur vorm?</a:t>
            </a:r>
          </a:p>
          <a:p>
            <a:endParaRPr lang="nl-NL" sz="1400" dirty="0">
              <a:latin typeface="Georgia" panose="02040502050405020303" pitchFamily="18" charset="0"/>
            </a:endParaRPr>
          </a:p>
          <a:p>
            <a:r>
              <a:rPr lang="nl-NL" sz="1400" dirty="0">
                <a:latin typeface="Georgia" panose="02040502050405020303" pitchFamily="18" charset="0"/>
              </a:rPr>
              <a:t>Hoe wordt het spreekuur geïmplementeerd</a:t>
            </a:r>
            <a:r>
              <a:rPr lang="nl-NL" sz="1400" dirty="0"/>
              <a:t> </a:t>
            </a:r>
            <a:r>
              <a:rPr lang="nl-NL" sz="1400" dirty="0">
                <a:latin typeface="Georgia" panose="02040502050405020303" pitchFamily="18" charset="0"/>
              </a:rPr>
              <a:t>in de praktijk?</a:t>
            </a:r>
          </a:p>
          <a:p>
            <a:endParaRPr lang="nl-NL" sz="1400" dirty="0">
              <a:latin typeface="Georgia" panose="02040502050405020303" pitchFamily="18" charset="0"/>
            </a:endParaRPr>
          </a:p>
          <a:p>
            <a:r>
              <a:rPr lang="nl-NL" sz="1400" dirty="0">
                <a:latin typeface="Georgia" panose="02040502050405020303" pitchFamily="18" charset="0"/>
              </a:rPr>
              <a:t>Voor wie is het allergiespreekuur bestemd?</a:t>
            </a:r>
          </a:p>
          <a:p>
            <a:endParaRPr lang="nl-NL" sz="1400" dirty="0">
              <a:latin typeface="Georgia" panose="02040502050405020303" pitchFamily="18" charset="0"/>
            </a:endParaRPr>
          </a:p>
          <a:p>
            <a:r>
              <a:rPr lang="nl-NL" sz="1400" dirty="0">
                <a:latin typeface="Georgia" panose="02040502050405020303" pitchFamily="18" charset="0"/>
              </a:rPr>
              <a:t>Wat zijn de werkzaamheden van de assistente/praktijkondersteuner?</a:t>
            </a:r>
          </a:p>
          <a:p>
            <a:endParaRPr lang="nl-NL" sz="1400" dirty="0">
              <a:latin typeface="Georgia" panose="02040502050405020303" pitchFamily="18" charset="0"/>
            </a:endParaRPr>
          </a:p>
          <a:p>
            <a:r>
              <a:rPr lang="nl-NL" sz="1400" dirty="0">
                <a:latin typeface="Georgia" panose="02040502050405020303" pitchFamily="18" charset="0"/>
              </a:rPr>
              <a:t>Hoe werkt het plan van aanpak voor het opzetten van een allergiespreekuur</a:t>
            </a:r>
          </a:p>
          <a:p>
            <a:endParaRPr lang="nl-NL" sz="1400" dirty="0">
              <a:latin typeface="Georgia" panose="02040502050405020303" pitchFamily="18" charset="0"/>
            </a:endParaRPr>
          </a:p>
          <a:p>
            <a:r>
              <a:rPr lang="nl-NL" sz="1400" dirty="0">
                <a:latin typeface="Georgia" panose="02040502050405020303" pitchFamily="18" charset="0"/>
              </a:rPr>
              <a:t>Wat zijn de veiligheidsmaatregelen m.b.t. het allergiespreekuur</a:t>
            </a:r>
          </a:p>
          <a:p>
            <a:endParaRPr lang="nl-NL" sz="1400" dirty="0">
              <a:latin typeface="Georgia" panose="02040502050405020303" pitchFamily="18" charset="0"/>
            </a:endParaRPr>
          </a:p>
          <a:p>
            <a:r>
              <a:rPr lang="nl-NL" sz="1400" dirty="0">
                <a:latin typeface="Georgia" panose="02040502050405020303" pitchFamily="18" charset="0"/>
              </a:rPr>
              <a:t>Hoe organiseer je het begeleiden en evalueren van een allergie</a:t>
            </a:r>
            <a:r>
              <a:rPr lang="nl-NL" altLang="nl-NL" sz="1400" dirty="0">
                <a:solidFill>
                  <a:srgbClr val="000066"/>
                </a:solidFill>
                <a:latin typeface="Georgia" panose="02040502050405020303" pitchFamily="18" charset="0"/>
              </a:rPr>
              <a:t>patiënt</a:t>
            </a:r>
            <a:endParaRPr lang="nl-NL" sz="1400" dirty="0">
              <a:latin typeface="Georgia" panose="02040502050405020303" pitchFamily="18" charset="0"/>
            </a:endParaRPr>
          </a:p>
          <a:p>
            <a:endParaRPr lang="nl-NL" sz="1400" dirty="0"/>
          </a:p>
        </p:txBody>
      </p:sp>
    </p:spTree>
    <p:extLst>
      <p:ext uri="{BB962C8B-B14F-4D97-AF65-F5344CB8AC3E}">
        <p14:creationId xmlns:p14="http://schemas.microsoft.com/office/powerpoint/2010/main" val="1510709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Post-</a:t>
            </a:r>
            <a:r>
              <a:rPr lang="en-GB" sz="4800" b="1" dirty="0" err="1"/>
              <a:t>Toets</a:t>
            </a:r>
            <a:endParaRPr lang="en-GB" sz="4800" b="1" dirty="0"/>
          </a:p>
        </p:txBody>
      </p:sp>
      <p:sp>
        <p:nvSpPr>
          <p:cNvPr id="4" name="Text Placeholder 3"/>
          <p:cNvSpPr>
            <a:spLocks noGrp="1"/>
          </p:cNvSpPr>
          <p:nvPr>
            <p:ph type="body" sz="quarter" idx="13"/>
          </p:nvPr>
        </p:nvSpPr>
        <p:spPr>
          <a:xfrm>
            <a:off x="414338" y="1384300"/>
            <a:ext cx="8370887" cy="3419475"/>
          </a:xfrm>
        </p:spPr>
        <p:txBody>
          <a:bodyPr/>
          <a:lstStyle/>
          <a:p>
            <a:endParaRPr lang="en-GB" sz="1800" dirty="0"/>
          </a:p>
          <a:p>
            <a:pPr marL="0" indent="0">
              <a:buNone/>
            </a:pPr>
            <a:endParaRPr lang="en-GB" sz="1800" dirty="0"/>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r>
              <a:rPr lang="en-GB" sz="2800" dirty="0">
                <a:latin typeface="Georgia" panose="02040502050405020303" pitchFamily="18" charset="0"/>
              </a:rPr>
              <a:t>Bent u </a:t>
            </a:r>
            <a:r>
              <a:rPr lang="en-GB" sz="2800" dirty="0" err="1">
                <a:latin typeface="Georgia" panose="02040502050405020303" pitchFamily="18" charset="0"/>
              </a:rPr>
              <a:t>er</a:t>
            </a:r>
            <a:r>
              <a:rPr lang="en-GB" sz="2800" dirty="0">
                <a:latin typeface="Georgia" panose="02040502050405020303" pitchFamily="18" charset="0"/>
              </a:rPr>
              <a:t> </a:t>
            </a:r>
            <a:r>
              <a:rPr lang="en-GB" sz="2800" dirty="0" err="1">
                <a:latin typeface="Georgia" panose="02040502050405020303" pitchFamily="18" charset="0"/>
              </a:rPr>
              <a:t>klaar</a:t>
            </a:r>
            <a:r>
              <a:rPr lang="en-GB" sz="2800" dirty="0">
                <a:latin typeface="Georgia" panose="02040502050405020303" pitchFamily="18" charset="0"/>
              </a:rPr>
              <a:t> </a:t>
            </a:r>
            <a:r>
              <a:rPr lang="en-GB" sz="2800" dirty="0" err="1">
                <a:latin typeface="Georgia" panose="02040502050405020303" pitchFamily="18" charset="0"/>
              </a:rPr>
              <a:t>voor</a:t>
            </a:r>
            <a:r>
              <a:rPr lang="en-GB" sz="2800" dirty="0">
                <a:latin typeface="Georgia" panose="02040502050405020303" pitchFamily="18" charset="0"/>
              </a:rPr>
              <a:t> ?</a:t>
            </a:r>
          </a:p>
        </p:txBody>
      </p:sp>
    </p:spTree>
    <p:extLst>
      <p:ext uri="{BB962C8B-B14F-4D97-AF65-F5344CB8AC3E}">
        <p14:creationId xmlns:p14="http://schemas.microsoft.com/office/powerpoint/2010/main" val="965865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1: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r>
              <a:rPr lang="en-GB" sz="1600" dirty="0" err="1">
                <a:latin typeface="Georgia" panose="02040502050405020303" pitchFamily="18" charset="0"/>
              </a:rPr>
              <a:t>Iedereen</a:t>
            </a:r>
            <a:r>
              <a:rPr lang="en-GB" sz="1600" dirty="0">
                <a:latin typeface="Georgia" panose="02040502050405020303" pitchFamily="18" charset="0"/>
              </a:rPr>
              <a:t> </a:t>
            </a:r>
            <a:r>
              <a:rPr lang="en-GB" sz="1600" dirty="0" err="1">
                <a:latin typeface="Georgia" panose="02040502050405020303" pitchFamily="18" charset="0"/>
              </a:rPr>
              <a:t>komt</a:t>
            </a:r>
            <a:r>
              <a:rPr lang="en-GB" sz="1600" dirty="0">
                <a:latin typeface="Georgia" panose="02040502050405020303" pitchFamily="18" charset="0"/>
              </a:rPr>
              <a:t> in aanmerking </a:t>
            </a:r>
            <a:r>
              <a:rPr lang="en-GB" sz="1600" dirty="0" err="1">
                <a:latin typeface="Georgia" panose="02040502050405020303" pitchFamily="18" charset="0"/>
              </a:rPr>
              <a:t>voor</a:t>
            </a:r>
            <a:r>
              <a:rPr lang="en-GB" sz="1600" dirty="0">
                <a:latin typeface="Georgia" panose="02040502050405020303" pitchFamily="18" charset="0"/>
              </a:rPr>
              <a:t>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allergietest</a:t>
            </a:r>
            <a:r>
              <a:rPr lang="en-GB" sz="1600" dirty="0">
                <a:latin typeface="Georgia" panose="02040502050405020303" pitchFamily="18" charset="0"/>
              </a:rPr>
              <a:t>?</a:t>
            </a: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3883786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2: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solidFill>
                <a:srgbClr val="002060"/>
              </a:solidFill>
              <a:latin typeface="Georgia" panose="02040502050405020303" pitchFamily="18" charset="0"/>
            </a:endParaRPr>
          </a:p>
          <a:p>
            <a:pPr marL="0" indent="0">
              <a:buNone/>
            </a:pPr>
            <a:endParaRPr lang="en-GB"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r>
              <a:rPr lang="nl-NL" sz="1600" dirty="0">
                <a:solidFill>
                  <a:srgbClr val="002060"/>
                </a:solidFill>
                <a:latin typeface="Georgia" panose="02040502050405020303" pitchFamily="18" charset="0"/>
              </a:rPr>
              <a:t>Bij </a:t>
            </a:r>
            <a:r>
              <a:rPr lang="nl-NL" sz="1600" dirty="0">
                <a:latin typeface="Georgia" panose="02040502050405020303" pitchFamily="18" charset="0"/>
              </a:rPr>
              <a:t>het afnemen van een huidpriktest en RAST</a:t>
            </a:r>
            <a:r>
              <a:rPr lang="nl-NL" sz="1600" dirty="0">
                <a:solidFill>
                  <a:srgbClr val="002060"/>
                </a:solidFill>
                <a:latin typeface="Georgia" panose="02040502050405020303" pitchFamily="18" charset="0"/>
              </a:rPr>
              <a:t> dien je vooraf symptomatische medicatie te staken?</a:t>
            </a: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576168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EBF0-BAE3-4760-9E3B-57312561F559}"/>
              </a:ext>
            </a:extLst>
          </p:cNvPr>
          <p:cNvSpPr>
            <a:spLocks noGrp="1"/>
          </p:cNvSpPr>
          <p:nvPr>
            <p:ph type="title"/>
          </p:nvPr>
        </p:nvSpPr>
        <p:spPr/>
        <p:txBody>
          <a:bodyPr/>
          <a:lstStyle/>
          <a:p>
            <a:r>
              <a:rPr lang="en-GB" sz="2000" b="1" dirty="0" err="1"/>
              <a:t>Vraag</a:t>
            </a:r>
            <a:r>
              <a:rPr lang="en-GB" sz="2000" b="1" dirty="0"/>
              <a:t> 3 </a:t>
            </a:r>
            <a:r>
              <a:rPr lang="en-GB" sz="2000" dirty="0"/>
              <a:t>:</a:t>
            </a:r>
            <a:endParaRPr lang="en-GB" dirty="0"/>
          </a:p>
        </p:txBody>
      </p:sp>
      <p:sp>
        <p:nvSpPr>
          <p:cNvPr id="4" name="Text Placeholder 3">
            <a:extLst>
              <a:ext uri="{FF2B5EF4-FFF2-40B4-BE49-F238E27FC236}">
                <a16:creationId xmlns:a16="http://schemas.microsoft.com/office/drawing/2014/main" id="{C849368B-CB63-4C8C-8419-7DDFE3365E5D}"/>
              </a:ext>
            </a:extLst>
          </p:cNvPr>
          <p:cNvSpPr>
            <a:spLocks noGrp="1"/>
          </p:cNvSpPr>
          <p:nvPr>
            <p:ph type="body" sz="quarter" idx="13"/>
          </p:nvPr>
        </p:nvSpPr>
        <p:spPr/>
        <p:txBody>
          <a:bodyPr/>
          <a:lstStyle/>
          <a:p>
            <a:endParaRPr lang="en-GB" dirty="0"/>
          </a:p>
          <a:p>
            <a:endParaRPr lang="en-GB" dirty="0"/>
          </a:p>
          <a:p>
            <a:pPr marL="0" indent="0">
              <a:buNone/>
            </a:pPr>
            <a:r>
              <a:rPr lang="en-GB" sz="1600" dirty="0">
                <a:latin typeface="Georgia" panose="02040502050405020303" pitchFamily="18" charset="0"/>
              </a:rPr>
              <a:t>Met </a:t>
            </a:r>
            <a:r>
              <a:rPr lang="en-GB" sz="1600" dirty="0" err="1">
                <a:latin typeface="Georgia" panose="02040502050405020303" pitchFamily="18" charset="0"/>
              </a:rPr>
              <a:t>welke</a:t>
            </a:r>
            <a:r>
              <a:rPr lang="en-GB" sz="1600" dirty="0">
                <a:latin typeface="Georgia" panose="02040502050405020303" pitchFamily="18" charset="0"/>
              </a:rPr>
              <a:t> </a:t>
            </a:r>
            <a:r>
              <a:rPr lang="en-GB" sz="1600" dirty="0" err="1">
                <a:latin typeface="Georgia" panose="02040502050405020303" pitchFamily="18" charset="0"/>
              </a:rPr>
              <a:t>veiligheidsmaatregelen</a:t>
            </a:r>
            <a:r>
              <a:rPr lang="en-GB" sz="1600" dirty="0">
                <a:latin typeface="Georgia" panose="02040502050405020303" pitchFamily="18" charset="0"/>
              </a:rPr>
              <a:t> </a:t>
            </a:r>
            <a:r>
              <a:rPr lang="en-GB" sz="1600" dirty="0" err="1">
                <a:latin typeface="Georgia" panose="02040502050405020303" pitchFamily="18" charset="0"/>
              </a:rPr>
              <a:t>moet</a:t>
            </a:r>
            <a:r>
              <a:rPr lang="en-GB" sz="1600" dirty="0">
                <a:latin typeface="Georgia" panose="02040502050405020303" pitchFamily="18" charset="0"/>
              </a:rPr>
              <a:t> u </a:t>
            </a:r>
            <a:r>
              <a:rPr lang="en-GB" sz="1600" dirty="0" err="1">
                <a:latin typeface="Georgia" panose="02040502050405020303" pitchFamily="18" charset="0"/>
              </a:rPr>
              <a:t>rekening</a:t>
            </a:r>
            <a:r>
              <a:rPr lang="en-GB" sz="1600" dirty="0">
                <a:latin typeface="Georgia" panose="02040502050405020303" pitchFamily="18" charset="0"/>
              </a:rPr>
              <a:t> </a:t>
            </a:r>
            <a:r>
              <a:rPr lang="en-GB" sz="1600" dirty="0" err="1">
                <a:latin typeface="Georgia" panose="02040502050405020303" pitchFamily="18" charset="0"/>
              </a:rPr>
              <a:t>houden</a:t>
            </a:r>
            <a:r>
              <a:rPr lang="en-GB" sz="1600" dirty="0">
                <a:latin typeface="Georgia" panose="02040502050405020303" pitchFamily="18" charset="0"/>
              </a:rPr>
              <a:t> met het </a:t>
            </a:r>
            <a:r>
              <a:rPr lang="en-GB" sz="1600" dirty="0" err="1">
                <a:latin typeface="Georgia" panose="02040502050405020303" pitchFamily="18" charset="0"/>
              </a:rPr>
              <a:t>opzetten</a:t>
            </a:r>
            <a:r>
              <a:rPr lang="en-GB" sz="1600" dirty="0">
                <a:latin typeface="Georgia" panose="02040502050405020303" pitchFamily="18" charset="0"/>
              </a:rPr>
              <a:t> van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allergiespreekuur</a:t>
            </a:r>
            <a:r>
              <a:rPr lang="en-GB" sz="1600" dirty="0">
                <a:latin typeface="Georgia" panose="02040502050405020303" pitchFamily="18" charset="0"/>
              </a:rPr>
              <a:t> </a:t>
            </a:r>
            <a:r>
              <a:rPr lang="en-GB" dirty="0"/>
              <a:t>?</a:t>
            </a:r>
          </a:p>
        </p:txBody>
      </p:sp>
    </p:spTree>
    <p:extLst>
      <p:ext uri="{BB962C8B-B14F-4D97-AF65-F5344CB8AC3E}">
        <p14:creationId xmlns:p14="http://schemas.microsoft.com/office/powerpoint/2010/main" val="1499002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4: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dirty="0">
                <a:solidFill>
                  <a:srgbClr val="002060"/>
                </a:solidFill>
                <a:latin typeface="Georgia" panose="02040502050405020303" pitchFamily="18" charset="0"/>
              </a:rPr>
              <a:t>Na één jaar gebruikt nog slechts 50% van de chronisch zieke patiënten hun medicatie?</a:t>
            </a:r>
            <a:endParaRPr lang="en-GB" sz="1600" dirty="0">
              <a:solidFill>
                <a:srgbClr val="002060"/>
              </a:solidFill>
              <a:latin typeface="Georgia" panose="02040502050405020303" pitchFamily="18" charset="0"/>
            </a:endParaRPr>
          </a:p>
          <a:p>
            <a:pPr marL="0" indent="0">
              <a:buNone/>
            </a:pPr>
            <a:endParaRPr lang="en-GB" sz="1600" dirty="0"/>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3100992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40332" y="411510"/>
            <a:ext cx="8370129" cy="900782"/>
          </a:xfrm>
        </p:spPr>
        <p:txBody>
          <a:bodyPr/>
          <a:lstStyle/>
          <a:p>
            <a:pPr lvl="0" eaLnBrk="0" hangingPunct="0">
              <a:spcBef>
                <a:spcPct val="0"/>
              </a:spcBef>
            </a:pPr>
            <a:r>
              <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rPr>
              <a:t>Vraag 5:</a:t>
            </a:r>
          </a:p>
          <a:p>
            <a:pPr lvl="0" eaLnBrk="0" hangingPunct="0">
              <a:spcBef>
                <a:spcPct val="0"/>
              </a:spcBef>
            </a:pPr>
            <a:endPar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endParaRPr>
          </a:p>
          <a:p>
            <a:pPr lvl="0" eaLnBrk="0" hangingPunct="0">
              <a:spcBef>
                <a:spcPct val="0"/>
              </a:spcBef>
            </a:pPr>
            <a:r>
              <a:rPr lang="nl-NL" altLang="nl-NL" sz="1600" i="0" dirty="0">
                <a:solidFill>
                  <a:srgbClr val="002060"/>
                </a:solidFill>
                <a:latin typeface="Georgia" panose="02040502050405020303" pitchFamily="18" charset="0"/>
                <a:ea typeface="Times New Roman" panose="02020603050405020304" pitchFamily="18" charset="0"/>
                <a:cs typeface="Arial" panose="020B0604020202020204" pitchFamily="34" charset="0"/>
              </a:rPr>
              <a:t>De selectiecriteria binnen het HIS die doorgaans worden gehanteerd voor het selecteren van allergiepatiënten binnen de totale patiëntenpopulatie zijn:</a:t>
            </a:r>
          </a:p>
          <a:p>
            <a:pPr lvl="0" eaLnBrk="0" hangingPunct="0">
              <a:spcBef>
                <a:spcPct val="0"/>
              </a:spcBef>
            </a:pPr>
            <a:endParaRPr lang="nl-NL" altLang="nl-NL" sz="1600" i="0" dirty="0">
              <a:solidFill>
                <a:srgbClr val="002060"/>
              </a:solidFill>
              <a:latin typeface="Georgia" panose="02040502050405020303" pitchFamily="18" charset="0"/>
            </a:endParaRPr>
          </a:p>
          <a:p>
            <a:endParaRPr lang="en-GB" sz="1600" i="0" dirty="0"/>
          </a:p>
        </p:txBody>
      </p:sp>
      <p:sp>
        <p:nvSpPr>
          <p:cNvPr id="4" name="Text Placeholder 3"/>
          <p:cNvSpPr>
            <a:spLocks noGrp="1"/>
          </p:cNvSpPr>
          <p:nvPr>
            <p:ph type="body" sz="quarter" idx="13"/>
          </p:nvPr>
        </p:nvSpPr>
        <p:spPr>
          <a:xfrm>
            <a:off x="414338" y="1635646"/>
            <a:ext cx="8370887" cy="3456384"/>
          </a:xfrm>
        </p:spPr>
        <p:txBody>
          <a:bodyPr/>
          <a:lstStyle/>
          <a:p>
            <a:pPr marL="0" indent="0">
              <a:buNone/>
            </a:pPr>
            <a:r>
              <a:rPr lang="nl-NL" sz="1600" dirty="0">
                <a:latin typeface="Georgia" panose="02040502050405020303" pitchFamily="18" charset="0"/>
              </a:rPr>
              <a:t>A : Leeftijd : 5 t / m 60 jaar</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B : Medicatiegebruik (ATC-codes) Symptomatica (R01A), Nasaal corticosteroïd (R06A), Immunotherapie allergenen (V01A)</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C: ICPC R97/ ICPC A12</a:t>
            </a:r>
          </a:p>
          <a:p>
            <a:pPr marL="0" indent="0">
              <a:buNone/>
            </a:pPr>
            <a:endParaRPr lang="nl-NL" sz="1600" dirty="0">
              <a:latin typeface="Georgia" panose="02040502050405020303" pitchFamily="18" charset="0"/>
            </a:endParaRPr>
          </a:p>
          <a:p>
            <a:pPr marL="0" indent="0">
              <a:buNone/>
            </a:pPr>
            <a:endParaRPr lang="nl-NL" sz="1600" dirty="0">
              <a:latin typeface="Georgia" panose="02040502050405020303" pitchFamily="18" charset="0"/>
            </a:endParaRPr>
          </a:p>
          <a:p>
            <a:pPr marL="0" indent="0">
              <a:buNone/>
            </a:pPr>
            <a:r>
              <a:rPr lang="nl-NL" sz="1600" dirty="0">
                <a:latin typeface="Georgia" panose="02040502050405020303" pitchFamily="18" charset="0"/>
              </a:rPr>
              <a:t>D : Alle bovenstaande antwoorden</a:t>
            </a:r>
          </a:p>
          <a:p>
            <a:pPr marL="0" indent="0">
              <a:buNone/>
            </a:pPr>
            <a:endParaRPr lang="nl-NL" sz="1600" dirty="0">
              <a:latin typeface="Georgia" panose="02040502050405020303" pitchFamily="18" charset="0"/>
            </a:endParaRPr>
          </a:p>
        </p:txBody>
      </p:sp>
    </p:spTree>
    <p:extLst>
      <p:ext uri="{BB962C8B-B14F-4D97-AF65-F5344CB8AC3E}">
        <p14:creationId xmlns:p14="http://schemas.microsoft.com/office/powerpoint/2010/main" val="299160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Post-</a:t>
            </a:r>
            <a:r>
              <a:rPr lang="en-GB" sz="4800" b="1" dirty="0" err="1"/>
              <a:t>Toets</a:t>
            </a:r>
            <a:endParaRPr lang="en-GB" sz="4800" b="1" dirty="0"/>
          </a:p>
        </p:txBody>
      </p:sp>
      <p:sp>
        <p:nvSpPr>
          <p:cNvPr id="4" name="Text Placeholder 3"/>
          <p:cNvSpPr>
            <a:spLocks noGrp="1"/>
          </p:cNvSpPr>
          <p:nvPr>
            <p:ph type="body" sz="quarter" idx="13"/>
          </p:nvPr>
        </p:nvSpPr>
        <p:spPr>
          <a:xfrm>
            <a:off x="414338" y="1384300"/>
            <a:ext cx="8370887" cy="3419475"/>
          </a:xfrm>
        </p:spPr>
        <p:txBody>
          <a:bodyPr/>
          <a:lstStyle/>
          <a:p>
            <a:endParaRPr lang="en-GB" sz="1800" dirty="0"/>
          </a:p>
          <a:p>
            <a:pPr marL="0" indent="0">
              <a:buNone/>
            </a:pPr>
            <a:endParaRPr lang="en-GB" sz="1800" dirty="0"/>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r>
              <a:rPr lang="en-GB" sz="2800" dirty="0" err="1">
                <a:latin typeface="Georgia" panose="02040502050405020303" pitchFamily="18" charset="0"/>
              </a:rPr>
              <a:t>Nabespreking</a:t>
            </a:r>
            <a:endParaRPr lang="en-GB" sz="2800" dirty="0">
              <a:latin typeface="Georgia" panose="02040502050405020303" pitchFamily="18" charset="0"/>
            </a:endParaRPr>
          </a:p>
        </p:txBody>
      </p:sp>
    </p:spTree>
    <p:extLst>
      <p:ext uri="{BB962C8B-B14F-4D97-AF65-F5344CB8AC3E}">
        <p14:creationId xmlns:p14="http://schemas.microsoft.com/office/powerpoint/2010/main" val="1175834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err="1"/>
              <a:t>Stellingen</a:t>
            </a:r>
            <a:r>
              <a:rPr lang="en-GB" sz="2000" b="1" dirty="0"/>
              <a:t>: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771550"/>
            <a:ext cx="8370887" cy="4176464"/>
          </a:xfrm>
        </p:spPr>
        <p:txBody>
          <a:bodyPr/>
          <a:lstStyle/>
          <a:p>
            <a:pPr marL="0" indent="0">
              <a:buNone/>
            </a:pPr>
            <a:r>
              <a:rPr lang="en-GB" sz="1600" b="1" dirty="0" err="1">
                <a:latin typeface="Georgia" panose="02040502050405020303" pitchFamily="18" charset="0"/>
              </a:rPr>
              <a:t>Vraag</a:t>
            </a:r>
            <a:r>
              <a:rPr lang="en-GB" sz="1600" b="1" dirty="0">
                <a:latin typeface="Georgia" panose="02040502050405020303" pitchFamily="18" charset="0"/>
              </a:rPr>
              <a:t> 1:</a:t>
            </a:r>
          </a:p>
          <a:p>
            <a:pPr marL="0" indent="0">
              <a:buNone/>
            </a:pPr>
            <a:r>
              <a:rPr lang="en-GB" sz="1400" dirty="0" err="1">
                <a:latin typeface="Georgia" panose="02040502050405020303" pitchFamily="18" charset="0"/>
              </a:rPr>
              <a:t>Iedereen</a:t>
            </a:r>
            <a:r>
              <a:rPr lang="en-GB" sz="1400" dirty="0">
                <a:latin typeface="Georgia" panose="02040502050405020303" pitchFamily="18" charset="0"/>
              </a:rPr>
              <a:t> </a:t>
            </a:r>
            <a:r>
              <a:rPr lang="en-GB" sz="1400" dirty="0" err="1">
                <a:latin typeface="Georgia" panose="02040502050405020303" pitchFamily="18" charset="0"/>
              </a:rPr>
              <a:t>komt</a:t>
            </a:r>
            <a:r>
              <a:rPr lang="en-GB" sz="1400" dirty="0">
                <a:latin typeface="Georgia" panose="02040502050405020303" pitchFamily="18" charset="0"/>
              </a:rPr>
              <a:t> in aanmerking </a:t>
            </a:r>
            <a:r>
              <a:rPr lang="en-GB" sz="1400" dirty="0" err="1">
                <a:latin typeface="Georgia" panose="02040502050405020303" pitchFamily="18" charset="0"/>
              </a:rPr>
              <a:t>voor</a:t>
            </a:r>
            <a:r>
              <a:rPr lang="en-GB" sz="1400" dirty="0">
                <a:latin typeface="Georgia" panose="02040502050405020303" pitchFamily="18" charset="0"/>
              </a:rPr>
              <a:t> </a:t>
            </a:r>
            <a:r>
              <a:rPr lang="en-GB" sz="1400" dirty="0" err="1">
                <a:latin typeface="Georgia" panose="02040502050405020303" pitchFamily="18" charset="0"/>
              </a:rPr>
              <a:t>een</a:t>
            </a:r>
            <a:r>
              <a:rPr lang="en-GB" sz="1400" dirty="0">
                <a:latin typeface="Georgia" panose="02040502050405020303" pitchFamily="18" charset="0"/>
              </a:rPr>
              <a:t> </a:t>
            </a:r>
            <a:r>
              <a:rPr lang="en-GB" sz="1400" dirty="0" err="1">
                <a:latin typeface="Georgia" panose="02040502050405020303" pitchFamily="18" charset="0"/>
              </a:rPr>
              <a:t>allergietest</a:t>
            </a:r>
            <a:r>
              <a:rPr lang="en-GB" sz="1400" dirty="0">
                <a:latin typeface="Georgia" panose="02040502050405020303" pitchFamily="18" charset="0"/>
              </a:rPr>
              <a:t> -&gt; </a:t>
            </a:r>
            <a:r>
              <a:rPr lang="en-GB" sz="1400" b="1" i="1" dirty="0" err="1">
                <a:latin typeface="Georgia" panose="02040502050405020303" pitchFamily="18" charset="0"/>
              </a:rPr>
              <a:t>niet</a:t>
            </a:r>
            <a:r>
              <a:rPr lang="en-GB" sz="1400" b="1" i="1" dirty="0">
                <a:latin typeface="Georgia" panose="02040502050405020303" pitchFamily="18" charset="0"/>
              </a:rPr>
              <a:t> </a:t>
            </a:r>
            <a:r>
              <a:rPr lang="en-GB" sz="1400" b="1" i="1" dirty="0" err="1">
                <a:latin typeface="Georgia" panose="02040502050405020303" pitchFamily="18" charset="0"/>
              </a:rPr>
              <a:t>waar</a:t>
            </a:r>
            <a:endParaRPr lang="en-GB" sz="1400" b="1" i="1" dirty="0">
              <a:latin typeface="Georgia" panose="02040502050405020303" pitchFamily="18" charset="0"/>
            </a:endParaRPr>
          </a:p>
          <a:p>
            <a:pPr marL="192088" indent="-171450">
              <a:defRPr/>
            </a:pPr>
            <a:endParaRPr lang="nl-NL" altLang="nl-NL" sz="1200" i="1" dirty="0">
              <a:solidFill>
                <a:srgbClr val="002060"/>
              </a:solidFill>
              <a:latin typeface="Georgia" panose="02040502050405020303" pitchFamily="18" charset="0"/>
            </a:endParaRPr>
          </a:p>
          <a:p>
            <a:pPr marL="192088" indent="-171450">
              <a:defRPr/>
            </a:pPr>
            <a:r>
              <a:rPr lang="nl-NL" altLang="nl-NL" sz="1200" i="1" dirty="0">
                <a:solidFill>
                  <a:srgbClr val="002060"/>
                </a:solidFill>
                <a:latin typeface="Georgia" panose="02040502050405020303" pitchFamily="18" charset="0"/>
              </a:rPr>
              <a:t>Patiënten met klachten passend bij een luchtwegallergie. Deze patiënten kunnen zich via het spreekuur, telefonisch of aan de balie melden</a:t>
            </a:r>
          </a:p>
          <a:p>
            <a:pPr marL="192088" indent="-171450">
              <a:defRPr/>
            </a:pPr>
            <a:r>
              <a:rPr lang="nl-NL" altLang="nl-NL" sz="1200" i="1" dirty="0">
                <a:solidFill>
                  <a:srgbClr val="002060"/>
                </a:solidFill>
                <a:latin typeface="Georgia" panose="02040502050405020303" pitchFamily="18" charset="0"/>
              </a:rPr>
              <a:t>Patiënten die een herhaalrecept aanvragen voor:</a:t>
            </a:r>
          </a:p>
          <a:p>
            <a:pPr marL="20638" indent="0">
              <a:buNone/>
              <a:defRPr/>
            </a:pPr>
            <a:r>
              <a:rPr lang="nl-NL" altLang="nl-NL" sz="1200" i="1" dirty="0">
                <a:solidFill>
                  <a:srgbClr val="002060"/>
                </a:solidFill>
                <a:latin typeface="Georgia" panose="02040502050405020303" pitchFamily="18" charset="0"/>
              </a:rPr>
              <a:t>	- Antihistaminicum</a:t>
            </a:r>
          </a:p>
          <a:p>
            <a:pPr marL="20638" indent="0">
              <a:buNone/>
              <a:defRPr/>
            </a:pPr>
            <a:r>
              <a:rPr lang="nl-NL" altLang="nl-NL" sz="1200" i="1" dirty="0">
                <a:solidFill>
                  <a:srgbClr val="002060"/>
                </a:solidFill>
                <a:latin typeface="Georgia" panose="02040502050405020303" pitchFamily="18" charset="0"/>
              </a:rPr>
              <a:t>	- Nasaal c</a:t>
            </a:r>
            <a:r>
              <a:rPr lang="nl-NL" sz="1200" i="1" dirty="0">
                <a:solidFill>
                  <a:srgbClr val="002060"/>
                </a:solidFill>
                <a:latin typeface="Georgia" panose="02040502050405020303" pitchFamily="18" charset="0"/>
              </a:rPr>
              <a:t>orticosteroïd</a:t>
            </a:r>
          </a:p>
          <a:p>
            <a:pPr marL="192088" indent="-171450">
              <a:buFont typeface="Arial" panose="020B0604020202020204" pitchFamily="34" charset="0"/>
              <a:buChar char="•"/>
              <a:defRPr/>
            </a:pPr>
            <a:r>
              <a:rPr lang="nl-NL" altLang="nl-NL" sz="1200" i="1" dirty="0">
                <a:solidFill>
                  <a:srgbClr val="002060"/>
                </a:solidFill>
                <a:latin typeface="Georgia" panose="02040502050405020303" pitchFamily="18" charset="0"/>
              </a:rPr>
              <a:t>Kinderen van patiënten die bekend zijn met een luchtwegallergie</a:t>
            </a:r>
          </a:p>
          <a:p>
            <a:pPr marL="192088" indent="-171450">
              <a:buFont typeface="Arial" panose="020B0604020202020204" pitchFamily="34" charset="0"/>
              <a:buChar char="•"/>
              <a:defRPr/>
            </a:pPr>
            <a:r>
              <a:rPr lang="nl-NL" altLang="nl-NL" sz="1200" i="1" dirty="0">
                <a:solidFill>
                  <a:srgbClr val="002060"/>
                </a:solidFill>
                <a:latin typeface="Georgia" panose="02040502050405020303" pitchFamily="18" charset="0"/>
              </a:rPr>
              <a:t>Ook bij chronische verkoudheidsklachten kan een luchtwegallergie de onderliggende oorzaak zijn</a:t>
            </a:r>
          </a:p>
          <a:p>
            <a:pPr marL="192088" indent="-171450">
              <a:buFont typeface="Arial" panose="020B0604020202020204" pitchFamily="34" charset="0"/>
              <a:buChar char="•"/>
              <a:defRPr/>
            </a:pPr>
            <a:r>
              <a:rPr lang="nl-NL" altLang="nl-NL" sz="1200" i="1" dirty="0">
                <a:solidFill>
                  <a:srgbClr val="002060"/>
                </a:solidFill>
                <a:latin typeface="Georgia" panose="02040502050405020303" pitchFamily="18" charset="0"/>
              </a:rPr>
              <a:t>Patiënten die zijn begonnen met allergie immunotherapie i.v.m. follow up en  evaluatie </a:t>
            </a:r>
          </a:p>
          <a:p>
            <a:pPr marL="0" indent="0">
              <a:buNone/>
            </a:pPr>
            <a:endParaRPr lang="en-GB" sz="1400" b="1" dirty="0">
              <a:latin typeface="Georgia" panose="02040502050405020303" pitchFamily="18" charset="0"/>
            </a:endParaRPr>
          </a:p>
          <a:p>
            <a:pPr marL="0" indent="0">
              <a:buNone/>
            </a:pPr>
            <a:r>
              <a:rPr lang="en-GB" sz="1600" b="1" dirty="0" err="1">
                <a:latin typeface="Georgia" panose="02040502050405020303" pitchFamily="18" charset="0"/>
              </a:rPr>
              <a:t>Vraag</a:t>
            </a:r>
            <a:r>
              <a:rPr lang="en-GB" sz="1600" b="1" dirty="0">
                <a:latin typeface="Georgia" panose="02040502050405020303" pitchFamily="18" charset="0"/>
              </a:rPr>
              <a:t> 2:</a:t>
            </a:r>
          </a:p>
          <a:p>
            <a:pPr marL="0" indent="0">
              <a:buNone/>
            </a:pPr>
            <a:r>
              <a:rPr lang="nl-NL" sz="1400" dirty="0">
                <a:solidFill>
                  <a:srgbClr val="002060"/>
                </a:solidFill>
                <a:latin typeface="Georgia" panose="02040502050405020303" pitchFamily="18" charset="0"/>
              </a:rPr>
              <a:t>Bij </a:t>
            </a:r>
            <a:r>
              <a:rPr lang="nl-NL" sz="1400" dirty="0">
                <a:latin typeface="Georgia" panose="02040502050405020303" pitchFamily="18" charset="0"/>
              </a:rPr>
              <a:t>het afnemen van een huidpriktest en RAST</a:t>
            </a:r>
            <a:r>
              <a:rPr lang="nl-NL" sz="1400" dirty="0">
                <a:solidFill>
                  <a:srgbClr val="002060"/>
                </a:solidFill>
                <a:latin typeface="Georgia" panose="02040502050405020303" pitchFamily="18" charset="0"/>
              </a:rPr>
              <a:t> dien je vooraf symptomatische medicatie te staken? </a:t>
            </a:r>
          </a:p>
          <a:p>
            <a:pPr marL="0" indent="0">
              <a:buNone/>
            </a:pPr>
            <a:r>
              <a:rPr lang="nl-NL" sz="1400" dirty="0">
                <a:solidFill>
                  <a:srgbClr val="002060"/>
                </a:solidFill>
                <a:latin typeface="Georgia" panose="02040502050405020303" pitchFamily="18" charset="0"/>
              </a:rPr>
              <a:t>-&gt; </a:t>
            </a:r>
            <a:r>
              <a:rPr lang="nl-NL" sz="1400" b="1" i="1" dirty="0">
                <a:solidFill>
                  <a:srgbClr val="002060"/>
                </a:solidFill>
                <a:latin typeface="Georgia" panose="02040502050405020303" pitchFamily="18" charset="0"/>
              </a:rPr>
              <a:t>niet waar</a:t>
            </a:r>
          </a:p>
          <a:p>
            <a:pPr marL="0" indent="0">
              <a:buNone/>
            </a:pPr>
            <a:endParaRPr lang="nl-NL" sz="1400" dirty="0">
              <a:solidFill>
                <a:srgbClr val="002060"/>
              </a:solidFill>
              <a:latin typeface="Georgia" panose="02040502050405020303" pitchFamily="18" charset="0"/>
            </a:endParaRPr>
          </a:p>
          <a:p>
            <a:pPr marL="0" indent="0">
              <a:buNone/>
            </a:pPr>
            <a:r>
              <a:rPr lang="nl-NL" sz="1200" i="1" dirty="0">
                <a:solidFill>
                  <a:srgbClr val="002060"/>
                </a:solidFill>
                <a:latin typeface="Georgia" panose="02040502050405020303" pitchFamily="18" charset="0"/>
              </a:rPr>
              <a:t>Bij het afnemen van een huidpriktest dien je te stoppen met symptomatische medicatie en bij een RAST niet</a:t>
            </a:r>
          </a:p>
          <a:p>
            <a:pPr marL="0" indent="0">
              <a:buNone/>
            </a:pPr>
            <a:endParaRPr lang="nl-NL" altLang="nl-NL" sz="1400" i="1" dirty="0">
              <a:solidFill>
                <a:srgbClr val="002060"/>
              </a:solidFill>
              <a:latin typeface="Georgia" panose="02040502050405020303" pitchFamily="18" charset="0"/>
            </a:endParaRPr>
          </a:p>
          <a:p>
            <a:pPr marL="0" indent="0">
              <a:buNone/>
            </a:pPr>
            <a:endParaRPr lang="nl-NL" altLang="nl-NL" sz="1200" baseline="30000" dirty="0">
              <a:solidFill>
                <a:srgbClr val="002060"/>
              </a:solidFill>
              <a:latin typeface="Georgia" panose="02040502050405020303" pitchFamily="18" charset="0"/>
            </a:endParaRPr>
          </a:p>
          <a:p>
            <a:pPr marL="0" indent="0">
              <a:buNone/>
            </a:pPr>
            <a:endParaRPr lang="en-GB" sz="1200" dirty="0"/>
          </a:p>
        </p:txBody>
      </p:sp>
    </p:spTree>
    <p:extLst>
      <p:ext uri="{BB962C8B-B14F-4D97-AF65-F5344CB8AC3E}">
        <p14:creationId xmlns:p14="http://schemas.microsoft.com/office/powerpoint/2010/main" val="38429972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2C834-A0F1-4255-A0E8-40FE4558EC03}"/>
              </a:ext>
            </a:extLst>
          </p:cNvPr>
          <p:cNvSpPr>
            <a:spLocks noGrp="1"/>
          </p:cNvSpPr>
          <p:nvPr>
            <p:ph type="title"/>
          </p:nvPr>
        </p:nvSpPr>
        <p:spPr>
          <a:xfrm>
            <a:off x="409328" y="339725"/>
            <a:ext cx="8339136" cy="215802"/>
          </a:xfrm>
        </p:spPr>
        <p:txBody>
          <a:bodyPr/>
          <a:lstStyle/>
          <a:p>
            <a:r>
              <a:rPr lang="en-GB" sz="1600" b="1" dirty="0" err="1"/>
              <a:t>Vraag</a:t>
            </a:r>
            <a:r>
              <a:rPr lang="en-GB" sz="1600" b="1" dirty="0"/>
              <a:t> 3: </a:t>
            </a:r>
          </a:p>
        </p:txBody>
      </p:sp>
      <p:sp>
        <p:nvSpPr>
          <p:cNvPr id="4" name="Text Placeholder 3">
            <a:extLst>
              <a:ext uri="{FF2B5EF4-FFF2-40B4-BE49-F238E27FC236}">
                <a16:creationId xmlns:a16="http://schemas.microsoft.com/office/drawing/2014/main" id="{E0053980-7FEE-48A4-B1B5-EDEB28702E03}"/>
              </a:ext>
            </a:extLst>
          </p:cNvPr>
          <p:cNvSpPr>
            <a:spLocks noGrp="1"/>
          </p:cNvSpPr>
          <p:nvPr>
            <p:ph type="body" sz="quarter" idx="13"/>
          </p:nvPr>
        </p:nvSpPr>
        <p:spPr>
          <a:xfrm>
            <a:off x="414338" y="627534"/>
            <a:ext cx="8370887" cy="4176241"/>
          </a:xfrm>
        </p:spPr>
        <p:txBody>
          <a:bodyPr/>
          <a:lstStyle/>
          <a:p>
            <a:pPr marL="0" indent="0">
              <a:buNone/>
            </a:pPr>
            <a:r>
              <a:rPr lang="en-GB" sz="1600" dirty="0">
                <a:latin typeface="Georgia" panose="02040502050405020303" pitchFamily="18" charset="0"/>
              </a:rPr>
              <a:t>Met </a:t>
            </a:r>
            <a:r>
              <a:rPr lang="en-GB" sz="1600" dirty="0" err="1">
                <a:latin typeface="Georgia" panose="02040502050405020303" pitchFamily="18" charset="0"/>
              </a:rPr>
              <a:t>welke</a:t>
            </a:r>
            <a:r>
              <a:rPr lang="en-GB" sz="1600" dirty="0">
                <a:latin typeface="Georgia" panose="02040502050405020303" pitchFamily="18" charset="0"/>
              </a:rPr>
              <a:t> </a:t>
            </a:r>
            <a:r>
              <a:rPr lang="en-GB" sz="1600" dirty="0" err="1">
                <a:latin typeface="Georgia" panose="02040502050405020303" pitchFamily="18" charset="0"/>
              </a:rPr>
              <a:t>veiligheidsmaatregelen</a:t>
            </a:r>
            <a:r>
              <a:rPr lang="en-GB" sz="1600" dirty="0">
                <a:latin typeface="Georgia" panose="02040502050405020303" pitchFamily="18" charset="0"/>
              </a:rPr>
              <a:t> </a:t>
            </a:r>
            <a:r>
              <a:rPr lang="en-GB" sz="1600" dirty="0" err="1">
                <a:latin typeface="Georgia" panose="02040502050405020303" pitchFamily="18" charset="0"/>
              </a:rPr>
              <a:t>moet</a:t>
            </a:r>
            <a:r>
              <a:rPr lang="en-GB" sz="1600" dirty="0">
                <a:latin typeface="Georgia" panose="02040502050405020303" pitchFamily="18" charset="0"/>
              </a:rPr>
              <a:t> u </a:t>
            </a:r>
            <a:r>
              <a:rPr lang="en-GB" sz="1600" dirty="0" err="1">
                <a:latin typeface="Georgia" panose="02040502050405020303" pitchFamily="18" charset="0"/>
              </a:rPr>
              <a:t>rekening</a:t>
            </a:r>
            <a:r>
              <a:rPr lang="en-GB" sz="1600" dirty="0">
                <a:latin typeface="Georgia" panose="02040502050405020303" pitchFamily="18" charset="0"/>
              </a:rPr>
              <a:t> </a:t>
            </a:r>
            <a:r>
              <a:rPr lang="en-GB" sz="1600" dirty="0" err="1">
                <a:latin typeface="Georgia" panose="02040502050405020303" pitchFamily="18" charset="0"/>
              </a:rPr>
              <a:t>houden</a:t>
            </a:r>
            <a:r>
              <a:rPr lang="en-GB" sz="1600" dirty="0">
                <a:latin typeface="Georgia" panose="02040502050405020303" pitchFamily="18" charset="0"/>
              </a:rPr>
              <a:t> met het </a:t>
            </a:r>
            <a:r>
              <a:rPr lang="en-GB" sz="1600" dirty="0" err="1">
                <a:latin typeface="Georgia" panose="02040502050405020303" pitchFamily="18" charset="0"/>
              </a:rPr>
              <a:t>opzetten</a:t>
            </a:r>
            <a:r>
              <a:rPr lang="en-GB" sz="1600" dirty="0">
                <a:latin typeface="Georgia" panose="02040502050405020303" pitchFamily="18" charset="0"/>
              </a:rPr>
              <a:t> van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allergiespreekuur</a:t>
            </a:r>
            <a:r>
              <a:rPr lang="en-GB" sz="1600" dirty="0">
                <a:latin typeface="Georgia" panose="02040502050405020303" pitchFamily="18" charset="0"/>
              </a:rPr>
              <a:t> ?</a:t>
            </a:r>
          </a:p>
          <a:p>
            <a:pPr marL="0" indent="0">
              <a:buNone/>
            </a:pPr>
            <a:endParaRPr lang="en-GB" sz="1600" dirty="0">
              <a:latin typeface="Georgia" panose="02040502050405020303" pitchFamily="18" charset="0"/>
            </a:endParaRPr>
          </a:p>
          <a:p>
            <a:pPr>
              <a:buFont typeface="Arial" panose="020B0604020202020204" pitchFamily="34" charset="0"/>
              <a:buChar char="•"/>
            </a:pPr>
            <a:r>
              <a:rPr lang="en-GB" sz="1200" i="1" dirty="0" err="1">
                <a:latin typeface="Georgia" panose="02040502050405020303" pitchFamily="18" charset="0"/>
              </a:rPr>
              <a:t>Zorg</a:t>
            </a:r>
            <a:r>
              <a:rPr lang="en-GB" sz="1200" i="1" dirty="0">
                <a:latin typeface="Georgia" panose="02040502050405020303" pitchFamily="18" charset="0"/>
              </a:rPr>
              <a:t> </a:t>
            </a:r>
            <a:r>
              <a:rPr lang="en-GB" sz="1200" i="1" dirty="0" err="1">
                <a:latin typeface="Georgia" panose="02040502050405020303" pitchFamily="18" charset="0"/>
              </a:rPr>
              <a:t>dat</a:t>
            </a:r>
            <a:r>
              <a:rPr lang="en-GB" sz="1200" i="1" dirty="0">
                <a:latin typeface="Georgia" panose="02040502050405020303" pitchFamily="18" charset="0"/>
              </a:rPr>
              <a:t> arts </a:t>
            </a:r>
            <a:r>
              <a:rPr lang="en-GB" sz="1200" i="1" dirty="0" err="1">
                <a:latin typeface="Georgia" panose="02040502050405020303" pitchFamily="18" charset="0"/>
              </a:rPr>
              <a:t>aanwezig</a:t>
            </a:r>
            <a:r>
              <a:rPr lang="en-GB" sz="1200" i="1" dirty="0">
                <a:latin typeface="Georgia" panose="02040502050405020303" pitchFamily="18" charset="0"/>
              </a:rPr>
              <a:t> is </a:t>
            </a:r>
            <a:r>
              <a:rPr lang="en-GB" sz="1200" i="1" dirty="0" err="1">
                <a:latin typeface="Georgia" panose="02040502050405020303" pitchFamily="18" charset="0"/>
              </a:rPr>
              <a:t>tijdens</a:t>
            </a:r>
            <a:r>
              <a:rPr lang="en-GB" sz="1200" i="1" dirty="0">
                <a:latin typeface="Georgia" panose="02040502050405020303" pitchFamily="18" charset="0"/>
              </a:rPr>
              <a:t> het </a:t>
            </a:r>
            <a:r>
              <a:rPr lang="en-GB" sz="1200" i="1" dirty="0" err="1">
                <a:latin typeface="Georgia" panose="02040502050405020303" pitchFamily="18" charset="0"/>
              </a:rPr>
              <a:t>uitvoeren</a:t>
            </a:r>
            <a:r>
              <a:rPr lang="en-GB" sz="1200" i="1" dirty="0">
                <a:latin typeface="Georgia" panose="02040502050405020303" pitchFamily="18" charset="0"/>
              </a:rPr>
              <a:t> van de </a:t>
            </a:r>
            <a:r>
              <a:rPr lang="en-GB" sz="1200" i="1" dirty="0" err="1">
                <a:latin typeface="Georgia" panose="02040502050405020303" pitchFamily="18" charset="0"/>
              </a:rPr>
              <a:t>huidpriktest</a:t>
            </a:r>
            <a:endParaRPr lang="en-GB" sz="1200" i="1" dirty="0">
              <a:latin typeface="Georgia" panose="02040502050405020303" pitchFamily="18" charset="0"/>
            </a:endParaRPr>
          </a:p>
          <a:p>
            <a:pPr>
              <a:buFont typeface="Arial" panose="020B0604020202020204" pitchFamily="34" charset="0"/>
              <a:buChar char="•"/>
            </a:pPr>
            <a:r>
              <a:rPr lang="en-GB" sz="1200" i="1" dirty="0" err="1">
                <a:latin typeface="Georgia" panose="02040502050405020303" pitchFamily="18" charset="0"/>
              </a:rPr>
              <a:t>Zorg</a:t>
            </a:r>
            <a:r>
              <a:rPr lang="en-GB" sz="1200" i="1" dirty="0">
                <a:latin typeface="Georgia" panose="02040502050405020303" pitchFamily="18" charset="0"/>
              </a:rPr>
              <a:t> </a:t>
            </a:r>
            <a:r>
              <a:rPr lang="en-GB" sz="1200" i="1" dirty="0" err="1">
                <a:latin typeface="Georgia" panose="02040502050405020303" pitchFamily="18" charset="0"/>
              </a:rPr>
              <a:t>voor</a:t>
            </a:r>
            <a:r>
              <a:rPr lang="en-GB" sz="1200" i="1" dirty="0">
                <a:latin typeface="Georgia" panose="02040502050405020303" pitchFamily="18" charset="0"/>
              </a:rPr>
              <a:t> protocol </a:t>
            </a:r>
            <a:r>
              <a:rPr lang="en-GB" sz="1200" i="1" dirty="0" err="1">
                <a:latin typeface="Georgia" panose="02040502050405020303" pitchFamily="18" charset="0"/>
              </a:rPr>
              <a:t>anafylaxie</a:t>
            </a:r>
            <a:endParaRPr lang="en-GB" sz="1200" i="1" dirty="0">
              <a:latin typeface="Georgia" panose="02040502050405020303" pitchFamily="18" charset="0"/>
            </a:endParaRPr>
          </a:p>
          <a:p>
            <a:pPr>
              <a:buFont typeface="Arial" panose="020B0604020202020204" pitchFamily="34" charset="0"/>
              <a:buChar char="•"/>
            </a:pPr>
            <a:r>
              <a:rPr lang="en-GB" sz="1200" i="1" dirty="0" err="1">
                <a:latin typeface="Georgia" panose="02040502050405020303" pitchFamily="18" charset="0"/>
              </a:rPr>
              <a:t>Noodmedicatie</a:t>
            </a:r>
            <a:r>
              <a:rPr lang="en-GB" sz="1200" i="1" dirty="0">
                <a:latin typeface="Georgia" panose="02040502050405020303" pitchFamily="18" charset="0"/>
              </a:rPr>
              <a:t> </a:t>
            </a:r>
            <a:r>
              <a:rPr lang="en-GB" sz="1200" i="1" dirty="0" err="1">
                <a:latin typeface="Georgia" panose="02040502050405020303" pitchFamily="18" charset="0"/>
              </a:rPr>
              <a:t>aanwezig</a:t>
            </a:r>
            <a:r>
              <a:rPr lang="en-GB" sz="1200" i="1" dirty="0">
                <a:latin typeface="Georgia" panose="02040502050405020303" pitchFamily="18" charset="0"/>
              </a:rPr>
              <a:t> </a:t>
            </a: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b="1" dirty="0">
                <a:solidFill>
                  <a:srgbClr val="002060"/>
                </a:solidFill>
                <a:latin typeface="Georgia" panose="02040502050405020303" pitchFamily="18" charset="0"/>
              </a:rPr>
              <a:t>Vraag 4:</a:t>
            </a: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dirty="0">
                <a:solidFill>
                  <a:srgbClr val="002060"/>
                </a:solidFill>
                <a:latin typeface="Georgia" panose="02040502050405020303" pitchFamily="18" charset="0"/>
              </a:rPr>
              <a:t>Na één jaar gebruikt nog slechts 50% van de chronisch zieke patiënten hun medicatie?</a:t>
            </a:r>
          </a:p>
          <a:p>
            <a:pPr marL="0" indent="0">
              <a:buNone/>
            </a:pPr>
            <a:r>
              <a:rPr lang="nl-NL" altLang="nl-NL" sz="1600" dirty="0">
                <a:solidFill>
                  <a:srgbClr val="002060"/>
                </a:solidFill>
                <a:latin typeface="Georgia" panose="02040502050405020303" pitchFamily="18" charset="0"/>
              </a:rPr>
              <a:t> -&gt; </a:t>
            </a:r>
            <a:r>
              <a:rPr lang="nl-NL" altLang="nl-NL" sz="1600" b="1" i="1" dirty="0">
                <a:solidFill>
                  <a:srgbClr val="002060"/>
                </a:solidFill>
                <a:latin typeface="Georgia" panose="02040502050405020303" pitchFamily="18" charset="0"/>
              </a:rPr>
              <a:t>waar</a:t>
            </a:r>
            <a:endParaRPr lang="en-GB" sz="1600" b="1" i="1"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200" i="1" dirty="0">
                <a:solidFill>
                  <a:srgbClr val="002060"/>
                </a:solidFill>
                <a:latin typeface="Georgia" panose="02040502050405020303" pitchFamily="18" charset="0"/>
              </a:rPr>
              <a:t>Na één jaar gebruikt nog slechts </a:t>
            </a:r>
            <a:r>
              <a:rPr lang="nl-NL" altLang="nl-NL" sz="1200" b="1" i="1" dirty="0">
                <a:solidFill>
                  <a:srgbClr val="FF0000"/>
                </a:solidFill>
                <a:latin typeface="Georgia" panose="02040502050405020303" pitchFamily="18" charset="0"/>
              </a:rPr>
              <a:t>50%</a:t>
            </a:r>
            <a:r>
              <a:rPr lang="nl-NL" altLang="nl-NL" sz="1200" b="1" i="1" dirty="0">
                <a:solidFill>
                  <a:srgbClr val="002060"/>
                </a:solidFill>
                <a:latin typeface="Georgia" panose="02040502050405020303" pitchFamily="18" charset="0"/>
              </a:rPr>
              <a:t> </a:t>
            </a:r>
            <a:r>
              <a:rPr lang="nl-NL" altLang="nl-NL" sz="1200" i="1" dirty="0">
                <a:solidFill>
                  <a:srgbClr val="002060"/>
                </a:solidFill>
                <a:latin typeface="Georgia" panose="02040502050405020303" pitchFamily="18" charset="0"/>
              </a:rPr>
              <a:t>van de chronisch zieke patiënten hun medicatie</a:t>
            </a:r>
            <a:r>
              <a:rPr lang="nl-NL" altLang="nl-NL" sz="1200" i="1" baseline="30000" dirty="0">
                <a:solidFill>
                  <a:srgbClr val="002060"/>
                </a:solidFill>
                <a:latin typeface="Georgia" panose="02040502050405020303" pitchFamily="18" charset="0"/>
              </a:rPr>
              <a:t>1</a:t>
            </a:r>
          </a:p>
          <a:p>
            <a:pPr marL="0" indent="0">
              <a:buNone/>
            </a:pPr>
            <a:r>
              <a:rPr lang="nl-NL" altLang="nl-NL" sz="1200" i="1" dirty="0">
                <a:solidFill>
                  <a:schemeClr val="accent6">
                    <a:lumMod val="75000"/>
                  </a:schemeClr>
                </a:solidFill>
                <a:latin typeface="Georgia" panose="02040502050405020303" pitchFamily="18" charset="0"/>
              </a:rPr>
              <a:t>1. WHO Rapport: </a:t>
            </a:r>
            <a:r>
              <a:rPr lang="nl-NL" altLang="nl-NL" sz="1200" i="1" dirty="0" err="1">
                <a:solidFill>
                  <a:schemeClr val="accent6">
                    <a:lumMod val="75000"/>
                  </a:schemeClr>
                </a:solidFill>
                <a:latin typeface="Georgia" panose="02040502050405020303" pitchFamily="18" charset="0"/>
              </a:rPr>
              <a:t>Adherence</a:t>
            </a:r>
            <a:r>
              <a:rPr lang="nl-NL" altLang="nl-NL" sz="1200" i="1" dirty="0">
                <a:solidFill>
                  <a:schemeClr val="accent6">
                    <a:lumMod val="75000"/>
                  </a:schemeClr>
                </a:solidFill>
                <a:latin typeface="Georgia" panose="02040502050405020303" pitchFamily="18" charset="0"/>
              </a:rPr>
              <a:t> </a:t>
            </a:r>
            <a:r>
              <a:rPr lang="nl-NL" altLang="nl-NL" sz="1200" i="1" dirty="0" err="1">
                <a:solidFill>
                  <a:schemeClr val="accent6">
                    <a:lumMod val="75000"/>
                  </a:schemeClr>
                </a:solidFill>
                <a:latin typeface="Georgia" panose="02040502050405020303" pitchFamily="18" charset="0"/>
              </a:rPr>
              <a:t>to</a:t>
            </a:r>
            <a:r>
              <a:rPr lang="nl-NL" altLang="nl-NL" sz="1200" i="1" dirty="0">
                <a:solidFill>
                  <a:schemeClr val="accent6">
                    <a:lumMod val="75000"/>
                  </a:schemeClr>
                </a:solidFill>
                <a:latin typeface="Georgia" panose="02040502050405020303" pitchFamily="18" charset="0"/>
              </a:rPr>
              <a:t> long-term </a:t>
            </a:r>
            <a:r>
              <a:rPr lang="nl-NL" altLang="nl-NL" sz="1200" i="1" dirty="0" err="1">
                <a:solidFill>
                  <a:schemeClr val="accent6">
                    <a:lumMod val="75000"/>
                  </a:schemeClr>
                </a:solidFill>
                <a:latin typeface="Georgia" panose="02040502050405020303" pitchFamily="18" charset="0"/>
              </a:rPr>
              <a:t>therapies</a:t>
            </a:r>
            <a:endParaRPr lang="nl-NL" altLang="nl-NL" sz="1200" i="1" dirty="0">
              <a:solidFill>
                <a:schemeClr val="accent6">
                  <a:lumMod val="75000"/>
                </a:schemeClr>
              </a:solidFill>
              <a:latin typeface="Georgia" panose="02040502050405020303" pitchFamily="18" charset="0"/>
            </a:endParaRPr>
          </a:p>
          <a:p>
            <a:endParaRPr lang="en-GB" dirty="0"/>
          </a:p>
        </p:txBody>
      </p:sp>
    </p:spTree>
    <p:extLst>
      <p:ext uri="{BB962C8B-B14F-4D97-AF65-F5344CB8AC3E}">
        <p14:creationId xmlns:p14="http://schemas.microsoft.com/office/powerpoint/2010/main" val="2550148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15096" y="339502"/>
            <a:ext cx="8370129" cy="900782"/>
          </a:xfrm>
        </p:spPr>
        <p:txBody>
          <a:bodyPr/>
          <a:lstStyle/>
          <a:p>
            <a:pPr lvl="0" eaLnBrk="0" hangingPunct="0">
              <a:spcBef>
                <a:spcPct val="0"/>
              </a:spcBef>
            </a:pPr>
            <a:r>
              <a:rPr lang="nl-NL" altLang="nl-NL" sz="1600" b="1" i="0" dirty="0">
                <a:solidFill>
                  <a:srgbClr val="002060"/>
                </a:solidFill>
                <a:latin typeface="Georgia" panose="02040502050405020303" pitchFamily="18" charset="0"/>
                <a:ea typeface="Times New Roman" panose="02020603050405020304" pitchFamily="18" charset="0"/>
                <a:cs typeface="Arial" panose="020B0604020202020204" pitchFamily="34" charset="0"/>
              </a:rPr>
              <a:t>Vraag 5:</a:t>
            </a:r>
          </a:p>
          <a:p>
            <a:pPr lvl="0" eaLnBrk="0" hangingPunct="0">
              <a:spcBef>
                <a:spcPct val="0"/>
              </a:spcBef>
            </a:pPr>
            <a:r>
              <a:rPr lang="nl-NL" altLang="nl-NL" sz="1600" i="0" dirty="0">
                <a:solidFill>
                  <a:srgbClr val="002060"/>
                </a:solidFill>
                <a:latin typeface="Georgia" panose="02040502050405020303" pitchFamily="18" charset="0"/>
                <a:ea typeface="Times New Roman" panose="02020603050405020304" pitchFamily="18" charset="0"/>
                <a:cs typeface="Arial" panose="020B0604020202020204" pitchFamily="34" charset="0"/>
              </a:rPr>
              <a:t>De selectiecriteria binnen het HIS die doorgaans worden gehanteerd voor het selecteren van allergiepatiënten binnen de totale patiëntenpopulatie zijn:</a:t>
            </a:r>
          </a:p>
          <a:p>
            <a:pPr lvl="0" eaLnBrk="0" hangingPunct="0">
              <a:spcBef>
                <a:spcPct val="0"/>
              </a:spcBef>
            </a:pPr>
            <a:endParaRPr lang="nl-NL" altLang="nl-NL" sz="1600" i="0" dirty="0">
              <a:solidFill>
                <a:srgbClr val="002060"/>
              </a:solidFill>
              <a:latin typeface="Georgia" panose="02040502050405020303" pitchFamily="18" charset="0"/>
            </a:endParaRPr>
          </a:p>
          <a:p>
            <a:endParaRPr lang="en-GB" sz="1600" i="0" dirty="0"/>
          </a:p>
        </p:txBody>
      </p:sp>
      <p:sp>
        <p:nvSpPr>
          <p:cNvPr id="4" name="Text Placeholder 3"/>
          <p:cNvSpPr>
            <a:spLocks noGrp="1"/>
          </p:cNvSpPr>
          <p:nvPr>
            <p:ph type="body" sz="quarter" idx="13"/>
          </p:nvPr>
        </p:nvSpPr>
        <p:spPr>
          <a:xfrm>
            <a:off x="414338" y="1456307"/>
            <a:ext cx="8370887" cy="3635723"/>
          </a:xfrm>
        </p:spPr>
        <p:txBody>
          <a:bodyPr/>
          <a:lstStyle/>
          <a:p>
            <a:pPr marL="0" indent="0">
              <a:buNone/>
            </a:pPr>
            <a:r>
              <a:rPr lang="nl-NL" sz="1400" dirty="0">
                <a:latin typeface="Georgia" panose="02040502050405020303" pitchFamily="18" charset="0"/>
              </a:rPr>
              <a:t>A : Leeftijd : 5 t / m 60 jaar</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B : Medicatiegebruik (ATC-codes) Symptomatica (R01A), Nasaal corticosteroïd (R06A), Immunotherapie allergenen (V01A)</a:t>
            </a:r>
          </a:p>
          <a:p>
            <a:pPr marL="0" indent="0">
              <a:buNone/>
            </a:pPr>
            <a:endParaRPr lang="nl-NL" sz="1400" dirty="0">
              <a:latin typeface="Georgia" panose="02040502050405020303" pitchFamily="18" charset="0"/>
            </a:endParaRPr>
          </a:p>
          <a:p>
            <a:pPr marL="0" indent="0">
              <a:buNone/>
            </a:pPr>
            <a:r>
              <a:rPr lang="nl-NL" sz="1400" dirty="0">
                <a:latin typeface="Georgia" panose="02040502050405020303" pitchFamily="18" charset="0"/>
              </a:rPr>
              <a:t>C: ICPC R97/ ICPC A12</a:t>
            </a:r>
          </a:p>
          <a:p>
            <a:pPr marL="0" indent="0">
              <a:buNone/>
            </a:pPr>
            <a:endParaRPr lang="nl-NL" sz="1400" dirty="0">
              <a:latin typeface="Georgia" panose="02040502050405020303" pitchFamily="18" charset="0"/>
            </a:endParaRPr>
          </a:p>
          <a:p>
            <a:pPr marL="0" indent="0">
              <a:buNone/>
            </a:pPr>
            <a:r>
              <a:rPr lang="nl-NL" sz="1400" b="1" dirty="0">
                <a:latin typeface="Georgia" panose="02040502050405020303" pitchFamily="18" charset="0"/>
              </a:rPr>
              <a:t>D : Alle bovenstaande antwoorden</a:t>
            </a:r>
          </a:p>
        </p:txBody>
      </p:sp>
    </p:spTree>
    <p:extLst>
      <p:ext uri="{BB962C8B-B14F-4D97-AF65-F5344CB8AC3E}">
        <p14:creationId xmlns:p14="http://schemas.microsoft.com/office/powerpoint/2010/main" val="128882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a:t>Agenda</a:t>
            </a:r>
          </a:p>
        </p:txBody>
      </p:sp>
      <p:sp>
        <p:nvSpPr>
          <p:cNvPr id="4" name="Text Placeholder 3"/>
          <p:cNvSpPr>
            <a:spLocks noGrp="1"/>
          </p:cNvSpPr>
          <p:nvPr>
            <p:ph type="body" sz="quarter" idx="13"/>
          </p:nvPr>
        </p:nvSpPr>
        <p:spPr/>
        <p:txBody>
          <a:bodyPr/>
          <a:lstStyle/>
          <a:p>
            <a:r>
              <a:rPr lang="nl-NL" sz="1400" dirty="0">
                <a:latin typeface="Georgia" panose="02040502050405020303" pitchFamily="18" charset="0"/>
              </a:rPr>
              <a:t>Pre-toets</a:t>
            </a:r>
          </a:p>
          <a:p>
            <a:endParaRPr lang="nl-NL" sz="1400" dirty="0">
              <a:latin typeface="Georgia" panose="02040502050405020303" pitchFamily="18" charset="0"/>
            </a:endParaRPr>
          </a:p>
          <a:p>
            <a:r>
              <a:rPr lang="nl-NL" sz="1400" dirty="0">
                <a:latin typeface="Georgia" panose="02040502050405020303" pitchFamily="18" charset="0"/>
              </a:rPr>
              <a:t>Opzetten van een allergiespreekuur</a:t>
            </a:r>
          </a:p>
          <a:p>
            <a:pPr lvl="1"/>
            <a:r>
              <a:rPr lang="nl-NL" sz="1400" dirty="0">
                <a:latin typeface="Georgia" panose="02040502050405020303" pitchFamily="18" charset="0"/>
              </a:rPr>
              <a:t>Voorbereiding</a:t>
            </a:r>
          </a:p>
          <a:p>
            <a:pPr lvl="1"/>
            <a:r>
              <a:rPr lang="nl-NL" sz="1400" dirty="0">
                <a:latin typeface="Georgia" panose="02040502050405020303" pitchFamily="18" charset="0"/>
              </a:rPr>
              <a:t>Uitvoering</a:t>
            </a:r>
          </a:p>
          <a:p>
            <a:pPr lvl="1"/>
            <a:r>
              <a:rPr lang="nl-NL" sz="1400" dirty="0">
                <a:latin typeface="Georgia" panose="02040502050405020303" pitchFamily="18" charset="0"/>
              </a:rPr>
              <a:t>Opvolging en evaluatie</a:t>
            </a:r>
          </a:p>
          <a:p>
            <a:endParaRPr lang="nl-NL" sz="1400" dirty="0">
              <a:latin typeface="Georgia" panose="02040502050405020303" pitchFamily="18" charset="0"/>
            </a:endParaRPr>
          </a:p>
          <a:p>
            <a:r>
              <a:rPr lang="nl-NL" sz="1400" dirty="0">
                <a:latin typeface="Georgia" panose="02040502050405020303" pitchFamily="18" charset="0"/>
              </a:rPr>
              <a:t>Post toets</a:t>
            </a:r>
          </a:p>
          <a:p>
            <a:endParaRPr lang="nl-NL" sz="1400" dirty="0">
              <a:latin typeface="Georgia" panose="02040502050405020303" pitchFamily="18" charset="0"/>
            </a:endParaRPr>
          </a:p>
          <a:p>
            <a:r>
              <a:rPr lang="nl-NL" sz="1400" dirty="0">
                <a:latin typeface="Georgia" panose="02040502050405020303" pitchFamily="18" charset="0"/>
              </a:rPr>
              <a:t>Afsluiting </a:t>
            </a:r>
          </a:p>
          <a:p>
            <a:endParaRPr lang="en-GB" sz="12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059582"/>
            <a:ext cx="2267744" cy="238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8767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AFSLUITING</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211710"/>
            <a:ext cx="1944688"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284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dirty="0"/>
              <a:t>Pre-</a:t>
            </a:r>
            <a:r>
              <a:rPr lang="en-GB" sz="4800" b="1" dirty="0" err="1"/>
              <a:t>Toets</a:t>
            </a:r>
            <a:endParaRPr lang="en-GB" sz="4800" b="1" dirty="0"/>
          </a:p>
        </p:txBody>
      </p:sp>
      <p:sp>
        <p:nvSpPr>
          <p:cNvPr id="4" name="Text Placeholder 3"/>
          <p:cNvSpPr>
            <a:spLocks noGrp="1"/>
          </p:cNvSpPr>
          <p:nvPr>
            <p:ph type="body" sz="quarter" idx="13"/>
          </p:nvPr>
        </p:nvSpPr>
        <p:spPr/>
        <p:txBody>
          <a:bodyPr/>
          <a:lstStyle/>
          <a:p>
            <a:endParaRPr lang="en-GB" sz="1800" dirty="0"/>
          </a:p>
          <a:p>
            <a:pPr marL="0" indent="0">
              <a:buNone/>
            </a:pPr>
            <a:endParaRPr lang="en-GB" sz="1800" dirty="0"/>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endParaRPr lang="en-GB" sz="2800" dirty="0">
              <a:latin typeface="Georgia" panose="02040502050405020303" pitchFamily="18" charset="0"/>
            </a:endParaRPr>
          </a:p>
          <a:p>
            <a:pPr marL="0" indent="0">
              <a:buNone/>
            </a:pPr>
            <a:r>
              <a:rPr lang="en-GB" sz="2800" dirty="0">
                <a:latin typeface="Georgia" panose="02040502050405020303" pitchFamily="18" charset="0"/>
              </a:rPr>
              <a:t>Bent u </a:t>
            </a:r>
            <a:r>
              <a:rPr lang="en-GB" sz="2800" dirty="0" err="1">
                <a:latin typeface="Georgia" panose="02040502050405020303" pitchFamily="18" charset="0"/>
              </a:rPr>
              <a:t>er</a:t>
            </a:r>
            <a:r>
              <a:rPr lang="en-GB" sz="2800" dirty="0">
                <a:latin typeface="Georgia" panose="02040502050405020303" pitchFamily="18" charset="0"/>
              </a:rPr>
              <a:t> </a:t>
            </a:r>
            <a:r>
              <a:rPr lang="en-GB" sz="2800" dirty="0" err="1">
                <a:latin typeface="Georgia" panose="02040502050405020303" pitchFamily="18" charset="0"/>
              </a:rPr>
              <a:t>klaar</a:t>
            </a:r>
            <a:r>
              <a:rPr lang="en-GB" sz="2800" dirty="0">
                <a:latin typeface="Georgia" panose="02040502050405020303" pitchFamily="18" charset="0"/>
              </a:rPr>
              <a:t> </a:t>
            </a:r>
            <a:r>
              <a:rPr lang="en-GB" sz="2800" dirty="0" err="1">
                <a:latin typeface="Georgia" panose="02040502050405020303" pitchFamily="18" charset="0"/>
              </a:rPr>
              <a:t>voor</a:t>
            </a:r>
            <a:r>
              <a:rPr lang="en-GB" sz="2800" dirty="0">
                <a:latin typeface="Georgia" panose="02040502050405020303" pitchFamily="18" charset="0"/>
              </a:rPr>
              <a:t>?</a:t>
            </a:r>
          </a:p>
        </p:txBody>
      </p:sp>
    </p:spTree>
    <p:extLst>
      <p:ext uri="{BB962C8B-B14F-4D97-AF65-F5344CB8AC3E}">
        <p14:creationId xmlns:p14="http://schemas.microsoft.com/office/powerpoint/2010/main" val="284798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1: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0" indent="0">
              <a:buNone/>
            </a:pPr>
            <a:r>
              <a:rPr lang="en-GB" sz="1600" dirty="0" err="1">
                <a:latin typeface="Georgia" panose="02040502050405020303" pitchFamily="18" charset="0"/>
              </a:rPr>
              <a:t>Iedereen</a:t>
            </a:r>
            <a:r>
              <a:rPr lang="en-GB" sz="1600" dirty="0">
                <a:latin typeface="Georgia" panose="02040502050405020303" pitchFamily="18" charset="0"/>
              </a:rPr>
              <a:t> </a:t>
            </a:r>
            <a:r>
              <a:rPr lang="en-GB" sz="1600" dirty="0" err="1">
                <a:latin typeface="Georgia" panose="02040502050405020303" pitchFamily="18" charset="0"/>
              </a:rPr>
              <a:t>komt</a:t>
            </a:r>
            <a:r>
              <a:rPr lang="en-GB" sz="1600" dirty="0">
                <a:latin typeface="Georgia" panose="02040502050405020303" pitchFamily="18" charset="0"/>
              </a:rPr>
              <a:t> in aanmerking </a:t>
            </a:r>
            <a:r>
              <a:rPr lang="en-GB" sz="1600" dirty="0" err="1">
                <a:latin typeface="Georgia" panose="02040502050405020303" pitchFamily="18" charset="0"/>
              </a:rPr>
              <a:t>voor</a:t>
            </a:r>
            <a:r>
              <a:rPr lang="en-GB" sz="1600" dirty="0">
                <a:latin typeface="Georgia" panose="02040502050405020303" pitchFamily="18" charset="0"/>
              </a:rPr>
              <a:t>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allergietest</a:t>
            </a:r>
            <a:r>
              <a:rPr lang="en-GB" sz="1600" dirty="0">
                <a:latin typeface="Georgia" panose="02040502050405020303" pitchFamily="18" charset="0"/>
              </a:rPr>
              <a:t>?</a:t>
            </a:r>
          </a:p>
          <a:p>
            <a:pPr marL="0" indent="0">
              <a:buNone/>
            </a:pPr>
            <a:endParaRPr lang="en-GB" sz="1600" dirty="0">
              <a:latin typeface="Georgia" panose="02040502050405020303" pitchFamily="18" charset="0"/>
            </a:endParaRP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3842682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2: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en-GB" sz="1600" dirty="0">
              <a:solidFill>
                <a:srgbClr val="002060"/>
              </a:solidFill>
              <a:latin typeface="Georgia" panose="02040502050405020303" pitchFamily="18" charset="0"/>
            </a:endParaRPr>
          </a:p>
          <a:p>
            <a:pPr marL="0" indent="0">
              <a:buNone/>
            </a:pPr>
            <a:endParaRPr lang="en-GB"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endParaRPr lang="nl-NL" sz="1600" dirty="0">
              <a:solidFill>
                <a:srgbClr val="002060"/>
              </a:solidFill>
              <a:latin typeface="Georgia" panose="02040502050405020303" pitchFamily="18" charset="0"/>
            </a:endParaRPr>
          </a:p>
          <a:p>
            <a:pPr marL="0" indent="0">
              <a:buNone/>
            </a:pPr>
            <a:r>
              <a:rPr lang="nl-NL" sz="1600" dirty="0">
                <a:solidFill>
                  <a:srgbClr val="002060"/>
                </a:solidFill>
                <a:latin typeface="Georgia" panose="02040502050405020303" pitchFamily="18" charset="0"/>
              </a:rPr>
              <a:t>Bij </a:t>
            </a:r>
            <a:r>
              <a:rPr lang="nl-NL" sz="1600" dirty="0">
                <a:latin typeface="Georgia" panose="02040502050405020303" pitchFamily="18" charset="0"/>
              </a:rPr>
              <a:t>het afnemen van een huidpriktest en RAST</a:t>
            </a:r>
            <a:r>
              <a:rPr lang="nl-NL" sz="1600" dirty="0">
                <a:solidFill>
                  <a:srgbClr val="002060"/>
                </a:solidFill>
                <a:latin typeface="Georgia" panose="02040502050405020303" pitchFamily="18" charset="0"/>
              </a:rPr>
              <a:t> dien je vooraf symptomatische medicatie te staken?</a:t>
            </a:r>
          </a:p>
          <a:p>
            <a:pPr marL="0" indent="0">
              <a:buNone/>
            </a:pPr>
            <a:endParaRPr lang="en-GB" sz="1600" dirty="0">
              <a:latin typeface="Georgia" panose="02040502050405020303" pitchFamily="18" charset="0"/>
            </a:endParaRPr>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197542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9EBF0-BAE3-4760-9E3B-57312561F559}"/>
              </a:ext>
            </a:extLst>
          </p:cNvPr>
          <p:cNvSpPr>
            <a:spLocks noGrp="1"/>
          </p:cNvSpPr>
          <p:nvPr>
            <p:ph type="title"/>
          </p:nvPr>
        </p:nvSpPr>
        <p:spPr/>
        <p:txBody>
          <a:bodyPr/>
          <a:lstStyle/>
          <a:p>
            <a:r>
              <a:rPr lang="en-GB" sz="2000" b="1" dirty="0" err="1"/>
              <a:t>Vraag</a:t>
            </a:r>
            <a:r>
              <a:rPr lang="en-GB" sz="2000" b="1" dirty="0"/>
              <a:t> 3 </a:t>
            </a:r>
            <a:r>
              <a:rPr lang="en-GB" sz="2000" dirty="0"/>
              <a:t>:</a:t>
            </a:r>
            <a:endParaRPr lang="en-GB" dirty="0"/>
          </a:p>
        </p:txBody>
      </p:sp>
      <p:sp>
        <p:nvSpPr>
          <p:cNvPr id="4" name="Text Placeholder 3">
            <a:extLst>
              <a:ext uri="{FF2B5EF4-FFF2-40B4-BE49-F238E27FC236}">
                <a16:creationId xmlns:a16="http://schemas.microsoft.com/office/drawing/2014/main" id="{C849368B-CB63-4C8C-8419-7DDFE3365E5D}"/>
              </a:ext>
            </a:extLst>
          </p:cNvPr>
          <p:cNvSpPr>
            <a:spLocks noGrp="1"/>
          </p:cNvSpPr>
          <p:nvPr>
            <p:ph type="body" sz="quarter" idx="13"/>
          </p:nvPr>
        </p:nvSpPr>
        <p:spPr/>
        <p:txBody>
          <a:bodyPr/>
          <a:lstStyle/>
          <a:p>
            <a:endParaRPr lang="en-GB" dirty="0"/>
          </a:p>
          <a:p>
            <a:endParaRPr lang="en-GB" dirty="0"/>
          </a:p>
          <a:p>
            <a:pPr marL="0" indent="0">
              <a:buNone/>
            </a:pPr>
            <a:r>
              <a:rPr lang="en-GB" sz="1600" dirty="0">
                <a:latin typeface="Georgia" panose="02040502050405020303" pitchFamily="18" charset="0"/>
              </a:rPr>
              <a:t>Met </a:t>
            </a:r>
            <a:r>
              <a:rPr lang="en-GB" sz="1600" dirty="0" err="1">
                <a:latin typeface="Georgia" panose="02040502050405020303" pitchFamily="18" charset="0"/>
              </a:rPr>
              <a:t>welke</a:t>
            </a:r>
            <a:r>
              <a:rPr lang="en-GB" sz="1600" dirty="0">
                <a:latin typeface="Georgia" panose="02040502050405020303" pitchFamily="18" charset="0"/>
              </a:rPr>
              <a:t> </a:t>
            </a:r>
            <a:r>
              <a:rPr lang="en-GB" sz="1600" dirty="0" err="1">
                <a:latin typeface="Georgia" panose="02040502050405020303" pitchFamily="18" charset="0"/>
              </a:rPr>
              <a:t>veiligheidsmaatregelen</a:t>
            </a:r>
            <a:r>
              <a:rPr lang="en-GB" sz="1600" dirty="0">
                <a:latin typeface="Georgia" panose="02040502050405020303" pitchFamily="18" charset="0"/>
              </a:rPr>
              <a:t> </a:t>
            </a:r>
            <a:r>
              <a:rPr lang="en-GB" sz="1600" dirty="0" err="1">
                <a:latin typeface="Georgia" panose="02040502050405020303" pitchFamily="18" charset="0"/>
              </a:rPr>
              <a:t>moet</a:t>
            </a:r>
            <a:r>
              <a:rPr lang="en-GB" sz="1600" dirty="0">
                <a:latin typeface="Georgia" panose="02040502050405020303" pitchFamily="18" charset="0"/>
              </a:rPr>
              <a:t> u </a:t>
            </a:r>
            <a:r>
              <a:rPr lang="en-GB" sz="1600" dirty="0" err="1">
                <a:latin typeface="Georgia" panose="02040502050405020303" pitchFamily="18" charset="0"/>
              </a:rPr>
              <a:t>rekening</a:t>
            </a:r>
            <a:r>
              <a:rPr lang="en-GB" sz="1600" dirty="0">
                <a:latin typeface="Georgia" panose="02040502050405020303" pitchFamily="18" charset="0"/>
              </a:rPr>
              <a:t> </a:t>
            </a:r>
            <a:r>
              <a:rPr lang="en-GB" sz="1600" dirty="0" err="1">
                <a:latin typeface="Georgia" panose="02040502050405020303" pitchFamily="18" charset="0"/>
              </a:rPr>
              <a:t>houden</a:t>
            </a:r>
            <a:r>
              <a:rPr lang="en-GB" sz="1600" dirty="0">
                <a:latin typeface="Georgia" panose="02040502050405020303" pitchFamily="18" charset="0"/>
              </a:rPr>
              <a:t> met het </a:t>
            </a:r>
            <a:r>
              <a:rPr lang="en-GB" sz="1600" dirty="0" err="1">
                <a:latin typeface="Georgia" panose="02040502050405020303" pitchFamily="18" charset="0"/>
              </a:rPr>
              <a:t>opzetten</a:t>
            </a:r>
            <a:r>
              <a:rPr lang="en-GB" sz="1600" dirty="0">
                <a:latin typeface="Georgia" panose="02040502050405020303" pitchFamily="18" charset="0"/>
              </a:rPr>
              <a:t> van </a:t>
            </a:r>
            <a:r>
              <a:rPr lang="en-GB" sz="1600" dirty="0" err="1">
                <a:latin typeface="Georgia" panose="02040502050405020303" pitchFamily="18" charset="0"/>
              </a:rPr>
              <a:t>een</a:t>
            </a:r>
            <a:r>
              <a:rPr lang="en-GB" sz="1600" dirty="0">
                <a:latin typeface="Georgia" panose="02040502050405020303" pitchFamily="18" charset="0"/>
              </a:rPr>
              <a:t> </a:t>
            </a:r>
            <a:r>
              <a:rPr lang="en-GB" sz="1600" dirty="0" err="1">
                <a:latin typeface="Georgia" panose="02040502050405020303" pitchFamily="18" charset="0"/>
              </a:rPr>
              <a:t>allergiespreekuur</a:t>
            </a:r>
            <a:r>
              <a:rPr lang="en-GB" sz="1600" dirty="0">
                <a:latin typeface="Georgia" panose="02040502050405020303" pitchFamily="18" charset="0"/>
              </a:rPr>
              <a:t> ?</a:t>
            </a:r>
          </a:p>
        </p:txBody>
      </p:sp>
    </p:spTree>
    <p:extLst>
      <p:ext uri="{BB962C8B-B14F-4D97-AF65-F5344CB8AC3E}">
        <p14:creationId xmlns:p14="http://schemas.microsoft.com/office/powerpoint/2010/main" val="1057687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339502"/>
            <a:ext cx="8339136" cy="576064"/>
          </a:xfrm>
        </p:spPr>
        <p:txBody>
          <a:bodyPr anchor="ctr"/>
          <a:lstStyle/>
          <a:p>
            <a:r>
              <a:rPr lang="en-GB" sz="2000" b="1" dirty="0"/>
              <a:t>Stelling 4: </a:t>
            </a:r>
            <a:r>
              <a:rPr lang="en-GB" sz="2000" b="1" dirty="0" err="1"/>
              <a:t>waar</a:t>
            </a:r>
            <a:r>
              <a:rPr lang="en-GB" sz="2000" b="1" dirty="0"/>
              <a:t>/</a:t>
            </a:r>
            <a:r>
              <a:rPr lang="en-GB" sz="2000" b="1" dirty="0" err="1"/>
              <a:t>niet</a:t>
            </a:r>
            <a:r>
              <a:rPr lang="en-GB" sz="2000" b="1" dirty="0"/>
              <a:t> </a:t>
            </a:r>
            <a:r>
              <a:rPr lang="en-GB" sz="2000" b="1" dirty="0" err="1"/>
              <a:t>waar</a:t>
            </a:r>
            <a:r>
              <a:rPr lang="en-GB" sz="2000" b="1" dirty="0"/>
              <a:t> ?</a:t>
            </a:r>
          </a:p>
        </p:txBody>
      </p:sp>
      <p:sp>
        <p:nvSpPr>
          <p:cNvPr id="4" name="Text Placeholder 3"/>
          <p:cNvSpPr>
            <a:spLocks noGrp="1"/>
          </p:cNvSpPr>
          <p:nvPr>
            <p:ph type="body" sz="quarter" idx="13"/>
          </p:nvPr>
        </p:nvSpPr>
        <p:spPr>
          <a:xfrm>
            <a:off x="414338" y="1131590"/>
            <a:ext cx="8370887" cy="3672185"/>
          </a:xfrm>
        </p:spPr>
        <p:txBody>
          <a:bodyPr/>
          <a:lstStyle/>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endParaRPr lang="nl-NL" altLang="nl-NL" sz="1600" dirty="0">
              <a:solidFill>
                <a:srgbClr val="002060"/>
              </a:solidFill>
              <a:latin typeface="Georgia" panose="02040502050405020303" pitchFamily="18" charset="0"/>
            </a:endParaRPr>
          </a:p>
          <a:p>
            <a:pPr marL="0" indent="0">
              <a:buNone/>
            </a:pPr>
            <a:r>
              <a:rPr lang="nl-NL" altLang="nl-NL" sz="1600" dirty="0">
                <a:solidFill>
                  <a:srgbClr val="002060"/>
                </a:solidFill>
                <a:latin typeface="Georgia" panose="02040502050405020303" pitchFamily="18" charset="0"/>
              </a:rPr>
              <a:t>Na één jaar gebruikt nog slechts 50% van de chronisch zieke patiënten hun medicatie?</a:t>
            </a:r>
            <a:endParaRPr lang="en-GB" sz="1600" dirty="0">
              <a:solidFill>
                <a:srgbClr val="002060"/>
              </a:solidFill>
              <a:latin typeface="Georgia" panose="02040502050405020303" pitchFamily="18" charset="0"/>
            </a:endParaRPr>
          </a:p>
          <a:p>
            <a:pPr marL="0" indent="0">
              <a:buNone/>
            </a:pPr>
            <a:endParaRPr lang="en-GB" sz="1600" dirty="0"/>
          </a:p>
          <a:p>
            <a:pPr marL="457200" indent="-457200">
              <a:buAutoNum type="arabicPeriod"/>
            </a:pPr>
            <a:endParaRPr lang="en-GB" sz="1600" dirty="0"/>
          </a:p>
          <a:p>
            <a:pPr marL="457200" indent="-457200">
              <a:buAutoNum type="arabicPeriod"/>
            </a:pPr>
            <a:endParaRPr lang="en-GB" sz="1600" dirty="0"/>
          </a:p>
          <a:p>
            <a:pPr marL="457200" indent="-457200">
              <a:buAutoNum type="arabicPeriod"/>
            </a:pPr>
            <a:endParaRPr lang="en-GB" sz="1600" dirty="0"/>
          </a:p>
        </p:txBody>
      </p:sp>
    </p:spTree>
    <p:extLst>
      <p:ext uri="{BB962C8B-B14F-4D97-AF65-F5344CB8AC3E}">
        <p14:creationId xmlns:p14="http://schemas.microsoft.com/office/powerpoint/2010/main" val="4259954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ALK no payoff">
  <a:themeElements>
    <a:clrScheme name="Alk-Abello">
      <a:dk1>
        <a:srgbClr val="000000"/>
      </a:dk1>
      <a:lt1>
        <a:srgbClr val="FFFFFF"/>
      </a:lt1>
      <a:dk2>
        <a:srgbClr val="8C8C8C"/>
      </a:dk2>
      <a:lt2>
        <a:srgbClr val="002559"/>
      </a:lt2>
      <a:accent1>
        <a:srgbClr val="FF3317"/>
      </a:accent1>
      <a:accent2>
        <a:srgbClr val="BFBFBF"/>
      </a:accent2>
      <a:accent3>
        <a:srgbClr val="DFD6BC"/>
      </a:accent3>
      <a:accent4>
        <a:srgbClr val="B8C6B6"/>
      </a:accent4>
      <a:accent5>
        <a:srgbClr val="002559"/>
      </a:accent5>
      <a:accent6>
        <a:srgbClr val="8C8C8C"/>
      </a:accent6>
      <a:hlink>
        <a:srgbClr val="DFD6BC"/>
      </a:hlink>
      <a:folHlink>
        <a:srgbClr val="B8C6B6"/>
      </a:folHlink>
    </a:clrScheme>
    <a:fontScheme name="Curing All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Lst>
    <a:ext uri="{05A4C25C-085E-4340-85A3-A5531E510DB2}">
      <thm15:themeFamily xmlns:thm15="http://schemas.microsoft.com/office/thememl/2012/main" name="ALK Corporate without icons.pptx" id="{B3F79064-1239-4A09-801A-6D1EA395296D}" vid="{555B4962-0FB7-4F12-AC3B-CDEE6A7DBD4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1.2 ALK Corporate without icons</Template>
  <TotalTime>1475</TotalTime>
  <Words>1892</Words>
  <Application>Microsoft Office PowerPoint</Application>
  <PresentationFormat>On-screen Show (16:9)</PresentationFormat>
  <Paragraphs>511</Paragraphs>
  <Slides>40</Slides>
  <Notes>40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7" baseType="lpstr">
      <vt:lpstr>Arial</vt:lpstr>
      <vt:lpstr>Georgia</vt:lpstr>
      <vt:lpstr>Times New Roman</vt:lpstr>
      <vt:lpstr>Wingdings</vt:lpstr>
      <vt:lpstr>ALK no payoff</vt:lpstr>
      <vt:lpstr>Acrobat Document</vt:lpstr>
      <vt:lpstr>Document</vt:lpstr>
      <vt:lpstr>PowerPoint Presentation</vt:lpstr>
      <vt:lpstr>Inleiding  Wat verstaan we onder een allergiespreekuur? </vt:lpstr>
      <vt:lpstr>Leerdoelen</vt:lpstr>
      <vt:lpstr>Agenda</vt:lpstr>
      <vt:lpstr>Pre-Toets</vt:lpstr>
      <vt:lpstr>Stelling 1: waar/niet waar ?</vt:lpstr>
      <vt:lpstr>Stelling 2: waar/niet waar ?</vt:lpstr>
      <vt:lpstr>Vraag 3 :</vt:lpstr>
      <vt:lpstr>Stelling 4: waar/niet waar ?</vt:lpstr>
      <vt:lpstr>PowerPoint Presentation</vt:lpstr>
      <vt:lpstr>PowerPoint Presentation</vt:lpstr>
      <vt:lpstr>Waarom een allergiespreekuur?</vt:lpstr>
      <vt:lpstr>Voor wie is het allergiespreekuur bestemd ?</vt:lpstr>
      <vt:lpstr>Wat zijn de werkzaamheden van de assistente/ praktijkondersteuner binnen het allergiespreekuur ?</vt:lpstr>
      <vt:lpstr>Checklist voor het opzetten van het allergiespreekuur</vt:lpstr>
      <vt:lpstr>Inhoudelijke invulling van het spreekuur</vt:lpstr>
      <vt:lpstr>Verstandig om een kosten-baten analyse te maken</vt:lpstr>
      <vt:lpstr>voorbereiding van het spreekuur </vt:lpstr>
      <vt:lpstr>Voorbereiding van het spreekuur</vt:lpstr>
      <vt:lpstr>Organisatie van het spreekuur</vt:lpstr>
      <vt:lpstr> Patiënten actief uitnodigen allergiespreekuur</vt:lpstr>
      <vt:lpstr>Uitvoering van het spreekuur</vt:lpstr>
      <vt:lpstr>Uitvoering van het spreekuur</vt:lpstr>
      <vt:lpstr>Uitvoering van het spreekuur</vt:lpstr>
      <vt:lpstr>Uitvoering van het spreekuur</vt:lpstr>
      <vt:lpstr>Begeleiding en afspraken maken</vt:lpstr>
      <vt:lpstr>Verwachtingen management</vt:lpstr>
      <vt:lpstr>Begeleiding van de patiënten </vt:lpstr>
      <vt:lpstr>Jaarlijks evaluatie consult </vt:lpstr>
      <vt:lpstr>Post-Toets</vt:lpstr>
      <vt:lpstr>Stelling 1: waar/niet waar ?</vt:lpstr>
      <vt:lpstr>Stelling 2: waar/niet waar ?</vt:lpstr>
      <vt:lpstr>Vraag 3 :</vt:lpstr>
      <vt:lpstr>Stelling 4: waar/niet waar ?</vt:lpstr>
      <vt:lpstr>PowerPoint Presentation</vt:lpstr>
      <vt:lpstr>Post-Toets</vt:lpstr>
      <vt:lpstr>Stellingen: waar/niet waar ?</vt:lpstr>
      <vt:lpstr>Vraag 3: </vt:lpstr>
      <vt:lpstr>PowerPoint Presentation</vt:lpstr>
      <vt:lpstr>AFSLUITING</vt:lpstr>
    </vt:vector>
  </TitlesOfParts>
  <Company>ALK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be the world leader in allergy</dc:title>
  <dc:creator>Joke de Pee-Klaver (JPENL)</dc:creator>
  <cp:lastModifiedBy>Nancy Verweijen-van Gemert (NVENL)</cp:lastModifiedBy>
  <cp:revision>127</cp:revision>
  <cp:lastPrinted>2019-08-14T11:31:43Z</cp:lastPrinted>
  <dcterms:created xsi:type="dcterms:W3CDTF">2019-02-15T08:15:10Z</dcterms:created>
  <dcterms:modified xsi:type="dcterms:W3CDTF">2019-08-26T11:54:45Z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
    <vt:lpwstr>www.skabelondesign.dk</vt:lpwstr>
  </property>
  <property fmtid="{D5CDD505-2E9C-101B-9397-08002B2CF9AE}" pid="3" name="CurrentLanguage">
    <vt:lpwstr>English US</vt:lpwstr>
  </property>
</Properties>
</file>