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3"/>
  </p:notesMasterIdLst>
  <p:sldIdLst>
    <p:sldId id="256" r:id="rId2"/>
    <p:sldId id="280" r:id="rId3"/>
    <p:sldId id="281" r:id="rId4"/>
    <p:sldId id="282" r:id="rId5"/>
    <p:sldId id="283" r:id="rId6"/>
    <p:sldId id="289" r:id="rId7"/>
    <p:sldId id="290" r:id="rId8"/>
    <p:sldId id="292" r:id="rId9"/>
    <p:sldId id="294" r:id="rId10"/>
    <p:sldId id="352" r:id="rId11"/>
    <p:sldId id="298" r:id="rId12"/>
    <p:sldId id="299" r:id="rId13"/>
    <p:sldId id="300" r:id="rId14"/>
    <p:sldId id="302" r:id="rId15"/>
    <p:sldId id="306" r:id="rId16"/>
    <p:sldId id="305" r:id="rId17"/>
    <p:sldId id="307" r:id="rId18"/>
    <p:sldId id="309" r:id="rId19"/>
    <p:sldId id="308" r:id="rId20"/>
    <p:sldId id="310" r:id="rId21"/>
    <p:sldId id="311" r:id="rId22"/>
    <p:sldId id="344" r:id="rId23"/>
    <p:sldId id="346" r:id="rId24"/>
    <p:sldId id="347" r:id="rId25"/>
    <p:sldId id="348" r:id="rId26"/>
    <p:sldId id="312" r:id="rId27"/>
    <p:sldId id="313" r:id="rId28"/>
    <p:sldId id="314" r:id="rId29"/>
    <p:sldId id="315" r:id="rId30"/>
    <p:sldId id="350" r:id="rId31"/>
    <p:sldId id="351" r:id="rId32"/>
    <p:sldId id="320" r:id="rId33"/>
    <p:sldId id="321" r:id="rId34"/>
    <p:sldId id="322" r:id="rId35"/>
    <p:sldId id="324" r:id="rId36"/>
    <p:sldId id="325" r:id="rId37"/>
    <p:sldId id="326" r:id="rId38"/>
    <p:sldId id="327" r:id="rId39"/>
    <p:sldId id="328" r:id="rId40"/>
    <p:sldId id="329" r:id="rId41"/>
    <p:sldId id="331" r:id="rId42"/>
    <p:sldId id="332" r:id="rId43"/>
    <p:sldId id="339" r:id="rId44"/>
    <p:sldId id="333" r:id="rId45"/>
    <p:sldId id="334" r:id="rId46"/>
    <p:sldId id="335" r:id="rId47"/>
    <p:sldId id="336" r:id="rId48"/>
    <p:sldId id="341" r:id="rId49"/>
    <p:sldId id="353" r:id="rId50"/>
    <p:sldId id="338" r:id="rId51"/>
    <p:sldId id="277" r:id="rId52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3500" b="1" kern="1200">
        <a:solidFill>
          <a:srgbClr val="E02D8A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D8A"/>
    <a:srgbClr val="AECC52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5" autoAdjust="0"/>
    <p:restoredTop sz="94660"/>
  </p:normalViewPr>
  <p:slideViewPr>
    <p:cSldViewPr>
      <p:cViewPr varScale="1">
        <p:scale>
          <a:sx n="110" d="100"/>
          <a:sy n="110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3554167-7344-43B1-802A-C9B1E3DF33F7}" type="datetimeFigureOut">
              <a:rPr lang="nl-NL"/>
              <a:pPr>
                <a:defRPr/>
              </a:pPr>
              <a:t>12-10-2017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04AA3C-39ED-4819-A352-AF4F06161D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156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nl-NL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 sz="1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l-NL" sz="1800" b="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6C93CD0-9251-493E-9021-3970025EEE3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704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DDAA4-ED86-46F1-9B33-C9B5BD319A2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9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42BE-AB22-4A42-A78F-80A5953557B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56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BCE5E-ED3B-4CC7-B491-1DA2E1671E6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96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FBE8-0846-49AC-A606-6DFAF6169AE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21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7E4A2-E69D-4857-AE99-582D1C4D0E5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23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5912-3E99-4112-9773-FB15B247081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48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58A9-4D2A-4699-A459-A5D891FF42A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72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32DD4-1B88-49D8-97FF-4507C781030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1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1A516-A184-45ED-997E-067B5CABFC7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68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0197-64CD-4F13-8DC5-B318E43CB93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729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41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41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nl-NL" sz="1800" b="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600" b="1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4AC7DFC5-CBDD-477F-8D9A-A500A3DC3EC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37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_bibDLPW98" TargetMode="External"/><Relationship Id="rId2" Type="http://schemas.openxmlformats.org/officeDocument/2006/relationships/hyperlink" Target="https://www.youtube.com/watch?v=Xath6kOf0N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_QiKngd0pXc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7900" y="4797425"/>
            <a:ext cx="4013200" cy="18224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AECC52"/>
                </a:solidFill>
              </a:rPr>
              <a:t>Be prepared for complications.</a:t>
            </a:r>
          </a:p>
        </p:txBody>
      </p:sp>
      <p:sp>
        <p:nvSpPr>
          <p:cNvPr id="15361" name="AutoShap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l" eaLnBrk="1" hangingPunct="1"/>
            <a:r>
              <a:rPr lang="en-US" dirty="0" err="1" smtClean="0"/>
              <a:t>Vroegtijdige</a:t>
            </a:r>
            <a:r>
              <a:rPr lang="en-US" dirty="0" smtClean="0"/>
              <a:t> </a:t>
            </a:r>
            <a:r>
              <a:rPr lang="en-US" dirty="0" err="1" smtClean="0"/>
              <a:t>partusassistentie</a:t>
            </a:r>
            <a:endParaRPr lang="en-US" dirty="0" smtClean="0"/>
          </a:p>
        </p:txBody>
      </p:sp>
      <p:pic>
        <p:nvPicPr>
          <p:cNvPr id="15363" name="Picture 4" descr="111020 - Nieuwe huisstijl foto aankleedkusen 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87563"/>
            <a:ext cx="37211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45224"/>
            <a:ext cx="1728192" cy="10690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05064"/>
            <a:ext cx="1262659" cy="126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908050"/>
            <a:ext cx="8534400" cy="641350"/>
          </a:xfrm>
        </p:spPr>
        <p:txBody>
          <a:bodyPr/>
          <a:lstStyle/>
          <a:p>
            <a:r>
              <a:rPr lang="nl-NL" dirty="0" smtClean="0"/>
              <a:t>Wat zie je bij volledige ontsluiting?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420938"/>
            <a:ext cx="7935912" cy="4437062"/>
          </a:xfrm>
        </p:spPr>
        <p:txBody>
          <a:bodyPr/>
          <a:lstStyle/>
          <a:p>
            <a:r>
              <a:rPr lang="nl-NL" sz="2000" b="1" dirty="0" smtClean="0"/>
              <a:t>Meestal persdrang</a:t>
            </a:r>
          </a:p>
          <a:p>
            <a:r>
              <a:rPr lang="nl-NL" sz="2000" b="1" dirty="0" smtClean="0"/>
              <a:t>De barende mag meedoen met haar lijf en dat is persen</a:t>
            </a:r>
          </a:p>
          <a:p>
            <a:r>
              <a:rPr lang="nl-NL" sz="2000" b="1" dirty="0" smtClean="0"/>
              <a:t>Alleen op de wee persen</a:t>
            </a:r>
          </a:p>
          <a:p>
            <a:r>
              <a:rPr lang="nl-NL" sz="2000" b="1" dirty="0" smtClean="0"/>
              <a:t>Na elke wee controle van de baby</a:t>
            </a:r>
          </a:p>
          <a:p>
            <a:r>
              <a:rPr lang="nl-NL" sz="2000" b="1" dirty="0" smtClean="0"/>
              <a:t>De baby kan wat trager worden in hartslag</a:t>
            </a:r>
          </a:p>
          <a:p>
            <a:r>
              <a:rPr lang="nl-NL" sz="2000" b="1" dirty="0" smtClean="0"/>
              <a:t>2 stappen vooruit en 1 stapje terug</a:t>
            </a:r>
          </a:p>
          <a:p>
            <a:r>
              <a:rPr lang="nl-NL" sz="2000" b="1" dirty="0" smtClean="0"/>
              <a:t>Soms in de verte al haar zichtbaar</a:t>
            </a:r>
          </a:p>
          <a:p>
            <a:r>
              <a:rPr lang="nl-NL" sz="2000" b="1" dirty="0" smtClean="0"/>
              <a:t>Dan steeds een groter stukje van het hoofd en de bocht is gemaakt</a:t>
            </a:r>
          </a:p>
          <a:p>
            <a:r>
              <a:rPr lang="nl-NL" sz="2000" b="1" dirty="0" smtClean="0"/>
              <a:t>Het achterhoofd schiet niet meer terug</a:t>
            </a:r>
          </a:p>
        </p:txBody>
      </p:sp>
    </p:spTree>
    <p:extLst>
      <p:ext uri="{BB962C8B-B14F-4D97-AF65-F5344CB8AC3E}">
        <p14:creationId xmlns:p14="http://schemas.microsoft.com/office/powerpoint/2010/main" val="417426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829755"/>
            <a:ext cx="8316912" cy="670941"/>
          </a:xfrm>
        </p:spPr>
        <p:txBody>
          <a:bodyPr wrap="square" anchor="ctr">
            <a:spAutoFit/>
          </a:bodyPr>
          <a:lstStyle/>
          <a:p>
            <a:pPr eaLnBrk="1" hangingPunct="1"/>
            <a:r>
              <a:rPr lang="nl-NL" dirty="0" smtClean="0"/>
              <a:t>De vader tijdens de bevalling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420938"/>
            <a:ext cx="8316912" cy="4437062"/>
          </a:xfrm>
        </p:spPr>
        <p:txBody>
          <a:bodyPr/>
          <a:lstStyle/>
          <a:p>
            <a:pPr eaLnBrk="1" hangingPunct="1"/>
            <a:r>
              <a:rPr lang="nl-NL" sz="2000" b="1" dirty="0" smtClean="0"/>
              <a:t>Voelt zich meestal machteloos:</a:t>
            </a:r>
          </a:p>
          <a:p>
            <a:pPr eaLnBrk="1" hangingPunct="1"/>
            <a:r>
              <a:rPr lang="nl-NL" sz="2000" b="1" dirty="0" smtClean="0"/>
              <a:t>Ervaren dit als het meest zwaarste en uitputtende wat ze ooit hebben meegemaakt</a:t>
            </a:r>
          </a:p>
          <a:p>
            <a:pPr eaLnBrk="1" hangingPunct="1"/>
            <a:r>
              <a:rPr lang="nl-NL" sz="2000" b="1" dirty="0" smtClean="0"/>
              <a:t>Geuren, beelden, geluiden, pijn, bloed, verandering van het uiterlijk van hun partner en de wisselende emoties zijn stressvol</a:t>
            </a:r>
          </a:p>
          <a:p>
            <a:pPr eaLnBrk="1" hangingPunct="1"/>
            <a:r>
              <a:rPr lang="nl-NL" sz="2000" b="1" dirty="0" smtClean="0"/>
              <a:t>Voelen zich verantwoordelijk voor alles</a:t>
            </a:r>
          </a:p>
          <a:p>
            <a:pPr eaLnBrk="1" hangingPunct="1"/>
            <a:endParaRPr lang="nl-NL" sz="2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nl-NL" sz="2000" b="1" dirty="0" smtClean="0"/>
              <a:t>Aanwezigheid van de partner is belangrijk voor de relatie tussen het paar en hun baby. Betrekken van de partner bij de bevalling is dan ook een logische stap.</a:t>
            </a:r>
          </a:p>
          <a:p>
            <a:pPr eaLnBrk="1" hangingPunct="1"/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2"/>
          <p:cNvSpPr>
            <a:spLocks noGrp="1" noChangeArrowheads="1"/>
          </p:cNvSpPr>
          <p:nvPr>
            <p:ph type="ctrTitle" sz="quarter"/>
          </p:nvPr>
        </p:nvSpPr>
        <p:spPr>
          <a:xfrm>
            <a:off x="827584" y="1484784"/>
            <a:ext cx="7772400" cy="823913"/>
          </a:xfrm>
        </p:spPr>
        <p:txBody>
          <a:bodyPr/>
          <a:lstStyle/>
          <a:p>
            <a:pPr algn="ctr"/>
            <a:r>
              <a:rPr lang="nl-NL" sz="4800" dirty="0" smtClean="0"/>
              <a:t>Partusassistentie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8534400" cy="641350"/>
          </a:xfrm>
        </p:spPr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zet</a:t>
            </a:r>
            <a:r>
              <a:rPr lang="en-US" dirty="0" smtClean="0"/>
              <a:t> je </a:t>
            </a:r>
            <a:r>
              <a:rPr lang="en-US" dirty="0" err="1" smtClean="0"/>
              <a:t>klaar</a:t>
            </a:r>
            <a:r>
              <a:rPr lang="en-US" dirty="0" smtClean="0"/>
              <a:t>?</a:t>
            </a:r>
            <a:endParaRPr lang="nl-NL" dirty="0" smtClean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420938"/>
            <a:ext cx="8316912" cy="4437062"/>
          </a:xfrm>
        </p:spPr>
        <p:txBody>
          <a:bodyPr/>
          <a:lstStyle/>
          <a:p>
            <a:r>
              <a:rPr lang="nl-NL" sz="2000" b="1" dirty="0" smtClean="0"/>
              <a:t>2 kruiken</a:t>
            </a:r>
          </a:p>
          <a:p>
            <a:r>
              <a:rPr lang="nl-NL" sz="2000" b="1" dirty="0" smtClean="0"/>
              <a:t>Warme doeken en kleertjes, mutsje</a:t>
            </a:r>
          </a:p>
          <a:p>
            <a:r>
              <a:rPr lang="nl-NL" sz="2000" b="1" dirty="0" smtClean="0"/>
              <a:t>Ondersteek</a:t>
            </a:r>
          </a:p>
          <a:p>
            <a:r>
              <a:rPr lang="nl-NL" sz="2000" b="1" dirty="0" smtClean="0"/>
              <a:t>Emmers met plastic zakken</a:t>
            </a:r>
          </a:p>
          <a:p>
            <a:r>
              <a:rPr lang="nl-NL" sz="2000" b="1" dirty="0" smtClean="0"/>
              <a:t>Weegschaal en thermometer</a:t>
            </a:r>
          </a:p>
          <a:p>
            <a:r>
              <a:rPr lang="nl-NL" sz="2000" b="1" dirty="0" smtClean="0"/>
              <a:t>Ga na waar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de doeken liggen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de beademingsspullen staan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gegevens klant liggen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telefoon staat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of de evt. vluchtroute vrij is (tassen / auto’s)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6612"/>
            <a:ext cx="8534400" cy="1008211"/>
          </a:xfrm>
        </p:spPr>
        <p:txBody>
          <a:bodyPr/>
          <a:lstStyle/>
          <a:p>
            <a:r>
              <a:rPr lang="nl-NL" dirty="0" smtClean="0"/>
              <a:t>Wat wordt er van de kraamverzorgende verwacht?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490242"/>
            <a:ext cx="7935912" cy="3675062"/>
          </a:xfrm>
        </p:spPr>
        <p:txBody>
          <a:bodyPr/>
          <a:lstStyle/>
          <a:p>
            <a:r>
              <a:rPr lang="nl-NL" sz="2000" b="1" dirty="0" smtClean="0"/>
              <a:t>Herken de onrust bij de barende, persdrang</a:t>
            </a:r>
          </a:p>
          <a:p>
            <a:r>
              <a:rPr lang="nl-NL" sz="2000" b="1" dirty="0" smtClean="0"/>
              <a:t>Check of alles klaar staat, eventueel vragen aan verloskundige</a:t>
            </a:r>
          </a:p>
          <a:p>
            <a:r>
              <a:rPr lang="nl-NL" sz="2000" b="1" dirty="0" smtClean="0"/>
              <a:t>Tijd bewaken en noteren</a:t>
            </a:r>
          </a:p>
          <a:p>
            <a:r>
              <a:rPr lang="nl-NL" sz="2000" b="1" dirty="0" smtClean="0"/>
              <a:t>Helpen met houding</a:t>
            </a:r>
          </a:p>
          <a:p>
            <a:r>
              <a:rPr lang="nl-NL" sz="2000" b="1" dirty="0" smtClean="0"/>
              <a:t>Let op matjes: bescherming van bed / vloer</a:t>
            </a:r>
          </a:p>
          <a:p>
            <a:r>
              <a:rPr lang="nl-NL" sz="2000" b="1" dirty="0" smtClean="0"/>
              <a:t>Eventueel iets aangeven</a:t>
            </a:r>
          </a:p>
          <a:p>
            <a:r>
              <a:rPr lang="nl-NL" sz="2000" b="1" dirty="0" smtClean="0"/>
              <a:t>Bijna geboren, hete </a:t>
            </a:r>
            <a:r>
              <a:rPr lang="nl-NL" sz="2000" b="1" dirty="0" err="1" smtClean="0"/>
              <a:t>washanden</a:t>
            </a:r>
            <a:endParaRPr lang="nl-NL" sz="2000" b="1" dirty="0" smtClean="0"/>
          </a:p>
          <a:p>
            <a:r>
              <a:rPr lang="nl-NL" sz="2000" b="1" dirty="0" smtClean="0"/>
              <a:t>Geboorte tijd noemen</a:t>
            </a:r>
          </a:p>
          <a:p>
            <a:r>
              <a:rPr lang="nl-NL" sz="2000" b="1" dirty="0" smtClean="0"/>
              <a:t>Warme doeken aangeven, eventueel goed afdrogen</a:t>
            </a:r>
          </a:p>
          <a:p>
            <a:r>
              <a:rPr lang="nl-NL" sz="2000" b="1" dirty="0" smtClean="0"/>
              <a:t>Foto’s maken</a:t>
            </a:r>
          </a:p>
          <a:p>
            <a:r>
              <a:rPr lang="nl-NL" sz="2000" b="1" dirty="0" smtClean="0"/>
              <a:t>Niet het geslacht benoemen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"/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8534400" cy="641350"/>
          </a:xfrm>
        </p:spPr>
        <p:txBody>
          <a:bodyPr/>
          <a:lstStyle/>
          <a:p>
            <a:r>
              <a:rPr lang="nl-NL" smtClean="0"/>
              <a:t>Hoofdje wordt geboren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9" y="0"/>
            <a:ext cx="90691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2"/>
          <p:cNvSpPr>
            <a:spLocks noGrp="1" noChangeArrowheads="1"/>
          </p:cNvSpPr>
          <p:nvPr>
            <p:ph type="title"/>
          </p:nvPr>
        </p:nvSpPr>
        <p:spPr>
          <a:xfrm>
            <a:off x="3203575" y="0"/>
            <a:ext cx="5940425" cy="1125538"/>
          </a:xfrm>
        </p:spPr>
        <p:txBody>
          <a:bodyPr/>
          <a:lstStyle/>
          <a:p>
            <a:r>
              <a:rPr lang="nl-NL" smtClean="0"/>
              <a:t>Schoudertjes worden geboren</a:t>
            </a:r>
          </a:p>
        </p:txBody>
      </p:sp>
      <p:pic>
        <p:nvPicPr>
          <p:cNvPr id="44034" name="Picture 10" descr="geboorte Mirte jan 2008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58900"/>
            <a:ext cx="80645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03" y="0"/>
            <a:ext cx="796919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AutoShape 2"/>
          <p:cNvSpPr>
            <a:spLocks noGrp="1" noChangeArrowheads="1"/>
          </p:cNvSpPr>
          <p:nvPr>
            <p:ph type="title"/>
          </p:nvPr>
        </p:nvSpPr>
        <p:spPr>
          <a:xfrm>
            <a:off x="5219700" y="2997200"/>
            <a:ext cx="3455988" cy="3095625"/>
          </a:xfrm>
        </p:spPr>
        <p:txBody>
          <a:bodyPr/>
          <a:lstStyle/>
          <a:p>
            <a:r>
              <a:rPr lang="nl-NL" smtClean="0"/>
              <a:t>Nog nat op mama’s buik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568452"/>
            <a:ext cx="8997696" cy="5721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/>
          </p:nvPr>
        </p:nvSpPr>
        <p:spPr>
          <a:xfrm>
            <a:off x="3348038" y="260350"/>
            <a:ext cx="5616575" cy="1190625"/>
          </a:xfrm>
        </p:spPr>
        <p:txBody>
          <a:bodyPr/>
          <a:lstStyle/>
          <a:p>
            <a:r>
              <a:rPr lang="nl-NL" smtClean="0"/>
              <a:t>Baby is geboren en moeder pakt het over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" y="0"/>
            <a:ext cx="904568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38" y="1004888"/>
            <a:ext cx="7929562" cy="657225"/>
          </a:xfrm>
        </p:spPr>
        <p:txBody>
          <a:bodyPr anchor="ctr">
            <a:spAutoFit/>
          </a:bodyPr>
          <a:lstStyle/>
          <a:p>
            <a:pPr eaLnBrk="1" hangingPunct="1"/>
            <a:r>
              <a:rPr lang="nl-NL" smtClean="0"/>
              <a:t>Doel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0975" y="2708275"/>
            <a:ext cx="7693025" cy="3378200"/>
          </a:xfrm>
        </p:spPr>
        <p:txBody>
          <a:bodyPr/>
          <a:lstStyle/>
          <a:p>
            <a:pPr eaLnBrk="1" hangingPunct="1"/>
            <a:r>
              <a:rPr lang="nl-NL" sz="2000" b="1" dirty="0" smtClean="0"/>
              <a:t>Meer inzicht in het geboorteproces</a:t>
            </a:r>
          </a:p>
          <a:p>
            <a:pPr eaLnBrk="1" hangingPunct="1"/>
            <a:r>
              <a:rPr lang="nl-NL" sz="2000" b="1" dirty="0" smtClean="0"/>
              <a:t>Praktische vaardigheden tijdens het geboorteproces</a:t>
            </a:r>
            <a:r>
              <a:rPr lang="nl-NL" sz="3200" b="1" dirty="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endParaRPr lang="nl-NL" sz="3200" b="1" dirty="0" smtClean="0"/>
          </a:p>
          <a:p>
            <a:pPr eaLnBrk="1" hangingPunct="1">
              <a:buFont typeface="Wingdings" pitchFamily="2" charset="2"/>
              <a:buNone/>
            </a:pPr>
            <a:endParaRPr lang="nl-NL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6"/>
            <a:ext cx="9144000" cy="607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Waar je als kraamverzorgende fotograaf wordt..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dirty="0" smtClean="0"/>
              <a:t>En dan in bad..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285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KraamZus PP-4">
            <a:hlinkClick r:id="rId2" action="ppaction://hlinksldjump" tooltip="KraamZus promotiefil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2"/>
          <p:cNvSpPr>
            <a:spLocks noGrp="1" noChangeArrowheads="1"/>
          </p:cNvSpPr>
          <p:nvPr>
            <p:ph type="title"/>
          </p:nvPr>
        </p:nvSpPr>
        <p:spPr>
          <a:xfrm>
            <a:off x="4067175" y="404813"/>
            <a:ext cx="4681538" cy="935037"/>
          </a:xfrm>
        </p:spPr>
        <p:txBody>
          <a:bodyPr/>
          <a:lstStyle/>
          <a:p>
            <a:pPr eaLnBrk="1" hangingPunct="1"/>
            <a:r>
              <a:rPr lang="nl-NL" altLang="nl-NL" smtClean="0"/>
              <a:t>Assisteren tijdens </a:t>
            </a:r>
            <a:br>
              <a:rPr lang="nl-NL" altLang="nl-NL" smtClean="0"/>
            </a:br>
            <a:r>
              <a:rPr lang="nl-NL" altLang="nl-NL" smtClean="0"/>
              <a:t>geboorte placenta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3132138" y="2276475"/>
            <a:ext cx="7958137" cy="3675063"/>
          </a:xfrm>
        </p:spPr>
        <p:txBody>
          <a:bodyPr/>
          <a:lstStyle/>
          <a:p>
            <a:pPr eaLnBrk="1" hangingPunct="1"/>
            <a:r>
              <a:rPr lang="nl-NL" altLang="nl-NL" sz="2000" b="1" smtClean="0"/>
              <a:t>Matje verschonen (vruchtwater, bloed)</a:t>
            </a:r>
          </a:p>
          <a:p>
            <a:pPr eaLnBrk="1" hangingPunct="1"/>
            <a:r>
              <a:rPr lang="nl-NL" altLang="nl-NL" sz="2000" b="1" smtClean="0"/>
              <a:t>Checken of verloskundige de po wil (of matje)</a:t>
            </a:r>
          </a:p>
          <a:p>
            <a:pPr eaLnBrk="1" hangingPunct="1"/>
            <a:r>
              <a:rPr lang="nl-NL" altLang="nl-NL" sz="2000" b="1" smtClean="0"/>
              <a:t>Baby warm houden</a:t>
            </a:r>
          </a:p>
          <a:p>
            <a:pPr eaLnBrk="1" hangingPunct="1"/>
            <a:r>
              <a:rPr lang="nl-NL" altLang="nl-NL" sz="2000" b="1" smtClean="0"/>
              <a:t>Na de placenta helpen met matje verschonen</a:t>
            </a:r>
          </a:p>
          <a:p>
            <a:pPr eaLnBrk="1" hangingPunct="1"/>
            <a:r>
              <a:rPr lang="nl-NL" altLang="nl-NL" sz="2000" b="1" smtClean="0"/>
              <a:t>Fundus voelen</a:t>
            </a:r>
          </a:p>
          <a:p>
            <a:pPr eaLnBrk="1" hangingPunct="1"/>
            <a:r>
              <a:rPr lang="nl-NL" altLang="nl-NL" sz="2000" b="1" smtClean="0"/>
              <a:t>Bloedverlies in de gaten houden</a:t>
            </a:r>
          </a:p>
          <a:p>
            <a:pPr eaLnBrk="1" hangingPunct="1"/>
            <a:r>
              <a:rPr lang="nl-NL" altLang="nl-NL" sz="2000" b="1" smtClean="0"/>
              <a:t>Baby aanleggen (soms zelfs al eerder)</a:t>
            </a:r>
          </a:p>
        </p:txBody>
      </p:sp>
      <p:pic>
        <p:nvPicPr>
          <p:cNvPr id="23557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713"/>
            <a:ext cx="9144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2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KraamZus PP-4">
            <a:hlinkClick r:id="rId2" action="ppaction://hlinksldjump" tooltip="KraamZus promotiefil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2"/>
          <p:cNvSpPr>
            <a:spLocks noGrp="1" noChangeArrowheads="1"/>
          </p:cNvSpPr>
          <p:nvPr>
            <p:ph type="title"/>
          </p:nvPr>
        </p:nvSpPr>
        <p:spPr>
          <a:xfrm>
            <a:off x="4067175" y="404813"/>
            <a:ext cx="4681538" cy="935037"/>
          </a:xfrm>
        </p:spPr>
        <p:txBody>
          <a:bodyPr/>
          <a:lstStyle/>
          <a:p>
            <a:pPr eaLnBrk="1" hangingPunct="1"/>
            <a:r>
              <a:rPr lang="nl-NL" altLang="nl-NL" smtClean="0"/>
              <a:t>Assisteren tijdens </a:t>
            </a:r>
            <a:br>
              <a:rPr lang="nl-NL" altLang="nl-NL" smtClean="0"/>
            </a:br>
            <a:r>
              <a:rPr lang="nl-NL" altLang="nl-NL" smtClean="0"/>
              <a:t>geboorte placenta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132138" y="2276475"/>
            <a:ext cx="7958137" cy="3675063"/>
          </a:xfrm>
        </p:spPr>
        <p:txBody>
          <a:bodyPr/>
          <a:lstStyle/>
          <a:p>
            <a:pPr eaLnBrk="1" hangingPunct="1"/>
            <a:r>
              <a:rPr lang="nl-NL" altLang="nl-NL" sz="2000" b="1" smtClean="0"/>
              <a:t>Matje verschonen (vruchtwater, bloed)</a:t>
            </a:r>
          </a:p>
          <a:p>
            <a:pPr eaLnBrk="1" hangingPunct="1"/>
            <a:r>
              <a:rPr lang="nl-NL" altLang="nl-NL" sz="2000" b="1" smtClean="0"/>
              <a:t>Checken of verloskundige de po wil (of matje)</a:t>
            </a:r>
          </a:p>
          <a:p>
            <a:pPr eaLnBrk="1" hangingPunct="1"/>
            <a:r>
              <a:rPr lang="nl-NL" altLang="nl-NL" sz="2000" b="1" smtClean="0"/>
              <a:t>Baby warm houden</a:t>
            </a:r>
          </a:p>
          <a:p>
            <a:pPr eaLnBrk="1" hangingPunct="1"/>
            <a:r>
              <a:rPr lang="nl-NL" altLang="nl-NL" sz="2000" b="1" smtClean="0"/>
              <a:t>Na de placenta helpen met matje verschonen</a:t>
            </a:r>
          </a:p>
          <a:p>
            <a:pPr eaLnBrk="1" hangingPunct="1"/>
            <a:r>
              <a:rPr lang="nl-NL" altLang="nl-NL" sz="2000" b="1" smtClean="0"/>
              <a:t>Fundus voelen</a:t>
            </a:r>
          </a:p>
          <a:p>
            <a:pPr eaLnBrk="1" hangingPunct="1"/>
            <a:r>
              <a:rPr lang="nl-NL" altLang="nl-NL" sz="2000" b="1" smtClean="0"/>
              <a:t>Bloedverlies in de gaten houden</a:t>
            </a:r>
          </a:p>
          <a:p>
            <a:pPr eaLnBrk="1" hangingPunct="1"/>
            <a:r>
              <a:rPr lang="nl-NL" altLang="nl-NL" sz="2000" b="1" smtClean="0"/>
              <a:t>Baby aanleggen (soms zelfs al eerder)</a:t>
            </a:r>
          </a:p>
        </p:txBody>
      </p:sp>
      <p:pic>
        <p:nvPicPr>
          <p:cNvPr id="22533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0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pic>
        <p:nvPicPr>
          <p:cNvPr id="26628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0"/>
            <a:ext cx="7553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8534400" cy="935038"/>
          </a:xfrm>
        </p:spPr>
        <p:txBody>
          <a:bodyPr/>
          <a:lstStyle/>
          <a:p>
            <a:r>
              <a:rPr lang="nl-NL" dirty="0" smtClean="0"/>
              <a:t>Wat zijn je taken na de geboorte van de baby?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420938"/>
            <a:ext cx="7958137" cy="3675062"/>
          </a:xfrm>
        </p:spPr>
        <p:txBody>
          <a:bodyPr/>
          <a:lstStyle/>
          <a:p>
            <a:r>
              <a:rPr lang="nl-NL" sz="2000" b="1" dirty="0" smtClean="0"/>
              <a:t>Matje verschonen (vruchtwater, bloed)</a:t>
            </a:r>
          </a:p>
          <a:p>
            <a:r>
              <a:rPr lang="nl-NL" sz="2000" b="1" dirty="0" smtClean="0"/>
              <a:t>Checken of verloskundige de po wil (of matje)</a:t>
            </a:r>
          </a:p>
          <a:p>
            <a:r>
              <a:rPr lang="nl-NL" sz="2000" b="1" dirty="0" smtClean="0"/>
              <a:t>Baby warm houden</a:t>
            </a:r>
          </a:p>
          <a:p>
            <a:r>
              <a:rPr lang="nl-NL" sz="2000" b="1" dirty="0" smtClean="0"/>
              <a:t>Na de placenta helpen met matje verschonen</a:t>
            </a:r>
          </a:p>
          <a:p>
            <a:r>
              <a:rPr lang="nl-NL" sz="2000" b="1" dirty="0" smtClean="0"/>
              <a:t>Fundus voelen</a:t>
            </a:r>
          </a:p>
          <a:p>
            <a:r>
              <a:rPr lang="nl-NL" sz="2000" b="1" dirty="0" smtClean="0"/>
              <a:t>Bloedverlies in de gaten houden / weegschaal</a:t>
            </a:r>
          </a:p>
          <a:p>
            <a:r>
              <a:rPr lang="nl-NL" sz="2000" b="1" dirty="0" smtClean="0"/>
              <a:t>Baby aanleggen binnen een uur (soms zelfs al eerder)</a:t>
            </a:r>
          </a:p>
          <a:p>
            <a:r>
              <a:rPr lang="nl-NL" sz="2000" b="1" dirty="0" smtClean="0"/>
              <a:t>Golden </a:t>
            </a:r>
            <a:r>
              <a:rPr lang="nl-NL" sz="2000" b="1" dirty="0" err="1" smtClean="0"/>
              <a:t>houre</a:t>
            </a:r>
            <a:r>
              <a:rPr lang="nl-NL" sz="2000" b="1" dirty="0" smtClean="0"/>
              <a:t> / eerste uur na de geboorte / hechting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bevallin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8534400" cy="641350"/>
          </a:xfrm>
        </p:spPr>
        <p:txBody>
          <a:bodyPr/>
          <a:lstStyle/>
          <a:p>
            <a:r>
              <a:rPr lang="nl-NL" dirty="0" smtClean="0"/>
              <a:t>Wat doe je tijdens het hechten?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636838"/>
            <a:ext cx="7935912" cy="3459162"/>
          </a:xfrm>
        </p:spPr>
        <p:txBody>
          <a:bodyPr/>
          <a:lstStyle/>
          <a:p>
            <a:r>
              <a:rPr lang="nl-NL" sz="2000" b="1" dirty="0" smtClean="0"/>
              <a:t>In principe na de 1</a:t>
            </a:r>
            <a:r>
              <a:rPr lang="nl-NL" sz="2000" b="1" baseline="30000" dirty="0" smtClean="0"/>
              <a:t>e</a:t>
            </a:r>
            <a:r>
              <a:rPr lang="nl-NL" sz="2000" b="1" dirty="0" smtClean="0"/>
              <a:t> borstvoeding</a:t>
            </a:r>
          </a:p>
          <a:p>
            <a:r>
              <a:rPr lang="nl-NL" sz="2000" b="1" dirty="0" smtClean="0"/>
              <a:t>Zorg voor goede verlichting (wit licht)</a:t>
            </a:r>
          </a:p>
          <a:p>
            <a:r>
              <a:rPr lang="nl-NL" sz="2000" b="1" dirty="0" smtClean="0"/>
              <a:t>Helpen met houding kraamvrouw</a:t>
            </a:r>
          </a:p>
          <a:p>
            <a:r>
              <a:rPr lang="nl-NL" sz="2000" b="1" dirty="0" smtClean="0"/>
              <a:t>Aangeven steriele gaasjes, hechtdraad</a:t>
            </a:r>
          </a:p>
          <a:p>
            <a:r>
              <a:rPr lang="nl-NL" sz="2000" b="1" dirty="0" smtClean="0"/>
              <a:t>Moeder afleiden met gesprekje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8534400" cy="641350"/>
          </a:xfrm>
        </p:spPr>
        <p:txBody>
          <a:bodyPr/>
          <a:lstStyle/>
          <a:p>
            <a:r>
              <a:rPr lang="nl-NL" dirty="0" smtClean="0"/>
              <a:t>Welke controles na de geboorte?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420938"/>
            <a:ext cx="7791450" cy="3675062"/>
          </a:xfrm>
        </p:spPr>
        <p:txBody>
          <a:bodyPr/>
          <a:lstStyle/>
          <a:p>
            <a:r>
              <a:rPr lang="nl-NL" sz="2000" b="1" dirty="0" smtClean="0"/>
              <a:t>Fundus en bloedverlies moeder</a:t>
            </a:r>
          </a:p>
          <a:p>
            <a:r>
              <a:rPr lang="nl-NL" sz="2000" b="1" dirty="0" smtClean="0"/>
              <a:t>Regelmatig pols-controle</a:t>
            </a:r>
          </a:p>
          <a:p>
            <a:r>
              <a:rPr lang="nl-NL" sz="2000" b="1" dirty="0" smtClean="0"/>
              <a:t>Zo nodig pols moeder voor het douchen</a:t>
            </a:r>
          </a:p>
          <a:p>
            <a:r>
              <a:rPr lang="nl-NL" sz="2000" b="1" dirty="0" smtClean="0"/>
              <a:t>Iets te eten en te drinken regelen</a:t>
            </a:r>
          </a:p>
          <a:p>
            <a:pPr>
              <a:buFont typeface="Wingdings" pitchFamily="2" charset="2"/>
              <a:buNone/>
            </a:pPr>
            <a:endParaRPr lang="nl-NL" sz="2000" b="1" dirty="0" smtClean="0"/>
          </a:p>
          <a:p>
            <a:pPr>
              <a:buFont typeface="Wingdings" pitchFamily="2" charset="2"/>
              <a:buNone/>
            </a:pPr>
            <a:r>
              <a:rPr lang="nl-NL" sz="2000" b="1" dirty="0" smtClean="0"/>
              <a:t>Als de verloskundige de baby nagekeken heeft:</a:t>
            </a:r>
          </a:p>
          <a:p>
            <a:r>
              <a:rPr lang="nl-NL" sz="2000" b="1" dirty="0" smtClean="0"/>
              <a:t>Temperatuur en gewicht baby bepalen</a:t>
            </a:r>
          </a:p>
          <a:p>
            <a:r>
              <a:rPr lang="nl-NL" sz="2000" b="1" dirty="0" smtClean="0"/>
              <a:t>Wegen</a:t>
            </a:r>
          </a:p>
          <a:p>
            <a:r>
              <a:rPr lang="nl-NL" sz="2000" b="1" dirty="0" smtClean="0"/>
              <a:t>Aankleden</a:t>
            </a:r>
          </a:p>
          <a:p>
            <a:r>
              <a:rPr lang="nl-NL" sz="2000" b="1" dirty="0" smtClean="0"/>
              <a:t>Zo nodig nog aan de borst of voeding geven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>
          <a:xfrm>
            <a:off x="608013" y="3213100"/>
            <a:ext cx="8535987" cy="1033463"/>
          </a:xfrm>
        </p:spPr>
        <p:txBody>
          <a:bodyPr anchor="ctr">
            <a:spAutoFit/>
          </a:bodyPr>
          <a:lstStyle/>
          <a:p>
            <a:pPr algn="ctr" eaLnBrk="1" hangingPunct="1"/>
            <a:r>
              <a:rPr lang="nl-NL" sz="6000" smtClean="0"/>
              <a:t>GEBOORTEPLAN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Complicaties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vorderende uitdrijving</a:t>
            </a:r>
          </a:p>
          <a:p>
            <a:r>
              <a:rPr lang="nl-NL" dirty="0" err="1" smtClean="0"/>
              <a:t>Schouderdystocie</a:t>
            </a:r>
            <a:endParaRPr lang="nl-NL" dirty="0" smtClean="0"/>
          </a:p>
          <a:p>
            <a:r>
              <a:rPr lang="nl-NL" dirty="0" smtClean="0"/>
              <a:t>Fluxus</a:t>
            </a:r>
          </a:p>
          <a:p>
            <a:r>
              <a:rPr lang="nl-NL" dirty="0" err="1" smtClean="0"/>
              <a:t>Meconiumhoudend</a:t>
            </a:r>
            <a:r>
              <a:rPr lang="nl-NL" dirty="0" smtClean="0"/>
              <a:t> vruchtwater</a:t>
            </a:r>
          </a:p>
          <a:p>
            <a:r>
              <a:rPr lang="nl-NL" dirty="0" smtClean="0"/>
              <a:t>Eclampsie</a:t>
            </a:r>
          </a:p>
          <a:p>
            <a:r>
              <a:rPr lang="nl-NL" dirty="0" smtClean="0"/>
              <a:t>Uitgezakte navelstreng</a:t>
            </a:r>
          </a:p>
          <a:p>
            <a:r>
              <a:rPr lang="nl-NL" dirty="0" smtClean="0"/>
              <a:t>Foetale nood</a:t>
            </a:r>
          </a:p>
          <a:p>
            <a:r>
              <a:rPr lang="nl-NL" dirty="0"/>
              <a:t>Reanimatie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38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534400" cy="641350"/>
          </a:xfrm>
        </p:spPr>
        <p:txBody>
          <a:bodyPr/>
          <a:lstStyle/>
          <a:p>
            <a:r>
              <a:rPr lang="nl-NL" smtClean="0"/>
              <a:t>Moeizame uitdrijving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492375"/>
            <a:ext cx="7791450" cy="3603625"/>
          </a:xfrm>
        </p:spPr>
        <p:txBody>
          <a:bodyPr/>
          <a:lstStyle/>
          <a:p>
            <a:r>
              <a:rPr lang="nl-NL" sz="2000" b="1" dirty="0" smtClean="0"/>
              <a:t>Hoe lang mag een </a:t>
            </a:r>
            <a:r>
              <a:rPr lang="nl-NL" sz="2000" b="1" dirty="0" err="1" smtClean="0"/>
              <a:t>primigravida</a:t>
            </a:r>
            <a:r>
              <a:rPr lang="nl-NL" sz="2000" b="1" dirty="0" smtClean="0"/>
              <a:t> maximaal persen?</a:t>
            </a:r>
          </a:p>
          <a:p>
            <a:r>
              <a:rPr lang="nl-NL" sz="2000" b="1" dirty="0" smtClean="0"/>
              <a:t>Hoe lang mag een </a:t>
            </a:r>
            <a:r>
              <a:rPr lang="nl-NL" sz="2000" b="1" dirty="0" err="1" smtClean="0"/>
              <a:t>multigravida</a:t>
            </a:r>
            <a:r>
              <a:rPr lang="nl-NL" sz="2000" b="1" dirty="0" smtClean="0"/>
              <a:t> maximaal persen?</a:t>
            </a:r>
          </a:p>
          <a:p>
            <a:pPr lvl="1">
              <a:buClr>
                <a:srgbClr val="116F98"/>
              </a:buClr>
              <a:buFont typeface="Wingdings" pitchFamily="2" charset="2"/>
              <a:buChar char="§"/>
            </a:pPr>
            <a:r>
              <a:rPr lang="nl-NL" sz="1800" b="1" dirty="0" smtClean="0"/>
              <a:t>Welke acties: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sz="1800" b="1" dirty="0" smtClean="0"/>
              <a:t>Wisselende houdingen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sz="1800" b="1" dirty="0" smtClean="0"/>
              <a:t>Baarkruk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sz="1800" b="1" dirty="0" smtClean="0"/>
              <a:t>Zijligging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sz="1800" b="1" dirty="0" smtClean="0"/>
              <a:t>Expressie geven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sz="1800" b="1" dirty="0" smtClean="0"/>
              <a:t>Altijd </a:t>
            </a:r>
            <a:r>
              <a:rPr lang="nl-NL" sz="1800" b="1" dirty="0" err="1" smtClean="0"/>
              <a:t>synto</a:t>
            </a:r>
            <a:r>
              <a:rPr lang="nl-NL" sz="1800" b="1" dirty="0" smtClean="0"/>
              <a:t> spuiten</a:t>
            </a:r>
          </a:p>
        </p:txBody>
      </p:sp>
    </p:spTree>
    <p:extLst>
      <p:ext uri="{BB962C8B-B14F-4D97-AF65-F5344CB8AC3E}">
        <p14:creationId xmlns:p14="http://schemas.microsoft.com/office/powerpoint/2010/main" val="9295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AutoShap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8534400" cy="641350"/>
          </a:xfrm>
        </p:spPr>
        <p:txBody>
          <a:bodyPr/>
          <a:lstStyle/>
          <a:p>
            <a:r>
              <a:rPr lang="nl-NL" smtClean="0"/>
              <a:t>Schouderdystocie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492375"/>
            <a:ext cx="7791450" cy="3603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000" b="1" dirty="0" smtClean="0"/>
              <a:t>Schouders blijven haken achter schaambeen</a:t>
            </a:r>
          </a:p>
          <a:p>
            <a:pPr>
              <a:lnSpc>
                <a:spcPct val="90000"/>
              </a:lnSpc>
            </a:pPr>
            <a:r>
              <a:rPr lang="nl-NL" sz="2000" b="1" dirty="0" smtClean="0"/>
              <a:t>Risicofactoren: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Groot kind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Slechte weeën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Tot neusbrug geboren  </a:t>
            </a:r>
            <a:r>
              <a:rPr lang="nl-NL" sz="2000" b="1" dirty="0" err="1" smtClean="0"/>
              <a:t>turtle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sign</a:t>
            </a:r>
            <a:endParaRPr lang="nl-NL" sz="2000" b="1" dirty="0" smtClean="0"/>
          </a:p>
          <a:p>
            <a:pPr marL="0" indent="0">
              <a:lnSpc>
                <a:spcPct val="90000"/>
              </a:lnSpc>
              <a:buClr>
                <a:srgbClr val="E02D8A"/>
              </a:buClr>
              <a:buNone/>
            </a:pPr>
            <a:r>
              <a:rPr lang="nl-NL" sz="2000" b="1" dirty="0" smtClean="0">
                <a:solidFill>
                  <a:srgbClr val="E02D8A"/>
                </a:solidFill>
              </a:rPr>
              <a:t>Actie: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Ondersteek bij de hand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“Pak maar alvast de koffer”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Impressie geven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Let op, vaak slechte start baby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Volg instructies goed op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Andere houding </a:t>
            </a:r>
            <a:r>
              <a:rPr lang="nl-NL" sz="2000" b="1" dirty="0"/>
              <a:t>/ </a:t>
            </a:r>
            <a:r>
              <a:rPr lang="nl-NL" sz="2000" b="1" dirty="0" err="1"/>
              <a:t>McRoberts</a:t>
            </a:r>
            <a:r>
              <a:rPr lang="nl-NL" sz="2000" b="1" dirty="0"/>
              <a:t>-manoeuvre</a:t>
            </a:r>
            <a:endParaRPr lang="nl-NL" sz="2000" b="1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 descr="schouderdystocie 1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supra pubische impressie in de richting van de foetale buikzijde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 descr="all four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8788"/>
            <a:ext cx="9144000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2" descr="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534400" cy="641350"/>
          </a:xfrm>
        </p:spPr>
        <p:txBody>
          <a:bodyPr/>
          <a:lstStyle/>
          <a:p>
            <a:r>
              <a:rPr lang="nl-NL" dirty="0" smtClean="0"/>
              <a:t>Wat zijn de risico’s voor de moeder?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 smtClean="0"/>
              <a:t>Ruptuur van perineum en / of schaamlippen</a:t>
            </a:r>
          </a:p>
          <a:p>
            <a:r>
              <a:rPr lang="nl-NL" sz="2000" b="1" dirty="0" smtClean="0"/>
              <a:t>(sub-) totaalruptuur</a:t>
            </a:r>
          </a:p>
          <a:p>
            <a:r>
              <a:rPr lang="nl-NL" sz="2000" b="1" dirty="0" smtClean="0"/>
              <a:t>Fluxus</a:t>
            </a:r>
          </a:p>
          <a:p>
            <a:r>
              <a:rPr lang="nl-NL" sz="2000" b="1" dirty="0" smtClean="0"/>
              <a:t>Breuk van het schaambeen: </a:t>
            </a:r>
            <a:r>
              <a:rPr lang="nl-NL" sz="2000" b="1" dirty="0" err="1" smtClean="0"/>
              <a:t>symfysiolyse</a:t>
            </a:r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534400" cy="641350"/>
          </a:xfrm>
        </p:spPr>
        <p:txBody>
          <a:bodyPr/>
          <a:lstStyle/>
          <a:p>
            <a:r>
              <a:rPr lang="nl-NL" dirty="0" smtClean="0"/>
              <a:t>Wat zijn de risico’s voor de baby?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000" b="1" dirty="0" err="1" smtClean="0"/>
              <a:t>Erbse</a:t>
            </a:r>
            <a:r>
              <a:rPr lang="nl-NL" sz="2000" b="1" dirty="0" smtClean="0"/>
              <a:t> parese: (tijdelijke) verlamming van een arm</a:t>
            </a:r>
          </a:p>
          <a:p>
            <a:r>
              <a:rPr lang="nl-NL" sz="2000" b="1" dirty="0" err="1" smtClean="0"/>
              <a:t>Klumpke</a:t>
            </a:r>
            <a:r>
              <a:rPr lang="nl-NL" sz="2000" b="1" dirty="0" smtClean="0"/>
              <a:t> parese</a:t>
            </a:r>
          </a:p>
          <a:p>
            <a:r>
              <a:rPr lang="nl-NL" sz="2000" b="1" dirty="0" smtClean="0"/>
              <a:t>Bovenarmbreuk, soms opzettelijk</a:t>
            </a:r>
          </a:p>
          <a:p>
            <a:r>
              <a:rPr lang="nl-NL" sz="2000" b="1" dirty="0" smtClean="0"/>
              <a:t>Sleutelbeenbreuk, soms opzettelijk</a:t>
            </a:r>
          </a:p>
          <a:p>
            <a:r>
              <a:rPr lang="nl-NL" sz="2000" b="1" dirty="0" smtClean="0"/>
              <a:t>Facialis parese</a:t>
            </a:r>
          </a:p>
          <a:p>
            <a:r>
              <a:rPr lang="nl-NL" sz="2000" b="1" dirty="0" smtClean="0"/>
              <a:t>Zuurstofgebrek, mogelijk schade aan het zenuwstelsel / hersenen</a:t>
            </a:r>
          </a:p>
          <a:p>
            <a:r>
              <a:rPr lang="nl-NL" sz="2000" b="1" dirty="0" smtClean="0"/>
              <a:t>Overlijden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 idx="4294967295"/>
          </p:nvPr>
        </p:nvSpPr>
        <p:spPr>
          <a:xfrm>
            <a:off x="755576" y="762601"/>
            <a:ext cx="8388424" cy="1237047"/>
          </a:xfrm>
        </p:spPr>
        <p:txBody>
          <a:bodyPr wrap="square" anchor="ctr">
            <a:spAutoFit/>
          </a:bodyPr>
          <a:lstStyle/>
          <a:p>
            <a:pPr eaLnBrk="1" hangingPunct="1"/>
            <a:r>
              <a:rPr lang="nl-NL" dirty="0" smtClean="0"/>
              <a:t>Wat wil je weten van de verloskundige?</a:t>
            </a:r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136650" y="2420938"/>
            <a:ext cx="8007350" cy="3675062"/>
          </a:xfrm>
        </p:spPr>
        <p:txBody>
          <a:bodyPr/>
          <a:lstStyle/>
          <a:p>
            <a:pPr eaLnBrk="1" hangingPunct="1"/>
            <a:r>
              <a:rPr lang="nl-NL" sz="2000" b="1" dirty="0" smtClean="0"/>
              <a:t>Fase van de partus</a:t>
            </a:r>
          </a:p>
          <a:p>
            <a:pPr eaLnBrk="1" hangingPunct="1"/>
            <a:r>
              <a:rPr lang="nl-NL" sz="2000" b="1" dirty="0" smtClean="0"/>
              <a:t>Vordering partus</a:t>
            </a:r>
          </a:p>
          <a:p>
            <a:pPr eaLnBrk="1" hangingPunct="1"/>
            <a:r>
              <a:rPr lang="nl-NL" sz="2000" b="1" dirty="0" smtClean="0"/>
              <a:t>Hoeveelste kind</a:t>
            </a:r>
          </a:p>
          <a:p>
            <a:pPr eaLnBrk="1" hangingPunct="1"/>
            <a:r>
              <a:rPr lang="nl-NL" sz="2000" b="1" dirty="0" smtClean="0"/>
              <a:t>Verloop i.v.m. draagkracht</a:t>
            </a:r>
          </a:p>
          <a:p>
            <a:pPr eaLnBrk="1" hangingPunct="1"/>
            <a:r>
              <a:rPr lang="nl-NL" sz="2000" b="1" dirty="0" smtClean="0"/>
              <a:t>Laatste keer urineren</a:t>
            </a:r>
          </a:p>
          <a:p>
            <a:pPr eaLnBrk="1" hangingPunct="1"/>
            <a:r>
              <a:rPr lang="nl-NL" sz="2000" b="1" dirty="0" smtClean="0"/>
              <a:t>Indaling baby</a:t>
            </a:r>
          </a:p>
          <a:p>
            <a:pPr eaLnBrk="1" hangingPunct="1"/>
            <a:r>
              <a:rPr lang="nl-NL" sz="2000" b="1" dirty="0" smtClean="0"/>
              <a:t>Ligging baby (rug) i.v.m. ondersteuningsadviezen</a:t>
            </a:r>
          </a:p>
          <a:p>
            <a:pPr eaLnBrk="1" hangingPunct="1"/>
            <a:r>
              <a:rPr lang="nl-NL" sz="2000" b="1" dirty="0" smtClean="0"/>
              <a:t>Verloop vorige partus indien van belang</a:t>
            </a:r>
          </a:p>
          <a:p>
            <a:pPr eaLnBrk="1" hangingPunct="1"/>
            <a:r>
              <a:rPr lang="nl-NL" sz="2000" b="1" dirty="0" smtClean="0"/>
              <a:t>Overige belinstructies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23528" y="1733092"/>
            <a:ext cx="142741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1" hangingPunct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endParaRPr lang="nl-NL" altLang="nl-NL" sz="2000" dirty="0" smtClean="0"/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endParaRPr lang="nl-NL" altLang="nl-NL" sz="2000" dirty="0"/>
          </a:p>
          <a:p>
            <a:pPr marL="800100" lvl="1" indent="-342900" eaLnBrk="1" hangingPunct="1">
              <a:lnSpc>
                <a:spcPct val="90000"/>
              </a:lnSpc>
              <a:buClr>
                <a:srgbClr val="116F98"/>
              </a:buClr>
              <a:buFont typeface="Arial" panose="020B0604020202020204" pitchFamily="34" charset="0"/>
              <a:buChar char="•"/>
            </a:pPr>
            <a:r>
              <a:rPr lang="nl-NL" altLang="nl-NL" sz="2000" dirty="0" smtClean="0">
                <a:solidFill>
                  <a:srgbClr val="AECC52"/>
                </a:solidFill>
              </a:rPr>
              <a:t>Onderdeel </a:t>
            </a:r>
            <a:r>
              <a:rPr lang="nl-NL" altLang="nl-NL" sz="2000" dirty="0">
                <a:solidFill>
                  <a:srgbClr val="AECC52"/>
                </a:solidFill>
              </a:rPr>
              <a:t>filmpjes</a:t>
            </a:r>
            <a:r>
              <a:rPr lang="nl-NL" altLang="nl-NL" sz="2000" dirty="0" smtClean="0">
                <a:solidFill>
                  <a:srgbClr val="AECC52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endParaRPr lang="nl-NL" altLang="nl-NL" sz="2000" dirty="0"/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</a:pPr>
            <a:r>
              <a:rPr lang="nl-NL" altLang="nl-NL" sz="2000" dirty="0" smtClean="0">
                <a:hlinkClick r:id="rId2"/>
              </a:rPr>
              <a:t>https</a:t>
            </a:r>
            <a:r>
              <a:rPr lang="nl-NL" altLang="nl-NL" sz="2000" dirty="0">
                <a:hlinkClick r:id="rId2"/>
              </a:rPr>
              <a:t>://</a:t>
            </a:r>
            <a:r>
              <a:rPr lang="nl-NL" altLang="nl-NL" sz="2000" dirty="0" smtClean="0">
                <a:hlinkClick r:id="rId2"/>
              </a:rPr>
              <a:t>www.youtube.com/watch?v=Xath6kOf0NE</a:t>
            </a:r>
            <a:r>
              <a:rPr lang="nl-NL" altLang="nl-NL" sz="2000" dirty="0" smtClean="0"/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  <a:buFontTx/>
              <a:buChar char="-"/>
            </a:pPr>
            <a:endParaRPr lang="nl-NL" altLang="nl-NL" sz="2000" dirty="0"/>
          </a:p>
          <a:p>
            <a:pPr marL="800100" lvl="1" indent="-342900" eaLnBrk="1" hangingPunct="1">
              <a:lnSpc>
                <a:spcPct val="90000"/>
              </a:lnSpc>
              <a:buClr>
                <a:srgbClr val="116F98"/>
              </a:buClr>
              <a:buFont typeface="Arial" panose="020B0604020202020204" pitchFamily="34" charset="0"/>
              <a:buChar char="•"/>
            </a:pPr>
            <a:r>
              <a:rPr lang="nl-NL" altLang="nl-NL" sz="2000" dirty="0" err="1" smtClean="0">
                <a:solidFill>
                  <a:srgbClr val="AECC52"/>
                </a:solidFill>
              </a:rPr>
              <a:t>Schouderdystocie</a:t>
            </a:r>
            <a:r>
              <a:rPr lang="nl-NL" altLang="nl-NL" sz="2000" dirty="0">
                <a:solidFill>
                  <a:srgbClr val="AECC52"/>
                </a:solidFill>
              </a:rPr>
              <a:t> </a:t>
            </a:r>
            <a:r>
              <a:rPr lang="nl-NL" altLang="nl-NL" sz="2000" dirty="0" smtClean="0">
                <a:solidFill>
                  <a:srgbClr val="AECC52"/>
                </a:solidFill>
              </a:rPr>
              <a:t>mc Roberts</a:t>
            </a:r>
          </a:p>
          <a:p>
            <a:pPr marL="800100" lvl="1" indent="-342900" eaLnBrk="1" hangingPunct="1">
              <a:lnSpc>
                <a:spcPct val="90000"/>
              </a:lnSpc>
              <a:buClr>
                <a:srgbClr val="116F98"/>
              </a:buClr>
              <a:buFont typeface="Arial" panose="020B0604020202020204" pitchFamily="34" charset="0"/>
              <a:buChar char="•"/>
            </a:pPr>
            <a:endParaRPr lang="nl-NL" altLang="nl-NL" sz="2000" dirty="0" smtClean="0"/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</a:pPr>
            <a:r>
              <a:rPr lang="nl-NL" altLang="nl-NL" sz="2000" dirty="0" smtClean="0">
                <a:hlinkClick r:id="rId3"/>
              </a:rPr>
              <a:t>https</a:t>
            </a:r>
            <a:r>
              <a:rPr lang="nl-NL" altLang="nl-NL" sz="2000" dirty="0">
                <a:hlinkClick r:id="rId3"/>
              </a:rPr>
              <a:t>://</a:t>
            </a:r>
            <a:r>
              <a:rPr lang="nl-NL" altLang="nl-NL" sz="2000" dirty="0" smtClean="0">
                <a:hlinkClick r:id="rId3"/>
              </a:rPr>
              <a:t>www.youtube.com/watch?v=j_bibDLPW98</a:t>
            </a:r>
            <a:r>
              <a:rPr lang="nl-NL" altLang="nl-NL" sz="2000" dirty="0" smtClean="0"/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</a:pPr>
            <a:endParaRPr lang="nl-NL" altLang="nl-NL" sz="2000" dirty="0"/>
          </a:p>
          <a:p>
            <a:pPr marL="800100" lvl="1" indent="-342900" eaLnBrk="1" hangingPunct="1">
              <a:lnSpc>
                <a:spcPct val="90000"/>
              </a:lnSpc>
              <a:buClr>
                <a:srgbClr val="116F98"/>
              </a:buClr>
              <a:buFont typeface="Arial" panose="020B0604020202020204" pitchFamily="34" charset="0"/>
              <a:buChar char="•"/>
            </a:pPr>
            <a:r>
              <a:rPr lang="en-US" altLang="nl-NL" sz="2000" dirty="0" err="1" smtClean="0">
                <a:solidFill>
                  <a:srgbClr val="AECC52"/>
                </a:solidFill>
              </a:rPr>
              <a:t>Schade</a:t>
            </a:r>
            <a:r>
              <a:rPr lang="en-US" altLang="nl-NL" sz="2000" dirty="0" smtClean="0">
                <a:solidFill>
                  <a:srgbClr val="AECC52"/>
                </a:solidFill>
              </a:rPr>
              <a:t> </a:t>
            </a:r>
            <a:r>
              <a:rPr lang="en-US" altLang="nl-NL" sz="2000" dirty="0" err="1" smtClean="0">
                <a:solidFill>
                  <a:srgbClr val="AECC52"/>
                </a:solidFill>
              </a:rPr>
              <a:t>na</a:t>
            </a:r>
            <a:r>
              <a:rPr lang="en-US" altLang="nl-NL" sz="2000" dirty="0" smtClean="0">
                <a:solidFill>
                  <a:srgbClr val="AECC52"/>
                </a:solidFill>
              </a:rPr>
              <a:t> </a:t>
            </a:r>
            <a:r>
              <a:rPr lang="en-US" altLang="nl-NL" sz="2000" dirty="0" err="1" smtClean="0">
                <a:solidFill>
                  <a:srgbClr val="AECC52"/>
                </a:solidFill>
              </a:rPr>
              <a:t>schouderdystocie</a:t>
            </a:r>
            <a:endParaRPr lang="en-US" altLang="nl-NL" sz="2000" dirty="0" smtClean="0">
              <a:solidFill>
                <a:srgbClr val="AECC52"/>
              </a:solidFill>
            </a:endParaRPr>
          </a:p>
          <a:p>
            <a:pPr marL="800100" lvl="1" indent="-342900" eaLnBrk="1" hangingPunct="1">
              <a:lnSpc>
                <a:spcPct val="90000"/>
              </a:lnSpc>
              <a:buClr>
                <a:srgbClr val="116F98"/>
              </a:buClr>
              <a:buFont typeface="Arial" panose="020B0604020202020204" pitchFamily="34" charset="0"/>
              <a:buChar char="•"/>
            </a:pPr>
            <a:endParaRPr lang="en-US" altLang="nl-NL" sz="2000" dirty="0" smtClean="0"/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</a:pPr>
            <a:r>
              <a:rPr lang="en-US" altLang="nl-NL" sz="2000" dirty="0">
                <a:hlinkClick r:id="rId4"/>
              </a:rPr>
              <a:t>https://www.youtube.com/watch?v=_</a:t>
            </a:r>
            <a:r>
              <a:rPr lang="en-US" altLang="nl-NL" sz="2000" dirty="0" smtClean="0">
                <a:hlinkClick r:id="rId4"/>
              </a:rPr>
              <a:t>QiKngd0pXc</a:t>
            </a:r>
            <a:r>
              <a:rPr lang="en-US" altLang="nl-NL" sz="2000" dirty="0" smtClean="0"/>
              <a:t> </a:t>
            </a:r>
          </a:p>
          <a:p>
            <a:pPr lvl="1" eaLnBrk="1" hangingPunct="1">
              <a:lnSpc>
                <a:spcPct val="90000"/>
              </a:lnSpc>
              <a:buClr>
                <a:srgbClr val="116F98"/>
              </a:buClr>
            </a:pPr>
            <a:endParaRPr lang="en-US" alt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2555776" y="980728"/>
            <a:ext cx="197842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tx1"/>
                </a:solidFill>
              </a:rPr>
              <a:t>Filmpjes</a:t>
            </a:r>
            <a:endParaRPr lang="nl-N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534400" cy="641350"/>
          </a:xfrm>
        </p:spPr>
        <p:txBody>
          <a:bodyPr/>
          <a:lstStyle/>
          <a:p>
            <a:r>
              <a:rPr lang="nl-NL" smtClean="0"/>
              <a:t>Fluxus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420938"/>
            <a:ext cx="7935912" cy="3675062"/>
          </a:xfrm>
        </p:spPr>
        <p:txBody>
          <a:bodyPr/>
          <a:lstStyle/>
          <a:p>
            <a:r>
              <a:rPr lang="nl-NL" sz="2000" b="1" dirty="0" smtClean="0"/>
              <a:t>Bloedverlies meer dan 1 liter</a:t>
            </a:r>
          </a:p>
          <a:p>
            <a:r>
              <a:rPr lang="nl-NL" sz="2000" b="1" dirty="0" smtClean="0"/>
              <a:t>Tijdens de ontsluiting: solutio</a:t>
            </a:r>
          </a:p>
          <a:p>
            <a:r>
              <a:rPr lang="nl-NL" sz="2000" b="1" dirty="0" smtClean="0"/>
              <a:t>Voor de geboorte placenta</a:t>
            </a:r>
          </a:p>
          <a:p>
            <a:r>
              <a:rPr lang="nl-NL" sz="2000" b="1" dirty="0" smtClean="0"/>
              <a:t>Na de geboorte placenta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Risico: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b="1" dirty="0" smtClean="0"/>
              <a:t>Groot kind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b="1" dirty="0" smtClean="0"/>
              <a:t>Slechte weeën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b="1" dirty="0" smtClean="0"/>
              <a:t>Trage ontsluiting en misschien uitdrijving</a:t>
            </a:r>
          </a:p>
          <a:p>
            <a:pPr lvl="2">
              <a:buClr>
                <a:srgbClr val="116F98"/>
              </a:buClr>
              <a:buFont typeface="Univers" pitchFamily="34" charset="0"/>
              <a:buChar char="-"/>
            </a:pPr>
            <a:r>
              <a:rPr lang="nl-NL" b="1" dirty="0" err="1" smtClean="0"/>
              <a:t>Weeënstorm</a:t>
            </a:r>
            <a:endParaRPr lang="nl-NL" b="1" dirty="0" smtClean="0"/>
          </a:p>
        </p:txBody>
      </p:sp>
      <p:pic>
        <p:nvPicPr>
          <p:cNvPr id="134147" name="Picture 4" descr="placentaa-brup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0"/>
            <a:ext cx="38100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6613"/>
            <a:ext cx="8534400" cy="641350"/>
          </a:xfrm>
        </p:spPr>
        <p:txBody>
          <a:bodyPr/>
          <a:lstStyle/>
          <a:p>
            <a:r>
              <a:rPr lang="nl-NL" smtClean="0"/>
              <a:t>Acties bij Fluxus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420938"/>
            <a:ext cx="8007350" cy="36750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2000" b="1" dirty="0" smtClean="0"/>
              <a:t>Zorgen voor weeën: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5 IE </a:t>
            </a:r>
            <a:r>
              <a:rPr lang="nl-NL" sz="2000" b="1" dirty="0" err="1" smtClean="0"/>
              <a:t>syntocynon</a:t>
            </a:r>
            <a:r>
              <a:rPr lang="nl-NL" sz="2000" b="1" dirty="0" smtClean="0"/>
              <a:t> (geeft VK)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Massage uterus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Zuurstof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Baby aanleggen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Blaas legen, kraamverzorgende assisteert</a:t>
            </a:r>
          </a:p>
          <a:p>
            <a:pPr>
              <a:lnSpc>
                <a:spcPct val="90000"/>
              </a:lnSpc>
              <a:buClr>
                <a:srgbClr val="116F98"/>
              </a:buClr>
            </a:pPr>
            <a:r>
              <a:rPr lang="nl-NL" sz="2000" b="1" dirty="0" smtClean="0"/>
              <a:t>Bloedverlies verminderen: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Koelen met ijs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Hand op fundus</a:t>
            </a:r>
          </a:p>
          <a:p>
            <a:pPr>
              <a:lnSpc>
                <a:spcPct val="90000"/>
              </a:lnSpc>
              <a:buClr>
                <a:srgbClr val="116F98"/>
              </a:buClr>
            </a:pPr>
            <a:r>
              <a:rPr lang="nl-NL" sz="2000" b="1" dirty="0" smtClean="0"/>
              <a:t>Verder: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Matjes verschonen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Ambulance bellen volgens SBARR schema</a:t>
            </a:r>
          </a:p>
          <a:p>
            <a:pPr lvl="1">
              <a:lnSpc>
                <a:spcPct val="90000"/>
              </a:lnSpc>
              <a:buClr>
                <a:srgbClr val="116F98"/>
              </a:buClr>
              <a:buFontTx/>
              <a:buChar char="•"/>
            </a:pPr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AutoShape 2"/>
          <p:cNvSpPr>
            <a:spLocks noGrp="1" noChangeArrowheads="1"/>
          </p:cNvSpPr>
          <p:nvPr>
            <p:ph type="title"/>
          </p:nvPr>
        </p:nvSpPr>
        <p:spPr>
          <a:xfrm>
            <a:off x="1042988" y="981075"/>
            <a:ext cx="8534400" cy="641350"/>
          </a:xfrm>
        </p:spPr>
        <p:txBody>
          <a:bodyPr/>
          <a:lstStyle/>
          <a:p>
            <a:r>
              <a:rPr lang="nl-NL" smtClean="0"/>
              <a:t>ISBARR schema</a:t>
            </a:r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565400"/>
            <a:ext cx="7862887" cy="3530600"/>
          </a:xfrm>
        </p:spPr>
        <p:txBody>
          <a:bodyPr/>
          <a:lstStyle/>
          <a:p>
            <a:pPr marL="0" indent="0">
              <a:buNone/>
            </a:pPr>
            <a:endParaRPr lang="nl-NL" sz="2000" dirty="0" smtClean="0"/>
          </a:p>
          <a:p>
            <a:r>
              <a:rPr lang="nl-NL" sz="2000" b="1" dirty="0" smtClean="0"/>
              <a:t>S:	S</a:t>
            </a:r>
            <a:r>
              <a:rPr lang="nl-NL" sz="2000" dirty="0" smtClean="0"/>
              <a:t>ituatie</a:t>
            </a:r>
          </a:p>
          <a:p>
            <a:r>
              <a:rPr lang="nl-NL" sz="2000" b="1" dirty="0" smtClean="0"/>
              <a:t>B:	B</a:t>
            </a:r>
            <a:r>
              <a:rPr lang="nl-NL" sz="2000" dirty="0" smtClean="0"/>
              <a:t>ackground  </a:t>
            </a:r>
          </a:p>
          <a:p>
            <a:r>
              <a:rPr lang="nl-NL" sz="2000" b="1" dirty="0" smtClean="0"/>
              <a:t>A: 	A</a:t>
            </a:r>
            <a:r>
              <a:rPr lang="nl-NL" sz="2000" dirty="0" smtClean="0"/>
              <a:t>ssessment  </a:t>
            </a:r>
          </a:p>
          <a:p>
            <a:r>
              <a:rPr lang="nl-NL" sz="2000" b="1" dirty="0" smtClean="0"/>
              <a:t>R: 	</a:t>
            </a:r>
            <a:r>
              <a:rPr lang="nl-NL" sz="2000" b="1" dirty="0" err="1" smtClean="0"/>
              <a:t>R</a:t>
            </a:r>
            <a:r>
              <a:rPr lang="nl-NL" sz="2000" dirty="0" err="1" smtClean="0"/>
              <a:t>ecomendation</a:t>
            </a:r>
            <a:endParaRPr lang="nl-NL" sz="2000" dirty="0" smtClean="0"/>
          </a:p>
          <a:p>
            <a:r>
              <a:rPr lang="nl-NL" sz="2000" b="1" dirty="0" smtClean="0"/>
              <a:t>R: 	</a:t>
            </a:r>
            <a:r>
              <a:rPr lang="nl-NL" sz="2000" b="1" dirty="0" err="1" smtClean="0"/>
              <a:t>R</a:t>
            </a:r>
            <a:r>
              <a:rPr lang="nl-NL" sz="2000" dirty="0" err="1" smtClean="0"/>
              <a:t>epeat</a:t>
            </a:r>
            <a:r>
              <a:rPr lang="nl-NL" sz="2000" dirty="0" smtClean="0"/>
              <a:t> 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b="1" i="1" dirty="0" smtClean="0"/>
              <a:t>Werkvorm</a:t>
            </a:r>
          </a:p>
        </p:txBody>
      </p:sp>
    </p:spTree>
    <p:extLst>
      <p:ext uri="{BB962C8B-B14F-4D97-AF65-F5344CB8AC3E}">
        <p14:creationId xmlns:p14="http://schemas.microsoft.com/office/powerpoint/2010/main" val="301789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836612"/>
            <a:ext cx="9902825" cy="1080219"/>
          </a:xfrm>
        </p:spPr>
        <p:txBody>
          <a:bodyPr/>
          <a:lstStyle/>
          <a:p>
            <a:r>
              <a:rPr lang="nl-NL" dirty="0" smtClean="0"/>
              <a:t>Wat is er aan de hand bij </a:t>
            </a:r>
            <a:r>
              <a:rPr lang="nl-NL" dirty="0" err="1" smtClean="0"/>
              <a:t>Meconiumhoudend</a:t>
            </a:r>
            <a:r>
              <a:rPr lang="nl-NL" dirty="0" smtClean="0"/>
              <a:t> vruchtwater?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492375"/>
            <a:ext cx="7935912" cy="3603625"/>
          </a:xfrm>
        </p:spPr>
        <p:txBody>
          <a:bodyPr/>
          <a:lstStyle/>
          <a:p>
            <a:r>
              <a:rPr lang="nl-NL" sz="2000" b="1" dirty="0" smtClean="0"/>
              <a:t>Vruchtwater is groen, geel of lijkt op erwtensoep</a:t>
            </a:r>
          </a:p>
          <a:p>
            <a:r>
              <a:rPr lang="nl-NL" sz="2000" b="1" dirty="0" smtClean="0"/>
              <a:t>Baby heeft gepoept in het vruchtwater</a:t>
            </a:r>
          </a:p>
          <a:p>
            <a:r>
              <a:rPr lang="nl-NL" sz="2000" b="1" dirty="0" smtClean="0"/>
              <a:t>Baby heeft het benauwd gehad</a:t>
            </a:r>
          </a:p>
          <a:p>
            <a:r>
              <a:rPr lang="nl-NL" sz="2000" b="1" dirty="0" smtClean="0"/>
              <a:t>Verloskundige inschakelen</a:t>
            </a:r>
          </a:p>
          <a:p>
            <a:r>
              <a:rPr lang="nl-NL" sz="2000" b="1" dirty="0" smtClean="0"/>
              <a:t>Bevalling moet zo spoedig mogelijk beëindigd worden</a:t>
            </a:r>
          </a:p>
          <a:p>
            <a:r>
              <a:rPr lang="nl-NL" sz="2000" b="1" dirty="0" smtClean="0"/>
              <a:t>Dat betekent in de meeste gevallen het ziekenhuis!</a:t>
            </a:r>
          </a:p>
          <a:p>
            <a:r>
              <a:rPr lang="nl-NL" sz="2000" b="1" dirty="0" smtClean="0"/>
              <a:t>Barende op de zij laten liggen, bloedvoorziening placenta wordt dan minder belemmerd</a:t>
            </a:r>
          </a:p>
          <a:p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534400" cy="641350"/>
          </a:xfrm>
        </p:spPr>
        <p:txBody>
          <a:bodyPr/>
          <a:lstStyle/>
          <a:p>
            <a:r>
              <a:rPr lang="nl-NL" smtClean="0"/>
              <a:t>Uitgezakte navelstreng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420938"/>
            <a:ext cx="7862887" cy="3675062"/>
          </a:xfrm>
        </p:spPr>
        <p:txBody>
          <a:bodyPr/>
          <a:lstStyle/>
          <a:p>
            <a:r>
              <a:rPr lang="nl-NL" sz="2000" b="1" smtClean="0"/>
              <a:t>Wanneer het hoofdje niet is ingedaald en de vliezen breken dan kan de navelstreng uitzakken</a:t>
            </a:r>
          </a:p>
          <a:p>
            <a:r>
              <a:rPr lang="nl-NL" sz="2000" b="1" smtClean="0"/>
              <a:t>Gevaar: navelstreng komt klem te zitten</a:t>
            </a:r>
          </a:p>
          <a:p>
            <a:r>
              <a:rPr lang="nl-NL" sz="2000" b="1" smtClean="0"/>
              <a:t>Trendelenburgligging toepassen</a:t>
            </a:r>
          </a:p>
          <a:p>
            <a:r>
              <a:rPr lang="nl-NL" sz="2000" b="1" smtClean="0"/>
              <a:t>Verloskundige direct inschakelen</a:t>
            </a:r>
          </a:p>
          <a:p>
            <a:r>
              <a:rPr lang="nl-NL" sz="2000" b="1" smtClean="0"/>
              <a:t>Warme, natte pamper tegen uitdrogen en afkoelen navelstreng</a:t>
            </a:r>
          </a:p>
          <a:p>
            <a:r>
              <a:rPr lang="nl-NL" sz="2000" b="1" smtClean="0"/>
              <a:t>Instructies verloskundige opvolgen</a:t>
            </a:r>
          </a:p>
          <a:p>
            <a:r>
              <a:rPr lang="nl-NL" sz="2000" b="1" smtClean="0"/>
              <a:t>Zeldzame complicatie, meestal bij grande mult</a:t>
            </a:r>
          </a:p>
          <a:p>
            <a:endParaRPr lang="nl-NL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534400" cy="641350"/>
          </a:xfrm>
        </p:spPr>
        <p:txBody>
          <a:bodyPr/>
          <a:lstStyle/>
          <a:p>
            <a:r>
              <a:rPr lang="nl-NL" dirty="0" smtClean="0"/>
              <a:t>Eclampsie tijdens kraamtijd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420938"/>
            <a:ext cx="7862887" cy="3675062"/>
          </a:xfrm>
        </p:spPr>
        <p:txBody>
          <a:bodyPr/>
          <a:lstStyle/>
          <a:p>
            <a:r>
              <a:rPr lang="nl-NL" sz="2000" b="1" dirty="0" smtClean="0"/>
              <a:t>kraamvrouw ziet vlekjes / sterretjes</a:t>
            </a:r>
          </a:p>
          <a:p>
            <a:r>
              <a:rPr lang="nl-NL" sz="2000" b="1" dirty="0" smtClean="0"/>
              <a:t>Reageert extreem op prikkels</a:t>
            </a:r>
          </a:p>
          <a:p>
            <a:r>
              <a:rPr lang="nl-NL" sz="2000" b="1" dirty="0" smtClean="0"/>
              <a:t>Lijkt op een epileptische aanval; ogen draaien weg, algehele kramptoestand, niet aanspreekbaar, kaken klemmen op elkaar, daarna een periode van </a:t>
            </a:r>
            <a:r>
              <a:rPr lang="nl-NL" sz="2000" b="1" dirty="0" err="1" smtClean="0"/>
              <a:t>bewustzijnverlies</a:t>
            </a:r>
            <a:endParaRPr lang="nl-NL" sz="2000" b="1" dirty="0" smtClean="0"/>
          </a:p>
          <a:p>
            <a:pPr>
              <a:buFont typeface="Wingdings" pitchFamily="2" charset="2"/>
              <a:buNone/>
            </a:pPr>
            <a:r>
              <a:rPr lang="nl-NL" sz="2000" b="1" dirty="0" smtClean="0"/>
              <a:t>Taak van de kraamverzorgende: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Waarschuw de verloskundige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Laat de vrouw niet alleen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err="1" smtClean="0"/>
              <a:t>Ademweg</a:t>
            </a:r>
            <a:r>
              <a:rPr lang="nl-NL" sz="2000" b="1" dirty="0" smtClean="0"/>
              <a:t> vrij maken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Stabiele zijligging</a:t>
            </a:r>
          </a:p>
          <a:p>
            <a:pPr lvl="1">
              <a:buFontTx/>
              <a:buNone/>
            </a:pPr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AutoShape 2"/>
          <p:cNvSpPr>
            <a:spLocks noGrp="1" noChangeArrowheads="1"/>
          </p:cNvSpPr>
          <p:nvPr>
            <p:ph type="title"/>
          </p:nvPr>
        </p:nvSpPr>
        <p:spPr>
          <a:xfrm>
            <a:off x="859700" y="1196752"/>
            <a:ext cx="8534400" cy="641350"/>
          </a:xfrm>
        </p:spPr>
        <p:txBody>
          <a:bodyPr/>
          <a:lstStyle/>
          <a:p>
            <a:r>
              <a:rPr lang="nl-NL" dirty="0" smtClean="0"/>
              <a:t>Waar moet je bij een stuitligging</a:t>
            </a:r>
            <a:br>
              <a:rPr lang="nl-NL" dirty="0" smtClean="0"/>
            </a:br>
            <a:r>
              <a:rPr lang="nl-NL" dirty="0" err="1" smtClean="0"/>
              <a:t>allert</a:t>
            </a:r>
            <a:r>
              <a:rPr lang="nl-NL" dirty="0" smtClean="0"/>
              <a:t> op zijn?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492375"/>
            <a:ext cx="7862887" cy="3603625"/>
          </a:xfrm>
        </p:spPr>
        <p:txBody>
          <a:bodyPr/>
          <a:lstStyle/>
          <a:p>
            <a:r>
              <a:rPr lang="nl-NL" sz="2000" b="1" dirty="0" smtClean="0"/>
              <a:t>Billetjes liggen naar beneden</a:t>
            </a:r>
          </a:p>
          <a:p>
            <a:r>
              <a:rPr lang="nl-NL" sz="2000" b="1" dirty="0" smtClean="0"/>
              <a:t>Baby kan met ademen beginnen als het hoofdje nog niet is geboren</a:t>
            </a:r>
          </a:p>
          <a:p>
            <a:r>
              <a:rPr lang="nl-NL" sz="2000" b="1" dirty="0" smtClean="0"/>
              <a:t>Navelstreng kan klem komen te zitten tussen hoofd en bekken</a:t>
            </a:r>
          </a:p>
          <a:p>
            <a:pPr>
              <a:buFont typeface="Wingdings" pitchFamily="2" charset="2"/>
              <a:buNone/>
            </a:pPr>
            <a:r>
              <a:rPr lang="nl-NL" sz="2000" b="1" dirty="0" smtClean="0"/>
              <a:t>Taak van de kraamverzorgende: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Volg de instructies van de verloskundige op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err="1" smtClean="0"/>
              <a:t>Dwarsbed</a:t>
            </a:r>
            <a:endParaRPr lang="nl-NL" sz="2000" b="1" dirty="0" smtClean="0"/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Knieën richting oren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smtClean="0"/>
              <a:t>Impressie</a:t>
            </a:r>
          </a:p>
          <a:p>
            <a:pPr lvl="1">
              <a:buClr>
                <a:srgbClr val="116F98"/>
              </a:buClr>
              <a:buFontTx/>
              <a:buChar char="•"/>
            </a:pPr>
            <a:r>
              <a:rPr lang="nl-NL" sz="2000" b="1" dirty="0" err="1" smtClean="0"/>
              <a:t>All-fours</a:t>
            </a:r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8534400" cy="641350"/>
          </a:xfrm>
        </p:spPr>
        <p:txBody>
          <a:bodyPr/>
          <a:lstStyle/>
          <a:p>
            <a:r>
              <a:rPr lang="nl-NL" smtClean="0"/>
              <a:t>Foetale nood	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708275"/>
            <a:ext cx="7693025" cy="3378200"/>
          </a:xfrm>
        </p:spPr>
        <p:txBody>
          <a:bodyPr/>
          <a:lstStyle/>
          <a:p>
            <a:r>
              <a:rPr lang="nl-NL" sz="2000" b="1" dirty="0" smtClean="0"/>
              <a:t>Indalingsbradycardie + max. 15 minuten </a:t>
            </a:r>
            <a:r>
              <a:rPr lang="nl-NL" sz="2000" b="1" dirty="0" err="1" smtClean="0"/>
              <a:t>cortonen</a:t>
            </a:r>
            <a:r>
              <a:rPr lang="nl-NL" sz="2000" b="1" dirty="0" smtClean="0"/>
              <a:t> 80 – 100</a:t>
            </a:r>
          </a:p>
          <a:p>
            <a:r>
              <a:rPr lang="nl-NL" sz="2000" b="1" dirty="0" smtClean="0"/>
              <a:t>Uitdrijving bespoedigen door fundusexpressie en een episiotomie</a:t>
            </a:r>
          </a:p>
          <a:p>
            <a:r>
              <a:rPr lang="nl-NL" sz="2000" b="1" dirty="0" smtClean="0"/>
              <a:t>Keuze om naar het ziekenhuis te gaan:</a:t>
            </a:r>
          </a:p>
          <a:p>
            <a:pPr lvl="3"/>
            <a:r>
              <a:rPr lang="nl-NL" b="1" dirty="0" err="1" smtClean="0"/>
              <a:t>Mult</a:t>
            </a:r>
            <a:endParaRPr lang="nl-NL" b="1" dirty="0" smtClean="0"/>
          </a:p>
          <a:p>
            <a:pPr lvl="3"/>
            <a:r>
              <a:rPr lang="nl-NL" b="1" dirty="0" smtClean="0"/>
              <a:t>Prime </a:t>
            </a:r>
          </a:p>
        </p:txBody>
      </p:sp>
    </p:spTree>
    <p:extLst>
      <p:ext uri="{BB962C8B-B14F-4D97-AF65-F5344CB8AC3E}">
        <p14:creationId xmlns:p14="http://schemas.microsoft.com/office/powerpoint/2010/main" val="17053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Reanimatie pasgeborene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2000" y="2362200"/>
            <a:ext cx="8382000" cy="3724275"/>
          </a:xfrm>
        </p:spPr>
        <p:txBody>
          <a:bodyPr/>
          <a:lstStyle/>
          <a:p>
            <a:r>
              <a:rPr lang="nl-NL" sz="2000" b="1" dirty="0"/>
              <a:t>Volgens algemene reanimatie richtlijnen</a:t>
            </a:r>
          </a:p>
          <a:p>
            <a:endParaRPr lang="nl-NL" sz="2000" b="1" dirty="0"/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112 bellen / telefoon op de speaker  </a:t>
            </a:r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Instructie </a:t>
            </a:r>
            <a:r>
              <a:rPr lang="nl-NL" sz="2000" b="1" dirty="0"/>
              <a:t>van verloskundige volgen!!!</a:t>
            </a:r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Geboortetijd</a:t>
            </a:r>
            <a:r>
              <a:rPr lang="nl-NL" sz="2000" b="1" dirty="0"/>
              <a:t>, tijd start beademen</a:t>
            </a:r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Klaarleggen </a:t>
            </a:r>
            <a:r>
              <a:rPr lang="nl-NL" sz="2000" b="1" dirty="0"/>
              <a:t>stethoscoop of in de oren van verloskundige 	doen</a:t>
            </a:r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Zuurstoffles </a:t>
            </a:r>
            <a:r>
              <a:rPr lang="nl-NL" sz="2000" b="1" dirty="0"/>
              <a:t>binnen handbereik</a:t>
            </a:r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Eventueel </a:t>
            </a:r>
            <a:r>
              <a:rPr lang="nl-NL" sz="2000" b="1" dirty="0"/>
              <a:t>ouders uitleggen wat verloskundige doet</a:t>
            </a:r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Fundus </a:t>
            </a:r>
            <a:r>
              <a:rPr lang="nl-NL" sz="2000" b="1" dirty="0"/>
              <a:t>voelen en bloedverlies in de gaten houden</a:t>
            </a:r>
          </a:p>
          <a:p>
            <a:pPr>
              <a:buFont typeface="Palatino Linotype" pitchFamily="18" charset="0"/>
              <a:buChar char="●"/>
            </a:pPr>
            <a:r>
              <a:rPr lang="nl-NL" sz="2000" b="1" dirty="0" smtClean="0"/>
              <a:t>Eventueel </a:t>
            </a:r>
            <a:r>
              <a:rPr lang="nl-NL" sz="2000" b="1" dirty="0"/>
              <a:t>ambulance bellen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4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692696"/>
            <a:ext cx="8388424" cy="1237047"/>
          </a:xfrm>
        </p:spPr>
        <p:txBody>
          <a:bodyPr wrap="square" anchor="ctr">
            <a:spAutoFit/>
          </a:bodyPr>
          <a:lstStyle/>
          <a:p>
            <a:pPr eaLnBrk="1" hangingPunct="1"/>
            <a:r>
              <a:rPr lang="nl-NL" dirty="0" smtClean="0"/>
              <a:t>Wanneer schakel je de verloskundige in?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36650" y="2492375"/>
            <a:ext cx="8007350" cy="3603625"/>
          </a:xfrm>
        </p:spPr>
        <p:txBody>
          <a:bodyPr/>
          <a:lstStyle/>
          <a:p>
            <a:pPr eaLnBrk="1" hangingPunct="1"/>
            <a:r>
              <a:rPr lang="nl-NL" sz="2000" b="1" dirty="0" smtClean="0"/>
              <a:t>Persdrang</a:t>
            </a:r>
          </a:p>
          <a:p>
            <a:pPr eaLnBrk="1" hangingPunct="1"/>
            <a:r>
              <a:rPr lang="nl-NL" sz="2000" b="1" dirty="0" smtClean="0"/>
              <a:t>Heftige drang / onzekerheid</a:t>
            </a:r>
          </a:p>
          <a:p>
            <a:pPr eaLnBrk="1" hangingPunct="1"/>
            <a:r>
              <a:rPr lang="nl-NL" sz="2000" b="1" dirty="0" smtClean="0"/>
              <a:t>Vruchtwaterverlies</a:t>
            </a:r>
          </a:p>
          <a:p>
            <a:pPr eaLnBrk="1" hangingPunct="1"/>
            <a:r>
              <a:rPr lang="nl-NL" sz="2000" b="1" dirty="0" smtClean="0"/>
              <a:t>Vruchtwaterverlies met groene of bruine kleur</a:t>
            </a:r>
          </a:p>
          <a:p>
            <a:pPr eaLnBrk="1" hangingPunct="1"/>
            <a:r>
              <a:rPr lang="nl-NL" sz="2000" b="1" dirty="0" smtClean="0"/>
              <a:t>Helder bloedverlies zonder slijm</a:t>
            </a:r>
          </a:p>
          <a:p>
            <a:pPr eaLnBrk="1" hangingPunct="1"/>
            <a:r>
              <a:rPr lang="nl-NL" sz="2000" b="1" dirty="0" smtClean="0"/>
              <a:t>Bij signalen die de kraamverzorgende niet vertrouwt</a:t>
            </a:r>
          </a:p>
          <a:p>
            <a:pPr eaLnBrk="1" hangingPunct="1"/>
            <a:r>
              <a:rPr lang="nl-NL" sz="2000" b="1" dirty="0" smtClean="0"/>
              <a:t>Bij een complicatie</a:t>
            </a:r>
          </a:p>
          <a:p>
            <a:pPr eaLnBrk="1" hangingPunct="1"/>
            <a:r>
              <a:rPr lang="nl-NL" sz="2000" b="1" dirty="0" smtClean="0"/>
              <a:t>Op verzoek van de barende of haar partner</a:t>
            </a:r>
          </a:p>
          <a:p>
            <a:pPr eaLnBrk="1" hangingPunct="1"/>
            <a:endParaRPr lang="nl-NL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5175"/>
            <a:ext cx="7924800" cy="1143000"/>
          </a:xfrm>
        </p:spPr>
        <p:txBody>
          <a:bodyPr/>
          <a:lstStyle/>
          <a:p>
            <a:pPr eaLnBrk="1" hangingPunct="1"/>
            <a:r>
              <a:rPr lang="nl-NL" smtClean="0"/>
              <a:t>Vragen?</a:t>
            </a:r>
          </a:p>
        </p:txBody>
      </p:sp>
      <p:pic>
        <p:nvPicPr>
          <p:cNvPr id="141314" name="Picture 4" descr="1131_kv bij ouders b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498725"/>
            <a:ext cx="6049962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7924800" cy="1143000"/>
          </a:xfrm>
        </p:spPr>
        <p:txBody>
          <a:bodyPr/>
          <a:lstStyle/>
          <a:p>
            <a:pPr eaLnBrk="1" hangingPunct="1"/>
            <a:r>
              <a:rPr lang="nl-NL" smtClean="0"/>
              <a:t>Bedankt voor je komst!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7033846" cy="441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verstrij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70075"/>
            <a:ext cx="7667625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55577" y="1039305"/>
            <a:ext cx="8388424" cy="670941"/>
          </a:xfrm>
        </p:spPr>
        <p:txBody>
          <a:bodyPr wrap="square" anchor="ctr">
            <a:spAutoFit/>
          </a:bodyPr>
          <a:lstStyle/>
          <a:p>
            <a:pPr eaLnBrk="1" hangingPunct="1"/>
            <a:r>
              <a:rPr lang="en-US" dirty="0" err="1" smtClean="0"/>
              <a:t>Ontsluiting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829755"/>
            <a:ext cx="8388424" cy="670941"/>
          </a:xfrm>
        </p:spPr>
        <p:txBody>
          <a:bodyPr wrap="square" anchor="ctr">
            <a:spAutoFit/>
          </a:bodyPr>
          <a:lstStyle/>
          <a:p>
            <a:pPr eaLnBrk="1" hangingPunct="1"/>
            <a:r>
              <a:rPr lang="nl-NL" dirty="0" smtClean="0"/>
              <a:t>Ontsluiting</a:t>
            </a:r>
          </a:p>
        </p:txBody>
      </p:sp>
      <p:pic>
        <p:nvPicPr>
          <p:cNvPr id="59397" name="Picture 5" descr="ontslui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97013"/>
            <a:ext cx="7885112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980728"/>
            <a:ext cx="8535987" cy="669925"/>
          </a:xfrm>
        </p:spPr>
        <p:txBody>
          <a:bodyPr anchor="ctr">
            <a:spAutoFit/>
          </a:bodyPr>
          <a:lstStyle/>
          <a:p>
            <a:pPr eaLnBrk="1" hangingPunct="1"/>
            <a:r>
              <a:rPr lang="nl-NL" dirty="0" smtClean="0"/>
              <a:t>Vaginaal Toucher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352550" y="2349500"/>
            <a:ext cx="7791450" cy="37465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nl-NL" b="1" dirty="0" smtClean="0"/>
              <a:t>Met 2 vingers al dan niet steriel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b="1" dirty="0" smtClean="0"/>
              <a:t>Onder het hoofdje door voelen naar: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ECC52"/>
                </a:solidFill>
              </a:rPr>
              <a:t>P</a:t>
            </a:r>
            <a:r>
              <a:rPr lang="en-US" b="1" dirty="0" smtClean="0"/>
              <a:t> </a:t>
            </a:r>
            <a:r>
              <a:rPr lang="en-US" b="1" dirty="0" err="1" smtClean="0"/>
              <a:t>ortio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ECC52"/>
                </a:solidFill>
              </a:rPr>
              <a:t>O</a:t>
            </a:r>
            <a:r>
              <a:rPr lang="en-US" b="1" dirty="0" smtClean="0"/>
              <a:t> </a:t>
            </a:r>
            <a:r>
              <a:rPr lang="en-US" b="1" dirty="0" err="1" smtClean="0"/>
              <a:t>ntsluiting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ECC52"/>
                </a:solidFill>
              </a:rPr>
              <a:t>V</a:t>
            </a:r>
            <a:r>
              <a:rPr lang="en-US" b="1" dirty="0" smtClean="0"/>
              <a:t> </a:t>
            </a:r>
            <a:r>
              <a:rPr lang="en-US" b="1" dirty="0" err="1" smtClean="0"/>
              <a:t>liezen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ECC52"/>
                </a:solidFill>
              </a:rPr>
              <a:t>I</a:t>
            </a:r>
            <a:r>
              <a:rPr lang="en-US" b="1" dirty="0" smtClean="0"/>
              <a:t>  </a:t>
            </a:r>
            <a:r>
              <a:rPr lang="en-US" b="1" dirty="0" err="1" smtClean="0"/>
              <a:t>ndaling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ECC52"/>
                </a:solidFill>
              </a:rPr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ard</a:t>
            </a:r>
            <a:r>
              <a:rPr lang="en-US" b="1" dirty="0" smtClean="0"/>
              <a:t> / </a:t>
            </a:r>
            <a:r>
              <a:rPr lang="en-US" b="1" dirty="0" err="1" smtClean="0"/>
              <a:t>ligging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AECC52"/>
                </a:solidFill>
              </a:rPr>
              <a:t>S</a:t>
            </a:r>
            <a:r>
              <a:rPr lang="en-US" b="1" dirty="0" smtClean="0"/>
              <a:t> </a:t>
            </a:r>
            <a:r>
              <a:rPr lang="en-US" b="1" dirty="0" err="1" smtClean="0"/>
              <a:t>tand</a:t>
            </a:r>
            <a:r>
              <a:rPr lang="en-US" b="1" dirty="0" smtClean="0"/>
              <a:t> </a:t>
            </a:r>
            <a:r>
              <a:rPr lang="en-US" b="1" dirty="0" err="1" smtClean="0"/>
              <a:t>hoofdje</a:t>
            </a:r>
            <a:endParaRPr lang="nl-NL" b="1" dirty="0" smtClean="0"/>
          </a:p>
          <a:p>
            <a:pPr marL="0" indent="0" eaLnBrk="1" hangingPunct="1">
              <a:buNone/>
            </a:pPr>
            <a:endParaRPr lang="nl-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0680" y="764704"/>
            <a:ext cx="8388424" cy="1237047"/>
          </a:xfrm>
        </p:spPr>
        <p:txBody>
          <a:bodyPr wrap="square" anchor="ctr">
            <a:spAutoFit/>
          </a:bodyPr>
          <a:lstStyle/>
          <a:p>
            <a:pPr eaLnBrk="1" hangingPunct="1"/>
            <a:r>
              <a:rPr lang="en-US" dirty="0" smtClean="0"/>
              <a:t>Wat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fysieke</a:t>
            </a:r>
            <a:r>
              <a:rPr lang="en-US" dirty="0" smtClean="0"/>
              <a:t> </a:t>
            </a:r>
            <a:r>
              <a:rPr lang="en-US" dirty="0" err="1" smtClean="0"/>
              <a:t>kenmerken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barende</a:t>
            </a:r>
            <a:r>
              <a:rPr lang="en-US" dirty="0" smtClean="0"/>
              <a:t>?</a:t>
            </a:r>
            <a:endParaRPr lang="nl-NL" dirty="0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2550" y="2420938"/>
            <a:ext cx="7791450" cy="3675062"/>
          </a:xfrm>
        </p:spPr>
        <p:txBody>
          <a:bodyPr/>
          <a:lstStyle/>
          <a:p>
            <a:pPr eaLnBrk="1" hangingPunct="1"/>
            <a:r>
              <a:rPr lang="nl-NL" sz="2000" b="1" dirty="0" smtClean="0"/>
              <a:t>Tekening gezicht: </a:t>
            </a:r>
          </a:p>
          <a:p>
            <a:pPr lvl="1" eaLnBrk="1" hangingPunct="1">
              <a:buFontTx/>
              <a:buChar char="•"/>
            </a:pPr>
            <a:r>
              <a:rPr lang="nl-NL" sz="2000" b="1" dirty="0" smtClean="0"/>
              <a:t>rode blossen, heftig transpireren, zweetdruppels bovenlip, wit masker rond mond</a:t>
            </a:r>
          </a:p>
          <a:p>
            <a:pPr eaLnBrk="1" hangingPunct="1"/>
            <a:r>
              <a:rPr lang="nl-NL" sz="2000" b="1" dirty="0" smtClean="0"/>
              <a:t>Bloed- en slijmverlies</a:t>
            </a:r>
          </a:p>
          <a:p>
            <a:pPr eaLnBrk="1" hangingPunct="1"/>
            <a:r>
              <a:rPr lang="nl-NL" sz="2000" b="1" dirty="0" smtClean="0"/>
              <a:t>Toename weeën frequentie en intensiteit</a:t>
            </a:r>
          </a:p>
          <a:p>
            <a:pPr eaLnBrk="1" hangingPunct="1"/>
            <a:r>
              <a:rPr lang="nl-NL" sz="2000" b="1" dirty="0" smtClean="0"/>
              <a:t>Drukgevoel: voorafgaand aan reflectoire persdrang, buik welft als een golf bij persdrang</a:t>
            </a:r>
          </a:p>
          <a:p>
            <a:pPr eaLnBrk="1" hangingPunct="1"/>
            <a:r>
              <a:rPr lang="nl-NL" sz="2000" b="1" dirty="0" smtClean="0"/>
              <a:t>Vliezen breken spontaan</a:t>
            </a:r>
          </a:p>
          <a:p>
            <a:pPr eaLnBrk="1" hangingPunct="1"/>
            <a:r>
              <a:rPr lang="nl-NL" sz="2000" b="1" dirty="0" smtClean="0"/>
              <a:t>Braken (hier is geen voorspellende waarde aan te geven qua ontsluiting)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">
      <a:dk1>
        <a:srgbClr val="E10098"/>
      </a:dk1>
      <a:lt1>
        <a:srgbClr val="FFFFFF"/>
      </a:lt1>
      <a:dk2>
        <a:srgbClr val="E10098"/>
      </a:dk2>
      <a:lt2>
        <a:srgbClr val="E10098"/>
      </a:lt2>
      <a:accent1>
        <a:srgbClr val="E10098"/>
      </a:accent1>
      <a:accent2>
        <a:srgbClr val="108CDE"/>
      </a:accent2>
      <a:accent3>
        <a:srgbClr val="FFFFFF"/>
      </a:accent3>
      <a:accent4>
        <a:srgbClr val="C00081"/>
      </a:accent4>
      <a:accent5>
        <a:srgbClr val="EEAACA"/>
      </a:accent5>
      <a:accent6>
        <a:srgbClr val="0D7EC9"/>
      </a:accent6>
      <a:hlink>
        <a:srgbClr val="E10098"/>
      </a:hlink>
      <a:folHlink>
        <a:srgbClr val="99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E02D8A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EDADC4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AECC5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E02D8A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EDADC4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0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AECC52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1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AECC52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9DB949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12">
        <a:dk1>
          <a:srgbClr val="E02D8A"/>
        </a:dk1>
        <a:lt1>
          <a:srgbClr val="FFFFFF"/>
        </a:lt1>
        <a:dk2>
          <a:srgbClr val="E02D8A"/>
        </a:dk2>
        <a:lt2>
          <a:srgbClr val="E02D8A"/>
        </a:lt2>
        <a:accent1>
          <a:srgbClr val="E02D8A"/>
        </a:accent1>
        <a:accent2>
          <a:srgbClr val="BFD885"/>
        </a:accent2>
        <a:accent3>
          <a:srgbClr val="FFFFFF"/>
        </a:accent3>
        <a:accent4>
          <a:srgbClr val="BF2575"/>
        </a:accent4>
        <a:accent5>
          <a:srgbClr val="EDADC4"/>
        </a:accent5>
        <a:accent6>
          <a:srgbClr val="ADC478"/>
        </a:accent6>
        <a:hlink>
          <a:srgbClr val="E02D8A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E7318C"/>
    </a:dk1>
    <a:lt1>
      <a:srgbClr val="FFFFFF"/>
    </a:lt1>
    <a:dk2>
      <a:srgbClr val="E7318C"/>
    </a:dk2>
    <a:lt2>
      <a:srgbClr val="E7318C"/>
    </a:lt2>
    <a:accent1>
      <a:srgbClr val="E7318C"/>
    </a:accent1>
    <a:accent2>
      <a:srgbClr val="108CDE"/>
    </a:accent2>
    <a:accent3>
      <a:srgbClr val="FFFFFF"/>
    </a:accent3>
    <a:accent4>
      <a:srgbClr val="C52877"/>
    </a:accent4>
    <a:accent5>
      <a:srgbClr val="F1ADC5"/>
    </a:accent5>
    <a:accent6>
      <a:srgbClr val="0D7EC9"/>
    </a:accent6>
    <a:hlink>
      <a:srgbClr val="E7318C"/>
    </a:hlink>
    <a:folHlink>
      <a:srgbClr val="99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 format Isis HGK</Template>
  <TotalTime>1072</TotalTime>
  <Words>1273</Words>
  <Application>Microsoft Office PowerPoint</Application>
  <PresentationFormat>Diavoorstelling (4:3)</PresentationFormat>
  <Paragraphs>278</Paragraphs>
  <Slides>51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8" baseType="lpstr">
      <vt:lpstr>Arial</vt:lpstr>
      <vt:lpstr>Calibri</vt:lpstr>
      <vt:lpstr>Palatino Linotype</vt:lpstr>
      <vt:lpstr>Times New Roman</vt:lpstr>
      <vt:lpstr>Univers</vt:lpstr>
      <vt:lpstr>Wingdings</vt:lpstr>
      <vt:lpstr>Capsules</vt:lpstr>
      <vt:lpstr>Vroegtijdige partusassistentie</vt:lpstr>
      <vt:lpstr>Doel</vt:lpstr>
      <vt:lpstr>GEBOORTEPLAN</vt:lpstr>
      <vt:lpstr>Wat wil je weten van de verloskundige?</vt:lpstr>
      <vt:lpstr>Wanneer schakel je de verloskundige in?</vt:lpstr>
      <vt:lpstr>Ontsluiting</vt:lpstr>
      <vt:lpstr>Ontsluiting</vt:lpstr>
      <vt:lpstr>Vaginaal Toucher</vt:lpstr>
      <vt:lpstr>Wat zijn de fysieke kenmerken van een barende?</vt:lpstr>
      <vt:lpstr>Wat zie je bij volledige ontsluiting?</vt:lpstr>
      <vt:lpstr>De vader tijdens de bevalling</vt:lpstr>
      <vt:lpstr>Partusassistentie</vt:lpstr>
      <vt:lpstr>Wat zet je klaar?</vt:lpstr>
      <vt:lpstr>Wat wordt er van de kraamverzorgende verwacht?</vt:lpstr>
      <vt:lpstr>Hoofdje wordt geboren</vt:lpstr>
      <vt:lpstr>PowerPoint-presentatie</vt:lpstr>
      <vt:lpstr>Schoudertjes worden geboren</vt:lpstr>
      <vt:lpstr>Nog nat op mama’s buik</vt:lpstr>
      <vt:lpstr>Baby is geboren en moeder pakt het over</vt:lpstr>
      <vt:lpstr>PowerPoint-presentatie</vt:lpstr>
      <vt:lpstr>PowerPoint-presentatie</vt:lpstr>
      <vt:lpstr>En dan in bad..</vt:lpstr>
      <vt:lpstr>Assisteren tijdens  geboorte placenta</vt:lpstr>
      <vt:lpstr>Assisteren tijdens  geboorte placenta</vt:lpstr>
      <vt:lpstr>PowerPoint-presentatie</vt:lpstr>
      <vt:lpstr>Wat zijn je taken na de geboorte van de baby?</vt:lpstr>
      <vt:lpstr>PowerPoint-presentatie</vt:lpstr>
      <vt:lpstr>Wat doe je tijdens het hechten?</vt:lpstr>
      <vt:lpstr>Welke controles na de geboorte?</vt:lpstr>
      <vt:lpstr>Complicaties</vt:lpstr>
      <vt:lpstr>Moeizame uitdrijving</vt:lpstr>
      <vt:lpstr>Schouderdystocie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Wat zijn de risico’s voor de moeder?</vt:lpstr>
      <vt:lpstr>Wat zijn de risico’s voor de baby?</vt:lpstr>
      <vt:lpstr>PowerPoint-presentatie</vt:lpstr>
      <vt:lpstr>Fluxus</vt:lpstr>
      <vt:lpstr>Acties bij Fluxus</vt:lpstr>
      <vt:lpstr>ISBARR schema</vt:lpstr>
      <vt:lpstr>Wat is er aan de hand bij Meconiumhoudend vruchtwater?</vt:lpstr>
      <vt:lpstr>Uitgezakte navelstreng</vt:lpstr>
      <vt:lpstr>Eclampsie tijdens kraamtijd</vt:lpstr>
      <vt:lpstr>Waar moet je bij een stuitligging allert op zijn?</vt:lpstr>
      <vt:lpstr>Foetale nood </vt:lpstr>
      <vt:lpstr>Reanimatie pasgeborene</vt:lpstr>
      <vt:lpstr>Vragen?</vt:lpstr>
      <vt:lpstr>Bedankt voor je komst!</vt:lpstr>
    </vt:vector>
  </TitlesOfParts>
  <Company>ERA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KRAAMZORG</dc:title>
  <dc:creator>adm-stberg</dc:creator>
  <cp:lastModifiedBy>Geesje Fokkens</cp:lastModifiedBy>
  <cp:revision>35</cp:revision>
  <cp:lastPrinted>2017-10-02T09:50:00Z</cp:lastPrinted>
  <dcterms:created xsi:type="dcterms:W3CDTF">2011-12-08T14:27:06Z</dcterms:created>
  <dcterms:modified xsi:type="dcterms:W3CDTF">2017-10-12T08:58:19Z</dcterms:modified>
</cp:coreProperties>
</file>