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8" r:id="rId3"/>
    <p:sldId id="259" r:id="rId4"/>
    <p:sldId id="260"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6" r:id="rId20"/>
    <p:sldId id="277" r:id="rId21"/>
    <p:sldId id="280" r:id="rId22"/>
    <p:sldId id="281" r:id="rId23"/>
    <p:sldId id="282" r:id="rId24"/>
    <p:sldId id="283" r:id="rId25"/>
    <p:sldId id="284" r:id="rId26"/>
    <p:sldId id="285" r:id="rId27"/>
    <p:sldId id="288" r:id="rId28"/>
    <p:sldId id="289" r:id="rId29"/>
    <p:sldId id="290" r:id="rId30"/>
    <p:sldId id="291" r:id="rId31"/>
    <p:sldId id="292" r:id="rId32"/>
    <p:sldId id="293" r:id="rId33"/>
    <p:sldId id="294" r:id="rId34"/>
  </p:sldIdLst>
  <p:sldSz cx="12192000" cy="6858000"/>
  <p:notesSz cx="6858000" cy="9144000"/>
  <p:embeddedFontLst>
    <p:embeddedFont>
      <p:font typeface="Helvetica Neue" charset="0"/>
      <p:regular r:id="rId36"/>
      <p:bold r:id="rId37"/>
      <p:italic r:id="rId38"/>
      <p:boldItalic r:id="rId39"/>
    </p:embeddedFont>
    <p:embeddedFont>
      <p:font typeface="Tahoma" pitchFamily="34" charset="0"/>
      <p:regular r:id="rId40"/>
      <p:bold r:id="rId41"/>
    </p:embeddedFont>
    <p:embeddedFont>
      <p:font typeface="Calibri"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11" d="100"/>
          <a:sy n="111" d="100"/>
        </p:scale>
        <p:origin x="-51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nl-NL" sz="1200" b="0" i="0" u="none" strike="noStrike" cap="none">
                <a:solidFill>
                  <a:schemeClr val="dk1"/>
                </a:solidFill>
                <a:latin typeface="Calibri"/>
                <a:ea typeface="Calibri"/>
                <a:cs typeface="Calibri"/>
                <a:sym typeface="Calibri"/>
              </a:rPr>
              <a:t>‹nr.›</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456755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6" name="Shape 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2153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34" name="Shape 2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3508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42" name="Shape 24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3475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52" name="Shape 25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535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3" name="Shape 26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9103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74" name="Shape 27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050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84" name="Shape 28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872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8945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02" name="Shape 30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60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14" name="Shape 31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3803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21" name="Shape 32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907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2" name="Shape 12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6098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43" name="Shape 34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3432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1" name="Shape 38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3866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92" name="Shape 39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552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0" name="Shape 40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1400" b="0" i="0" u="none" strike="noStrike" cap="none">
                <a:solidFill>
                  <a:schemeClr val="dk1"/>
                </a:solidFill>
                <a:latin typeface="Calibri"/>
                <a:ea typeface="Calibri"/>
                <a:cs typeface="Calibri"/>
                <a:sym typeface="Calibri"/>
              </a:rPr>
              <a:t>Deze laatste vijf karakteristieken van veranderingsgerichte feedback (niet persoonsgericht, gekoppeld aan tips, direct, privé en op zorgzame toon gebracht) zijn minder ‘soft’ van aard, dan ze in eerste instantie misschien lijken. </a:t>
            </a:r>
          </a:p>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nl-NL" sz="1400" b="0" i="0" u="none" strike="noStrike" cap="none">
                <a:solidFill>
                  <a:schemeClr val="dk1"/>
                </a:solidFill>
                <a:latin typeface="Calibri"/>
                <a:ea typeface="Calibri"/>
                <a:cs typeface="Calibri"/>
                <a:sym typeface="Calibri"/>
              </a:rPr>
              <a:t>Feedback werkt het beste als de aandacht van de lerende gericht blijft op de taak. Feedback die op de persoon gericht is, geen tips bevat, publiekelijk gegeven wordt of op harde toon gebracht, verschuiven de aandacht van de lerende onherroepelijk weg van de taak, naar zichzelf (zogenaamde ‘ego-involvement’). De lerende concentreert zich daardoor minder op de taak en heeft daardoor minder profijt van de veranderingsgerichte feedback. </a:t>
            </a:r>
          </a:p>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nl-NL" sz="1400" b="0" i="0" u="none" strike="noStrike" cap="none">
                <a:solidFill>
                  <a:schemeClr val="dk1"/>
                </a:solidFill>
                <a:latin typeface="Calibri"/>
                <a:ea typeface="Calibri"/>
                <a:cs typeface="Calibri"/>
                <a:sym typeface="Calibri"/>
              </a:rPr>
              <a:t>Door ook de laatste vijf karakteristieken toe te passen zorgt een coach ervoor dat de lerende de feedback betrekt op de taak, en de lerende met aandacht voor de taak aan de slag kan om zich te verbeteren.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01" name="Shape 40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nl-NL" sz="1200">
                <a:solidFill>
                  <a:schemeClr val="dk1"/>
                </a:solidFill>
                <a:latin typeface="Calibri"/>
                <a:ea typeface="Calibri"/>
                <a:cs typeface="Calibri"/>
                <a:sym typeface="Calibri"/>
              </a:rPr>
              <a:t>23</a:t>
            </a:fld>
            <a:endParaRPr lang="nl-N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8443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2" name="Shape 41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1400" b="0" i="0" u="none" strike="noStrike" cap="none">
                <a:solidFill>
                  <a:schemeClr val="dk1"/>
                </a:solidFill>
                <a:latin typeface="Calibri"/>
                <a:ea typeface="Calibri"/>
                <a:cs typeface="Calibri"/>
                <a:sym typeface="Calibri"/>
              </a:rPr>
              <a:t>Deze laatste vijf karakteristieken van veranderingsgerichte feedback (niet persoonsgericht, gekoppeld aan tips, direct, privé en op zorgzame toon gebracht) zijn minder ‘soft’ van aard, dan ze in eerste instantie misschien lijken. </a:t>
            </a:r>
          </a:p>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nl-NL" sz="1400" b="0" i="0" u="none" strike="noStrike" cap="none">
                <a:solidFill>
                  <a:schemeClr val="dk1"/>
                </a:solidFill>
                <a:latin typeface="Calibri"/>
                <a:ea typeface="Calibri"/>
                <a:cs typeface="Calibri"/>
                <a:sym typeface="Calibri"/>
              </a:rPr>
              <a:t>Feedback werkt het beste als de aandacht van de lerende gericht blijft op de taak. Feedback die op de persoon gericht is, geen tips bevat, publiekelijk gegeven wordt of op harde toon gebracht, verschuiven de aandacht van de lerende onherroepelijk weg van de taak, naar zichzelf (zogenaamde ‘ego-involvement’). De lerende concentreert zich daardoor minder op de taak en heeft daardoor minder profijt van de veranderingsgerichte feedback. </a:t>
            </a:r>
          </a:p>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nl-NL" sz="1400" b="0" i="0" u="none" strike="noStrike" cap="none">
                <a:solidFill>
                  <a:schemeClr val="dk1"/>
                </a:solidFill>
                <a:latin typeface="Calibri"/>
                <a:ea typeface="Calibri"/>
                <a:cs typeface="Calibri"/>
                <a:sym typeface="Calibri"/>
              </a:rPr>
              <a:t>Door ook de laatste vijf karakteristieken toe te passen zorgt een coach ervoor dat de lerende de feedback betrekt op de taak, en de lerende met aandacht voor de taak aan de slag kan om zich te verbeteren.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13" name="Shape 41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nl-NL" sz="1200">
                <a:solidFill>
                  <a:schemeClr val="dk1"/>
                </a:solidFill>
                <a:latin typeface="Calibri"/>
                <a:ea typeface="Calibri"/>
                <a:cs typeface="Calibri"/>
                <a:sym typeface="Calibri"/>
              </a:rPr>
              <a:t>24</a:t>
            </a:fld>
            <a:endParaRPr lang="nl-N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4623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25" name="Shape 42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76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40" name="Shape 44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1794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11" name="Shape 5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6338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20" name="Shape 5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082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27" name="Shape 5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4312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2005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34" name="Shape 5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4501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41" name="Shape 5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886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48" name="Shape 5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7723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55" name="Shape 55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6102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4" name="Shape 1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8826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2" name="Shape 14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294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9" name="Shape 14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311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63" name="Shape 16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830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69" name="Shape 16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932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94" name="Shape 19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366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Leeg">
    <p:bg>
      <p:bgPr>
        <a:solidFill>
          <a:srgbClr val="2E75B5"/>
        </a:solidFill>
        <a:effectLst/>
      </p:bgPr>
    </p:bg>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b="0" i="0" u="none" strike="noStrike" cap="none">
                <a:solidFill>
                  <a:srgbClr val="888888"/>
                </a:solidFill>
                <a:latin typeface="Calibri"/>
                <a:ea typeface="Calibri"/>
                <a:cs typeface="Calibri"/>
                <a:sym typeface="Calibri"/>
              </a:rPr>
              <a:t>‹nr.›</a:t>
            </a:fld>
            <a:endParaRPr lang="nl-NL"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el en verticale tekst">
    <p:bg>
      <p:bgPr>
        <a:solidFill>
          <a:srgbClr val="2E75B5"/>
        </a:solidFill>
        <a:effectLst/>
      </p:bgPr>
    </p:bg>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a:solidFill>
                  <a:srgbClr val="888888"/>
                </a:solidFill>
                <a:latin typeface="Calibri"/>
                <a:ea typeface="Calibri"/>
                <a:cs typeface="Calibri"/>
                <a:sym typeface="Calibri"/>
              </a:rPr>
              <a:t>‹nr.›</a:t>
            </a:fld>
            <a:endParaRPr lang="nl-NL"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e titel en tekst">
    <p:bg>
      <p:bgPr>
        <a:solidFill>
          <a:srgbClr val="2E75B5"/>
        </a:solid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a:solidFill>
                  <a:srgbClr val="888888"/>
                </a:solidFill>
                <a:latin typeface="Calibri"/>
                <a:ea typeface="Calibri"/>
                <a:cs typeface="Calibri"/>
                <a:sym typeface="Calibri"/>
              </a:rPr>
              <a:t>‹nr.›</a:t>
            </a:fld>
            <a:endParaRPr lang="nl-NL"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eldia">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a:solidFill>
                  <a:srgbClr val="888888"/>
                </a:solidFill>
                <a:latin typeface="Calibri"/>
                <a:ea typeface="Calibri"/>
                <a:cs typeface="Calibri"/>
                <a:sym typeface="Calibri"/>
              </a:rPr>
              <a:t>‹nr.›</a:t>
            </a:fld>
            <a:endParaRPr lang="nl-NL"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a:solidFill>
                  <a:srgbClr val="888888"/>
                </a:solidFill>
                <a:latin typeface="Calibri"/>
                <a:ea typeface="Calibri"/>
                <a:cs typeface="Calibri"/>
                <a:sym typeface="Calibri"/>
              </a:rPr>
              <a:t>‹nr.›</a:t>
            </a:fld>
            <a:endParaRPr lang="nl-NL"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a:solidFill>
                  <a:srgbClr val="888888"/>
                </a:solidFill>
                <a:latin typeface="Calibri"/>
                <a:ea typeface="Calibri"/>
                <a:cs typeface="Calibri"/>
                <a:sym typeface="Calibri"/>
              </a:rPr>
              <a:t>‹nr.›</a:t>
            </a:fld>
            <a:endParaRPr lang="nl-NL"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ee objecte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a:solidFill>
                  <a:srgbClr val="888888"/>
                </a:solidFill>
                <a:latin typeface="Calibri"/>
                <a:ea typeface="Calibri"/>
                <a:cs typeface="Calibri"/>
                <a:sym typeface="Calibri"/>
              </a:rPr>
              <a:t>‹nr.›</a:t>
            </a:fld>
            <a:endParaRPr lang="nl-NL"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a:solidFill>
                  <a:srgbClr val="888888"/>
                </a:solidFill>
                <a:latin typeface="Calibri"/>
                <a:ea typeface="Calibri"/>
                <a:cs typeface="Calibri"/>
                <a:sym typeface="Calibri"/>
              </a:rPr>
              <a:t>‹nr.›</a:t>
            </a:fld>
            <a:endParaRPr lang="nl-NL"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Alleen titel">
    <p:bg>
      <p:bgPr>
        <a:solidFill>
          <a:srgbClr val="2E75B5"/>
        </a:solidFill>
        <a:effectLst/>
      </p:bgPr>
    </p:bg>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a:solidFill>
                  <a:srgbClr val="888888"/>
                </a:solidFill>
                <a:latin typeface="Calibri"/>
                <a:ea typeface="Calibri"/>
                <a:cs typeface="Calibri"/>
                <a:sym typeface="Calibri"/>
              </a:rPr>
              <a:t>‹nr.›</a:t>
            </a:fld>
            <a:endParaRPr lang="nl-NL"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Inhoud met bijschrift">
    <p:bg>
      <p:bgPr>
        <a:solidFill>
          <a:srgbClr val="2E75B5"/>
        </a:solidFill>
        <a:effectLst/>
      </p:bgPr>
    </p:bg>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a:solidFill>
                  <a:srgbClr val="888888"/>
                </a:solidFill>
                <a:latin typeface="Calibri"/>
                <a:ea typeface="Calibri"/>
                <a:cs typeface="Calibri"/>
                <a:sym typeface="Calibri"/>
              </a:rPr>
              <a:t>‹nr.›</a:t>
            </a:fld>
            <a:endParaRPr lang="nl-NL"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Afbeelding met bijschrift">
    <p:bg>
      <p:bgPr>
        <a:solidFill>
          <a:srgbClr val="2E75B5"/>
        </a:solidFill>
        <a:effectLst/>
      </p:bgPr>
    </p:bg>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a:solidFill>
                  <a:srgbClr val="888888"/>
                </a:solidFill>
                <a:latin typeface="Calibri"/>
                <a:ea typeface="Calibri"/>
                <a:cs typeface="Calibri"/>
                <a:sym typeface="Calibri"/>
              </a:rPr>
              <a:t>‹nr.›</a:t>
            </a:fld>
            <a:endParaRPr lang="nl-NL"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nl-NL" sz="1200" b="0" i="0" u="none" strike="noStrike" cap="none">
                <a:solidFill>
                  <a:srgbClr val="888888"/>
                </a:solidFill>
                <a:latin typeface="Calibri"/>
                <a:ea typeface="Calibri"/>
                <a:cs typeface="Calibri"/>
                <a:sym typeface="Calibri"/>
              </a:rPr>
              <a:t>‹nr.›</a:t>
            </a:fld>
            <a:endParaRPr lang="nl-NL"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ppt/slides/slide7.x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ppt/slides/slide12.xml" TargetMode="External"/><Relationship Id="rId4" Type="http://schemas.openxmlformats.org/officeDocument/2006/relationships/hyperlink" Target="ppt/slides/slide4.x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87"/>
        <p:cNvGrpSpPr/>
        <p:nvPr/>
      </p:nvGrpSpPr>
      <p:grpSpPr>
        <a:xfrm>
          <a:off x="0" y="0"/>
          <a:ext cx="0" cy="0"/>
          <a:chOff x="0" y="0"/>
          <a:chExt cx="0" cy="0"/>
        </a:xfrm>
      </p:grpSpPr>
      <p:sp>
        <p:nvSpPr>
          <p:cNvPr id="88" name="Shape 88"/>
          <p:cNvSpPr/>
          <p:nvPr/>
        </p:nvSpPr>
        <p:spPr>
          <a:xfrm>
            <a:off x="695401" y="1851644"/>
            <a:ext cx="10433034" cy="315471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nl-NL" sz="19900" b="1" i="0" u="none" strike="noStrike" cap="none" dirty="0">
                <a:solidFill>
                  <a:schemeClr val="accent4"/>
                </a:solidFill>
                <a:latin typeface="Calibri"/>
                <a:ea typeface="Calibri"/>
                <a:cs typeface="Calibri"/>
                <a:sym typeface="Calibri"/>
              </a:rPr>
              <a:t>WELKOM</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235"/>
        <p:cNvGrpSpPr/>
        <p:nvPr/>
      </p:nvGrpSpPr>
      <p:grpSpPr>
        <a:xfrm>
          <a:off x="0" y="0"/>
          <a:ext cx="0" cy="0"/>
          <a:chOff x="0" y="0"/>
          <a:chExt cx="0" cy="0"/>
        </a:xfrm>
      </p:grpSpPr>
      <p:pic>
        <p:nvPicPr>
          <p:cNvPr id="236" name="Shape 236"/>
          <p:cNvPicPr preferRelativeResize="0"/>
          <p:nvPr/>
        </p:nvPicPr>
        <p:blipFill rotWithShape="1">
          <a:blip r:embed="rId3">
            <a:alphaModFix/>
          </a:blip>
          <a:srcRect/>
          <a:stretch/>
        </p:blipFill>
        <p:spPr>
          <a:xfrm>
            <a:off x="2325201" y="0"/>
            <a:ext cx="7541594"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grpSp>
        <p:nvGrpSpPr>
          <p:cNvPr id="244" name="Shape 244"/>
          <p:cNvGrpSpPr/>
          <p:nvPr/>
        </p:nvGrpSpPr>
        <p:grpSpPr>
          <a:xfrm>
            <a:off x="0" y="165461"/>
            <a:ext cx="8556109" cy="6412173"/>
            <a:chOff x="0" y="165461"/>
            <a:chExt cx="8556109" cy="6412173"/>
          </a:xfrm>
        </p:grpSpPr>
        <p:pic>
          <p:nvPicPr>
            <p:cNvPr id="245" name="Shape 245"/>
            <p:cNvPicPr preferRelativeResize="0"/>
            <p:nvPr/>
          </p:nvPicPr>
          <p:blipFill rotWithShape="1">
            <a:blip r:embed="rId3">
              <a:alphaModFix/>
            </a:blip>
            <a:srcRect/>
            <a:stretch/>
          </p:blipFill>
          <p:spPr>
            <a:xfrm>
              <a:off x="0" y="165461"/>
              <a:ext cx="4963885" cy="6412173"/>
            </a:xfrm>
            <a:prstGeom prst="rect">
              <a:avLst/>
            </a:prstGeom>
            <a:noFill/>
            <a:ln>
              <a:noFill/>
            </a:ln>
          </p:spPr>
        </p:pic>
        <p:sp>
          <p:nvSpPr>
            <p:cNvPr id="246" name="Shape 246"/>
            <p:cNvSpPr txBox="1"/>
            <p:nvPr/>
          </p:nvSpPr>
          <p:spPr>
            <a:xfrm>
              <a:off x="4371694" y="165461"/>
              <a:ext cx="4184414" cy="584774"/>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nl-NL" sz="3200" b="1">
                  <a:solidFill>
                    <a:schemeClr val="dk1"/>
                  </a:solidFill>
                  <a:latin typeface="Calibri"/>
                  <a:ea typeface="Calibri"/>
                  <a:cs typeface="Calibri"/>
                  <a:sym typeface="Calibri"/>
                </a:rPr>
                <a:t>Leerstijlen volgens Kolb</a:t>
              </a:r>
            </a:p>
          </p:txBody>
        </p:sp>
      </p:grpSp>
      <p:grpSp>
        <p:nvGrpSpPr>
          <p:cNvPr id="247" name="Shape 247"/>
          <p:cNvGrpSpPr/>
          <p:nvPr/>
        </p:nvGrpSpPr>
        <p:grpSpPr>
          <a:xfrm>
            <a:off x="4963885" y="2574108"/>
            <a:ext cx="7115005" cy="4003525"/>
            <a:chOff x="4963885" y="2574108"/>
            <a:chExt cx="7115005" cy="4003525"/>
          </a:xfrm>
        </p:grpSpPr>
        <p:pic>
          <p:nvPicPr>
            <p:cNvPr id="248" name="Shape 248"/>
            <p:cNvPicPr preferRelativeResize="0"/>
            <p:nvPr/>
          </p:nvPicPr>
          <p:blipFill rotWithShape="1">
            <a:blip r:embed="rId4">
              <a:alphaModFix/>
            </a:blip>
            <a:srcRect/>
            <a:stretch/>
          </p:blipFill>
          <p:spPr>
            <a:xfrm>
              <a:off x="4963885" y="3148634"/>
              <a:ext cx="7112000" cy="3429000"/>
            </a:xfrm>
            <a:prstGeom prst="rect">
              <a:avLst/>
            </a:prstGeom>
            <a:noFill/>
            <a:ln>
              <a:noFill/>
            </a:ln>
          </p:spPr>
        </p:pic>
        <p:sp>
          <p:nvSpPr>
            <p:cNvPr id="249" name="Shape 249"/>
            <p:cNvSpPr txBox="1"/>
            <p:nvPr/>
          </p:nvSpPr>
          <p:spPr>
            <a:xfrm>
              <a:off x="4963885" y="2574108"/>
              <a:ext cx="7115005" cy="584774"/>
            </a:xfrm>
            <a:prstGeom prst="rect">
              <a:avLst/>
            </a:prstGeom>
            <a:solidFill>
              <a:srgbClr val="25B1EE"/>
            </a:solidFill>
            <a:ln>
              <a:noFill/>
            </a:ln>
          </p:spPr>
          <p:txBody>
            <a:bodyPr lIns="91425" tIns="45700" rIns="91425" bIns="45700" anchor="t" anchorCtr="0">
              <a:noAutofit/>
            </a:bodyPr>
            <a:lstStyle/>
            <a:p>
              <a:pPr marL="0" marR="0" lvl="0" indent="0" algn="ctr" rtl="0">
                <a:spcBef>
                  <a:spcPts val="0"/>
                </a:spcBef>
                <a:buSzPct val="25000"/>
                <a:buNone/>
              </a:pPr>
              <a:r>
                <a:rPr lang="nl-NL" sz="3200" b="1">
                  <a:solidFill>
                    <a:schemeClr val="lt1"/>
                  </a:solidFill>
                  <a:latin typeface="Calibri"/>
                  <a:ea typeface="Calibri"/>
                  <a:cs typeface="Calibri"/>
                  <a:sym typeface="Calibri"/>
                </a:rPr>
                <a:t>Leerstijlen volgens Vermunt</a:t>
              </a:r>
            </a:p>
          </p:txBody>
        </p:sp>
      </p:gr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pSp>
        <p:nvGrpSpPr>
          <p:cNvPr id="254" name="Shape 254"/>
          <p:cNvGrpSpPr/>
          <p:nvPr/>
        </p:nvGrpSpPr>
        <p:grpSpPr>
          <a:xfrm>
            <a:off x="0" y="872095"/>
            <a:ext cx="12192000" cy="4864676"/>
            <a:chOff x="0" y="872095"/>
            <a:chExt cx="12192000" cy="4864676"/>
          </a:xfrm>
        </p:grpSpPr>
        <p:grpSp>
          <p:nvGrpSpPr>
            <p:cNvPr id="255" name="Shape 255"/>
            <p:cNvGrpSpPr/>
            <p:nvPr/>
          </p:nvGrpSpPr>
          <p:grpSpPr>
            <a:xfrm>
              <a:off x="4533900" y="872095"/>
              <a:ext cx="7658100" cy="4864675"/>
              <a:chOff x="2121263" y="480210"/>
              <a:chExt cx="7658100" cy="4864675"/>
            </a:xfrm>
          </p:grpSpPr>
          <p:pic>
            <p:nvPicPr>
              <p:cNvPr id="256" name="Shape 256"/>
              <p:cNvPicPr preferRelativeResize="0"/>
              <p:nvPr/>
            </p:nvPicPr>
            <p:blipFill rotWithShape="1">
              <a:blip r:embed="rId3">
                <a:alphaModFix/>
              </a:blip>
              <a:srcRect/>
              <a:stretch/>
            </p:blipFill>
            <p:spPr>
              <a:xfrm>
                <a:off x="2121263" y="1064986"/>
                <a:ext cx="7658100" cy="4279900"/>
              </a:xfrm>
              <a:prstGeom prst="rect">
                <a:avLst/>
              </a:prstGeom>
              <a:noFill/>
              <a:ln>
                <a:noFill/>
              </a:ln>
            </p:spPr>
          </p:pic>
          <p:sp>
            <p:nvSpPr>
              <p:cNvPr id="257" name="Shape 257"/>
              <p:cNvSpPr txBox="1"/>
              <p:nvPr/>
            </p:nvSpPr>
            <p:spPr>
              <a:xfrm>
                <a:off x="2121263" y="480210"/>
                <a:ext cx="7658100" cy="584774"/>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buSzPct val="25000"/>
                  <a:buNone/>
                </a:pPr>
                <a:r>
                  <a:rPr lang="nl-NL" sz="3200" b="1">
                    <a:solidFill>
                      <a:schemeClr val="dk1"/>
                    </a:solidFill>
                    <a:latin typeface="Calibri"/>
                    <a:ea typeface="Calibri"/>
                    <a:cs typeface="Calibri"/>
                    <a:sym typeface="Calibri"/>
                  </a:rPr>
                  <a:t>Leervoorkeuren volgens Ruyters</a:t>
                </a:r>
              </a:p>
            </p:txBody>
          </p:sp>
        </p:grpSp>
        <p:grpSp>
          <p:nvGrpSpPr>
            <p:cNvPr id="258" name="Shape 258"/>
            <p:cNvGrpSpPr/>
            <p:nvPr/>
          </p:nvGrpSpPr>
          <p:grpSpPr>
            <a:xfrm>
              <a:off x="0" y="872095"/>
              <a:ext cx="4539527" cy="4864675"/>
              <a:chOff x="0" y="872095"/>
              <a:chExt cx="4539527" cy="4864675"/>
            </a:xfrm>
          </p:grpSpPr>
          <p:pic>
            <p:nvPicPr>
              <p:cNvPr id="259" name="Shape 259"/>
              <p:cNvPicPr preferRelativeResize="0"/>
              <p:nvPr/>
            </p:nvPicPr>
            <p:blipFill rotWithShape="1">
              <a:blip r:embed="rId4">
                <a:alphaModFix/>
              </a:blip>
              <a:srcRect/>
              <a:stretch/>
            </p:blipFill>
            <p:spPr>
              <a:xfrm>
                <a:off x="0" y="872095"/>
                <a:ext cx="4539527" cy="3769572"/>
              </a:xfrm>
              <a:prstGeom prst="rect">
                <a:avLst/>
              </a:prstGeom>
              <a:noFill/>
              <a:ln>
                <a:noFill/>
              </a:ln>
            </p:spPr>
          </p:pic>
          <p:sp>
            <p:nvSpPr>
              <p:cNvPr id="260" name="Shape 260"/>
              <p:cNvSpPr/>
              <p:nvPr/>
            </p:nvSpPr>
            <p:spPr>
              <a:xfrm>
                <a:off x="2813" y="4641667"/>
                <a:ext cx="4533899" cy="1095103"/>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p:nvPr/>
        </p:nvSpPr>
        <p:spPr>
          <a:xfrm>
            <a:off x="479425" y="1264662"/>
            <a:ext cx="11233150"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3200" b="1">
                <a:solidFill>
                  <a:schemeClr val="lt1"/>
                </a:solidFill>
                <a:latin typeface="Calibri"/>
                <a:ea typeface="Calibri"/>
                <a:cs typeface="Calibri"/>
                <a:sym typeface="Calibri"/>
              </a:rPr>
              <a:t>Leren om beter te presteren op basis van een specifiek doel is uitsluitend mogelijk door direct feedback te krijgen.</a:t>
            </a:r>
          </a:p>
        </p:txBody>
      </p:sp>
      <p:sp>
        <p:nvSpPr>
          <p:cNvPr id="266" name="Shape 266"/>
          <p:cNvSpPr/>
          <p:nvPr/>
        </p:nvSpPr>
        <p:spPr>
          <a:xfrm>
            <a:off x="0" y="1737"/>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67" name="Shape 267"/>
          <p:cNvSpPr txBox="1"/>
          <p:nvPr/>
        </p:nvSpPr>
        <p:spPr>
          <a:xfrm>
            <a:off x="479425" y="96604"/>
            <a:ext cx="6580711"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Consequent</a:t>
            </a:r>
            <a:r>
              <a:rPr lang="nl-NL" sz="3600" b="1">
                <a:solidFill>
                  <a:schemeClr val="lt1"/>
                </a:solidFill>
                <a:latin typeface="Calibri"/>
                <a:ea typeface="Calibri"/>
                <a:cs typeface="Calibri"/>
                <a:sym typeface="Calibri"/>
              </a:rPr>
              <a:t> leren van feedback.</a:t>
            </a:r>
          </a:p>
        </p:txBody>
      </p:sp>
      <p:grpSp>
        <p:nvGrpSpPr>
          <p:cNvPr id="268" name="Shape 268"/>
          <p:cNvGrpSpPr/>
          <p:nvPr/>
        </p:nvGrpSpPr>
        <p:grpSpPr>
          <a:xfrm>
            <a:off x="1" y="2974699"/>
            <a:ext cx="5303837" cy="3974741"/>
            <a:chOff x="479425" y="2983408"/>
            <a:chExt cx="4824412" cy="3874591"/>
          </a:xfrm>
        </p:grpSpPr>
        <p:sp>
          <p:nvSpPr>
            <p:cNvPr id="269" name="Shape 269"/>
            <p:cNvSpPr/>
            <p:nvPr/>
          </p:nvSpPr>
          <p:spPr>
            <a:xfrm>
              <a:off x="479425" y="2983408"/>
              <a:ext cx="4824412" cy="3874591"/>
            </a:xfrm>
            <a:prstGeom prst="rect">
              <a:avLst/>
            </a:prstGeom>
            <a:gradFill>
              <a:gsLst>
                <a:gs pos="0">
                  <a:srgbClr val="BFBFBF"/>
                </a:gs>
                <a:gs pos="24000">
                  <a:srgbClr val="8BB0C3"/>
                </a:gs>
                <a:gs pos="100000">
                  <a:srgbClr val="A7D3EA"/>
                </a:gs>
              </a:gsLst>
              <a:lin ang="27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70" name="Shape 270"/>
            <p:cNvSpPr txBox="1"/>
            <p:nvPr/>
          </p:nvSpPr>
          <p:spPr>
            <a:xfrm>
              <a:off x="915512" y="3196044"/>
              <a:ext cx="4388324" cy="353943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3200" b="1" i="1">
                  <a:solidFill>
                    <a:schemeClr val="lt1"/>
                  </a:solidFill>
                  <a:latin typeface="Calibri"/>
                  <a:ea typeface="Calibri"/>
                  <a:cs typeface="Calibri"/>
                  <a:sym typeface="Calibri"/>
                </a:rPr>
                <a:t>Feedback is in dit geval de informatie die nodig is om te leren gedrag bij te stellen, te corrigeren of te handhaven met als doel de volgende stap in de ontwikkeling te maken. </a:t>
              </a:r>
            </a:p>
          </p:txBody>
        </p:sp>
      </p:grpSp>
      <p:pic>
        <p:nvPicPr>
          <p:cNvPr id="271" name="Shape 271"/>
          <p:cNvPicPr preferRelativeResize="0"/>
          <p:nvPr/>
        </p:nvPicPr>
        <p:blipFill rotWithShape="1">
          <a:blip r:embed="rId3">
            <a:alphaModFix/>
          </a:blip>
          <a:srcRect/>
          <a:stretch/>
        </p:blipFill>
        <p:spPr>
          <a:xfrm>
            <a:off x="5303837" y="2983408"/>
            <a:ext cx="6888161" cy="387459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2000"/>
                                        <p:tgtEl>
                                          <p:spTgt spid="26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71"/>
                                        </p:tgtEl>
                                        <p:attrNameLst>
                                          <p:attrName>style.visibility</p:attrName>
                                        </p:attrNameLst>
                                      </p:cBhvr>
                                      <p:to>
                                        <p:strVal val="visible"/>
                                      </p:to>
                                    </p:set>
                                    <p:animEffect transition="in" filter="fade">
                                      <p:cBhvr>
                                        <p:cTn id="11" dur="1000"/>
                                        <p:tgtEl>
                                          <p:spTgt spid="271"/>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68"/>
                                        </p:tgtEl>
                                        <p:attrNameLst>
                                          <p:attrName>style.visibility</p:attrName>
                                        </p:attrNameLst>
                                      </p:cBhvr>
                                      <p:to>
                                        <p:strVal val="visible"/>
                                      </p:to>
                                    </p:set>
                                    <p:animEffect transition="in" filter="fade">
                                      <p:cBhvr>
                                        <p:cTn id="15" dur="2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p:nvPr/>
        </p:nvSpPr>
        <p:spPr>
          <a:xfrm>
            <a:off x="3792537" y="1202940"/>
            <a:ext cx="7920036" cy="255454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3200" b="1">
                <a:solidFill>
                  <a:schemeClr val="lt1"/>
                </a:solidFill>
                <a:latin typeface="Calibri"/>
                <a:ea typeface="Calibri"/>
                <a:cs typeface="Calibri"/>
                <a:sym typeface="Calibri"/>
              </a:rPr>
              <a:t>Zelf met feedback leren werken is van cruciaal belang. Alleen dan ben je in staat om tijdens of na afloop van de te leveren prestaties gedrag op een effectieve manier bij te sturen. </a:t>
            </a:r>
          </a:p>
        </p:txBody>
      </p:sp>
      <p:sp>
        <p:nvSpPr>
          <p:cNvPr id="277" name="Shape 277"/>
          <p:cNvSpPr/>
          <p:nvPr/>
        </p:nvSpPr>
        <p:spPr>
          <a:xfrm>
            <a:off x="0" y="1737"/>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78" name="Shape 278"/>
          <p:cNvSpPr txBox="1"/>
          <p:nvPr/>
        </p:nvSpPr>
        <p:spPr>
          <a:xfrm>
            <a:off x="479425" y="96604"/>
            <a:ext cx="6580711"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Consequent</a:t>
            </a:r>
            <a:r>
              <a:rPr lang="nl-NL" sz="3600" b="1">
                <a:solidFill>
                  <a:schemeClr val="lt1"/>
                </a:solidFill>
                <a:latin typeface="Calibri"/>
                <a:ea typeface="Calibri"/>
                <a:cs typeface="Calibri"/>
                <a:sym typeface="Calibri"/>
              </a:rPr>
              <a:t> leren van feedback.</a:t>
            </a:r>
          </a:p>
        </p:txBody>
      </p:sp>
      <p:sp>
        <p:nvSpPr>
          <p:cNvPr id="279" name="Shape 279"/>
          <p:cNvSpPr txBox="1"/>
          <p:nvPr/>
        </p:nvSpPr>
        <p:spPr>
          <a:xfrm>
            <a:off x="1200150" y="4822632"/>
            <a:ext cx="6516687" cy="15696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3200" b="1">
                <a:solidFill>
                  <a:schemeClr val="lt1"/>
                </a:solidFill>
                <a:latin typeface="Calibri"/>
                <a:ea typeface="Calibri"/>
                <a:cs typeface="Calibri"/>
                <a:sym typeface="Calibri"/>
              </a:rPr>
              <a:t>Dit is de motor voor voortdurende ontwikkeling en dat stopt nooit.</a:t>
            </a:r>
          </a:p>
          <a:p>
            <a:pPr marL="0" marR="0" lvl="0" indent="0" algn="l" rtl="0">
              <a:spcBef>
                <a:spcPts val="0"/>
              </a:spcBef>
              <a:buNone/>
            </a:pPr>
            <a:endParaRPr sz="3200" b="1">
              <a:solidFill>
                <a:schemeClr val="lt1"/>
              </a:solidFill>
              <a:latin typeface="Calibri"/>
              <a:ea typeface="Calibri"/>
              <a:cs typeface="Calibri"/>
              <a:sym typeface="Calibri"/>
            </a:endParaRPr>
          </a:p>
        </p:txBody>
      </p:sp>
      <p:pic>
        <p:nvPicPr>
          <p:cNvPr id="280" name="Shape 280"/>
          <p:cNvPicPr preferRelativeResize="0"/>
          <p:nvPr/>
        </p:nvPicPr>
        <p:blipFill rotWithShape="1">
          <a:blip r:embed="rId3">
            <a:alphaModFix/>
          </a:blip>
          <a:srcRect/>
          <a:stretch/>
        </p:blipFill>
        <p:spPr>
          <a:xfrm>
            <a:off x="-539931" y="546462"/>
            <a:ext cx="4611913" cy="4611913"/>
          </a:xfrm>
          <a:prstGeom prst="rect">
            <a:avLst/>
          </a:prstGeom>
          <a:noFill/>
          <a:ln>
            <a:noFill/>
          </a:ln>
        </p:spPr>
      </p:pic>
      <p:pic>
        <p:nvPicPr>
          <p:cNvPr id="281" name="Shape 281"/>
          <p:cNvPicPr preferRelativeResize="0"/>
          <p:nvPr/>
        </p:nvPicPr>
        <p:blipFill rotWithShape="1">
          <a:blip r:embed="rId4">
            <a:alphaModFix/>
          </a:blip>
          <a:srcRect/>
          <a:stretch/>
        </p:blipFill>
        <p:spPr>
          <a:xfrm>
            <a:off x="6996114" y="3387119"/>
            <a:ext cx="3826099" cy="40703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3000"/>
                                        <p:tgtEl>
                                          <p:spTgt spid="276"/>
                                        </p:tgtEl>
                                      </p:cBhvr>
                                    </p:animEffect>
                                  </p:childTnLst>
                                </p:cTn>
                              </p:par>
                              <p:par>
                                <p:cTn id="8" presetID="10" presetClass="entr" presetSubtype="0" fill="hold" nodeType="withEffect">
                                  <p:stCondLst>
                                    <p:cond delay="0"/>
                                  </p:stCondLst>
                                  <p:childTnLst>
                                    <p:set>
                                      <p:cBhvr>
                                        <p:cTn id="9" dur="1" fill="hold">
                                          <p:stCondLst>
                                            <p:cond delay="0"/>
                                          </p:stCondLst>
                                        </p:cTn>
                                        <p:tgtEl>
                                          <p:spTgt spid="280"/>
                                        </p:tgtEl>
                                        <p:attrNameLst>
                                          <p:attrName>style.visibility</p:attrName>
                                        </p:attrNameLst>
                                      </p:cBhvr>
                                      <p:to>
                                        <p:strVal val="visible"/>
                                      </p:to>
                                    </p:set>
                                    <p:animEffect transition="in" filter="fade">
                                      <p:cBhvr>
                                        <p:cTn id="10" dur="2000"/>
                                        <p:tgtEl>
                                          <p:spTgt spid="280"/>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279"/>
                                        </p:tgtEl>
                                        <p:attrNameLst>
                                          <p:attrName>style.visibility</p:attrName>
                                        </p:attrNameLst>
                                      </p:cBhvr>
                                      <p:to>
                                        <p:strVal val="visible"/>
                                      </p:to>
                                    </p:set>
                                    <p:animEffect transition="in" filter="fade">
                                      <p:cBhvr>
                                        <p:cTn id="14" dur="3000"/>
                                        <p:tgtEl>
                                          <p:spTgt spid="279"/>
                                        </p:tgtEl>
                                      </p:cBhvr>
                                    </p:animEffect>
                                  </p:childTnLst>
                                </p:cTn>
                              </p:par>
                              <p:par>
                                <p:cTn id="15" presetID="10" presetClass="entr" presetSubtype="0" fill="hold" nodeType="withEffect">
                                  <p:stCondLst>
                                    <p:cond delay="0"/>
                                  </p:stCondLst>
                                  <p:childTnLst>
                                    <p:set>
                                      <p:cBhvr>
                                        <p:cTn id="16" dur="1" fill="hold">
                                          <p:stCondLst>
                                            <p:cond delay="0"/>
                                          </p:stCondLst>
                                        </p:cTn>
                                        <p:tgtEl>
                                          <p:spTgt spid="281"/>
                                        </p:tgtEl>
                                        <p:attrNameLst>
                                          <p:attrName>style.visibility</p:attrName>
                                        </p:attrNameLst>
                                      </p:cBhvr>
                                      <p:to>
                                        <p:strVal val="visible"/>
                                      </p:to>
                                    </p:set>
                                    <p:animEffect transition="in" filter="fade">
                                      <p:cBhvr>
                                        <p:cTn id="17" dur="3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p:cNvPicPr preferRelativeResize="0"/>
          <p:nvPr/>
        </p:nvPicPr>
        <p:blipFill rotWithShape="1">
          <a:blip r:embed="rId3">
            <a:alphaModFix/>
          </a:blip>
          <a:srcRect/>
          <a:stretch/>
        </p:blipFill>
        <p:spPr>
          <a:xfrm>
            <a:off x="15014" y="-1251766"/>
            <a:ext cx="12176984" cy="6696890"/>
          </a:xfrm>
          <a:prstGeom prst="rect">
            <a:avLst/>
          </a:prstGeom>
          <a:noFill/>
          <a:ln>
            <a:noFill/>
          </a:ln>
        </p:spPr>
      </p:pic>
      <p:sp>
        <p:nvSpPr>
          <p:cNvPr id="287" name="Shape 287"/>
          <p:cNvSpPr/>
          <p:nvPr/>
        </p:nvSpPr>
        <p:spPr>
          <a:xfrm>
            <a:off x="0" y="5445125"/>
            <a:ext cx="12192000" cy="1412873"/>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88" name="Shape 288"/>
          <p:cNvSpPr txBox="1"/>
          <p:nvPr/>
        </p:nvSpPr>
        <p:spPr>
          <a:xfrm>
            <a:off x="15014" y="5456008"/>
            <a:ext cx="12176984" cy="1107995"/>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ctr" rtl="0">
              <a:spcBef>
                <a:spcPts val="0"/>
              </a:spcBef>
              <a:buSzPct val="25000"/>
              <a:buNone/>
            </a:pPr>
            <a:r>
              <a:rPr lang="nl-NL" sz="6600" b="1">
                <a:solidFill>
                  <a:schemeClr val="lt1"/>
                </a:solidFill>
                <a:latin typeface="Calibri"/>
                <a:ea typeface="Calibri"/>
                <a:cs typeface="Calibri"/>
                <a:sym typeface="Calibri"/>
              </a:rPr>
              <a:t>Negatieve of onprettige feedback</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292"/>
        <p:cNvGrpSpPr/>
        <p:nvPr/>
      </p:nvGrpSpPr>
      <p:grpSpPr>
        <a:xfrm>
          <a:off x="0" y="0"/>
          <a:ext cx="0" cy="0"/>
          <a:chOff x="0" y="0"/>
          <a:chExt cx="0" cy="0"/>
        </a:xfrm>
      </p:grpSpPr>
      <p:sp>
        <p:nvSpPr>
          <p:cNvPr id="293" name="Shape 293"/>
          <p:cNvSpPr/>
          <p:nvPr/>
        </p:nvSpPr>
        <p:spPr>
          <a:xfrm>
            <a:off x="0" y="1737"/>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94" name="Shape 294"/>
          <p:cNvSpPr txBox="1"/>
          <p:nvPr/>
        </p:nvSpPr>
        <p:spPr>
          <a:xfrm>
            <a:off x="479425" y="1741055"/>
            <a:ext cx="11233150" cy="50783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2700" b="1">
                <a:solidFill>
                  <a:schemeClr val="lt1"/>
                </a:solidFill>
                <a:latin typeface="Calibri"/>
                <a:ea typeface="Calibri"/>
                <a:cs typeface="Calibri"/>
                <a:sym typeface="Calibri"/>
              </a:rPr>
              <a:t>De term negatieve feedback kan op twee manieren geïnterpreteerd worden</a:t>
            </a:r>
          </a:p>
        </p:txBody>
      </p:sp>
      <p:sp>
        <p:nvSpPr>
          <p:cNvPr id="295" name="Shape 295"/>
          <p:cNvSpPr txBox="1"/>
          <p:nvPr/>
        </p:nvSpPr>
        <p:spPr>
          <a:xfrm>
            <a:off x="479425" y="96604"/>
            <a:ext cx="11233150"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Negatieve of onprettige feedback</a:t>
            </a:r>
          </a:p>
        </p:txBody>
      </p:sp>
      <p:grpSp>
        <p:nvGrpSpPr>
          <p:cNvPr id="296" name="Shape 296"/>
          <p:cNvGrpSpPr/>
          <p:nvPr/>
        </p:nvGrpSpPr>
        <p:grpSpPr>
          <a:xfrm>
            <a:off x="479425" y="2956884"/>
            <a:ext cx="11233149" cy="3785651"/>
            <a:chOff x="479425" y="2956884"/>
            <a:chExt cx="11233149" cy="3785651"/>
          </a:xfrm>
        </p:grpSpPr>
        <p:sp>
          <p:nvSpPr>
            <p:cNvPr id="297" name="Shape 297"/>
            <p:cNvSpPr/>
            <p:nvPr/>
          </p:nvSpPr>
          <p:spPr>
            <a:xfrm>
              <a:off x="479425" y="3001100"/>
              <a:ext cx="4397375" cy="3305915"/>
            </a:xfrm>
            <a:prstGeom prst="rect">
              <a:avLst/>
            </a:prstGeom>
            <a:solidFill>
              <a:srgbClr val="9CC6FC"/>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98" name="Shape 298"/>
            <p:cNvSpPr txBox="1"/>
            <p:nvPr/>
          </p:nvSpPr>
          <p:spPr>
            <a:xfrm>
              <a:off x="518500" y="2956884"/>
              <a:ext cx="4397375" cy="3785651"/>
            </a:xfrm>
            <a:prstGeom prst="rect">
              <a:avLst/>
            </a:prstGeom>
            <a:noFill/>
            <a:ln>
              <a:noFill/>
            </a:ln>
            <a:effectLst>
              <a:outerShdw blurRad="50799" dist="38100" dir="2700000" algn="tl" rotWithShape="0">
                <a:srgbClr val="000000">
                  <a:alpha val="40000"/>
                </a:srgbClr>
              </a:outerShdw>
            </a:effectLst>
          </p:spPr>
          <p:txBody>
            <a:bodyPr lIns="91425" tIns="45700" rIns="91425" bIns="45700" anchor="t" anchorCtr="0">
              <a:noAutofit/>
            </a:bodyPr>
            <a:lstStyle/>
            <a:p>
              <a:pPr marL="285750" marR="0" lvl="0" indent="-285750" algn="l" rtl="0">
                <a:spcBef>
                  <a:spcPts val="0"/>
                </a:spcBef>
                <a:buClr>
                  <a:schemeClr val="lt1"/>
                </a:buClr>
                <a:buSzPct val="100000"/>
                <a:buFont typeface="Arial"/>
                <a:buChar char="•"/>
              </a:pPr>
              <a:r>
                <a:rPr lang="nl-NL" sz="2400" b="1">
                  <a:solidFill>
                    <a:schemeClr val="lt1"/>
                  </a:solidFill>
                  <a:latin typeface="Calibri"/>
                  <a:ea typeface="Calibri"/>
                  <a:cs typeface="Calibri"/>
                  <a:sym typeface="Calibri"/>
                </a:rPr>
                <a:t>Kan slaan op:</a:t>
              </a:r>
            </a:p>
            <a:p>
              <a:pPr marL="742950" marR="0" lvl="1" indent="-285750" algn="l" rtl="0">
                <a:spcBef>
                  <a:spcPts val="0"/>
                </a:spcBef>
                <a:buClr>
                  <a:schemeClr val="lt1"/>
                </a:buClr>
                <a:buSzPct val="100000"/>
                <a:buFont typeface="Arial"/>
                <a:buChar char="•"/>
              </a:pPr>
              <a:r>
                <a:rPr lang="nl-NL" sz="2400" b="1" i="0" u="none" strike="noStrike" cap="none">
                  <a:solidFill>
                    <a:schemeClr val="lt1"/>
                  </a:solidFill>
                  <a:latin typeface="Calibri"/>
                  <a:ea typeface="Calibri"/>
                  <a:cs typeface="Calibri"/>
                  <a:sym typeface="Calibri"/>
                </a:rPr>
                <a:t>De inhoud van de feedback – ofwel benoemen dat iets niet goed gaat</a:t>
              </a:r>
            </a:p>
            <a:p>
              <a:pPr marL="742950" marR="0" lvl="1" indent="-285750" algn="l" rtl="0">
                <a:spcBef>
                  <a:spcPts val="0"/>
                </a:spcBef>
                <a:buClr>
                  <a:schemeClr val="lt1"/>
                </a:buClr>
                <a:buSzPct val="100000"/>
                <a:buFont typeface="Arial"/>
                <a:buChar char="•"/>
              </a:pPr>
              <a:r>
                <a:rPr lang="nl-NL" sz="2400" b="1" i="0" u="none" strike="noStrike" cap="none">
                  <a:solidFill>
                    <a:schemeClr val="lt1"/>
                  </a:solidFill>
                  <a:latin typeface="Calibri"/>
                  <a:ea typeface="Calibri"/>
                  <a:cs typeface="Calibri"/>
                  <a:sym typeface="Calibri"/>
                </a:rPr>
                <a:t>De manier waarop de feedback ervaren wordt, ofwel een lerende vindt het krijgen van feedback een negatieve ervaring</a:t>
              </a:r>
            </a:p>
            <a:p>
              <a:pPr marL="285750" marR="0" lvl="0" indent="-285750" algn="l" rtl="0">
                <a:spcBef>
                  <a:spcPts val="0"/>
                </a:spcBef>
                <a:buClr>
                  <a:schemeClr val="dk1"/>
                </a:buClr>
                <a:buFont typeface="Arial"/>
                <a:buNone/>
              </a:pPr>
              <a:endParaRPr sz="2400" b="1">
                <a:solidFill>
                  <a:schemeClr val="lt1"/>
                </a:solidFill>
                <a:latin typeface="Calibri"/>
                <a:ea typeface="Calibri"/>
                <a:cs typeface="Calibri"/>
                <a:sym typeface="Calibri"/>
              </a:endParaRPr>
            </a:p>
          </p:txBody>
        </p:sp>
        <p:pic>
          <p:nvPicPr>
            <p:cNvPr id="299" name="Shape 299"/>
            <p:cNvPicPr preferRelativeResize="0"/>
            <p:nvPr/>
          </p:nvPicPr>
          <p:blipFill rotWithShape="1">
            <a:blip r:embed="rId3">
              <a:alphaModFix/>
            </a:blip>
            <a:srcRect/>
            <a:stretch/>
          </p:blipFill>
          <p:spPr>
            <a:xfrm>
              <a:off x="4868430" y="3001100"/>
              <a:ext cx="6844144" cy="3313537"/>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6"/>
                                        </p:tgtEl>
                                        <p:attrNameLst>
                                          <p:attrName>style.visibility</p:attrName>
                                        </p:attrNameLst>
                                      </p:cBhvr>
                                      <p:to>
                                        <p:strVal val="visible"/>
                                      </p:to>
                                    </p:set>
                                    <p:animEffect transition="in" filter="fade">
                                      <p:cBhvr>
                                        <p:cTn id="11" dur="2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303"/>
        <p:cNvGrpSpPr/>
        <p:nvPr/>
      </p:nvGrpSpPr>
      <p:grpSpPr>
        <a:xfrm>
          <a:off x="0" y="0"/>
          <a:ext cx="0" cy="0"/>
          <a:chOff x="0" y="0"/>
          <a:chExt cx="0" cy="0"/>
        </a:xfrm>
      </p:grpSpPr>
      <p:sp>
        <p:nvSpPr>
          <p:cNvPr id="304" name="Shape 304"/>
          <p:cNvSpPr/>
          <p:nvPr/>
        </p:nvSpPr>
        <p:spPr>
          <a:xfrm>
            <a:off x="0" y="0"/>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05" name="Shape 305"/>
          <p:cNvSpPr txBox="1"/>
          <p:nvPr/>
        </p:nvSpPr>
        <p:spPr>
          <a:xfrm>
            <a:off x="479425" y="131900"/>
            <a:ext cx="11233150"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Onwenselijke effecten van negatieve feedback</a:t>
            </a:r>
          </a:p>
        </p:txBody>
      </p:sp>
      <p:sp>
        <p:nvSpPr>
          <p:cNvPr id="306" name="Shape 306"/>
          <p:cNvSpPr txBox="1"/>
          <p:nvPr/>
        </p:nvSpPr>
        <p:spPr>
          <a:xfrm>
            <a:off x="479425" y="5344867"/>
            <a:ext cx="11233150"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3200" b="1">
                <a:solidFill>
                  <a:schemeClr val="lt1"/>
                </a:solidFill>
                <a:latin typeface="Calibri"/>
                <a:ea typeface="Calibri"/>
                <a:cs typeface="Calibri"/>
                <a:sym typeface="Calibri"/>
              </a:rPr>
              <a:t>Mensen vinden het onprettig om negatieve feedback te geven en stellen deze vaak uit, verdraaien of vermijden het.</a:t>
            </a:r>
          </a:p>
        </p:txBody>
      </p:sp>
      <p:grpSp>
        <p:nvGrpSpPr>
          <p:cNvPr id="307" name="Shape 307"/>
          <p:cNvGrpSpPr/>
          <p:nvPr/>
        </p:nvGrpSpPr>
        <p:grpSpPr>
          <a:xfrm>
            <a:off x="461529" y="1311825"/>
            <a:ext cx="11251045" cy="3606800"/>
            <a:chOff x="461529" y="1295200"/>
            <a:chExt cx="11251045" cy="3606800"/>
          </a:xfrm>
        </p:grpSpPr>
        <p:sp>
          <p:nvSpPr>
            <p:cNvPr id="308" name="Shape 308"/>
            <p:cNvSpPr/>
            <p:nvPr/>
          </p:nvSpPr>
          <p:spPr>
            <a:xfrm>
              <a:off x="479425" y="1295200"/>
              <a:ext cx="7423150" cy="3606800"/>
            </a:xfrm>
            <a:prstGeom prst="rect">
              <a:avLst/>
            </a:prstGeom>
            <a:solidFill>
              <a:srgbClr val="9AD3FE"/>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09" name="Shape 309"/>
            <p:cNvSpPr txBox="1"/>
            <p:nvPr/>
          </p:nvSpPr>
          <p:spPr>
            <a:xfrm>
              <a:off x="461529" y="1390223"/>
              <a:ext cx="6206836" cy="584774"/>
            </a:xfrm>
            <a:prstGeom prst="rect">
              <a:avLst/>
            </a:prstGeom>
            <a:noFill/>
            <a:ln>
              <a:noFill/>
            </a:ln>
            <a:effectLst>
              <a:outerShdw blurRad="50799" dist="38100" dir="2700000" algn="tl" rotWithShape="0">
                <a:srgbClr val="000000">
                  <a:alpha val="40000"/>
                </a:srgbClr>
              </a:outerShdw>
            </a:effectLst>
          </p:spPr>
          <p:txBody>
            <a:bodyPr lIns="91425" tIns="45700" rIns="91425" bIns="45700" anchor="t" anchorCtr="0">
              <a:noAutofit/>
            </a:bodyPr>
            <a:lstStyle/>
            <a:p>
              <a:pPr marL="0" marR="0" lvl="0" indent="0" algn="l" rtl="0">
                <a:spcBef>
                  <a:spcPts val="0"/>
                </a:spcBef>
                <a:buSzPct val="25000"/>
                <a:buNone/>
              </a:pPr>
              <a:r>
                <a:rPr lang="nl-NL" sz="3200" b="1">
                  <a:solidFill>
                    <a:schemeClr val="lt1"/>
                  </a:solidFill>
                  <a:latin typeface="Calibri"/>
                  <a:ea typeface="Calibri"/>
                  <a:cs typeface="Calibri"/>
                  <a:sym typeface="Calibri"/>
                </a:rPr>
                <a:t>Kan leiden tot:</a:t>
              </a:r>
            </a:p>
          </p:txBody>
        </p:sp>
        <p:sp>
          <p:nvSpPr>
            <p:cNvPr id="310" name="Shape 310"/>
            <p:cNvSpPr txBox="1"/>
            <p:nvPr/>
          </p:nvSpPr>
          <p:spPr>
            <a:xfrm>
              <a:off x="479425" y="2232428"/>
              <a:ext cx="7108823" cy="2554544"/>
            </a:xfrm>
            <a:prstGeom prst="rect">
              <a:avLst/>
            </a:prstGeom>
            <a:noFill/>
            <a:ln>
              <a:noFill/>
            </a:ln>
            <a:effectLst>
              <a:outerShdw blurRad="50799" dist="38100" dir="2700000" algn="tl" rotWithShape="0">
                <a:srgbClr val="000000">
                  <a:alpha val="40000"/>
                </a:srgbClr>
              </a:outerShdw>
            </a:effectLst>
          </p:spPr>
          <p:txBody>
            <a:bodyPr lIns="91425" tIns="45700" rIns="91425" bIns="45700" anchor="t" anchorCtr="0">
              <a:noAutofit/>
            </a:bodyPr>
            <a:lstStyle/>
            <a:p>
              <a:pPr marL="285750" marR="0" lvl="0" indent="-285750" algn="l" rtl="0">
                <a:spcBef>
                  <a:spcPts val="0"/>
                </a:spcBef>
                <a:buClr>
                  <a:schemeClr val="lt1"/>
                </a:buClr>
                <a:buSzPct val="100000"/>
                <a:buFont typeface="Arial"/>
                <a:buChar char="•"/>
              </a:pPr>
              <a:r>
                <a:rPr lang="nl-NL" sz="3200" b="1">
                  <a:solidFill>
                    <a:schemeClr val="lt1"/>
                  </a:solidFill>
                  <a:latin typeface="Calibri"/>
                  <a:ea typeface="Calibri"/>
                  <a:cs typeface="Calibri"/>
                  <a:sym typeface="Calibri"/>
                </a:rPr>
                <a:t>Verslechtering van prestaties</a:t>
              </a:r>
            </a:p>
            <a:p>
              <a:pPr marL="285750" marR="0" lvl="0" indent="-285750" algn="l" rtl="0">
                <a:spcBef>
                  <a:spcPts val="0"/>
                </a:spcBef>
                <a:buClr>
                  <a:schemeClr val="lt1"/>
                </a:buClr>
                <a:buSzPct val="100000"/>
                <a:buFont typeface="Arial"/>
                <a:buChar char="•"/>
              </a:pPr>
              <a:r>
                <a:rPr lang="nl-NL" sz="3200" b="1">
                  <a:solidFill>
                    <a:schemeClr val="lt1"/>
                  </a:solidFill>
                  <a:latin typeface="Calibri"/>
                  <a:ea typeface="Calibri"/>
                  <a:cs typeface="Calibri"/>
                  <a:sym typeface="Calibri"/>
                </a:rPr>
                <a:t>Verminderde motivatie</a:t>
              </a:r>
            </a:p>
            <a:p>
              <a:pPr marL="285750" marR="0" lvl="0" indent="-285750" algn="l" rtl="0">
                <a:spcBef>
                  <a:spcPts val="0"/>
                </a:spcBef>
                <a:buClr>
                  <a:schemeClr val="lt1"/>
                </a:buClr>
                <a:buSzPct val="100000"/>
                <a:buFont typeface="Arial"/>
                <a:buChar char="•"/>
              </a:pPr>
              <a:r>
                <a:rPr lang="nl-NL" sz="3200" b="1">
                  <a:solidFill>
                    <a:schemeClr val="lt1"/>
                  </a:solidFill>
                  <a:latin typeface="Calibri"/>
                  <a:ea typeface="Calibri"/>
                  <a:cs typeface="Calibri"/>
                  <a:sym typeface="Calibri"/>
                </a:rPr>
                <a:t>Verminderd zelfvertrouwen</a:t>
              </a:r>
            </a:p>
            <a:p>
              <a:pPr marL="285750" marR="0" lvl="0" indent="-285750" algn="l" rtl="0">
                <a:spcBef>
                  <a:spcPts val="0"/>
                </a:spcBef>
                <a:buClr>
                  <a:schemeClr val="lt1"/>
                </a:buClr>
                <a:buSzPct val="100000"/>
                <a:buFont typeface="Arial"/>
                <a:buChar char="•"/>
              </a:pPr>
              <a:r>
                <a:rPr lang="nl-NL" sz="3200" b="1">
                  <a:solidFill>
                    <a:schemeClr val="lt1"/>
                  </a:solidFill>
                  <a:latin typeface="Calibri"/>
                  <a:ea typeface="Calibri"/>
                  <a:cs typeface="Calibri"/>
                  <a:sym typeface="Calibri"/>
                </a:rPr>
                <a:t>Slechtere verstandhouding tussen coach en lerende</a:t>
              </a:r>
            </a:p>
          </p:txBody>
        </p:sp>
        <p:pic>
          <p:nvPicPr>
            <p:cNvPr id="311" name="Shape 311"/>
            <p:cNvPicPr preferRelativeResize="0"/>
            <p:nvPr/>
          </p:nvPicPr>
          <p:blipFill rotWithShape="1">
            <a:blip r:embed="rId3">
              <a:alphaModFix/>
            </a:blip>
            <a:srcRect/>
            <a:stretch/>
          </p:blipFill>
          <p:spPr>
            <a:xfrm>
              <a:off x="7902575" y="1295200"/>
              <a:ext cx="3809999" cy="36068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306"/>
                                        </p:tgtEl>
                                        <p:attrNameLst>
                                          <p:attrName>style.visibility</p:attrName>
                                        </p:attrNameLst>
                                      </p:cBhvr>
                                      <p:to>
                                        <p:strVal val="visible"/>
                                      </p:to>
                                    </p:set>
                                    <p:animEffect transition="in" filter="fade">
                                      <p:cBhvr>
                                        <p:cTn id="11" dur="20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p:cNvPicPr preferRelativeResize="0"/>
          <p:nvPr/>
        </p:nvPicPr>
        <p:blipFill rotWithShape="1">
          <a:blip r:embed="rId3">
            <a:alphaModFix/>
          </a:blip>
          <a:srcRect/>
          <a:stretch/>
        </p:blipFill>
        <p:spPr>
          <a:xfrm>
            <a:off x="15014" y="-1251766"/>
            <a:ext cx="12176984" cy="6696890"/>
          </a:xfrm>
          <a:prstGeom prst="rect">
            <a:avLst/>
          </a:prstGeom>
          <a:noFill/>
          <a:ln>
            <a:noFill/>
          </a:ln>
        </p:spPr>
      </p:pic>
      <p:sp>
        <p:nvSpPr>
          <p:cNvPr id="317" name="Shape 317"/>
          <p:cNvSpPr/>
          <p:nvPr/>
        </p:nvSpPr>
        <p:spPr>
          <a:xfrm>
            <a:off x="0" y="5445125"/>
            <a:ext cx="12192000" cy="1412873"/>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18" name="Shape 318"/>
          <p:cNvSpPr txBox="1"/>
          <p:nvPr/>
        </p:nvSpPr>
        <p:spPr>
          <a:xfrm>
            <a:off x="15014" y="5456008"/>
            <a:ext cx="12176984" cy="1107995"/>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ctr" rtl="0">
              <a:spcBef>
                <a:spcPts val="0"/>
              </a:spcBef>
              <a:buSzPct val="25000"/>
              <a:buNone/>
            </a:pPr>
            <a:r>
              <a:rPr lang="nl-NL" sz="6600" b="1">
                <a:solidFill>
                  <a:schemeClr val="lt1"/>
                </a:solidFill>
                <a:latin typeface="Calibri"/>
                <a:ea typeface="Calibri"/>
                <a:cs typeface="Calibri"/>
                <a:sym typeface="Calibri"/>
              </a:rPr>
              <a:t>Veranderingsgerichte feedback</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322"/>
        <p:cNvGrpSpPr/>
        <p:nvPr/>
      </p:nvGrpSpPr>
      <p:grpSpPr>
        <a:xfrm>
          <a:off x="0" y="0"/>
          <a:ext cx="0" cy="0"/>
          <a:chOff x="0" y="0"/>
          <a:chExt cx="0" cy="0"/>
        </a:xfrm>
      </p:grpSpPr>
      <p:sp>
        <p:nvSpPr>
          <p:cNvPr id="323" name="Shape 323"/>
          <p:cNvSpPr/>
          <p:nvPr/>
        </p:nvSpPr>
        <p:spPr>
          <a:xfrm>
            <a:off x="0" y="1737"/>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24" name="Shape 324">
            <a:hlinkClick r:id="rId3"/>
          </p:cNvPr>
          <p:cNvSpPr/>
          <p:nvPr/>
        </p:nvSpPr>
        <p:spPr>
          <a:xfrm flipH="1">
            <a:off x="812800" y="4459085"/>
            <a:ext cx="5173442" cy="1056639"/>
          </a:xfrm>
          <a:prstGeom prst="homePlate">
            <a:avLst>
              <a:gd name="adj" fmla="val 50000"/>
            </a:avLst>
          </a:prstGeom>
          <a:gradFill>
            <a:gsLst>
              <a:gs pos="0">
                <a:srgbClr val="525252"/>
              </a:gs>
              <a:gs pos="1000">
                <a:srgbClr val="525252"/>
              </a:gs>
              <a:gs pos="9000">
                <a:srgbClr val="7D7D7D"/>
              </a:gs>
              <a:gs pos="57000">
                <a:srgbClr val="8A8A8A"/>
              </a:gs>
              <a:gs pos="100000">
                <a:srgbClr val="696969"/>
              </a:gs>
            </a:gsLst>
            <a:lin ang="0" scaled="0"/>
          </a:gradFill>
          <a:ln w="12700" cap="flat" cmpd="sng">
            <a:solidFill>
              <a:srgbClr val="3F3F3F"/>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nl-NL" sz="5333" b="1">
                <a:solidFill>
                  <a:srgbClr val="FCFDFE"/>
                </a:solidFill>
                <a:latin typeface="Tahoma"/>
                <a:ea typeface="Tahoma"/>
                <a:cs typeface="Tahoma"/>
                <a:sym typeface="Tahoma"/>
              </a:rPr>
              <a:t>VERLEDEN</a:t>
            </a:r>
          </a:p>
        </p:txBody>
      </p:sp>
      <p:sp>
        <p:nvSpPr>
          <p:cNvPr id="325" name="Shape 325">
            <a:hlinkClick r:id="rId4"/>
          </p:cNvPr>
          <p:cNvSpPr/>
          <p:nvPr/>
        </p:nvSpPr>
        <p:spPr>
          <a:xfrm>
            <a:off x="6228080" y="1710225"/>
            <a:ext cx="5151119" cy="1056639"/>
          </a:xfrm>
          <a:prstGeom prst="homePlate">
            <a:avLst>
              <a:gd name="adj" fmla="val 50000"/>
            </a:avLst>
          </a:prstGeom>
          <a:gradFill>
            <a:gsLst>
              <a:gs pos="0">
                <a:srgbClr val="385623"/>
              </a:gs>
              <a:gs pos="1000">
                <a:srgbClr val="385623"/>
              </a:gs>
              <a:gs pos="9000">
                <a:srgbClr val="44692B"/>
              </a:gs>
              <a:gs pos="57000">
                <a:srgbClr val="5C8F3A"/>
              </a:gs>
              <a:gs pos="100000">
                <a:srgbClr val="588838"/>
              </a:gs>
            </a:gsLst>
            <a:lin ang="0" scaled="0"/>
          </a:gradFill>
          <a:ln w="12700" cap="flat" cmpd="sng">
            <a:solidFill>
              <a:srgbClr val="3F3F3F"/>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nl-NL" sz="5333" b="1">
                <a:solidFill>
                  <a:schemeClr val="lt1"/>
                </a:solidFill>
                <a:latin typeface="Tahoma"/>
                <a:ea typeface="Tahoma"/>
                <a:cs typeface="Tahoma"/>
                <a:sym typeface="Tahoma"/>
              </a:rPr>
              <a:t>TOEKOMST</a:t>
            </a:r>
          </a:p>
        </p:txBody>
      </p:sp>
      <p:sp>
        <p:nvSpPr>
          <p:cNvPr id="326" name="Shape 326"/>
          <p:cNvSpPr/>
          <p:nvPr/>
        </p:nvSpPr>
        <p:spPr>
          <a:xfrm>
            <a:off x="5699760" y="-374475"/>
            <a:ext cx="792480" cy="8585200"/>
          </a:xfrm>
          <a:prstGeom prst="rect">
            <a:avLst/>
          </a:prstGeom>
          <a:gradFill>
            <a:gsLst>
              <a:gs pos="0">
                <a:srgbClr val="595959"/>
              </a:gs>
              <a:gs pos="48000">
                <a:schemeClr val="lt1"/>
              </a:gs>
              <a:gs pos="75000">
                <a:srgbClr val="F2F2F2"/>
              </a:gs>
              <a:gs pos="100000">
                <a:srgbClr val="BFBFBF"/>
              </a:gs>
            </a:gsLst>
            <a:lin ang="0" scaled="0"/>
          </a:gradFill>
          <a:ln>
            <a:noFill/>
          </a:ln>
        </p:spPr>
        <p:txBody>
          <a:bodyPr lIns="91425" tIns="45700" rIns="91425" bIns="45700" anchor="ctr" anchorCtr="0">
            <a:noAutofit/>
          </a:bodyPr>
          <a:lstStyle/>
          <a:p>
            <a:pPr marL="0" marR="0" lvl="0" indent="0" algn="ctr" rtl="0">
              <a:spcBef>
                <a:spcPts val="0"/>
              </a:spcBef>
              <a:buNone/>
            </a:pPr>
            <a:endParaRPr sz="2400">
              <a:solidFill>
                <a:schemeClr val="lt1"/>
              </a:solidFill>
              <a:latin typeface="Calibri"/>
              <a:ea typeface="Calibri"/>
              <a:cs typeface="Calibri"/>
              <a:sym typeface="Calibri"/>
            </a:endParaRPr>
          </a:p>
        </p:txBody>
      </p:sp>
      <p:grpSp>
        <p:nvGrpSpPr>
          <p:cNvPr id="327" name="Shape 327"/>
          <p:cNvGrpSpPr/>
          <p:nvPr/>
        </p:nvGrpSpPr>
        <p:grpSpPr>
          <a:xfrm>
            <a:off x="5685857" y="1636744"/>
            <a:ext cx="824919" cy="1207258"/>
            <a:chOff x="4311717" y="620170"/>
            <a:chExt cx="523506" cy="766144"/>
          </a:xfrm>
        </p:grpSpPr>
        <p:sp>
          <p:nvSpPr>
            <p:cNvPr id="328" name="Shape 328"/>
            <p:cNvSpPr/>
            <p:nvPr/>
          </p:nvSpPr>
          <p:spPr>
            <a:xfrm>
              <a:off x="4311717" y="620170"/>
              <a:ext cx="523506" cy="167639"/>
            </a:xfrm>
            <a:prstGeom prst="rect">
              <a:avLst/>
            </a:prstGeom>
            <a:gradFill>
              <a:gsLst>
                <a:gs pos="0">
                  <a:srgbClr val="3F3F3F"/>
                </a:gs>
                <a:gs pos="21000">
                  <a:srgbClr val="A5A5A5"/>
                </a:gs>
                <a:gs pos="65000">
                  <a:srgbClr val="F2F2F2"/>
                </a:gs>
                <a:gs pos="100000">
                  <a:srgbClr val="7F7F7F"/>
                </a:gs>
              </a:gsLst>
              <a:lin ang="0" scaled="0"/>
            </a:gradFill>
            <a:ln>
              <a:noFill/>
            </a:ln>
            <a:effectLst>
              <a:outerShdw blurRad="50799" dist="38100" dir="5400000" algn="t"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2400">
                <a:solidFill>
                  <a:schemeClr val="lt1"/>
                </a:solidFill>
                <a:latin typeface="Calibri"/>
                <a:ea typeface="Calibri"/>
                <a:cs typeface="Calibri"/>
                <a:sym typeface="Calibri"/>
              </a:endParaRPr>
            </a:p>
          </p:txBody>
        </p:sp>
        <p:sp>
          <p:nvSpPr>
            <p:cNvPr id="329" name="Shape 329"/>
            <p:cNvSpPr/>
            <p:nvPr/>
          </p:nvSpPr>
          <p:spPr>
            <a:xfrm>
              <a:off x="4311717" y="1218675"/>
              <a:ext cx="523506" cy="167639"/>
            </a:xfrm>
            <a:prstGeom prst="rect">
              <a:avLst/>
            </a:prstGeom>
            <a:gradFill>
              <a:gsLst>
                <a:gs pos="0">
                  <a:srgbClr val="3F3F3F"/>
                </a:gs>
                <a:gs pos="21000">
                  <a:srgbClr val="A5A5A5"/>
                </a:gs>
                <a:gs pos="65000">
                  <a:srgbClr val="F2F2F2"/>
                </a:gs>
                <a:gs pos="100000">
                  <a:srgbClr val="7F7F7F"/>
                </a:gs>
              </a:gsLst>
              <a:lin ang="0" scaled="0"/>
            </a:gradFill>
            <a:ln>
              <a:noFill/>
            </a:ln>
            <a:effectLst>
              <a:outerShdw blurRad="50799" dist="38100" dir="5400000" algn="t"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2400">
                <a:solidFill>
                  <a:schemeClr val="lt1"/>
                </a:solidFill>
                <a:latin typeface="Calibri"/>
                <a:ea typeface="Calibri"/>
                <a:cs typeface="Calibri"/>
                <a:sym typeface="Calibri"/>
              </a:endParaRPr>
            </a:p>
          </p:txBody>
        </p:sp>
      </p:grpSp>
      <p:grpSp>
        <p:nvGrpSpPr>
          <p:cNvPr id="330" name="Shape 330"/>
          <p:cNvGrpSpPr/>
          <p:nvPr/>
        </p:nvGrpSpPr>
        <p:grpSpPr>
          <a:xfrm>
            <a:off x="3739413" y="3034011"/>
            <a:ext cx="4812808" cy="1149327"/>
            <a:chOff x="3076473" y="1506899"/>
            <a:chExt cx="3054282" cy="729380"/>
          </a:xfrm>
        </p:grpSpPr>
        <p:sp>
          <p:nvSpPr>
            <p:cNvPr id="331" name="Shape 331"/>
            <p:cNvSpPr/>
            <p:nvPr/>
          </p:nvSpPr>
          <p:spPr>
            <a:xfrm>
              <a:off x="4317600" y="1506899"/>
              <a:ext cx="523506" cy="167639"/>
            </a:xfrm>
            <a:prstGeom prst="rect">
              <a:avLst/>
            </a:prstGeom>
            <a:gradFill>
              <a:gsLst>
                <a:gs pos="0">
                  <a:srgbClr val="3F3F3F"/>
                </a:gs>
                <a:gs pos="21000">
                  <a:srgbClr val="A5A5A5"/>
                </a:gs>
                <a:gs pos="65000">
                  <a:srgbClr val="F2F2F2"/>
                </a:gs>
                <a:gs pos="100000">
                  <a:srgbClr val="7F7F7F"/>
                </a:gs>
              </a:gsLst>
              <a:lin ang="0" scaled="0"/>
            </a:gradFill>
            <a:ln>
              <a:noFill/>
            </a:ln>
            <a:effectLst>
              <a:outerShdw blurRad="50799" dist="38100" dir="5400000" algn="t"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2400" b="1">
                <a:solidFill>
                  <a:srgbClr val="FCFDFE"/>
                </a:solidFill>
                <a:latin typeface="Tahoma"/>
                <a:ea typeface="Tahoma"/>
                <a:cs typeface="Tahoma"/>
                <a:sym typeface="Tahoma"/>
              </a:endParaRPr>
            </a:p>
          </p:txBody>
        </p:sp>
        <p:sp>
          <p:nvSpPr>
            <p:cNvPr id="332" name="Shape 332"/>
            <p:cNvSpPr/>
            <p:nvPr/>
          </p:nvSpPr>
          <p:spPr>
            <a:xfrm>
              <a:off x="4320539" y="2068639"/>
              <a:ext cx="523506" cy="167639"/>
            </a:xfrm>
            <a:prstGeom prst="rect">
              <a:avLst/>
            </a:prstGeom>
            <a:gradFill>
              <a:gsLst>
                <a:gs pos="0">
                  <a:srgbClr val="3F3F3F"/>
                </a:gs>
                <a:gs pos="21000">
                  <a:srgbClr val="A5A5A5"/>
                </a:gs>
                <a:gs pos="65000">
                  <a:srgbClr val="F2F2F2"/>
                </a:gs>
                <a:gs pos="100000">
                  <a:srgbClr val="7F7F7F"/>
                </a:gs>
              </a:gsLst>
              <a:lin ang="0" scaled="0"/>
            </a:gradFill>
            <a:ln>
              <a:noFill/>
            </a:ln>
            <a:effectLst>
              <a:outerShdw blurRad="50799" dist="38100" dir="5400000" algn="t"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2400" b="1">
                <a:solidFill>
                  <a:srgbClr val="FCFDFE"/>
                </a:solidFill>
                <a:latin typeface="Tahoma"/>
                <a:ea typeface="Tahoma"/>
                <a:cs typeface="Tahoma"/>
                <a:sym typeface="Tahoma"/>
              </a:endParaRPr>
            </a:p>
          </p:txBody>
        </p:sp>
        <p:sp>
          <p:nvSpPr>
            <p:cNvPr id="333" name="Shape 333">
              <a:hlinkClick r:id="rId5"/>
            </p:cNvPr>
            <p:cNvSpPr/>
            <p:nvPr/>
          </p:nvSpPr>
          <p:spPr>
            <a:xfrm>
              <a:off x="3076473" y="1539250"/>
              <a:ext cx="3054282" cy="665781"/>
            </a:xfrm>
            <a:prstGeom prst="rect">
              <a:avLst/>
            </a:prstGeom>
            <a:gradFill>
              <a:gsLst>
                <a:gs pos="0">
                  <a:srgbClr val="284880"/>
                </a:gs>
                <a:gs pos="1000">
                  <a:srgbClr val="284880"/>
                </a:gs>
                <a:gs pos="57000">
                  <a:srgbClr val="2F5496"/>
                </a:gs>
                <a:gs pos="100000">
                  <a:srgbClr val="3B69BC"/>
                </a:gs>
              </a:gsLst>
              <a:lin ang="0" scaled="0"/>
            </a:gradFill>
            <a:ln w="12700" cap="flat" cmpd="sng">
              <a:solidFill>
                <a:srgbClr val="3F3F3F"/>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nl-NL" sz="5333" b="1">
                  <a:solidFill>
                    <a:srgbClr val="FCFDFE"/>
                  </a:solidFill>
                  <a:latin typeface="Tahoma"/>
                  <a:ea typeface="Tahoma"/>
                  <a:cs typeface="Tahoma"/>
                  <a:sym typeface="Tahoma"/>
                </a:rPr>
                <a:t>HEDEN</a:t>
              </a:r>
            </a:p>
          </p:txBody>
        </p:sp>
      </p:grpSp>
      <p:grpSp>
        <p:nvGrpSpPr>
          <p:cNvPr id="334" name="Shape 334"/>
          <p:cNvGrpSpPr/>
          <p:nvPr/>
        </p:nvGrpSpPr>
        <p:grpSpPr>
          <a:xfrm>
            <a:off x="5690489" y="4373347"/>
            <a:ext cx="824920" cy="1225796"/>
            <a:chOff x="4314657" y="2356861"/>
            <a:chExt cx="523507" cy="777909"/>
          </a:xfrm>
        </p:grpSpPr>
        <p:sp>
          <p:nvSpPr>
            <p:cNvPr id="335" name="Shape 335"/>
            <p:cNvSpPr/>
            <p:nvPr/>
          </p:nvSpPr>
          <p:spPr>
            <a:xfrm>
              <a:off x="4314657" y="2967131"/>
              <a:ext cx="523506" cy="167639"/>
            </a:xfrm>
            <a:prstGeom prst="rect">
              <a:avLst/>
            </a:prstGeom>
            <a:gradFill>
              <a:gsLst>
                <a:gs pos="0">
                  <a:srgbClr val="3F3F3F"/>
                </a:gs>
                <a:gs pos="21000">
                  <a:srgbClr val="A5A5A5"/>
                </a:gs>
                <a:gs pos="65000">
                  <a:srgbClr val="F2F2F2"/>
                </a:gs>
                <a:gs pos="100000">
                  <a:srgbClr val="7F7F7F"/>
                </a:gs>
              </a:gsLst>
              <a:lin ang="0" scaled="0"/>
            </a:gradFill>
            <a:ln>
              <a:noFill/>
            </a:ln>
            <a:effectLst>
              <a:outerShdw blurRad="50799" dist="38100" dir="5400000" algn="t"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2400">
                <a:solidFill>
                  <a:schemeClr val="lt1"/>
                </a:solidFill>
                <a:latin typeface="Calibri"/>
                <a:ea typeface="Calibri"/>
                <a:cs typeface="Calibri"/>
                <a:sym typeface="Calibri"/>
              </a:endParaRPr>
            </a:p>
          </p:txBody>
        </p:sp>
        <p:sp>
          <p:nvSpPr>
            <p:cNvPr id="336" name="Shape 336"/>
            <p:cNvSpPr/>
            <p:nvPr/>
          </p:nvSpPr>
          <p:spPr>
            <a:xfrm>
              <a:off x="4314657" y="2356861"/>
              <a:ext cx="523506" cy="167639"/>
            </a:xfrm>
            <a:prstGeom prst="rect">
              <a:avLst/>
            </a:prstGeom>
            <a:gradFill>
              <a:gsLst>
                <a:gs pos="0">
                  <a:srgbClr val="3F3F3F"/>
                </a:gs>
                <a:gs pos="21000">
                  <a:srgbClr val="A5A5A5"/>
                </a:gs>
                <a:gs pos="65000">
                  <a:srgbClr val="F2F2F2"/>
                </a:gs>
                <a:gs pos="100000">
                  <a:srgbClr val="7F7F7F"/>
                </a:gs>
              </a:gsLst>
              <a:lin ang="0" scaled="0"/>
            </a:gradFill>
            <a:ln>
              <a:noFill/>
            </a:ln>
            <a:effectLst>
              <a:outerShdw blurRad="50799" dist="38100" dir="5400000" algn="t" rotWithShape="0">
                <a:srgbClr val="000000">
                  <a:alpha val="40000"/>
                </a:srgbClr>
              </a:outerShdw>
            </a:effectLst>
          </p:spPr>
          <p:txBody>
            <a:bodyPr lIns="91425" tIns="45700" rIns="91425" bIns="45700" anchor="ctr" anchorCtr="0">
              <a:noAutofit/>
            </a:bodyPr>
            <a:lstStyle/>
            <a:p>
              <a:pPr marL="0" marR="0" lvl="0" indent="0" algn="ctr" rtl="0">
                <a:spcBef>
                  <a:spcPts val="0"/>
                </a:spcBef>
                <a:buNone/>
              </a:pPr>
              <a:endParaRPr sz="2400">
                <a:solidFill>
                  <a:schemeClr val="lt1"/>
                </a:solidFill>
                <a:latin typeface="Calibri"/>
                <a:ea typeface="Calibri"/>
                <a:cs typeface="Calibri"/>
                <a:sym typeface="Calibri"/>
              </a:endParaRPr>
            </a:p>
          </p:txBody>
        </p:sp>
      </p:grpSp>
      <p:sp>
        <p:nvSpPr>
          <p:cNvPr id="337" name="Shape 337"/>
          <p:cNvSpPr txBox="1">
            <a:spLocks noGrp="1"/>
          </p:cNvSpPr>
          <p:nvPr>
            <p:ph type="ctrTitle"/>
          </p:nvPr>
        </p:nvSpPr>
        <p:spPr>
          <a:xfrm>
            <a:off x="812800" y="-2254075"/>
            <a:ext cx="10363200" cy="1470024"/>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nl-NL" sz="2400" b="0" i="0" u="none" strike="noStrike" cap="none">
                <a:solidFill>
                  <a:schemeClr val="dk1"/>
                </a:solidFill>
                <a:latin typeface="Calibri"/>
                <a:ea typeface="Calibri"/>
                <a:cs typeface="Calibri"/>
                <a:sym typeface="Calibri"/>
              </a:rPr>
              <a:t>Past, Present, Future.  Do not delete this text. Used for Hyperlink</a:t>
            </a:r>
          </a:p>
        </p:txBody>
      </p:sp>
      <p:sp>
        <p:nvSpPr>
          <p:cNvPr id="338" name="Shape 338"/>
          <p:cNvSpPr txBox="1"/>
          <p:nvPr/>
        </p:nvSpPr>
        <p:spPr>
          <a:xfrm>
            <a:off x="479427" y="997962"/>
            <a:ext cx="5215702" cy="224676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2800" b="1">
                <a:solidFill>
                  <a:schemeClr val="lt1"/>
                </a:solidFill>
                <a:latin typeface="Calibri"/>
                <a:ea typeface="Calibri"/>
                <a:cs typeface="Calibri"/>
                <a:sym typeface="Calibri"/>
              </a:rPr>
              <a:t>Veranderingsgerichte feedback is feedback die aangeeft dat de uitvoering ontoereikend is en dat andere gedragingen nodig zijn om het doel te bereiken. </a:t>
            </a:r>
          </a:p>
        </p:txBody>
      </p:sp>
      <p:sp>
        <p:nvSpPr>
          <p:cNvPr id="339" name="Shape 339"/>
          <p:cNvSpPr txBox="1"/>
          <p:nvPr/>
        </p:nvSpPr>
        <p:spPr>
          <a:xfrm>
            <a:off x="6574535" y="4475758"/>
            <a:ext cx="5147305" cy="224676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2800" b="1">
                <a:solidFill>
                  <a:schemeClr val="lt1"/>
                </a:solidFill>
                <a:latin typeface="Calibri"/>
                <a:ea typeface="Calibri"/>
                <a:cs typeface="Calibri"/>
                <a:sym typeface="Calibri"/>
              </a:rPr>
              <a:t>Simpeler gezegd komt het neer op feedback die aangeeft dat het niet goed gaat en dat het anders moet </a:t>
            </a:r>
            <a:r>
              <a:rPr lang="nl-NL" sz="2800" b="1" i="1">
                <a:solidFill>
                  <a:schemeClr val="lt1"/>
                </a:solidFill>
                <a:latin typeface="Calibri"/>
                <a:ea typeface="Calibri"/>
                <a:cs typeface="Calibri"/>
                <a:sym typeface="Calibri"/>
              </a:rPr>
              <a:t>(negatieve feedback dus inderdaad)</a:t>
            </a:r>
          </a:p>
        </p:txBody>
      </p:sp>
      <p:sp>
        <p:nvSpPr>
          <p:cNvPr id="340" name="Shape 340"/>
          <p:cNvSpPr txBox="1"/>
          <p:nvPr/>
        </p:nvSpPr>
        <p:spPr>
          <a:xfrm>
            <a:off x="479425" y="96604"/>
            <a:ext cx="11173687"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Veranderingsgerichte feedback</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 calcmode="lin" valueType="num">
                                      <p:cBhvr additive="base">
                                        <p:cTn id="7" dur="1500"/>
                                        <p:tgtEl>
                                          <p:spTgt spid="32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34"/>
                                        </p:tgtEl>
                                        <p:attrNameLst>
                                          <p:attrName>style.visibility</p:attrName>
                                        </p:attrNameLst>
                                      </p:cBhvr>
                                      <p:to>
                                        <p:strVal val="visible"/>
                                      </p:to>
                                    </p:set>
                                    <p:anim calcmode="lin" valueType="num">
                                      <p:cBhvr additive="base">
                                        <p:cTn id="10" dur="1500"/>
                                        <p:tgtEl>
                                          <p:spTgt spid="334"/>
                                        </p:tgtEl>
                                        <p:attrNameLst>
                                          <p:attrName>ppt_y</p:attrName>
                                        </p:attrNameLst>
                                      </p:cBhvr>
                                      <p:tavLst>
                                        <p:tav tm="0">
                                          <p:val>
                                            <p:strVal val="#ppt_y+1"/>
                                          </p:val>
                                        </p:tav>
                                        <p:tav tm="100000">
                                          <p:val>
                                            <p:strVal val="#ppt_y"/>
                                          </p:val>
                                        </p:tav>
                                      </p:tavLst>
                                    </p:anim>
                                  </p:childTnLst>
                                </p:cTn>
                              </p:par>
                            </p:childTnLst>
                          </p:cTn>
                        </p:par>
                        <p:par>
                          <p:cTn id="11" fill="hold">
                            <p:stCondLst>
                              <p:cond delay="1500"/>
                            </p:stCondLst>
                            <p:childTnLst>
                              <p:par>
                                <p:cTn id="12" presetID="2" presetClass="entr" presetSubtype="1" fill="hold" nodeType="afterEffect">
                                  <p:stCondLst>
                                    <p:cond delay="0"/>
                                  </p:stCondLst>
                                  <p:childTnLst>
                                    <p:set>
                                      <p:cBhvr>
                                        <p:cTn id="13" dur="1" fill="hold">
                                          <p:stCondLst>
                                            <p:cond delay="0"/>
                                          </p:stCondLst>
                                        </p:cTn>
                                        <p:tgtEl>
                                          <p:spTgt spid="330"/>
                                        </p:tgtEl>
                                        <p:attrNameLst>
                                          <p:attrName>style.visibility</p:attrName>
                                        </p:attrNameLst>
                                      </p:cBhvr>
                                      <p:to>
                                        <p:strVal val="visible"/>
                                      </p:to>
                                    </p:set>
                                    <p:anim calcmode="lin" valueType="num">
                                      <p:cBhvr additive="base">
                                        <p:cTn id="14" dur="1500"/>
                                        <p:tgtEl>
                                          <p:spTgt spid="330"/>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2" presetClass="entr" presetSubtype="1" fill="hold" nodeType="afterEffect">
                                  <p:stCondLst>
                                    <p:cond delay="0"/>
                                  </p:stCondLst>
                                  <p:childTnLst>
                                    <p:set>
                                      <p:cBhvr>
                                        <p:cTn id="17" dur="1" fill="hold">
                                          <p:stCondLst>
                                            <p:cond delay="0"/>
                                          </p:stCondLst>
                                        </p:cTn>
                                        <p:tgtEl>
                                          <p:spTgt spid="327"/>
                                        </p:tgtEl>
                                        <p:attrNameLst>
                                          <p:attrName>style.visibility</p:attrName>
                                        </p:attrNameLst>
                                      </p:cBhvr>
                                      <p:to>
                                        <p:strVal val="visible"/>
                                      </p:to>
                                    </p:set>
                                    <p:anim calcmode="lin" valueType="num">
                                      <p:cBhvr additive="base">
                                        <p:cTn id="18" dur="1500"/>
                                        <p:tgtEl>
                                          <p:spTgt spid="327"/>
                                        </p:tgtEl>
                                        <p:attrNameLst>
                                          <p:attrName>ppt_y</p:attrName>
                                        </p:attrNameLst>
                                      </p:cBhvr>
                                      <p:tavLst>
                                        <p:tav tm="0">
                                          <p:val>
                                            <p:strVal val="#ppt_y-1"/>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25"/>
                                        </p:tgtEl>
                                        <p:attrNameLst>
                                          <p:attrName>style.visibility</p:attrName>
                                        </p:attrNameLst>
                                      </p:cBhvr>
                                      <p:to>
                                        <p:strVal val="visible"/>
                                      </p:to>
                                    </p:set>
                                    <p:anim calcmode="lin" valueType="num">
                                      <p:cBhvr additive="base">
                                        <p:cTn id="21" dur="1500"/>
                                        <p:tgtEl>
                                          <p:spTgt spid="325"/>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338"/>
                                        </p:tgtEl>
                                        <p:attrNameLst>
                                          <p:attrName>style.visibility</p:attrName>
                                        </p:attrNameLst>
                                      </p:cBhvr>
                                      <p:to>
                                        <p:strVal val="visible"/>
                                      </p:to>
                                    </p:set>
                                    <p:animEffect transition="in" filter="fade">
                                      <p:cBhvr>
                                        <p:cTn id="24" dur="2000"/>
                                        <p:tgtEl>
                                          <p:spTgt spid="338"/>
                                        </p:tgtEl>
                                      </p:cBhvr>
                                    </p:animEffec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339"/>
                                        </p:tgtEl>
                                        <p:attrNameLst>
                                          <p:attrName>style.visibility</p:attrName>
                                        </p:attrNameLst>
                                      </p:cBhvr>
                                      <p:to>
                                        <p:strVal val="visible"/>
                                      </p:to>
                                    </p:set>
                                    <p:animEffect transition="in" filter="fade">
                                      <p:cBhvr>
                                        <p:cTn id="28" dur="2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123"/>
        <p:cNvGrpSpPr/>
        <p:nvPr/>
      </p:nvGrpSpPr>
      <p:grpSpPr>
        <a:xfrm>
          <a:off x="0" y="0"/>
          <a:ext cx="0" cy="0"/>
          <a:chOff x="0" y="0"/>
          <a:chExt cx="0" cy="0"/>
        </a:xfrm>
      </p:grpSpPr>
      <p:pic>
        <p:nvPicPr>
          <p:cNvPr id="124" name="Shape 124"/>
          <p:cNvPicPr preferRelativeResize="0"/>
          <p:nvPr/>
        </p:nvPicPr>
        <p:blipFill rotWithShape="1">
          <a:blip r:embed="rId3">
            <a:alphaModFix/>
          </a:blip>
          <a:srcRect/>
          <a:stretch/>
        </p:blipFill>
        <p:spPr>
          <a:xfrm>
            <a:off x="0" y="0"/>
            <a:ext cx="12166355" cy="6858000"/>
          </a:xfrm>
          <a:prstGeom prst="rect">
            <a:avLst/>
          </a:prstGeom>
          <a:noFill/>
          <a:ln>
            <a:noFill/>
          </a:ln>
        </p:spPr>
      </p:pic>
      <p:sp>
        <p:nvSpPr>
          <p:cNvPr id="125" name="Shape 125"/>
          <p:cNvSpPr txBox="1"/>
          <p:nvPr/>
        </p:nvSpPr>
        <p:spPr>
          <a:xfrm>
            <a:off x="1459829" y="283783"/>
            <a:ext cx="9246698" cy="4154983"/>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ctr" rtl="0">
              <a:spcBef>
                <a:spcPts val="0"/>
              </a:spcBef>
              <a:buSzPct val="25000"/>
              <a:buNone/>
            </a:pPr>
            <a:r>
              <a:rPr lang="nl-NL" sz="8800" b="1" i="1">
                <a:solidFill>
                  <a:schemeClr val="lt1"/>
                </a:solidFill>
                <a:latin typeface="Calibri"/>
                <a:ea typeface="Calibri"/>
                <a:cs typeface="Calibri"/>
                <a:sym typeface="Calibri"/>
              </a:rPr>
              <a:t>Constructieve</a:t>
            </a:r>
          </a:p>
          <a:p>
            <a:pPr marL="0" marR="0" lvl="0" indent="0" algn="ctr" rtl="0">
              <a:spcBef>
                <a:spcPts val="0"/>
              </a:spcBef>
              <a:buSzPct val="25000"/>
              <a:buNone/>
            </a:pPr>
            <a:r>
              <a:rPr lang="nl-NL" sz="8800" b="1" i="1">
                <a:solidFill>
                  <a:schemeClr val="lt1"/>
                </a:solidFill>
                <a:latin typeface="Calibri"/>
                <a:ea typeface="Calibri"/>
                <a:cs typeface="Calibri"/>
                <a:sym typeface="Calibri"/>
              </a:rPr>
              <a:t>feedback geven</a:t>
            </a:r>
          </a:p>
          <a:p>
            <a:pPr marL="0" marR="0" lvl="0" indent="0" algn="ctr" rtl="0">
              <a:spcBef>
                <a:spcPts val="0"/>
              </a:spcBef>
              <a:buSzPct val="25000"/>
              <a:buNone/>
            </a:pPr>
            <a:r>
              <a:rPr lang="nl-NL" sz="8800" b="1" i="1">
                <a:solidFill>
                  <a:schemeClr val="lt1"/>
                </a:solidFill>
                <a:latin typeface="Calibri"/>
                <a:ea typeface="Calibri"/>
                <a:cs typeface="Calibri"/>
                <a:sym typeface="Calibri"/>
              </a:rPr>
              <a:t>in de rol van expert</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344"/>
        <p:cNvGrpSpPr/>
        <p:nvPr/>
      </p:nvGrpSpPr>
      <p:grpSpPr>
        <a:xfrm>
          <a:off x="0" y="0"/>
          <a:ext cx="0" cy="0"/>
          <a:chOff x="0" y="0"/>
          <a:chExt cx="0" cy="0"/>
        </a:xfrm>
      </p:grpSpPr>
      <p:sp>
        <p:nvSpPr>
          <p:cNvPr id="345" name="Shape 345"/>
          <p:cNvSpPr/>
          <p:nvPr/>
        </p:nvSpPr>
        <p:spPr>
          <a:xfrm>
            <a:off x="0" y="1737"/>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346" name="Shape 346"/>
          <p:cNvPicPr preferRelativeResize="0"/>
          <p:nvPr/>
        </p:nvPicPr>
        <p:blipFill rotWithShape="1">
          <a:blip r:embed="rId3">
            <a:alphaModFix/>
          </a:blip>
          <a:srcRect/>
          <a:stretch/>
        </p:blipFill>
        <p:spPr>
          <a:xfrm>
            <a:off x="3020522" y="1123832"/>
            <a:ext cx="8833426" cy="5777060"/>
          </a:xfrm>
          <a:prstGeom prst="rect">
            <a:avLst/>
          </a:prstGeom>
          <a:noFill/>
          <a:ln>
            <a:noFill/>
          </a:ln>
        </p:spPr>
      </p:pic>
      <p:sp>
        <p:nvSpPr>
          <p:cNvPr id="347" name="Shape 347"/>
          <p:cNvSpPr txBox="1"/>
          <p:nvPr/>
        </p:nvSpPr>
        <p:spPr>
          <a:xfrm>
            <a:off x="479424" y="5393885"/>
            <a:ext cx="11203418" cy="1077217"/>
          </a:xfrm>
          <a:prstGeom prst="rect">
            <a:avLst/>
          </a:prstGeom>
          <a:noFill/>
          <a:ln>
            <a:noFill/>
          </a:ln>
          <a:effectLst>
            <a:outerShdw blurRad="50799" dist="38100" dir="2700000" algn="tl" rotWithShape="0">
              <a:srgbClr val="000000">
                <a:alpha val="40000"/>
              </a:srgbClr>
            </a:outerShdw>
          </a:effectLst>
        </p:spPr>
        <p:txBody>
          <a:bodyPr lIns="91425" tIns="45700" rIns="91425" bIns="45700" anchor="t" anchorCtr="0">
            <a:noAutofit/>
          </a:bodyPr>
          <a:lstStyle/>
          <a:p>
            <a:pPr marL="0" marR="0" lvl="0" indent="0" algn="l" rtl="0">
              <a:spcBef>
                <a:spcPts val="0"/>
              </a:spcBef>
              <a:buSzPct val="25000"/>
              <a:buNone/>
            </a:pPr>
            <a:r>
              <a:rPr lang="nl-NL" sz="3200" b="1">
                <a:solidFill>
                  <a:schemeClr val="lt1"/>
                </a:solidFill>
                <a:latin typeface="Calibri"/>
                <a:ea typeface="Calibri"/>
                <a:cs typeface="Calibri"/>
                <a:sym typeface="Calibri"/>
              </a:rPr>
              <a:t>Het geven van goede veranderingsgerichte feedback die prestatie en motivatie bevordert is nog niet zo eenvoudig!</a:t>
            </a:r>
          </a:p>
        </p:txBody>
      </p:sp>
      <p:sp>
        <p:nvSpPr>
          <p:cNvPr id="348" name="Shape 348"/>
          <p:cNvSpPr txBox="1"/>
          <p:nvPr/>
        </p:nvSpPr>
        <p:spPr>
          <a:xfrm>
            <a:off x="479425" y="96604"/>
            <a:ext cx="11173687"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Veranderingsgerichte feedback</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2000"/>
                                        <p:tgtEl>
                                          <p:spTgt spid="346"/>
                                        </p:tgtEl>
                                      </p:cBhvr>
                                    </p:animEffect>
                                  </p:childTnLst>
                                </p:cTn>
                              </p:par>
                              <p:par>
                                <p:cTn id="8" presetID="10" presetClass="entr" presetSubtype="0" fill="hold" nodeType="withEffect">
                                  <p:stCondLst>
                                    <p:cond delay="0"/>
                                  </p:stCondLst>
                                  <p:childTnLst>
                                    <p:set>
                                      <p:cBhvr>
                                        <p:cTn id="9" dur="1" fill="hold">
                                          <p:stCondLst>
                                            <p:cond delay="0"/>
                                          </p:stCondLst>
                                        </p:cTn>
                                        <p:tgtEl>
                                          <p:spTgt spid="347"/>
                                        </p:tgtEl>
                                        <p:attrNameLst>
                                          <p:attrName>style.visibility</p:attrName>
                                        </p:attrNameLst>
                                      </p:cBhvr>
                                      <p:to>
                                        <p:strVal val="visible"/>
                                      </p:to>
                                    </p:set>
                                    <p:animEffect transition="in" filter="fade">
                                      <p:cBhvr>
                                        <p:cTn id="10" dur="2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382"/>
        <p:cNvGrpSpPr/>
        <p:nvPr/>
      </p:nvGrpSpPr>
      <p:grpSpPr>
        <a:xfrm>
          <a:off x="0" y="0"/>
          <a:ext cx="0" cy="0"/>
          <a:chOff x="0" y="0"/>
          <a:chExt cx="0" cy="0"/>
        </a:xfrm>
      </p:grpSpPr>
      <p:sp>
        <p:nvSpPr>
          <p:cNvPr id="383" name="Shape 383"/>
          <p:cNvSpPr txBox="1"/>
          <p:nvPr/>
        </p:nvSpPr>
        <p:spPr>
          <a:xfrm>
            <a:off x="479425" y="1154392"/>
            <a:ext cx="11203418"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3200" b="1">
                <a:solidFill>
                  <a:schemeClr val="lt1"/>
                </a:solidFill>
                <a:latin typeface="Calibri"/>
                <a:ea typeface="Calibri"/>
                <a:cs typeface="Calibri"/>
                <a:sym typeface="Calibri"/>
              </a:rPr>
              <a:t>Een gevoel van autonomie is</a:t>
            </a:r>
          </a:p>
          <a:p>
            <a:pPr marL="0" marR="0" lvl="0" indent="0" algn="l" rtl="0">
              <a:spcBef>
                <a:spcPts val="0"/>
              </a:spcBef>
              <a:buSzPct val="25000"/>
              <a:buNone/>
            </a:pPr>
            <a:r>
              <a:rPr lang="nl-NL" sz="2400" b="1" i="1">
                <a:solidFill>
                  <a:schemeClr val="lt1"/>
                </a:solidFill>
                <a:latin typeface="Calibri"/>
                <a:ea typeface="Calibri"/>
                <a:cs typeface="Calibri"/>
                <a:sym typeface="Calibri"/>
              </a:rPr>
              <a:t>- volgens de self-determination theorie van Deci en Ryan - </a:t>
            </a:r>
          </a:p>
          <a:p>
            <a:pPr marL="0" marR="0" lvl="0" indent="0" algn="l" rtl="0">
              <a:spcBef>
                <a:spcPts val="0"/>
              </a:spcBef>
              <a:buSzPct val="25000"/>
              <a:buNone/>
            </a:pPr>
            <a:r>
              <a:rPr lang="nl-NL" sz="3200" b="1">
                <a:solidFill>
                  <a:schemeClr val="lt1"/>
                </a:solidFill>
                <a:latin typeface="Calibri"/>
                <a:ea typeface="Calibri"/>
                <a:cs typeface="Calibri"/>
                <a:sym typeface="Calibri"/>
              </a:rPr>
              <a:t>noodzakelijk voor intrinsieke motivatie.</a:t>
            </a:r>
          </a:p>
        </p:txBody>
      </p:sp>
      <p:grpSp>
        <p:nvGrpSpPr>
          <p:cNvPr id="384" name="Shape 384"/>
          <p:cNvGrpSpPr/>
          <p:nvPr/>
        </p:nvGrpSpPr>
        <p:grpSpPr>
          <a:xfrm>
            <a:off x="479425" y="3260851"/>
            <a:ext cx="11218283" cy="3597148"/>
            <a:chOff x="479425" y="3260851"/>
            <a:chExt cx="11218283" cy="3597148"/>
          </a:xfrm>
        </p:grpSpPr>
        <p:sp>
          <p:nvSpPr>
            <p:cNvPr id="385" name="Shape 385"/>
            <p:cNvSpPr/>
            <p:nvPr/>
          </p:nvSpPr>
          <p:spPr>
            <a:xfrm>
              <a:off x="479425" y="3260851"/>
              <a:ext cx="6886108" cy="359714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386" name="Shape 386"/>
            <p:cNvPicPr preferRelativeResize="0"/>
            <p:nvPr/>
          </p:nvPicPr>
          <p:blipFill rotWithShape="1">
            <a:blip r:embed="rId3">
              <a:alphaModFix/>
            </a:blip>
            <a:srcRect/>
            <a:stretch/>
          </p:blipFill>
          <p:spPr>
            <a:xfrm>
              <a:off x="6558925" y="3260851"/>
              <a:ext cx="5138783" cy="3597148"/>
            </a:xfrm>
            <a:prstGeom prst="rect">
              <a:avLst/>
            </a:prstGeom>
            <a:noFill/>
            <a:ln>
              <a:noFill/>
            </a:ln>
          </p:spPr>
        </p:pic>
        <p:sp>
          <p:nvSpPr>
            <p:cNvPr id="387" name="Shape 387"/>
            <p:cNvSpPr txBox="1"/>
            <p:nvPr/>
          </p:nvSpPr>
          <p:spPr>
            <a:xfrm>
              <a:off x="758250" y="3898783"/>
              <a:ext cx="6328454" cy="255454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3200" b="1" i="1">
                  <a:solidFill>
                    <a:schemeClr val="dk1"/>
                  </a:solidFill>
                  <a:latin typeface="Calibri"/>
                  <a:ea typeface="Calibri"/>
                  <a:cs typeface="Calibri"/>
                  <a:sym typeface="Calibri"/>
                </a:rPr>
                <a:t>Intrinsiek gemotiveerde lerenden:</a:t>
              </a:r>
            </a:p>
            <a:p>
              <a:pPr marL="457200" marR="0" lvl="0" indent="-457200" algn="l" rtl="0">
                <a:spcBef>
                  <a:spcPts val="0"/>
                </a:spcBef>
                <a:buClr>
                  <a:schemeClr val="dk1"/>
                </a:buClr>
                <a:buSzPct val="100000"/>
                <a:buFont typeface="Arial"/>
                <a:buChar char="•"/>
              </a:pPr>
              <a:r>
                <a:rPr lang="nl-NL" sz="3200" b="1" i="1">
                  <a:solidFill>
                    <a:schemeClr val="dk1"/>
                  </a:solidFill>
                  <a:latin typeface="Calibri"/>
                  <a:ea typeface="Calibri"/>
                  <a:cs typeface="Calibri"/>
                  <a:sym typeface="Calibri"/>
                </a:rPr>
                <a:t>oefenen meer</a:t>
              </a:r>
            </a:p>
            <a:p>
              <a:pPr marL="457200" marR="0" lvl="0" indent="-457200" algn="l" rtl="0">
                <a:spcBef>
                  <a:spcPts val="0"/>
                </a:spcBef>
                <a:buClr>
                  <a:schemeClr val="dk1"/>
                </a:buClr>
                <a:buSzPct val="100000"/>
                <a:buFont typeface="Arial"/>
                <a:buChar char="•"/>
              </a:pPr>
              <a:r>
                <a:rPr lang="nl-NL" sz="3200" b="1" i="1">
                  <a:solidFill>
                    <a:schemeClr val="dk1"/>
                  </a:solidFill>
                  <a:latin typeface="Calibri"/>
                  <a:ea typeface="Calibri"/>
                  <a:cs typeface="Calibri"/>
                  <a:sym typeface="Calibri"/>
                </a:rPr>
                <a:t>presteren beter</a:t>
              </a:r>
            </a:p>
            <a:p>
              <a:pPr marL="457200" marR="0" lvl="0" indent="-457200" algn="l" rtl="0">
                <a:spcBef>
                  <a:spcPts val="0"/>
                </a:spcBef>
                <a:buClr>
                  <a:schemeClr val="dk1"/>
                </a:buClr>
                <a:buSzPct val="100000"/>
                <a:buFont typeface="Arial"/>
                <a:buChar char="•"/>
              </a:pPr>
              <a:r>
                <a:rPr lang="nl-NL" sz="3200" b="1" i="1">
                  <a:solidFill>
                    <a:schemeClr val="dk1"/>
                  </a:solidFill>
                  <a:latin typeface="Calibri"/>
                  <a:ea typeface="Calibri"/>
                  <a:cs typeface="Calibri"/>
                  <a:sym typeface="Calibri"/>
                </a:rPr>
                <a:t>zijn zelfverzekerder</a:t>
              </a:r>
            </a:p>
            <a:p>
              <a:pPr marL="457200" marR="0" lvl="0" indent="-457200" algn="l" rtl="0">
                <a:spcBef>
                  <a:spcPts val="0"/>
                </a:spcBef>
                <a:buClr>
                  <a:schemeClr val="dk1"/>
                </a:buClr>
                <a:buSzPct val="100000"/>
                <a:buFont typeface="Arial"/>
                <a:buChar char="•"/>
              </a:pPr>
              <a:r>
                <a:rPr lang="nl-NL" sz="3200" b="1" i="1">
                  <a:solidFill>
                    <a:schemeClr val="dk1"/>
                  </a:solidFill>
                  <a:latin typeface="Calibri"/>
                  <a:ea typeface="Calibri"/>
                  <a:cs typeface="Calibri"/>
                  <a:sym typeface="Calibri"/>
                </a:rPr>
                <a:t>zitten beter in hun vel. </a:t>
              </a:r>
            </a:p>
          </p:txBody>
        </p:sp>
      </p:grpSp>
      <p:sp>
        <p:nvSpPr>
          <p:cNvPr id="388" name="Shape 388"/>
          <p:cNvSpPr/>
          <p:nvPr/>
        </p:nvSpPr>
        <p:spPr>
          <a:xfrm>
            <a:off x="0" y="1737"/>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89" name="Shape 389"/>
          <p:cNvSpPr txBox="1"/>
          <p:nvPr/>
        </p:nvSpPr>
        <p:spPr>
          <a:xfrm>
            <a:off x="479425" y="96604"/>
            <a:ext cx="11173687"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Veranderingsgerichte feedback</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3000"/>
                                        <p:tgtEl>
                                          <p:spTgt spid="383"/>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384"/>
                                        </p:tgtEl>
                                        <p:attrNameLst>
                                          <p:attrName>style.visibility</p:attrName>
                                        </p:attrNameLst>
                                      </p:cBhvr>
                                      <p:to>
                                        <p:strVal val="visible"/>
                                      </p:to>
                                    </p:set>
                                    <p:animEffect transition="in" filter="fade">
                                      <p:cBhvr>
                                        <p:cTn id="11" dur="30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393"/>
        <p:cNvGrpSpPr/>
        <p:nvPr/>
      </p:nvGrpSpPr>
      <p:grpSpPr>
        <a:xfrm>
          <a:off x="0" y="0"/>
          <a:ext cx="0" cy="0"/>
          <a:chOff x="0" y="0"/>
          <a:chExt cx="0" cy="0"/>
        </a:xfrm>
      </p:grpSpPr>
      <p:sp>
        <p:nvSpPr>
          <p:cNvPr id="394" name="Shape 394"/>
          <p:cNvSpPr txBox="1"/>
          <p:nvPr/>
        </p:nvSpPr>
        <p:spPr>
          <a:xfrm>
            <a:off x="509156" y="804491"/>
            <a:ext cx="11203418" cy="21236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6600" b="1">
                <a:solidFill>
                  <a:schemeClr val="lt1"/>
                </a:solidFill>
                <a:latin typeface="Calibri"/>
                <a:ea typeface="Calibri"/>
                <a:cs typeface="Calibri"/>
                <a:sym typeface="Calibri"/>
              </a:rPr>
              <a:t>Goede veranderingsgerichte feedback is dus om te beginnen</a:t>
            </a:r>
          </a:p>
        </p:txBody>
      </p:sp>
      <p:sp>
        <p:nvSpPr>
          <p:cNvPr id="395" name="Shape 395"/>
          <p:cNvSpPr txBox="1"/>
          <p:nvPr/>
        </p:nvSpPr>
        <p:spPr>
          <a:xfrm>
            <a:off x="509156" y="2238178"/>
            <a:ext cx="11203418" cy="775596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16200" b="1">
                <a:solidFill>
                  <a:srgbClr val="FFFF00"/>
                </a:solidFill>
                <a:latin typeface="Calibri"/>
                <a:ea typeface="Calibri"/>
                <a:cs typeface="Calibri"/>
                <a:sym typeface="Calibri"/>
              </a:rPr>
              <a:t>Autonomie</a:t>
            </a:r>
          </a:p>
          <a:p>
            <a:pPr marL="0" marR="0" lvl="0" indent="0" algn="l" rtl="0">
              <a:spcBef>
                <a:spcPts val="0"/>
              </a:spcBef>
              <a:buSzPct val="25000"/>
              <a:buNone/>
            </a:pPr>
            <a:r>
              <a:rPr lang="nl-NL" sz="16200" b="1">
                <a:solidFill>
                  <a:srgbClr val="FFFF00"/>
                </a:solidFill>
                <a:latin typeface="Calibri"/>
                <a:ea typeface="Calibri"/>
                <a:cs typeface="Calibri"/>
                <a:sym typeface="Calibri"/>
              </a:rPr>
              <a:t>bevorderend.</a:t>
            </a:r>
          </a:p>
        </p:txBody>
      </p:sp>
      <p:sp>
        <p:nvSpPr>
          <p:cNvPr id="396" name="Shape 396"/>
          <p:cNvSpPr/>
          <p:nvPr/>
        </p:nvSpPr>
        <p:spPr>
          <a:xfrm>
            <a:off x="0" y="1737"/>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97" name="Shape 397"/>
          <p:cNvSpPr txBox="1"/>
          <p:nvPr/>
        </p:nvSpPr>
        <p:spPr>
          <a:xfrm>
            <a:off x="479425" y="96604"/>
            <a:ext cx="11173687"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Veranderingsgerichte feedback</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20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402"/>
        <p:cNvGrpSpPr/>
        <p:nvPr/>
      </p:nvGrpSpPr>
      <p:grpSpPr>
        <a:xfrm>
          <a:off x="0" y="0"/>
          <a:ext cx="0" cy="0"/>
          <a:chOff x="0" y="0"/>
          <a:chExt cx="0" cy="0"/>
        </a:xfrm>
      </p:grpSpPr>
      <p:sp>
        <p:nvSpPr>
          <p:cNvPr id="403" name="Shape 403"/>
          <p:cNvSpPr/>
          <p:nvPr/>
        </p:nvSpPr>
        <p:spPr>
          <a:xfrm>
            <a:off x="0" y="1737"/>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05" name="Shape 405"/>
          <p:cNvSpPr/>
          <p:nvPr/>
        </p:nvSpPr>
        <p:spPr>
          <a:xfrm>
            <a:off x="449693" y="2952929"/>
            <a:ext cx="11233150" cy="800218"/>
          </a:xfrm>
          <a:prstGeom prst="rect">
            <a:avLst/>
          </a:prstGeom>
          <a:solidFill>
            <a:srgbClr val="2E75B5">
              <a:alpha val="60000"/>
            </a:srgbClr>
          </a:solid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Noto Sans Symbols"/>
              <a:buChar char="➢"/>
            </a:pPr>
            <a:r>
              <a:rPr lang="nl-NL" sz="2800" b="1" i="1" dirty="0">
                <a:solidFill>
                  <a:schemeClr val="lt1"/>
                </a:solidFill>
                <a:latin typeface="Helvetica Neue"/>
                <a:ea typeface="Helvetica Neue"/>
                <a:cs typeface="Helvetica Neue"/>
                <a:sym typeface="Helvetica Neue"/>
              </a:rPr>
              <a:t>Empathisch.</a:t>
            </a:r>
            <a:r>
              <a:rPr lang="nl-NL" sz="2800" b="1" dirty="0">
                <a:solidFill>
                  <a:schemeClr val="lt1"/>
                </a:solidFill>
                <a:latin typeface="Helvetica Neue"/>
                <a:ea typeface="Helvetica Neue"/>
                <a:cs typeface="Helvetica Neue"/>
                <a:sym typeface="Helvetica Neue"/>
              </a:rPr>
              <a:t> </a:t>
            </a:r>
            <a:r>
              <a:rPr lang="nl-NL" sz="1800" b="1" dirty="0">
                <a:solidFill>
                  <a:schemeClr val="lt1"/>
                </a:solidFill>
                <a:latin typeface="Helvetica Neue"/>
                <a:ea typeface="Helvetica Neue"/>
                <a:cs typeface="Helvetica Neue"/>
                <a:sym typeface="Helvetica Neue"/>
              </a:rPr>
              <a:t>Hiermee wordt bedoeld dat bij het geven van negatieve feedback rekening wordt gehouden met de gevoelens en moeilijkheden van de lerende.</a:t>
            </a:r>
          </a:p>
        </p:txBody>
      </p:sp>
      <p:sp>
        <p:nvSpPr>
          <p:cNvPr id="406" name="Shape 406"/>
          <p:cNvSpPr txBox="1"/>
          <p:nvPr/>
        </p:nvSpPr>
        <p:spPr>
          <a:xfrm>
            <a:off x="479425" y="1103849"/>
            <a:ext cx="11233150" cy="584774"/>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3200" b="1" i="1">
                <a:solidFill>
                  <a:schemeClr val="lt1"/>
                </a:solidFill>
                <a:latin typeface="Helvetica Neue"/>
                <a:ea typeface="Helvetica Neue"/>
                <a:cs typeface="Helvetica Neue"/>
                <a:sym typeface="Helvetica Neue"/>
              </a:rPr>
              <a:t>Goede veranderingsgerichte feedback is/wordt:</a:t>
            </a:r>
          </a:p>
        </p:txBody>
      </p:sp>
      <p:sp>
        <p:nvSpPr>
          <p:cNvPr id="407" name="Shape 407"/>
          <p:cNvSpPr/>
          <p:nvPr/>
        </p:nvSpPr>
        <p:spPr>
          <a:xfrm>
            <a:off x="479425" y="3940236"/>
            <a:ext cx="11233150" cy="1077217"/>
          </a:xfrm>
          <a:prstGeom prst="rect">
            <a:avLst/>
          </a:prstGeom>
          <a:solidFill>
            <a:srgbClr val="2E75B5">
              <a:alpha val="60000"/>
            </a:srgbClr>
          </a:solid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Noto Sans Symbols"/>
              <a:buChar char="➢"/>
            </a:pPr>
            <a:r>
              <a:rPr lang="nl-NL" sz="2800" b="1" i="1" dirty="0">
                <a:solidFill>
                  <a:schemeClr val="lt1"/>
                </a:solidFill>
                <a:latin typeface="Helvetica Neue"/>
                <a:ea typeface="Helvetica Neue"/>
                <a:cs typeface="Helvetica Neue"/>
                <a:sym typeface="Helvetica Neue"/>
              </a:rPr>
              <a:t>Gekoppeld aan keuzes voor oplossingen.</a:t>
            </a:r>
            <a:r>
              <a:rPr lang="nl-NL" sz="2800" b="1" dirty="0">
                <a:solidFill>
                  <a:schemeClr val="lt1"/>
                </a:solidFill>
                <a:latin typeface="Helvetica Neue"/>
                <a:ea typeface="Helvetica Neue"/>
                <a:cs typeface="Helvetica Neue"/>
                <a:sym typeface="Helvetica Neue"/>
              </a:rPr>
              <a:t> </a:t>
            </a:r>
            <a:r>
              <a:rPr lang="nl-NL" sz="1800" b="1" dirty="0">
                <a:solidFill>
                  <a:schemeClr val="lt1"/>
                </a:solidFill>
                <a:latin typeface="Helvetica Neue"/>
                <a:ea typeface="Helvetica Neue"/>
                <a:cs typeface="Helvetica Neue"/>
                <a:sym typeface="Helvetica Neue"/>
              </a:rPr>
              <a:t>Wanneer mogelijk, geeft de coach de lerende meerdere opties en meerdere manieren om zich te proberen te verbeteren. Dit past bij het uitgangspunt dat de feedback moet bijdragen aan de autonomie van de lerende.</a:t>
            </a:r>
          </a:p>
        </p:txBody>
      </p:sp>
      <p:sp>
        <p:nvSpPr>
          <p:cNvPr id="408" name="Shape 408"/>
          <p:cNvSpPr/>
          <p:nvPr/>
        </p:nvSpPr>
        <p:spPr>
          <a:xfrm>
            <a:off x="464508" y="5389207"/>
            <a:ext cx="11233150" cy="1231106"/>
          </a:xfrm>
          <a:prstGeom prst="rect">
            <a:avLst/>
          </a:prstGeom>
          <a:solidFill>
            <a:srgbClr val="2E75B5">
              <a:alpha val="60000"/>
            </a:srgbClr>
          </a:solid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Noto Sans Symbols"/>
              <a:buChar char="➢"/>
            </a:pPr>
            <a:r>
              <a:rPr lang="nl-NL" sz="2800" b="1" i="1" dirty="0">
                <a:solidFill>
                  <a:schemeClr val="lt1"/>
                </a:solidFill>
                <a:latin typeface="Helvetica Neue"/>
                <a:ea typeface="Helvetica Neue"/>
                <a:cs typeface="Helvetica Neue"/>
                <a:sym typeface="Helvetica Neue"/>
              </a:rPr>
              <a:t>Gebaseerd op duidelijke en haalbare doelstellingen, die bekend zijn bij de lerende.</a:t>
            </a:r>
            <a:r>
              <a:rPr lang="nl-NL" sz="2800" b="1" dirty="0">
                <a:solidFill>
                  <a:schemeClr val="lt1"/>
                </a:solidFill>
                <a:latin typeface="Helvetica Neue"/>
                <a:ea typeface="Helvetica Neue"/>
                <a:cs typeface="Helvetica Neue"/>
                <a:sym typeface="Helvetica Neue"/>
              </a:rPr>
              <a:t> </a:t>
            </a:r>
            <a:r>
              <a:rPr lang="nl-NL" sz="1800" b="1" dirty="0">
                <a:solidFill>
                  <a:schemeClr val="lt1"/>
                </a:solidFill>
                <a:latin typeface="Helvetica Neue"/>
                <a:ea typeface="Helvetica Neue"/>
                <a:cs typeface="Helvetica Neue"/>
                <a:sym typeface="Helvetica Neue"/>
              </a:rPr>
              <a:t>Coaches zouden moeten checken of de lerende de bedoeling van de feedback begrijpt, en of de lerende de gevraagde prestatie haalbaar acht.</a:t>
            </a:r>
          </a:p>
        </p:txBody>
      </p:sp>
      <p:sp>
        <p:nvSpPr>
          <p:cNvPr id="409" name="Shape 409"/>
          <p:cNvSpPr txBox="1"/>
          <p:nvPr/>
        </p:nvSpPr>
        <p:spPr>
          <a:xfrm>
            <a:off x="479425" y="96604"/>
            <a:ext cx="11173687"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Veranderingsgerichte feedback</a:t>
            </a:r>
          </a:p>
        </p:txBody>
      </p:sp>
      <p:pic>
        <p:nvPicPr>
          <p:cNvPr id="3" name="Afbeelding 2"/>
          <p:cNvPicPr>
            <a:picLocks noChangeAspect="1"/>
          </p:cNvPicPr>
          <p:nvPr/>
        </p:nvPicPr>
        <p:blipFill>
          <a:blip r:embed="rId3"/>
          <a:stretch>
            <a:fillRect/>
          </a:stretch>
        </p:blipFill>
        <p:spPr>
          <a:xfrm>
            <a:off x="9904313" y="1502832"/>
            <a:ext cx="2287687" cy="1619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414"/>
        <p:cNvGrpSpPr/>
        <p:nvPr/>
      </p:nvGrpSpPr>
      <p:grpSpPr>
        <a:xfrm>
          <a:off x="0" y="0"/>
          <a:ext cx="0" cy="0"/>
          <a:chOff x="0" y="0"/>
          <a:chExt cx="0" cy="0"/>
        </a:xfrm>
      </p:grpSpPr>
      <p:sp>
        <p:nvSpPr>
          <p:cNvPr id="415" name="Shape 415"/>
          <p:cNvSpPr/>
          <p:nvPr/>
        </p:nvSpPr>
        <p:spPr>
          <a:xfrm>
            <a:off x="0" y="1737"/>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17" name="Shape 417"/>
          <p:cNvSpPr/>
          <p:nvPr/>
        </p:nvSpPr>
        <p:spPr>
          <a:xfrm>
            <a:off x="479425" y="2565400"/>
            <a:ext cx="11233150" cy="800218"/>
          </a:xfrm>
          <a:prstGeom prst="rect">
            <a:avLst/>
          </a:prstGeom>
          <a:solidFill>
            <a:srgbClr val="2E75B6">
              <a:alpha val="60000"/>
            </a:srgbClr>
          </a:solid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Noto Sans Symbols"/>
              <a:buChar char="➢"/>
            </a:pPr>
            <a:r>
              <a:rPr lang="nl-NL" sz="2800" b="1" i="1">
                <a:solidFill>
                  <a:schemeClr val="lt1"/>
                </a:solidFill>
                <a:latin typeface="Helvetica Neue"/>
                <a:ea typeface="Helvetica Neue"/>
                <a:cs typeface="Helvetica Neue"/>
                <a:sym typeface="Helvetica Neue"/>
              </a:rPr>
              <a:t>Gekoppeld aan tips.</a:t>
            </a:r>
            <a:r>
              <a:rPr lang="nl-NL" sz="1800" b="1">
                <a:solidFill>
                  <a:schemeClr val="lt1"/>
                </a:solidFill>
                <a:latin typeface="Helvetica Neue"/>
                <a:ea typeface="Helvetica Neue"/>
                <a:cs typeface="Helvetica Neue"/>
                <a:sym typeface="Helvetica Neue"/>
              </a:rPr>
              <a:t> Door tips te geven, in plaats van alleen te benoemen wat niet deugt, wordt ook weer de autonomie van de lerende bevorderd.</a:t>
            </a:r>
          </a:p>
        </p:txBody>
      </p:sp>
      <p:sp>
        <p:nvSpPr>
          <p:cNvPr id="418" name="Shape 418"/>
          <p:cNvSpPr txBox="1"/>
          <p:nvPr/>
        </p:nvSpPr>
        <p:spPr>
          <a:xfrm>
            <a:off x="479425" y="1111966"/>
            <a:ext cx="11233150" cy="584774"/>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3200" b="1" i="1">
                <a:solidFill>
                  <a:schemeClr val="lt1"/>
                </a:solidFill>
                <a:latin typeface="Helvetica Neue"/>
                <a:ea typeface="Helvetica Neue"/>
                <a:cs typeface="Helvetica Neue"/>
                <a:sym typeface="Helvetica Neue"/>
              </a:rPr>
              <a:t>Goede veranderingsgerichte feedback is/wordt:</a:t>
            </a:r>
          </a:p>
        </p:txBody>
      </p:sp>
      <p:sp>
        <p:nvSpPr>
          <p:cNvPr id="419" name="Shape 419"/>
          <p:cNvSpPr/>
          <p:nvPr/>
        </p:nvSpPr>
        <p:spPr>
          <a:xfrm>
            <a:off x="479425" y="3678187"/>
            <a:ext cx="11233150" cy="523219"/>
          </a:xfrm>
          <a:prstGeom prst="rect">
            <a:avLst/>
          </a:prstGeom>
          <a:solidFill>
            <a:srgbClr val="2E75B6">
              <a:alpha val="60000"/>
            </a:srgbClr>
          </a:solid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Noto Sans Symbols"/>
              <a:buChar char="➢"/>
            </a:pPr>
            <a:r>
              <a:rPr lang="nl-NL" sz="2800" b="1" i="1">
                <a:solidFill>
                  <a:schemeClr val="lt1"/>
                </a:solidFill>
                <a:latin typeface="Helvetica Neue"/>
                <a:ea typeface="Helvetica Neue"/>
                <a:cs typeface="Helvetica Neue"/>
                <a:sym typeface="Helvetica Neue"/>
              </a:rPr>
              <a:t>Direct gegeven.</a:t>
            </a:r>
          </a:p>
        </p:txBody>
      </p:sp>
      <p:sp>
        <p:nvSpPr>
          <p:cNvPr id="420" name="Shape 420"/>
          <p:cNvSpPr/>
          <p:nvPr/>
        </p:nvSpPr>
        <p:spPr>
          <a:xfrm>
            <a:off x="479425" y="4654414"/>
            <a:ext cx="11233150" cy="523219"/>
          </a:xfrm>
          <a:prstGeom prst="rect">
            <a:avLst/>
          </a:prstGeom>
          <a:solidFill>
            <a:srgbClr val="2E75B6">
              <a:alpha val="60000"/>
            </a:srgbClr>
          </a:solid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Noto Sans Symbols"/>
              <a:buChar char="➢"/>
            </a:pPr>
            <a:r>
              <a:rPr lang="nl-NL" sz="2800" b="1" i="1">
                <a:solidFill>
                  <a:schemeClr val="lt1"/>
                </a:solidFill>
                <a:latin typeface="Helvetica Neue"/>
                <a:ea typeface="Helvetica Neue"/>
                <a:cs typeface="Helvetica Neue"/>
                <a:sym typeface="Helvetica Neue"/>
              </a:rPr>
              <a:t>Privé (in plaats van publiekelijk) gegeven.</a:t>
            </a:r>
          </a:p>
        </p:txBody>
      </p:sp>
      <p:sp>
        <p:nvSpPr>
          <p:cNvPr id="421" name="Shape 421"/>
          <p:cNvSpPr/>
          <p:nvPr/>
        </p:nvSpPr>
        <p:spPr>
          <a:xfrm>
            <a:off x="479425" y="5630642"/>
            <a:ext cx="11233150" cy="523219"/>
          </a:xfrm>
          <a:prstGeom prst="rect">
            <a:avLst/>
          </a:prstGeom>
          <a:solidFill>
            <a:srgbClr val="2E75B6">
              <a:alpha val="60000"/>
            </a:srgbClr>
          </a:solid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Noto Sans Symbols"/>
              <a:buChar char="➢"/>
            </a:pPr>
            <a:r>
              <a:rPr lang="nl-NL" sz="2800" b="1" i="1">
                <a:solidFill>
                  <a:schemeClr val="lt1"/>
                </a:solidFill>
                <a:latin typeface="Helvetica Neue"/>
                <a:ea typeface="Helvetica Neue"/>
                <a:cs typeface="Helvetica Neue"/>
                <a:sym typeface="Helvetica Neue"/>
              </a:rPr>
              <a:t>Op zorgzame toon gebracht.</a:t>
            </a:r>
          </a:p>
        </p:txBody>
      </p:sp>
      <p:sp>
        <p:nvSpPr>
          <p:cNvPr id="422" name="Shape 422"/>
          <p:cNvSpPr txBox="1"/>
          <p:nvPr/>
        </p:nvSpPr>
        <p:spPr>
          <a:xfrm>
            <a:off x="479425" y="96604"/>
            <a:ext cx="11173687"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Veranderingsgerichte feedback</a:t>
            </a:r>
          </a:p>
        </p:txBody>
      </p:sp>
      <p:pic>
        <p:nvPicPr>
          <p:cNvPr id="2" name="Afbeelding 1"/>
          <p:cNvPicPr>
            <a:picLocks noChangeAspect="1"/>
          </p:cNvPicPr>
          <p:nvPr/>
        </p:nvPicPr>
        <p:blipFill>
          <a:blip r:embed="rId3"/>
          <a:stretch>
            <a:fillRect/>
          </a:stretch>
        </p:blipFill>
        <p:spPr>
          <a:xfrm>
            <a:off x="9120336" y="5157192"/>
            <a:ext cx="2740163" cy="1295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426"/>
        <p:cNvGrpSpPr/>
        <p:nvPr/>
      </p:nvGrpSpPr>
      <p:grpSpPr>
        <a:xfrm>
          <a:off x="0" y="0"/>
          <a:ext cx="0" cy="0"/>
          <a:chOff x="0" y="0"/>
          <a:chExt cx="0" cy="0"/>
        </a:xfrm>
      </p:grpSpPr>
      <p:sp>
        <p:nvSpPr>
          <p:cNvPr id="427" name="Shape 427"/>
          <p:cNvSpPr/>
          <p:nvPr/>
        </p:nvSpPr>
        <p:spPr>
          <a:xfrm>
            <a:off x="0" y="1737"/>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28" name="Shape 428"/>
          <p:cNvSpPr txBox="1"/>
          <p:nvPr/>
        </p:nvSpPr>
        <p:spPr>
          <a:xfrm>
            <a:off x="479425" y="2532152"/>
            <a:ext cx="7339113"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2400" b="1" i="1">
                <a:solidFill>
                  <a:schemeClr val="lt1"/>
                </a:solidFill>
                <a:latin typeface="Calibri"/>
                <a:ea typeface="Calibri"/>
                <a:cs typeface="Calibri"/>
                <a:sym typeface="Calibri"/>
              </a:rPr>
              <a:t>Zoals met zoveel veranderingen in gedrag en coachingsstijl begint het met bewustwording. </a:t>
            </a:r>
          </a:p>
        </p:txBody>
      </p:sp>
      <p:sp>
        <p:nvSpPr>
          <p:cNvPr id="429" name="Shape 429"/>
          <p:cNvSpPr txBox="1"/>
          <p:nvPr/>
        </p:nvSpPr>
        <p:spPr>
          <a:xfrm>
            <a:off x="479425" y="4886662"/>
            <a:ext cx="6575715" cy="15696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2400" b="1" i="1">
                <a:solidFill>
                  <a:schemeClr val="lt1"/>
                </a:solidFill>
                <a:latin typeface="Calibri"/>
                <a:ea typeface="Calibri"/>
                <a:cs typeface="Calibri"/>
                <a:sym typeface="Calibri"/>
              </a:rPr>
              <a:t>Coaches die meer controlerend ingesteld zijn geven mogelijk negatieve feedback om hun eigen stress te verlichten, en vergeten zich te focussen op het leerproces en de motivatie van de lerende. </a:t>
            </a:r>
          </a:p>
        </p:txBody>
      </p:sp>
      <p:sp>
        <p:nvSpPr>
          <p:cNvPr id="430" name="Shape 430"/>
          <p:cNvSpPr txBox="1"/>
          <p:nvPr/>
        </p:nvSpPr>
        <p:spPr>
          <a:xfrm>
            <a:off x="479425" y="1061321"/>
            <a:ext cx="11233150" cy="646331"/>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3600" b="1">
                <a:solidFill>
                  <a:schemeClr val="lt1"/>
                </a:solidFill>
                <a:latin typeface="Calibri"/>
                <a:ea typeface="Calibri"/>
                <a:cs typeface="Calibri"/>
                <a:sym typeface="Calibri"/>
              </a:rPr>
              <a:t>Hoe ga ik dit doen?</a:t>
            </a:r>
          </a:p>
        </p:txBody>
      </p:sp>
      <p:sp>
        <p:nvSpPr>
          <p:cNvPr id="431" name="Shape 431"/>
          <p:cNvSpPr txBox="1"/>
          <p:nvPr/>
        </p:nvSpPr>
        <p:spPr>
          <a:xfrm>
            <a:off x="479425" y="1843138"/>
            <a:ext cx="1123315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3600" b="1">
                <a:solidFill>
                  <a:srgbClr val="FFFF00"/>
                </a:solidFill>
                <a:latin typeface="Calibri"/>
                <a:ea typeface="Calibri"/>
                <a:cs typeface="Calibri"/>
                <a:sym typeface="Calibri"/>
              </a:rPr>
              <a:t>Bewustwording.</a:t>
            </a:r>
          </a:p>
        </p:txBody>
      </p:sp>
      <p:sp>
        <p:nvSpPr>
          <p:cNvPr id="432" name="Shape 432"/>
          <p:cNvSpPr txBox="1"/>
          <p:nvPr/>
        </p:nvSpPr>
        <p:spPr>
          <a:xfrm>
            <a:off x="479425" y="4104846"/>
            <a:ext cx="1123315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3600" b="1">
                <a:solidFill>
                  <a:srgbClr val="FFFF00"/>
                </a:solidFill>
                <a:latin typeface="Calibri"/>
                <a:ea typeface="Calibri"/>
                <a:cs typeface="Calibri"/>
                <a:sym typeface="Calibri"/>
              </a:rPr>
              <a:t>Focus op leerproces en motivatie.</a:t>
            </a:r>
          </a:p>
        </p:txBody>
      </p:sp>
      <p:pic>
        <p:nvPicPr>
          <p:cNvPr id="433" name="Shape 433"/>
          <p:cNvPicPr preferRelativeResize="0"/>
          <p:nvPr/>
        </p:nvPicPr>
        <p:blipFill rotWithShape="1">
          <a:blip r:embed="rId3">
            <a:alphaModFix/>
          </a:blip>
          <a:srcRect/>
          <a:stretch/>
        </p:blipFill>
        <p:spPr>
          <a:xfrm>
            <a:off x="6406348" y="685310"/>
            <a:ext cx="2121706" cy="4080203"/>
          </a:xfrm>
          <a:prstGeom prst="rect">
            <a:avLst/>
          </a:prstGeom>
          <a:noFill/>
          <a:ln>
            <a:noFill/>
          </a:ln>
        </p:spPr>
      </p:pic>
      <p:grpSp>
        <p:nvGrpSpPr>
          <p:cNvPr id="434" name="Shape 434"/>
          <p:cNvGrpSpPr/>
          <p:nvPr/>
        </p:nvGrpSpPr>
        <p:grpSpPr>
          <a:xfrm>
            <a:off x="6828639" y="2575423"/>
            <a:ext cx="5710105" cy="4282577"/>
            <a:chOff x="6828639" y="2575423"/>
            <a:chExt cx="5710105" cy="4282577"/>
          </a:xfrm>
        </p:grpSpPr>
        <p:pic>
          <p:nvPicPr>
            <p:cNvPr id="435" name="Shape 435"/>
            <p:cNvPicPr preferRelativeResize="0"/>
            <p:nvPr/>
          </p:nvPicPr>
          <p:blipFill rotWithShape="1">
            <a:blip r:embed="rId4">
              <a:alphaModFix/>
            </a:blip>
            <a:srcRect/>
            <a:stretch/>
          </p:blipFill>
          <p:spPr>
            <a:xfrm>
              <a:off x="6828639" y="2575423"/>
              <a:ext cx="5710105" cy="4282577"/>
            </a:xfrm>
            <a:prstGeom prst="rect">
              <a:avLst/>
            </a:prstGeom>
            <a:noFill/>
            <a:ln>
              <a:noFill/>
            </a:ln>
          </p:spPr>
        </p:pic>
        <p:sp>
          <p:nvSpPr>
            <p:cNvPr id="436" name="Shape 436"/>
            <p:cNvSpPr txBox="1"/>
            <p:nvPr/>
          </p:nvSpPr>
          <p:spPr>
            <a:xfrm>
              <a:off x="9930842" y="3022556"/>
              <a:ext cx="2052164"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2800" b="1">
                  <a:solidFill>
                    <a:schemeClr val="dk1"/>
                  </a:solidFill>
                  <a:latin typeface="Calibri"/>
                  <a:ea typeface="Calibri"/>
                  <a:cs typeface="Calibri"/>
                  <a:sym typeface="Calibri"/>
                </a:rPr>
                <a:t>LEERPROCES</a:t>
              </a:r>
              <a:br>
                <a:rPr lang="nl-NL" sz="2800" b="1">
                  <a:solidFill>
                    <a:schemeClr val="dk1"/>
                  </a:solidFill>
                  <a:latin typeface="Calibri"/>
                  <a:ea typeface="Calibri"/>
                  <a:cs typeface="Calibri"/>
                  <a:sym typeface="Calibri"/>
                </a:rPr>
              </a:br>
              <a:r>
                <a:rPr lang="nl-NL" sz="2800" b="1">
                  <a:solidFill>
                    <a:schemeClr val="dk1"/>
                  </a:solidFill>
                  <a:latin typeface="Calibri"/>
                  <a:ea typeface="Calibri"/>
                  <a:cs typeface="Calibri"/>
                  <a:sym typeface="Calibri"/>
                </a:rPr>
                <a:t>MOTIVATIE</a:t>
              </a:r>
            </a:p>
          </p:txBody>
        </p:sp>
      </p:grpSp>
      <p:sp>
        <p:nvSpPr>
          <p:cNvPr id="437" name="Shape 437"/>
          <p:cNvSpPr txBox="1"/>
          <p:nvPr/>
        </p:nvSpPr>
        <p:spPr>
          <a:xfrm>
            <a:off x="479425" y="96604"/>
            <a:ext cx="11173687"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Veranderingsgerichte feedback</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3000"/>
                                        <p:tgtEl>
                                          <p:spTgt spid="431"/>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428"/>
                                        </p:tgtEl>
                                        <p:attrNameLst>
                                          <p:attrName>style.visibility</p:attrName>
                                        </p:attrNameLst>
                                      </p:cBhvr>
                                      <p:to>
                                        <p:strVal val="visible"/>
                                      </p:to>
                                    </p:set>
                                    <p:animEffect transition="in" filter="fade">
                                      <p:cBhvr>
                                        <p:cTn id="11" dur="2000"/>
                                        <p:tgtEl>
                                          <p:spTgt spid="428"/>
                                        </p:tgtEl>
                                      </p:cBhvr>
                                    </p:animEffect>
                                  </p:childTnLst>
                                </p:cTn>
                              </p:par>
                              <p:par>
                                <p:cTn id="12" presetID="10" presetClass="entr" presetSubtype="0" fill="hold" nodeType="withEffect">
                                  <p:stCondLst>
                                    <p:cond delay="0"/>
                                  </p:stCondLst>
                                  <p:childTnLst>
                                    <p:set>
                                      <p:cBhvr>
                                        <p:cTn id="13" dur="1" fill="hold">
                                          <p:stCondLst>
                                            <p:cond delay="0"/>
                                          </p:stCondLst>
                                        </p:cTn>
                                        <p:tgtEl>
                                          <p:spTgt spid="433"/>
                                        </p:tgtEl>
                                        <p:attrNameLst>
                                          <p:attrName>style.visibility</p:attrName>
                                        </p:attrNameLst>
                                      </p:cBhvr>
                                      <p:to>
                                        <p:strVal val="visible"/>
                                      </p:to>
                                    </p:set>
                                    <p:animEffect transition="in" filter="fade">
                                      <p:cBhvr>
                                        <p:cTn id="14" dur="2000"/>
                                        <p:tgtEl>
                                          <p:spTgt spid="433"/>
                                        </p:tgtEl>
                                      </p:cBhvr>
                                    </p:animEffect>
                                  </p:childTnLst>
                                </p:cTn>
                              </p:par>
                            </p:childTnLst>
                          </p:cTn>
                        </p:par>
                        <p:par>
                          <p:cTn id="15" fill="hold">
                            <p:stCondLst>
                              <p:cond delay="5000"/>
                            </p:stCondLst>
                            <p:childTnLst>
                              <p:par>
                                <p:cTn id="16" presetID="10" presetClass="entr" presetSubtype="0" fill="hold" nodeType="afterEffect">
                                  <p:stCondLst>
                                    <p:cond delay="0"/>
                                  </p:stCondLst>
                                  <p:childTnLst>
                                    <p:set>
                                      <p:cBhvr>
                                        <p:cTn id="17" dur="1" fill="hold">
                                          <p:stCondLst>
                                            <p:cond delay="0"/>
                                          </p:stCondLst>
                                        </p:cTn>
                                        <p:tgtEl>
                                          <p:spTgt spid="432"/>
                                        </p:tgtEl>
                                        <p:attrNameLst>
                                          <p:attrName>style.visibility</p:attrName>
                                        </p:attrNameLst>
                                      </p:cBhvr>
                                      <p:to>
                                        <p:strVal val="visible"/>
                                      </p:to>
                                    </p:set>
                                    <p:animEffect transition="in" filter="fade">
                                      <p:cBhvr>
                                        <p:cTn id="18" dur="2000"/>
                                        <p:tgtEl>
                                          <p:spTgt spid="432"/>
                                        </p:tgtEl>
                                      </p:cBhvr>
                                    </p:animEffect>
                                  </p:childTnLst>
                                </p:cTn>
                              </p:par>
                            </p:childTnLst>
                          </p:cTn>
                        </p:par>
                        <p:par>
                          <p:cTn id="19" fill="hold">
                            <p:stCondLst>
                              <p:cond delay="7000"/>
                            </p:stCondLst>
                            <p:childTnLst>
                              <p:par>
                                <p:cTn id="20" presetID="10" presetClass="entr" presetSubtype="0" fill="hold" nodeType="afterEffect">
                                  <p:stCondLst>
                                    <p:cond delay="0"/>
                                  </p:stCondLst>
                                  <p:childTnLst>
                                    <p:set>
                                      <p:cBhvr>
                                        <p:cTn id="21" dur="1" fill="hold">
                                          <p:stCondLst>
                                            <p:cond delay="0"/>
                                          </p:stCondLst>
                                        </p:cTn>
                                        <p:tgtEl>
                                          <p:spTgt spid="429"/>
                                        </p:tgtEl>
                                        <p:attrNameLst>
                                          <p:attrName>style.visibility</p:attrName>
                                        </p:attrNameLst>
                                      </p:cBhvr>
                                      <p:to>
                                        <p:strVal val="visible"/>
                                      </p:to>
                                    </p:set>
                                    <p:animEffect transition="in" filter="fade">
                                      <p:cBhvr>
                                        <p:cTn id="22" dur="2000"/>
                                        <p:tgtEl>
                                          <p:spTgt spid="429"/>
                                        </p:tgtEl>
                                      </p:cBhvr>
                                    </p:animEffect>
                                  </p:childTnLst>
                                </p:cTn>
                              </p:par>
                              <p:par>
                                <p:cTn id="23" presetID="10" presetClass="entr" presetSubtype="0" fill="hold" nodeType="withEffect">
                                  <p:stCondLst>
                                    <p:cond delay="0"/>
                                  </p:stCondLst>
                                  <p:childTnLst>
                                    <p:set>
                                      <p:cBhvr>
                                        <p:cTn id="24" dur="1" fill="hold">
                                          <p:stCondLst>
                                            <p:cond delay="0"/>
                                          </p:stCondLst>
                                        </p:cTn>
                                        <p:tgtEl>
                                          <p:spTgt spid="434"/>
                                        </p:tgtEl>
                                        <p:attrNameLst>
                                          <p:attrName>style.visibility</p:attrName>
                                        </p:attrNameLst>
                                      </p:cBhvr>
                                      <p:to>
                                        <p:strVal val="visible"/>
                                      </p:to>
                                    </p:set>
                                    <p:animEffect transition="in" filter="fade">
                                      <p:cBhvr>
                                        <p:cTn id="25" dur="20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441"/>
        <p:cNvGrpSpPr/>
        <p:nvPr/>
      </p:nvGrpSpPr>
      <p:grpSpPr>
        <a:xfrm>
          <a:off x="0" y="0"/>
          <a:ext cx="0" cy="0"/>
          <a:chOff x="0" y="0"/>
          <a:chExt cx="0" cy="0"/>
        </a:xfrm>
      </p:grpSpPr>
      <p:sp>
        <p:nvSpPr>
          <p:cNvPr id="442" name="Shape 442"/>
          <p:cNvSpPr/>
          <p:nvPr/>
        </p:nvSpPr>
        <p:spPr>
          <a:xfrm>
            <a:off x="0" y="1737"/>
            <a:ext cx="12192000" cy="897621"/>
          </a:xfrm>
          <a:prstGeom prst="rect">
            <a:avLst/>
          </a:prstGeom>
          <a:solidFill>
            <a:srgbClr val="FF93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43" name="Shape 443"/>
          <p:cNvSpPr txBox="1"/>
          <p:nvPr/>
        </p:nvSpPr>
        <p:spPr>
          <a:xfrm>
            <a:off x="504591" y="927107"/>
            <a:ext cx="11233150" cy="646331"/>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3600" b="1">
                <a:solidFill>
                  <a:schemeClr val="lt1"/>
                </a:solidFill>
                <a:latin typeface="Calibri"/>
                <a:ea typeface="Calibri"/>
                <a:cs typeface="Calibri"/>
                <a:sym typeface="Calibri"/>
              </a:rPr>
              <a:t>Hoe ga ik dit doen?</a:t>
            </a:r>
          </a:p>
        </p:txBody>
      </p:sp>
      <p:grpSp>
        <p:nvGrpSpPr>
          <p:cNvPr id="444" name="Shape 444"/>
          <p:cNvGrpSpPr/>
          <p:nvPr/>
        </p:nvGrpSpPr>
        <p:grpSpPr>
          <a:xfrm>
            <a:off x="479425" y="4368332"/>
            <a:ext cx="11233150" cy="2484447"/>
            <a:chOff x="479425" y="3689057"/>
            <a:chExt cx="11233150" cy="2484447"/>
          </a:xfrm>
        </p:grpSpPr>
        <p:sp>
          <p:nvSpPr>
            <p:cNvPr id="445" name="Shape 445"/>
            <p:cNvSpPr/>
            <p:nvPr/>
          </p:nvSpPr>
          <p:spPr>
            <a:xfrm>
              <a:off x="479425" y="3689057"/>
              <a:ext cx="8168186" cy="2385468"/>
            </a:xfrm>
            <a:prstGeom prst="rect">
              <a:avLst/>
            </a:prstGeom>
            <a:solidFill>
              <a:srgbClr val="9AD3FE"/>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46" name="Shape 446"/>
            <p:cNvSpPr txBox="1"/>
            <p:nvPr/>
          </p:nvSpPr>
          <p:spPr>
            <a:xfrm>
              <a:off x="504591" y="4603844"/>
              <a:ext cx="6667995" cy="15696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2400" b="1" i="1">
                  <a:solidFill>
                    <a:schemeClr val="lt1"/>
                  </a:solidFill>
                  <a:latin typeface="Calibri"/>
                  <a:ea typeface="Calibri"/>
                  <a:cs typeface="Calibri"/>
                  <a:sym typeface="Calibri"/>
                </a:rPr>
                <a:t>Bedenk je ontbrekende karakteristieken m.b.t. veranderingsgerichte feedback en oefen daarmee om gaandeweg je veranderingsgerichte feedback te verbeteren.</a:t>
              </a:r>
            </a:p>
          </p:txBody>
        </p:sp>
        <p:sp>
          <p:nvSpPr>
            <p:cNvPr id="447" name="Shape 447"/>
            <p:cNvSpPr txBox="1"/>
            <p:nvPr/>
          </p:nvSpPr>
          <p:spPr>
            <a:xfrm>
              <a:off x="479425" y="3823285"/>
              <a:ext cx="759917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3600" b="1">
                  <a:solidFill>
                    <a:srgbClr val="FFFF00"/>
                  </a:solidFill>
                  <a:latin typeface="Calibri"/>
                  <a:ea typeface="Calibri"/>
                  <a:cs typeface="Calibri"/>
                  <a:sym typeface="Calibri"/>
                </a:rPr>
                <a:t>Bedenk je mogelijke tekortkomingen.</a:t>
              </a:r>
            </a:p>
          </p:txBody>
        </p:sp>
        <p:pic>
          <p:nvPicPr>
            <p:cNvPr id="448" name="Shape 448"/>
            <p:cNvPicPr preferRelativeResize="0"/>
            <p:nvPr/>
          </p:nvPicPr>
          <p:blipFill rotWithShape="1">
            <a:blip r:embed="rId3">
              <a:alphaModFix/>
            </a:blip>
            <a:srcRect/>
            <a:stretch/>
          </p:blipFill>
          <p:spPr>
            <a:xfrm>
              <a:off x="8647610" y="3689057"/>
              <a:ext cx="3064964" cy="2385468"/>
            </a:xfrm>
            <a:prstGeom prst="rect">
              <a:avLst/>
            </a:prstGeom>
            <a:noFill/>
            <a:ln>
              <a:noFill/>
            </a:ln>
          </p:spPr>
        </p:pic>
      </p:grpSp>
      <p:grpSp>
        <p:nvGrpSpPr>
          <p:cNvPr id="449" name="Shape 449"/>
          <p:cNvGrpSpPr/>
          <p:nvPr/>
        </p:nvGrpSpPr>
        <p:grpSpPr>
          <a:xfrm>
            <a:off x="471750" y="1612560"/>
            <a:ext cx="11240825" cy="2679631"/>
            <a:chOff x="471750" y="917782"/>
            <a:chExt cx="11240825" cy="2679631"/>
          </a:xfrm>
        </p:grpSpPr>
        <p:sp>
          <p:nvSpPr>
            <p:cNvPr id="450" name="Shape 450"/>
            <p:cNvSpPr/>
            <p:nvPr/>
          </p:nvSpPr>
          <p:spPr>
            <a:xfrm>
              <a:off x="471750" y="917782"/>
              <a:ext cx="9326590" cy="2677529"/>
            </a:xfrm>
            <a:prstGeom prst="rect">
              <a:avLst/>
            </a:prstGeom>
            <a:solidFill>
              <a:srgbClr val="9BB9FD"/>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51" name="Shape 451"/>
            <p:cNvSpPr txBox="1"/>
            <p:nvPr/>
          </p:nvSpPr>
          <p:spPr>
            <a:xfrm>
              <a:off x="479425" y="1933577"/>
              <a:ext cx="7956549"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2400" b="1" i="1">
                  <a:solidFill>
                    <a:schemeClr val="lt1"/>
                  </a:solidFill>
                  <a:latin typeface="Calibri"/>
                  <a:ea typeface="Calibri"/>
                  <a:cs typeface="Calibri"/>
                  <a:sym typeface="Calibri"/>
                </a:rPr>
                <a:t>Ga na of je veranderingsgerichte feedback op de lerende gericht is, en zijn of haar autonomie dient, of misschien toch een ander doel dient.</a:t>
              </a:r>
            </a:p>
          </p:txBody>
        </p:sp>
        <p:sp>
          <p:nvSpPr>
            <p:cNvPr id="452" name="Shape 452"/>
            <p:cNvSpPr txBox="1"/>
            <p:nvPr/>
          </p:nvSpPr>
          <p:spPr>
            <a:xfrm>
              <a:off x="471750" y="1114933"/>
              <a:ext cx="1123315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3600" b="1">
                  <a:solidFill>
                    <a:srgbClr val="FFFF00"/>
                  </a:solidFill>
                  <a:latin typeface="Calibri"/>
                  <a:ea typeface="Calibri"/>
                  <a:cs typeface="Calibri"/>
                  <a:sym typeface="Calibri"/>
                </a:rPr>
                <a:t>Gericht op autonomie.</a:t>
              </a:r>
            </a:p>
          </p:txBody>
        </p:sp>
        <p:pic>
          <p:nvPicPr>
            <p:cNvPr id="453" name="Shape 453"/>
            <p:cNvPicPr preferRelativeResize="0"/>
            <p:nvPr/>
          </p:nvPicPr>
          <p:blipFill rotWithShape="1">
            <a:blip r:embed="rId4">
              <a:alphaModFix/>
            </a:blip>
            <a:srcRect/>
            <a:stretch/>
          </p:blipFill>
          <p:spPr>
            <a:xfrm>
              <a:off x="9633624" y="919884"/>
              <a:ext cx="2078951" cy="2677528"/>
            </a:xfrm>
            <a:prstGeom prst="rect">
              <a:avLst/>
            </a:prstGeom>
            <a:noFill/>
            <a:ln>
              <a:noFill/>
            </a:ln>
          </p:spPr>
        </p:pic>
      </p:grpSp>
      <p:sp>
        <p:nvSpPr>
          <p:cNvPr id="454" name="Shape 454"/>
          <p:cNvSpPr txBox="1"/>
          <p:nvPr/>
        </p:nvSpPr>
        <p:spPr>
          <a:xfrm>
            <a:off x="479425" y="96604"/>
            <a:ext cx="11173687" cy="707886"/>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Veranderingsgerichte feedback</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9"/>
                                        </p:tgtEl>
                                        <p:attrNameLst>
                                          <p:attrName>style.visibility</p:attrName>
                                        </p:attrNameLst>
                                      </p:cBhvr>
                                      <p:to>
                                        <p:strVal val="visible"/>
                                      </p:to>
                                    </p:set>
                                    <p:animEffect transition="in" filter="fade">
                                      <p:cBhvr>
                                        <p:cTn id="7" dur="5000"/>
                                        <p:tgtEl>
                                          <p:spTgt spid="449"/>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444"/>
                                        </p:tgtEl>
                                        <p:attrNameLst>
                                          <p:attrName>style.visibility</p:attrName>
                                        </p:attrNameLst>
                                      </p:cBhvr>
                                      <p:to>
                                        <p:strVal val="visible"/>
                                      </p:to>
                                    </p:set>
                                    <p:animEffect transition="in" filter="fade">
                                      <p:cBhvr>
                                        <p:cTn id="11" dur="50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p:nvPr/>
        </p:nvSpPr>
        <p:spPr>
          <a:xfrm>
            <a:off x="1875133" y="687824"/>
            <a:ext cx="8441735"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4800" b="1" i="1">
                <a:solidFill>
                  <a:schemeClr val="lt1"/>
                </a:solidFill>
                <a:latin typeface="Calibri"/>
                <a:ea typeface="Calibri"/>
                <a:cs typeface="Calibri"/>
                <a:sym typeface="Calibri"/>
              </a:rPr>
              <a:t>“C’est le ton qui fait la musique”</a:t>
            </a:r>
          </a:p>
        </p:txBody>
      </p:sp>
      <p:pic>
        <p:nvPicPr>
          <p:cNvPr id="514" name="Shape 514"/>
          <p:cNvPicPr preferRelativeResize="0"/>
          <p:nvPr/>
        </p:nvPicPr>
        <p:blipFill rotWithShape="1">
          <a:blip r:embed="rId3">
            <a:alphaModFix/>
          </a:blip>
          <a:srcRect/>
          <a:stretch/>
        </p:blipFill>
        <p:spPr>
          <a:xfrm>
            <a:off x="1452650" y="1628775"/>
            <a:ext cx="3712499" cy="5399999"/>
          </a:xfrm>
          <a:prstGeom prst="rect">
            <a:avLst/>
          </a:prstGeom>
          <a:noFill/>
          <a:ln>
            <a:noFill/>
          </a:ln>
        </p:spPr>
      </p:pic>
      <p:pic>
        <p:nvPicPr>
          <p:cNvPr id="515" name="Shape 515"/>
          <p:cNvPicPr preferRelativeResize="0"/>
          <p:nvPr/>
        </p:nvPicPr>
        <p:blipFill rotWithShape="1">
          <a:blip r:embed="rId4">
            <a:alphaModFix/>
          </a:blip>
          <a:srcRect/>
          <a:stretch/>
        </p:blipFill>
        <p:spPr>
          <a:xfrm>
            <a:off x="4406998" y="1458000"/>
            <a:ext cx="3715199" cy="5399999"/>
          </a:xfrm>
          <a:prstGeom prst="rect">
            <a:avLst/>
          </a:prstGeom>
          <a:noFill/>
          <a:ln>
            <a:noFill/>
          </a:ln>
        </p:spPr>
      </p:pic>
      <p:pic>
        <p:nvPicPr>
          <p:cNvPr id="516" name="Shape 516"/>
          <p:cNvPicPr preferRelativeResize="0"/>
          <p:nvPr/>
        </p:nvPicPr>
        <p:blipFill rotWithShape="1">
          <a:blip r:embed="rId5">
            <a:alphaModFix/>
          </a:blip>
          <a:srcRect/>
          <a:stretch/>
        </p:blipFill>
        <p:spPr>
          <a:xfrm>
            <a:off x="6882389" y="1518820"/>
            <a:ext cx="3715199" cy="5399999"/>
          </a:xfrm>
          <a:prstGeom prst="rect">
            <a:avLst/>
          </a:prstGeom>
          <a:noFill/>
          <a:ln>
            <a:noFill/>
          </a:ln>
        </p:spPr>
      </p:pic>
      <p:sp>
        <p:nvSpPr>
          <p:cNvPr id="517" name="Shape 51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nl-NL" sz="1200">
                <a:solidFill>
                  <a:srgbClr val="888888"/>
                </a:solidFill>
                <a:latin typeface="Calibri"/>
                <a:ea typeface="Calibri"/>
                <a:cs typeface="Calibri"/>
                <a:sym typeface="Calibri"/>
              </a:rPr>
              <a:t>27</a:t>
            </a:fld>
            <a:endParaRPr lang="nl-NL"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p:nvPr/>
        </p:nvSpPr>
        <p:spPr>
          <a:xfrm>
            <a:off x="2277740" y="3715282"/>
            <a:ext cx="7634611" cy="230832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nl-NL" sz="7200" b="1">
                <a:solidFill>
                  <a:schemeClr val="lt1"/>
                </a:solidFill>
                <a:latin typeface="Calibri"/>
                <a:ea typeface="Calibri"/>
                <a:cs typeface="Calibri"/>
                <a:sym typeface="Calibri"/>
              </a:rPr>
              <a:t>Ik heb niet gezegd</a:t>
            </a:r>
          </a:p>
          <a:p>
            <a:pPr marL="0" marR="0" lvl="0" indent="0" algn="ctr" rtl="0">
              <a:spcBef>
                <a:spcPts val="0"/>
              </a:spcBef>
              <a:buSzPct val="25000"/>
              <a:buNone/>
            </a:pPr>
            <a:r>
              <a:rPr lang="nl-NL" sz="7200" b="1">
                <a:solidFill>
                  <a:schemeClr val="lt1"/>
                </a:solidFill>
                <a:latin typeface="Calibri"/>
                <a:ea typeface="Calibri"/>
                <a:cs typeface="Calibri"/>
                <a:sym typeface="Calibri"/>
              </a:rPr>
              <a:t>dat jij gelogen hebt</a:t>
            </a:r>
          </a:p>
        </p:txBody>
      </p:sp>
      <p:sp>
        <p:nvSpPr>
          <p:cNvPr id="523" name="Shape 52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nl-NL" sz="1200">
                <a:solidFill>
                  <a:srgbClr val="888888"/>
                </a:solidFill>
                <a:latin typeface="Calibri"/>
                <a:ea typeface="Calibri"/>
                <a:cs typeface="Calibri"/>
                <a:sym typeface="Calibri"/>
              </a:rPr>
              <a:t>28</a:t>
            </a:fld>
            <a:endParaRPr lang="nl-NL" sz="1200">
              <a:solidFill>
                <a:srgbClr val="888888"/>
              </a:solidFill>
              <a:latin typeface="Calibri"/>
              <a:ea typeface="Calibri"/>
              <a:cs typeface="Calibri"/>
              <a:sym typeface="Calibri"/>
            </a:endParaRPr>
          </a:p>
        </p:txBody>
      </p:sp>
      <p:pic>
        <p:nvPicPr>
          <p:cNvPr id="524" name="Shape 524"/>
          <p:cNvPicPr preferRelativeResize="0"/>
          <p:nvPr/>
        </p:nvPicPr>
        <p:blipFill rotWithShape="1">
          <a:blip r:embed="rId3">
            <a:alphaModFix/>
          </a:blip>
          <a:srcRect/>
          <a:stretch/>
        </p:blipFill>
        <p:spPr>
          <a:xfrm>
            <a:off x="2921000" y="561147"/>
            <a:ext cx="6349999" cy="38607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p:nvPr/>
        </p:nvSpPr>
        <p:spPr>
          <a:xfrm>
            <a:off x="2277740" y="1808163"/>
            <a:ext cx="7634611" cy="267765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nl-NL" sz="9600" b="1">
                <a:solidFill>
                  <a:srgbClr val="FF0000"/>
                </a:solidFill>
                <a:latin typeface="Calibri"/>
                <a:ea typeface="Calibri"/>
                <a:cs typeface="Calibri"/>
                <a:sym typeface="Calibri"/>
              </a:rPr>
              <a:t>Ik</a:t>
            </a:r>
            <a:r>
              <a:rPr lang="nl-NL" sz="7200" b="1">
                <a:solidFill>
                  <a:schemeClr val="lt1"/>
                </a:solidFill>
                <a:latin typeface="Calibri"/>
                <a:ea typeface="Calibri"/>
                <a:cs typeface="Calibri"/>
                <a:sym typeface="Calibri"/>
              </a:rPr>
              <a:t> heb niet gezegd</a:t>
            </a:r>
          </a:p>
          <a:p>
            <a:pPr marL="0" marR="0" lvl="0" indent="0" algn="ctr" rtl="0">
              <a:spcBef>
                <a:spcPts val="0"/>
              </a:spcBef>
              <a:buSzPct val="25000"/>
              <a:buNone/>
            </a:pPr>
            <a:r>
              <a:rPr lang="nl-NL" sz="7200" b="1">
                <a:solidFill>
                  <a:schemeClr val="lt1"/>
                </a:solidFill>
                <a:latin typeface="Calibri"/>
                <a:ea typeface="Calibri"/>
                <a:cs typeface="Calibri"/>
                <a:sym typeface="Calibri"/>
              </a:rPr>
              <a:t>dat jij gelogen hebt</a:t>
            </a:r>
          </a:p>
        </p:txBody>
      </p:sp>
      <p:pic>
        <p:nvPicPr>
          <p:cNvPr id="530" name="Shape 530"/>
          <p:cNvPicPr preferRelativeResize="0"/>
          <p:nvPr/>
        </p:nvPicPr>
        <p:blipFill rotWithShape="1">
          <a:blip r:embed="rId3">
            <a:alphaModFix/>
          </a:blip>
          <a:srcRect/>
          <a:stretch/>
        </p:blipFill>
        <p:spPr>
          <a:xfrm>
            <a:off x="2137561" y="572512"/>
            <a:ext cx="1285874" cy="3429000"/>
          </a:xfrm>
          <a:prstGeom prst="rect">
            <a:avLst/>
          </a:prstGeom>
          <a:noFill/>
          <a:ln>
            <a:noFill/>
          </a:ln>
        </p:spPr>
      </p:pic>
      <p:sp>
        <p:nvSpPr>
          <p:cNvPr id="531" name="Shape 53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nl-NL" sz="1200">
                <a:solidFill>
                  <a:srgbClr val="888888"/>
                </a:solidFill>
                <a:latin typeface="Calibri"/>
                <a:ea typeface="Calibri"/>
                <a:cs typeface="Calibri"/>
                <a:sym typeface="Calibri"/>
              </a:rPr>
              <a:t>29</a:t>
            </a:fld>
            <a:endParaRPr lang="nl-NL"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129"/>
        <p:cNvGrpSpPr/>
        <p:nvPr/>
      </p:nvGrpSpPr>
      <p:grpSpPr>
        <a:xfrm>
          <a:off x="0" y="0"/>
          <a:ext cx="0" cy="0"/>
          <a:chOff x="0" y="0"/>
          <a:chExt cx="0" cy="0"/>
        </a:xfrm>
      </p:grpSpPr>
      <p:sp>
        <p:nvSpPr>
          <p:cNvPr id="130" name="Shape 130"/>
          <p:cNvSpPr txBox="1"/>
          <p:nvPr/>
        </p:nvSpPr>
        <p:spPr>
          <a:xfrm>
            <a:off x="216697" y="159793"/>
            <a:ext cx="11758604"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6000" b="1">
                <a:solidFill>
                  <a:schemeClr val="lt1"/>
                </a:solidFill>
                <a:latin typeface="Calibri"/>
                <a:ea typeface="Calibri"/>
                <a:cs typeface="Calibri"/>
                <a:sym typeface="Calibri"/>
              </a:rPr>
              <a:t>Wat verstaan we onder een expert ?</a:t>
            </a:r>
          </a:p>
        </p:txBody>
      </p:sp>
      <p:pic>
        <p:nvPicPr>
          <p:cNvPr id="131" name="Shape 131"/>
          <p:cNvPicPr preferRelativeResize="0"/>
          <p:nvPr/>
        </p:nvPicPr>
        <p:blipFill rotWithShape="1">
          <a:blip r:embed="rId3">
            <a:alphaModFix/>
          </a:blip>
          <a:srcRect/>
          <a:stretch/>
        </p:blipFill>
        <p:spPr>
          <a:xfrm>
            <a:off x="2989866" y="1197537"/>
            <a:ext cx="6212267" cy="56604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p:nvPr/>
        </p:nvSpPr>
        <p:spPr>
          <a:xfrm>
            <a:off x="2277740" y="1808163"/>
            <a:ext cx="7634611"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nl-NL" sz="7200" b="1">
                <a:solidFill>
                  <a:schemeClr val="lt1"/>
                </a:solidFill>
                <a:latin typeface="Calibri"/>
                <a:ea typeface="Calibri"/>
                <a:cs typeface="Calibri"/>
                <a:sym typeface="Calibri"/>
              </a:rPr>
              <a:t>Ik heb </a:t>
            </a:r>
          </a:p>
          <a:p>
            <a:pPr marL="0" marR="0" lvl="0" indent="0" algn="ctr" rtl="0">
              <a:spcBef>
                <a:spcPts val="0"/>
              </a:spcBef>
              <a:buSzPct val="25000"/>
              <a:buNone/>
            </a:pPr>
            <a:r>
              <a:rPr lang="nl-NL" sz="9600" b="1">
                <a:solidFill>
                  <a:srgbClr val="FF0000"/>
                </a:solidFill>
                <a:latin typeface="Calibri"/>
                <a:ea typeface="Calibri"/>
                <a:cs typeface="Calibri"/>
                <a:sym typeface="Calibri"/>
              </a:rPr>
              <a:t>niet</a:t>
            </a:r>
            <a:r>
              <a:rPr lang="nl-NL" sz="9600" b="1">
                <a:solidFill>
                  <a:schemeClr val="lt1"/>
                </a:solidFill>
                <a:latin typeface="Calibri"/>
                <a:ea typeface="Calibri"/>
                <a:cs typeface="Calibri"/>
                <a:sym typeface="Calibri"/>
              </a:rPr>
              <a:t> </a:t>
            </a:r>
            <a:r>
              <a:rPr lang="nl-NL" sz="9600" b="1">
                <a:solidFill>
                  <a:srgbClr val="FF0000"/>
                </a:solidFill>
                <a:latin typeface="Calibri"/>
                <a:ea typeface="Calibri"/>
                <a:cs typeface="Calibri"/>
                <a:sym typeface="Calibri"/>
              </a:rPr>
              <a:t>gezegd</a:t>
            </a:r>
          </a:p>
          <a:p>
            <a:pPr marL="0" marR="0" lvl="0" indent="0" algn="ctr" rtl="0">
              <a:spcBef>
                <a:spcPts val="0"/>
              </a:spcBef>
              <a:buSzPct val="25000"/>
              <a:buNone/>
            </a:pPr>
            <a:r>
              <a:rPr lang="nl-NL" sz="7200" b="1">
                <a:solidFill>
                  <a:schemeClr val="lt1"/>
                </a:solidFill>
                <a:latin typeface="Calibri"/>
                <a:ea typeface="Calibri"/>
                <a:cs typeface="Calibri"/>
                <a:sym typeface="Calibri"/>
              </a:rPr>
              <a:t>dat jij gelogen hebt</a:t>
            </a:r>
          </a:p>
        </p:txBody>
      </p:sp>
      <p:pic>
        <p:nvPicPr>
          <p:cNvPr id="537" name="Shape 537"/>
          <p:cNvPicPr preferRelativeResize="0"/>
          <p:nvPr/>
        </p:nvPicPr>
        <p:blipFill rotWithShape="1">
          <a:blip r:embed="rId3">
            <a:alphaModFix/>
          </a:blip>
          <a:srcRect/>
          <a:stretch/>
        </p:blipFill>
        <p:spPr>
          <a:xfrm>
            <a:off x="2800182" y="1714500"/>
            <a:ext cx="1285874" cy="3429000"/>
          </a:xfrm>
          <a:prstGeom prst="rect">
            <a:avLst/>
          </a:prstGeom>
          <a:noFill/>
          <a:ln>
            <a:noFill/>
          </a:ln>
        </p:spPr>
      </p:pic>
      <p:sp>
        <p:nvSpPr>
          <p:cNvPr id="538" name="Shape 53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nl-NL" sz="1200">
                <a:solidFill>
                  <a:srgbClr val="888888"/>
                </a:solidFill>
                <a:latin typeface="Calibri"/>
                <a:ea typeface="Calibri"/>
                <a:cs typeface="Calibri"/>
                <a:sym typeface="Calibri"/>
              </a:rPr>
              <a:t>30</a:t>
            </a:fld>
            <a:endParaRPr lang="nl-NL"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p:nvPr/>
        </p:nvSpPr>
        <p:spPr>
          <a:xfrm>
            <a:off x="2091623" y="1808164"/>
            <a:ext cx="8123223" cy="255454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nl-NL" sz="7200" b="1">
                <a:solidFill>
                  <a:schemeClr val="lt1"/>
                </a:solidFill>
                <a:latin typeface="Calibri"/>
                <a:ea typeface="Calibri"/>
                <a:cs typeface="Calibri"/>
                <a:sym typeface="Calibri"/>
              </a:rPr>
              <a:t>Ik heb niet gezegd</a:t>
            </a:r>
          </a:p>
          <a:p>
            <a:pPr marL="0" marR="0" lvl="0" indent="0" algn="l" rtl="0">
              <a:spcBef>
                <a:spcPts val="0"/>
              </a:spcBef>
              <a:buSzPct val="25000"/>
              <a:buNone/>
            </a:pPr>
            <a:r>
              <a:rPr lang="nl-NL" sz="8800" b="1">
                <a:solidFill>
                  <a:schemeClr val="lt1"/>
                </a:solidFill>
                <a:latin typeface="Calibri"/>
                <a:ea typeface="Calibri"/>
                <a:cs typeface="Calibri"/>
                <a:sym typeface="Calibri"/>
              </a:rPr>
              <a:t>dat</a:t>
            </a:r>
            <a:r>
              <a:rPr lang="nl-NL" sz="8800" b="1">
                <a:solidFill>
                  <a:srgbClr val="FF0000"/>
                </a:solidFill>
                <a:latin typeface="Calibri"/>
                <a:ea typeface="Calibri"/>
                <a:cs typeface="Calibri"/>
                <a:sym typeface="Calibri"/>
              </a:rPr>
              <a:t> jij </a:t>
            </a:r>
            <a:r>
              <a:rPr lang="nl-NL" sz="7200" b="1">
                <a:solidFill>
                  <a:schemeClr val="lt1"/>
                </a:solidFill>
                <a:latin typeface="Calibri"/>
                <a:ea typeface="Calibri"/>
                <a:cs typeface="Calibri"/>
                <a:sym typeface="Calibri"/>
              </a:rPr>
              <a:t>gelogen hebt</a:t>
            </a:r>
          </a:p>
        </p:txBody>
      </p:sp>
      <p:pic>
        <p:nvPicPr>
          <p:cNvPr id="544" name="Shape 544"/>
          <p:cNvPicPr preferRelativeResize="0"/>
          <p:nvPr/>
        </p:nvPicPr>
        <p:blipFill rotWithShape="1">
          <a:blip r:embed="rId3">
            <a:alphaModFix/>
          </a:blip>
          <a:srcRect/>
          <a:stretch/>
        </p:blipFill>
        <p:spPr>
          <a:xfrm>
            <a:off x="3502026" y="1714500"/>
            <a:ext cx="1285874" cy="3429000"/>
          </a:xfrm>
          <a:prstGeom prst="rect">
            <a:avLst/>
          </a:prstGeom>
          <a:noFill/>
          <a:ln>
            <a:noFill/>
          </a:ln>
        </p:spPr>
      </p:pic>
      <p:sp>
        <p:nvSpPr>
          <p:cNvPr id="545" name="Shape 54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nl-NL" sz="1200">
                <a:solidFill>
                  <a:srgbClr val="888888"/>
                </a:solidFill>
                <a:latin typeface="Calibri"/>
                <a:ea typeface="Calibri"/>
                <a:cs typeface="Calibri"/>
                <a:sym typeface="Calibri"/>
              </a:rPr>
              <a:t>31</a:t>
            </a:fld>
            <a:endParaRPr lang="nl-NL"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p:nvPr/>
        </p:nvSpPr>
        <p:spPr>
          <a:xfrm>
            <a:off x="1956924" y="1808164"/>
            <a:ext cx="8278153" cy="255454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nl-NL" sz="7200" b="1">
                <a:solidFill>
                  <a:schemeClr val="lt1"/>
                </a:solidFill>
                <a:latin typeface="Calibri"/>
                <a:ea typeface="Calibri"/>
                <a:cs typeface="Calibri"/>
                <a:sym typeface="Calibri"/>
              </a:rPr>
              <a:t>Ik heb niet gezegd dat jij </a:t>
            </a:r>
            <a:r>
              <a:rPr lang="nl-NL" sz="8800" b="1">
                <a:solidFill>
                  <a:srgbClr val="FF0000"/>
                </a:solidFill>
                <a:latin typeface="Calibri"/>
                <a:ea typeface="Calibri"/>
                <a:cs typeface="Calibri"/>
                <a:sym typeface="Calibri"/>
              </a:rPr>
              <a:t>gelogen</a:t>
            </a:r>
            <a:r>
              <a:rPr lang="nl-NL" sz="7200" b="1">
                <a:solidFill>
                  <a:schemeClr val="lt1"/>
                </a:solidFill>
                <a:latin typeface="Calibri"/>
                <a:ea typeface="Calibri"/>
                <a:cs typeface="Calibri"/>
                <a:sym typeface="Calibri"/>
              </a:rPr>
              <a:t> hebt</a:t>
            </a:r>
          </a:p>
        </p:txBody>
      </p:sp>
      <p:pic>
        <p:nvPicPr>
          <p:cNvPr id="551" name="Shape 551"/>
          <p:cNvPicPr preferRelativeResize="0"/>
          <p:nvPr/>
        </p:nvPicPr>
        <p:blipFill rotWithShape="1">
          <a:blip r:embed="rId3">
            <a:alphaModFix/>
          </a:blip>
          <a:srcRect/>
          <a:stretch/>
        </p:blipFill>
        <p:spPr>
          <a:xfrm>
            <a:off x="4063466" y="1944688"/>
            <a:ext cx="1285874" cy="3429000"/>
          </a:xfrm>
          <a:prstGeom prst="rect">
            <a:avLst/>
          </a:prstGeom>
          <a:noFill/>
          <a:ln>
            <a:noFill/>
          </a:ln>
        </p:spPr>
      </p:pic>
      <p:sp>
        <p:nvSpPr>
          <p:cNvPr id="552" name="Shape 55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Clr>
                <a:srgbClr val="888888"/>
              </a:buClr>
              <a:buSzPct val="25000"/>
              <a:buFont typeface="Calibri"/>
              <a:buNone/>
            </a:pPr>
            <a:fld id="{00000000-1234-1234-1234-123412341234}" type="slidenum">
              <a:rPr lang="nl-NL" sz="1200">
                <a:solidFill>
                  <a:srgbClr val="888888"/>
                </a:solidFill>
                <a:latin typeface="Calibri"/>
                <a:ea typeface="Calibri"/>
                <a:cs typeface="Calibri"/>
                <a:sym typeface="Calibri"/>
              </a:rPr>
              <a:t>32</a:t>
            </a:fld>
            <a:endParaRPr lang="nl-NL" sz="1200">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Shape 557"/>
          <p:cNvPicPr preferRelativeResize="0"/>
          <p:nvPr/>
        </p:nvPicPr>
        <p:blipFill rotWithShape="1">
          <a:blip r:embed="rId3">
            <a:alphaModFix/>
          </a:blip>
          <a:srcRect/>
          <a:stretch/>
        </p:blipFill>
        <p:spPr>
          <a:xfrm>
            <a:off x="0" y="-182880"/>
            <a:ext cx="12215004" cy="8161150"/>
          </a:xfrm>
          <a:prstGeom prst="rect">
            <a:avLst/>
          </a:prstGeom>
          <a:noFill/>
          <a:ln>
            <a:noFill/>
          </a:ln>
        </p:spPr>
      </p:pic>
      <p:sp>
        <p:nvSpPr>
          <p:cNvPr id="558" name="Shape 558"/>
          <p:cNvSpPr/>
          <p:nvPr/>
        </p:nvSpPr>
        <p:spPr>
          <a:xfrm>
            <a:off x="0" y="0"/>
            <a:ext cx="12192000" cy="7228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59" name="Shape 559"/>
          <p:cNvSpPr txBox="1"/>
          <p:nvPr/>
        </p:nvSpPr>
        <p:spPr>
          <a:xfrm>
            <a:off x="836023" y="0"/>
            <a:ext cx="3558537"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4000" b="1">
                <a:solidFill>
                  <a:schemeClr val="lt1"/>
                </a:solidFill>
                <a:latin typeface="Calibri"/>
                <a:ea typeface="Calibri"/>
                <a:cs typeface="Calibri"/>
                <a:sym typeface="Calibri"/>
              </a:rPr>
              <a:t>Expert coaching</a:t>
            </a:r>
          </a:p>
        </p:txBody>
      </p:sp>
      <p:sp>
        <p:nvSpPr>
          <p:cNvPr id="560" name="Shape 560"/>
          <p:cNvSpPr/>
          <p:nvPr/>
        </p:nvSpPr>
        <p:spPr>
          <a:xfrm>
            <a:off x="0" y="4598126"/>
            <a:ext cx="12192000" cy="2285021"/>
          </a:xfrm>
          <a:prstGeom prst="rect">
            <a:avLst/>
          </a:prstGeom>
          <a:solidFill>
            <a:srgbClr val="5B9BD5">
              <a:alpha val="49803"/>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61" name="Shape 561"/>
          <p:cNvSpPr txBox="1"/>
          <p:nvPr/>
        </p:nvSpPr>
        <p:spPr>
          <a:xfrm>
            <a:off x="479425" y="4595632"/>
            <a:ext cx="11233150" cy="2246769"/>
          </a:xfrm>
          <a:prstGeom prst="rect">
            <a:avLst/>
          </a:prstGeom>
          <a:noFill/>
          <a:ln>
            <a:noFill/>
          </a:ln>
          <a:effectLst>
            <a:outerShdw blurRad="50799" dist="50800" dir="5400000" algn="ctr" rotWithShape="0">
              <a:schemeClr val="dk1"/>
            </a:outerShdw>
          </a:effectLst>
        </p:spPr>
        <p:txBody>
          <a:bodyPr lIns="91425" tIns="45700" rIns="91425" bIns="45700" anchor="t" anchorCtr="0">
            <a:noAutofit/>
          </a:bodyPr>
          <a:lstStyle/>
          <a:p>
            <a:pPr marL="0" marR="0" lvl="0" indent="0" algn="l" rtl="0">
              <a:spcBef>
                <a:spcPts val="0"/>
              </a:spcBef>
              <a:buSzPct val="25000"/>
              <a:buNone/>
            </a:pPr>
            <a:r>
              <a:rPr lang="nl-NL" sz="2800" b="1" i="1">
                <a:solidFill>
                  <a:schemeClr val="lt1"/>
                </a:solidFill>
                <a:latin typeface="Calibri"/>
                <a:ea typeface="Calibri"/>
                <a:cs typeface="Calibri"/>
                <a:sym typeface="Calibri"/>
              </a:rPr>
              <a:t>Voor de ontwikkeling van (top)prestaties is een expert nodig die coacht en adviseert met de winnende combinatie van expliciete en impliciete kennis. Dat is bij Max Verstappen het geval. Vader Jos is zelf een gerenommeerde formule 1 coureur met erg veel ervaring, de juiste netwerken en de kennis die nodig is om Max de fijne kneepjes van het vak te leren.</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a:stretch/>
        </p:blipFill>
        <p:spPr>
          <a:xfrm>
            <a:off x="648533" y="122068"/>
            <a:ext cx="10894932" cy="66138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143"/>
        <p:cNvGrpSpPr/>
        <p:nvPr/>
      </p:nvGrpSpPr>
      <p:grpSpPr>
        <a:xfrm>
          <a:off x="0" y="0"/>
          <a:ext cx="0" cy="0"/>
          <a:chOff x="0" y="0"/>
          <a:chExt cx="0" cy="0"/>
        </a:xfrm>
      </p:grpSpPr>
      <p:pic>
        <p:nvPicPr>
          <p:cNvPr id="144" name="Shape 144"/>
          <p:cNvPicPr preferRelativeResize="0"/>
          <p:nvPr/>
        </p:nvPicPr>
        <p:blipFill rotWithShape="1">
          <a:blip r:embed="rId3">
            <a:alphaModFix/>
          </a:blip>
          <a:srcRect/>
          <a:stretch/>
        </p:blipFill>
        <p:spPr>
          <a:xfrm>
            <a:off x="4321576" y="751150"/>
            <a:ext cx="5714999" cy="6349999"/>
          </a:xfrm>
          <a:prstGeom prst="rect">
            <a:avLst/>
          </a:prstGeom>
          <a:noFill/>
          <a:ln>
            <a:noFill/>
          </a:ln>
        </p:spPr>
      </p:pic>
      <p:sp>
        <p:nvSpPr>
          <p:cNvPr id="145" name="Shape 145"/>
          <p:cNvSpPr txBox="1"/>
          <p:nvPr/>
        </p:nvSpPr>
        <p:spPr>
          <a:xfrm>
            <a:off x="612589" y="133165"/>
            <a:ext cx="1123315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4400" b="1">
                <a:solidFill>
                  <a:schemeClr val="lt1"/>
                </a:solidFill>
                <a:latin typeface="Calibri"/>
                <a:ea typeface="Calibri"/>
                <a:cs typeface="Calibri"/>
                <a:sym typeface="Calibri"/>
              </a:rPr>
              <a:t>Het vereist oefening om meester te worden.</a:t>
            </a:r>
          </a:p>
        </p:txBody>
      </p:sp>
      <p:sp>
        <p:nvSpPr>
          <p:cNvPr id="146" name="Shape 146"/>
          <p:cNvSpPr txBox="1"/>
          <p:nvPr/>
        </p:nvSpPr>
        <p:spPr>
          <a:xfrm>
            <a:off x="479425" y="4423298"/>
            <a:ext cx="11233150" cy="21236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NL" sz="4400" b="1">
                <a:solidFill>
                  <a:schemeClr val="lt1"/>
                </a:solidFill>
                <a:latin typeface="Calibri"/>
                <a:ea typeface="Calibri"/>
                <a:cs typeface="Calibri"/>
                <a:sym typeface="Calibri"/>
              </a:rPr>
              <a:t>We kunnen meer autonoom werken en anderen coachen, naarmate we een hoger niveau van een vaardigheid leren.</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0"/>
                                        <p:tgtEl>
                                          <p:spTgt spid="14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2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150"/>
        <p:cNvGrpSpPr/>
        <p:nvPr/>
      </p:nvGrpSpPr>
      <p:grpSpPr>
        <a:xfrm>
          <a:off x="0" y="0"/>
          <a:ext cx="0" cy="0"/>
          <a:chOff x="0" y="0"/>
          <a:chExt cx="0" cy="0"/>
        </a:xfrm>
      </p:grpSpPr>
      <p:sp>
        <p:nvSpPr>
          <p:cNvPr id="151" name="Shape 151"/>
          <p:cNvSpPr txBox="1"/>
          <p:nvPr/>
        </p:nvSpPr>
        <p:spPr>
          <a:xfrm>
            <a:off x="706191" y="257452"/>
            <a:ext cx="10779617" cy="2646878"/>
          </a:xfrm>
          <a:prstGeom prst="rect">
            <a:avLst/>
          </a:prstGeom>
          <a:solidFill>
            <a:srgbClr val="1E4E79"/>
          </a:solidFill>
          <a:ln>
            <a:noFill/>
          </a:ln>
        </p:spPr>
        <p:txBody>
          <a:bodyPr lIns="91425" tIns="45700" rIns="91425" bIns="45700" anchor="t" anchorCtr="0">
            <a:noAutofit/>
          </a:bodyPr>
          <a:lstStyle/>
          <a:p>
            <a:pPr marL="0" marR="0" lvl="0" indent="0" algn="l" rtl="0">
              <a:spcBef>
                <a:spcPts val="0"/>
              </a:spcBef>
              <a:buSzPct val="25000"/>
              <a:buNone/>
            </a:pPr>
            <a:r>
              <a:rPr lang="nl-NL" sz="16600" b="1">
                <a:solidFill>
                  <a:schemeClr val="lt1"/>
                </a:solidFill>
                <a:latin typeface="Calibri"/>
                <a:ea typeface="Calibri"/>
                <a:cs typeface="Calibri"/>
                <a:sym typeface="Calibri"/>
              </a:rPr>
              <a:t>FEEDBACK ?</a:t>
            </a:r>
          </a:p>
        </p:txBody>
      </p:sp>
      <p:sp>
        <p:nvSpPr>
          <p:cNvPr id="152" name="Shape 152"/>
          <p:cNvSpPr txBox="1"/>
          <p:nvPr/>
        </p:nvSpPr>
        <p:spPr>
          <a:xfrm>
            <a:off x="479425" y="3981767"/>
            <a:ext cx="11238718" cy="2646878"/>
          </a:xfrm>
          <a:prstGeom prst="rect">
            <a:avLst/>
          </a:prstGeom>
          <a:solidFill>
            <a:srgbClr val="7030A0"/>
          </a:solidFill>
          <a:ln>
            <a:noFill/>
          </a:ln>
        </p:spPr>
        <p:txBody>
          <a:bodyPr lIns="91425" tIns="45700" rIns="91425" bIns="45700" anchor="t" anchorCtr="0">
            <a:noAutofit/>
          </a:bodyPr>
          <a:lstStyle/>
          <a:p>
            <a:pPr marL="0" marR="0" lvl="0" indent="0" algn="l" rtl="0">
              <a:spcBef>
                <a:spcPts val="0"/>
              </a:spcBef>
              <a:buSzPct val="25000"/>
              <a:buNone/>
            </a:pPr>
            <a:r>
              <a:rPr lang="nl-NL" sz="16600" b="1">
                <a:solidFill>
                  <a:schemeClr val="lt1"/>
                </a:solidFill>
                <a:latin typeface="Calibri"/>
                <a:ea typeface="Calibri"/>
                <a:cs typeface="Calibri"/>
                <a:sym typeface="Calibri"/>
              </a:rPr>
              <a:t>COACHING ?</a:t>
            </a:r>
          </a:p>
        </p:txBody>
      </p:sp>
      <p:grpSp>
        <p:nvGrpSpPr>
          <p:cNvPr id="153" name="Shape 153"/>
          <p:cNvGrpSpPr/>
          <p:nvPr/>
        </p:nvGrpSpPr>
        <p:grpSpPr>
          <a:xfrm>
            <a:off x="826840" y="2883149"/>
            <a:ext cx="10503394" cy="1102604"/>
            <a:chOff x="826840" y="2883149"/>
            <a:chExt cx="10503394" cy="1102604"/>
          </a:xfrm>
        </p:grpSpPr>
        <p:sp>
          <p:nvSpPr>
            <p:cNvPr id="154" name="Shape 154"/>
            <p:cNvSpPr/>
            <p:nvPr/>
          </p:nvSpPr>
          <p:spPr>
            <a:xfrm>
              <a:off x="5705226" y="2883149"/>
              <a:ext cx="746620" cy="1102604"/>
            </a:xfrm>
            <a:prstGeom prst="upDownArrow">
              <a:avLst>
                <a:gd name="adj1" fmla="val 50000"/>
                <a:gd name="adj2" fmla="val 50000"/>
              </a:avLst>
            </a:prstGeom>
            <a:gradFill>
              <a:gsLst>
                <a:gs pos="0">
                  <a:srgbClr val="1E4E79"/>
                </a:gs>
                <a:gs pos="72000">
                  <a:srgbClr val="7030A0"/>
                </a:gs>
                <a:gs pos="83000">
                  <a:srgbClr val="7030A0"/>
                </a:gs>
                <a:gs pos="100000">
                  <a:srgbClr val="7030A0"/>
                </a:gs>
              </a:gsLst>
              <a:lin ang="5400000" scaled="0"/>
            </a:gra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5" name="Shape 155"/>
            <p:cNvSpPr/>
            <p:nvPr/>
          </p:nvSpPr>
          <p:spPr>
            <a:xfrm>
              <a:off x="7331356" y="2883149"/>
              <a:ext cx="746620" cy="1102604"/>
            </a:xfrm>
            <a:prstGeom prst="upDownArrow">
              <a:avLst>
                <a:gd name="adj1" fmla="val 50000"/>
                <a:gd name="adj2" fmla="val 50000"/>
              </a:avLst>
            </a:prstGeom>
            <a:gradFill>
              <a:gsLst>
                <a:gs pos="0">
                  <a:srgbClr val="1E4E79"/>
                </a:gs>
                <a:gs pos="72000">
                  <a:srgbClr val="7030A0"/>
                </a:gs>
                <a:gs pos="83000">
                  <a:srgbClr val="7030A0"/>
                </a:gs>
                <a:gs pos="100000">
                  <a:srgbClr val="7030A0"/>
                </a:gs>
              </a:gsLst>
              <a:lin ang="5400000" scaled="0"/>
            </a:gra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6" name="Shape 156"/>
            <p:cNvSpPr/>
            <p:nvPr/>
          </p:nvSpPr>
          <p:spPr>
            <a:xfrm>
              <a:off x="4079098" y="2883149"/>
              <a:ext cx="746620" cy="1102604"/>
            </a:xfrm>
            <a:prstGeom prst="upDownArrow">
              <a:avLst>
                <a:gd name="adj1" fmla="val 50000"/>
                <a:gd name="adj2" fmla="val 50000"/>
              </a:avLst>
            </a:prstGeom>
            <a:gradFill>
              <a:gsLst>
                <a:gs pos="0">
                  <a:srgbClr val="1E4E79"/>
                </a:gs>
                <a:gs pos="72000">
                  <a:srgbClr val="7030A0"/>
                </a:gs>
                <a:gs pos="83000">
                  <a:srgbClr val="7030A0"/>
                </a:gs>
                <a:gs pos="100000">
                  <a:srgbClr val="7030A0"/>
                </a:gs>
              </a:gsLst>
              <a:lin ang="5400000" scaled="0"/>
            </a:gra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7" name="Shape 157"/>
            <p:cNvSpPr/>
            <p:nvPr/>
          </p:nvSpPr>
          <p:spPr>
            <a:xfrm>
              <a:off x="2452968" y="2883149"/>
              <a:ext cx="746620" cy="1102604"/>
            </a:xfrm>
            <a:prstGeom prst="upDownArrow">
              <a:avLst>
                <a:gd name="adj1" fmla="val 50000"/>
                <a:gd name="adj2" fmla="val 50000"/>
              </a:avLst>
            </a:prstGeom>
            <a:gradFill>
              <a:gsLst>
                <a:gs pos="0">
                  <a:srgbClr val="1E4E79"/>
                </a:gs>
                <a:gs pos="72000">
                  <a:srgbClr val="7030A0"/>
                </a:gs>
                <a:gs pos="83000">
                  <a:srgbClr val="7030A0"/>
                </a:gs>
                <a:gs pos="100000">
                  <a:srgbClr val="7030A0"/>
                </a:gs>
              </a:gsLst>
              <a:lin ang="5400000" scaled="0"/>
            </a:gra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p:nvPr/>
          </p:nvSpPr>
          <p:spPr>
            <a:xfrm>
              <a:off x="826840" y="2883149"/>
              <a:ext cx="746620" cy="1102604"/>
            </a:xfrm>
            <a:prstGeom prst="upDownArrow">
              <a:avLst>
                <a:gd name="adj1" fmla="val 50000"/>
                <a:gd name="adj2" fmla="val 50000"/>
              </a:avLst>
            </a:prstGeom>
            <a:gradFill>
              <a:gsLst>
                <a:gs pos="0">
                  <a:srgbClr val="1E4E79"/>
                </a:gs>
                <a:gs pos="72000">
                  <a:srgbClr val="7030A0"/>
                </a:gs>
                <a:gs pos="83000">
                  <a:srgbClr val="7030A0"/>
                </a:gs>
                <a:gs pos="100000">
                  <a:srgbClr val="7030A0"/>
                </a:gs>
              </a:gsLst>
              <a:lin ang="5400000" scaled="0"/>
            </a:gra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9" name="Shape 159"/>
            <p:cNvSpPr/>
            <p:nvPr/>
          </p:nvSpPr>
          <p:spPr>
            <a:xfrm>
              <a:off x="10583614" y="2883149"/>
              <a:ext cx="746620" cy="1102604"/>
            </a:xfrm>
            <a:prstGeom prst="upDownArrow">
              <a:avLst>
                <a:gd name="adj1" fmla="val 50000"/>
                <a:gd name="adj2" fmla="val 50000"/>
              </a:avLst>
            </a:prstGeom>
            <a:gradFill>
              <a:gsLst>
                <a:gs pos="0">
                  <a:srgbClr val="1E4E79"/>
                </a:gs>
                <a:gs pos="72000">
                  <a:srgbClr val="7030A0"/>
                </a:gs>
                <a:gs pos="83000">
                  <a:srgbClr val="7030A0"/>
                </a:gs>
                <a:gs pos="100000">
                  <a:srgbClr val="7030A0"/>
                </a:gs>
              </a:gsLst>
              <a:lin ang="5400000" scaled="0"/>
            </a:gra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0" name="Shape 160"/>
            <p:cNvSpPr/>
            <p:nvPr/>
          </p:nvSpPr>
          <p:spPr>
            <a:xfrm>
              <a:off x="8957485" y="2883149"/>
              <a:ext cx="746620" cy="1102604"/>
            </a:xfrm>
            <a:prstGeom prst="upDownArrow">
              <a:avLst>
                <a:gd name="adj1" fmla="val 50000"/>
                <a:gd name="adj2" fmla="val 50000"/>
              </a:avLst>
            </a:prstGeom>
            <a:gradFill>
              <a:gsLst>
                <a:gs pos="0">
                  <a:srgbClr val="1E4E79"/>
                </a:gs>
                <a:gs pos="72000">
                  <a:srgbClr val="7030A0"/>
                </a:gs>
                <a:gs pos="83000">
                  <a:srgbClr val="7030A0"/>
                </a:gs>
                <a:gs pos="100000">
                  <a:srgbClr val="7030A0"/>
                </a:gs>
              </a:gsLst>
              <a:lin ang="5400000" scaled="0"/>
            </a:gra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3000"/>
                                        <p:tgtEl>
                                          <p:spTgt spid="151"/>
                                        </p:tgtEl>
                                      </p:cBhvr>
                                    </p:animEffect>
                                  </p:childTnLst>
                                </p:cTn>
                              </p:par>
                              <p:par>
                                <p:cTn id="8" presetID="10" presetClass="entr" presetSubtype="0"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fade">
                                      <p:cBhvr>
                                        <p:cTn id="10" dur="3000"/>
                                        <p:tgtEl>
                                          <p:spTgt spid="152"/>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53"/>
                                        </p:tgtEl>
                                        <p:attrNameLst>
                                          <p:attrName>style.visibility</p:attrName>
                                        </p:attrNameLst>
                                      </p:cBhvr>
                                      <p:to>
                                        <p:strVal val="visible"/>
                                      </p:to>
                                    </p:set>
                                    <p:animEffect transition="in" filter="fade">
                                      <p:cBhvr>
                                        <p:cTn id="14" dur="3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164"/>
        <p:cNvGrpSpPr/>
        <p:nvPr/>
      </p:nvGrpSpPr>
      <p:grpSpPr>
        <a:xfrm>
          <a:off x="0" y="0"/>
          <a:ext cx="0" cy="0"/>
          <a:chOff x="0" y="0"/>
          <a:chExt cx="0" cy="0"/>
        </a:xfrm>
      </p:grpSpPr>
      <p:sp>
        <p:nvSpPr>
          <p:cNvPr id="165" name="Shape 165"/>
          <p:cNvSpPr/>
          <p:nvPr/>
        </p:nvSpPr>
        <p:spPr>
          <a:xfrm>
            <a:off x="479422" y="3972264"/>
            <a:ext cx="11233150" cy="2246769"/>
          </a:xfrm>
          <a:prstGeom prst="rect">
            <a:avLst/>
          </a:prstGeom>
          <a:solidFill>
            <a:srgbClr val="7030A0"/>
          </a:solidFill>
          <a:ln>
            <a:noFill/>
          </a:ln>
        </p:spPr>
        <p:txBody>
          <a:bodyPr lIns="91425" tIns="45700" rIns="91425" bIns="45700" anchor="t" anchorCtr="0">
            <a:noAutofit/>
          </a:bodyPr>
          <a:lstStyle/>
          <a:p>
            <a:pPr marL="0" marR="0" lvl="0" indent="0" algn="l" rtl="0">
              <a:spcBef>
                <a:spcPts val="0"/>
              </a:spcBef>
              <a:buSzPct val="25000"/>
              <a:buNone/>
            </a:pPr>
            <a:r>
              <a:rPr lang="nl-NL" sz="2800" i="0">
                <a:solidFill>
                  <a:schemeClr val="lt1"/>
                </a:solidFill>
                <a:latin typeface="Calibri"/>
                <a:ea typeface="Calibri"/>
                <a:cs typeface="Calibri"/>
                <a:sym typeface="Calibri"/>
              </a:rPr>
              <a:t>Coachen </a:t>
            </a:r>
            <a:r>
              <a:rPr lang="nl-NL" sz="2800" b="0" i="0">
                <a:solidFill>
                  <a:schemeClr val="lt1"/>
                </a:solidFill>
                <a:latin typeface="Calibri"/>
                <a:ea typeface="Calibri"/>
                <a:cs typeface="Calibri"/>
                <a:sym typeface="Calibri"/>
              </a:rPr>
              <a:t>is een </a:t>
            </a:r>
            <a:r>
              <a:rPr lang="nl-NL" sz="2800" b="1" i="0">
                <a:solidFill>
                  <a:srgbClr val="FFFF00"/>
                </a:solidFill>
                <a:latin typeface="Calibri"/>
                <a:ea typeface="Calibri"/>
                <a:cs typeface="Calibri"/>
                <a:sym typeface="Calibri"/>
              </a:rPr>
              <a:t>specifieke manier van begeleiden </a:t>
            </a:r>
            <a:r>
              <a:rPr lang="nl-NL" sz="2800" b="0" i="0">
                <a:solidFill>
                  <a:schemeClr val="lt1"/>
                </a:solidFill>
                <a:latin typeface="Calibri"/>
                <a:ea typeface="Calibri"/>
                <a:cs typeface="Calibri"/>
                <a:sym typeface="Calibri"/>
              </a:rPr>
              <a:t>waarbij bepaalde doelen gemakkelijker en sneller gerealiseerd zullen worden. Dit gebeurt meestal onder leiding van een </a:t>
            </a:r>
            <a:r>
              <a:rPr lang="nl-NL" sz="2800" i="0">
                <a:solidFill>
                  <a:schemeClr val="lt1"/>
                </a:solidFill>
                <a:latin typeface="Calibri"/>
                <a:ea typeface="Calibri"/>
                <a:cs typeface="Calibri"/>
                <a:sym typeface="Calibri"/>
              </a:rPr>
              <a:t>coach</a:t>
            </a:r>
            <a:r>
              <a:rPr lang="nl-NL" sz="2800" b="0" i="0">
                <a:solidFill>
                  <a:schemeClr val="lt1"/>
                </a:solidFill>
                <a:latin typeface="Calibri"/>
                <a:ea typeface="Calibri"/>
                <a:cs typeface="Calibri"/>
                <a:sym typeface="Calibri"/>
              </a:rPr>
              <a:t>. De </a:t>
            </a:r>
            <a:r>
              <a:rPr lang="nl-NL" sz="2800" i="0">
                <a:solidFill>
                  <a:schemeClr val="lt1"/>
                </a:solidFill>
                <a:latin typeface="Calibri"/>
                <a:ea typeface="Calibri"/>
                <a:cs typeface="Calibri"/>
                <a:sym typeface="Calibri"/>
              </a:rPr>
              <a:t>coach</a:t>
            </a:r>
            <a:r>
              <a:rPr lang="nl-NL" sz="2800" b="0" i="0">
                <a:solidFill>
                  <a:schemeClr val="lt1"/>
                </a:solidFill>
                <a:latin typeface="Calibri"/>
                <a:ea typeface="Calibri"/>
                <a:cs typeface="Calibri"/>
                <a:sym typeface="Calibri"/>
              </a:rPr>
              <a:t> ondersteunt het leerproces van de coachee (de leerling). Dit houdt in dat de </a:t>
            </a:r>
            <a:r>
              <a:rPr lang="nl-NL" sz="2800" i="0">
                <a:solidFill>
                  <a:schemeClr val="lt1"/>
                </a:solidFill>
                <a:latin typeface="Calibri"/>
                <a:ea typeface="Calibri"/>
                <a:cs typeface="Calibri"/>
                <a:sym typeface="Calibri"/>
              </a:rPr>
              <a:t>coach</a:t>
            </a:r>
            <a:r>
              <a:rPr lang="nl-NL" sz="2800" b="0" i="0">
                <a:solidFill>
                  <a:schemeClr val="lt1"/>
                </a:solidFill>
                <a:latin typeface="Calibri"/>
                <a:ea typeface="Calibri"/>
                <a:cs typeface="Calibri"/>
                <a:sym typeface="Calibri"/>
              </a:rPr>
              <a:t> helpt bij het </a:t>
            </a:r>
            <a:r>
              <a:rPr lang="nl-NL" sz="2800" b="1" i="0">
                <a:solidFill>
                  <a:srgbClr val="FFFF00"/>
                </a:solidFill>
                <a:latin typeface="Calibri"/>
                <a:ea typeface="Calibri"/>
                <a:cs typeface="Calibri"/>
                <a:sym typeface="Calibri"/>
              </a:rPr>
              <a:t>stellen van doelen en het behalen ervan</a:t>
            </a:r>
            <a:r>
              <a:rPr lang="nl-NL" sz="2800" b="0" i="0">
                <a:solidFill>
                  <a:schemeClr val="lt1"/>
                </a:solidFill>
                <a:latin typeface="Calibri"/>
                <a:ea typeface="Calibri"/>
                <a:cs typeface="Calibri"/>
                <a:sym typeface="Calibri"/>
              </a:rPr>
              <a:t>.</a:t>
            </a:r>
          </a:p>
        </p:txBody>
      </p:sp>
      <p:sp>
        <p:nvSpPr>
          <p:cNvPr id="166" name="Shape 166"/>
          <p:cNvSpPr txBox="1"/>
          <p:nvPr/>
        </p:nvSpPr>
        <p:spPr>
          <a:xfrm>
            <a:off x="479422" y="320457"/>
            <a:ext cx="11233150" cy="3108542"/>
          </a:xfrm>
          <a:prstGeom prst="rect">
            <a:avLst/>
          </a:prstGeom>
          <a:solidFill>
            <a:srgbClr val="1E4E79"/>
          </a:solidFill>
          <a:ln>
            <a:noFill/>
          </a:ln>
        </p:spPr>
        <p:txBody>
          <a:bodyPr lIns="91425" tIns="45700" rIns="91425" bIns="45700" anchor="t" anchorCtr="0">
            <a:noAutofit/>
          </a:bodyPr>
          <a:lstStyle/>
          <a:p>
            <a:pPr marL="0" marR="0" lvl="0" indent="0" algn="l" rtl="0">
              <a:spcBef>
                <a:spcPts val="0"/>
              </a:spcBef>
              <a:buSzPct val="25000"/>
              <a:buNone/>
            </a:pPr>
            <a:r>
              <a:rPr lang="nl-NL" sz="2800">
                <a:solidFill>
                  <a:schemeClr val="lt1"/>
                </a:solidFill>
                <a:latin typeface="Calibri"/>
                <a:ea typeface="Calibri"/>
                <a:cs typeface="Calibri"/>
                <a:sym typeface="Calibri"/>
              </a:rPr>
              <a:t>Feedback is </a:t>
            </a:r>
            <a:r>
              <a:rPr lang="nl-NL" sz="2800" b="1">
                <a:solidFill>
                  <a:srgbClr val="FFFF00"/>
                </a:solidFill>
                <a:latin typeface="Calibri"/>
                <a:ea typeface="Calibri"/>
                <a:cs typeface="Calibri"/>
                <a:sym typeface="Calibri"/>
              </a:rPr>
              <a:t>commentaar dat we geven of ontvangen</a:t>
            </a:r>
            <a:r>
              <a:rPr lang="nl-NL" sz="2800">
                <a:solidFill>
                  <a:schemeClr val="lt1"/>
                </a:solidFill>
                <a:latin typeface="Calibri"/>
                <a:ea typeface="Calibri"/>
                <a:cs typeface="Calibri"/>
                <a:sym typeface="Calibri"/>
              </a:rPr>
              <a:t> op iemands gedrag of houding.</a:t>
            </a:r>
          </a:p>
          <a:p>
            <a:pPr marL="0" marR="0" lvl="0" indent="0" algn="l" rtl="0">
              <a:spcBef>
                <a:spcPts val="0"/>
              </a:spcBef>
              <a:buSzPct val="25000"/>
              <a:buNone/>
            </a:pPr>
            <a:r>
              <a:rPr lang="nl-NL" sz="2800">
                <a:solidFill>
                  <a:schemeClr val="lt1"/>
                </a:solidFill>
                <a:latin typeface="Calibri"/>
                <a:ea typeface="Calibri"/>
                <a:cs typeface="Calibri"/>
                <a:sym typeface="Calibri"/>
              </a:rPr>
              <a:t>Via feedback leer je hoe gedrag of houding overkomt en welke gevolgen dat gedrag voor de ander heeft. Feedback kan zowel positief als negatief zijn.</a:t>
            </a:r>
          </a:p>
          <a:p>
            <a:pPr marL="0" marR="0" lvl="0" indent="0" algn="l" rtl="0">
              <a:spcBef>
                <a:spcPts val="0"/>
              </a:spcBef>
              <a:buSzPct val="25000"/>
              <a:buNone/>
            </a:pPr>
            <a:r>
              <a:rPr lang="nl-NL" sz="2800">
                <a:solidFill>
                  <a:schemeClr val="lt1"/>
                </a:solidFill>
                <a:latin typeface="Calibri"/>
                <a:ea typeface="Calibri"/>
                <a:cs typeface="Calibri"/>
                <a:sym typeface="Calibri"/>
              </a:rPr>
              <a:t>Het verschil met een compliment of kritiek is dat feedback uitsluitend over </a:t>
            </a:r>
            <a:r>
              <a:rPr lang="nl-NL" sz="2800" b="1">
                <a:solidFill>
                  <a:srgbClr val="FFFF00"/>
                </a:solidFill>
                <a:latin typeface="Calibri"/>
                <a:ea typeface="Calibri"/>
                <a:cs typeface="Calibri"/>
                <a:sym typeface="Calibri"/>
              </a:rPr>
              <a:t>veranderbaar gedrag</a:t>
            </a:r>
            <a:r>
              <a:rPr lang="nl-NL" sz="2800">
                <a:solidFill>
                  <a:srgbClr val="FFFF00"/>
                </a:solidFill>
                <a:latin typeface="Calibri"/>
                <a:ea typeface="Calibri"/>
                <a:cs typeface="Calibri"/>
                <a:sym typeface="Calibri"/>
              </a:rPr>
              <a:t> </a:t>
            </a:r>
            <a:r>
              <a:rPr lang="nl-NL" sz="2800">
                <a:solidFill>
                  <a:schemeClr val="lt1"/>
                </a:solidFill>
                <a:latin typeface="Calibri"/>
                <a:ea typeface="Calibri"/>
                <a:cs typeface="Calibri"/>
                <a:sym typeface="Calibri"/>
              </a:rPr>
              <a:t>gaat, waar een compliment of kritiek ook over andere zaken kan gaan. </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2000"/>
                                        <p:tgtEl>
                                          <p:spTgt spid="16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5"/>
                                        </p:tgtEl>
                                        <p:attrNameLst>
                                          <p:attrName>style.visibility</p:attrName>
                                        </p:attrNameLst>
                                      </p:cBhvr>
                                      <p:to>
                                        <p:strVal val="visible"/>
                                      </p:to>
                                    </p:set>
                                    <p:animEffect transition="in" filter="fade">
                                      <p:cBhvr>
                                        <p:cTn id="11" dur="2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170"/>
        <p:cNvGrpSpPr/>
        <p:nvPr/>
      </p:nvGrpSpPr>
      <p:grpSpPr>
        <a:xfrm>
          <a:off x="0" y="0"/>
          <a:ext cx="0" cy="0"/>
          <a:chOff x="0" y="0"/>
          <a:chExt cx="0" cy="0"/>
        </a:xfrm>
      </p:grpSpPr>
      <p:sp>
        <p:nvSpPr>
          <p:cNvPr id="171" name="Shape 171"/>
          <p:cNvSpPr/>
          <p:nvPr/>
        </p:nvSpPr>
        <p:spPr>
          <a:xfrm>
            <a:off x="6060557" y="0"/>
            <a:ext cx="4894119" cy="6858000"/>
          </a:xfrm>
          <a:prstGeom prst="rect">
            <a:avLst/>
          </a:prstGeom>
          <a:solidFill>
            <a:srgbClr val="7030A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2" name="Shape 172"/>
          <p:cNvSpPr/>
          <p:nvPr/>
        </p:nvSpPr>
        <p:spPr>
          <a:xfrm>
            <a:off x="1201880" y="0"/>
            <a:ext cx="4894119" cy="6858000"/>
          </a:xfrm>
          <a:prstGeom prst="rect">
            <a:avLst/>
          </a:prstGeom>
          <a:solidFill>
            <a:srgbClr val="1E4E79"/>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3" name="Shape 173"/>
          <p:cNvSpPr txBox="1"/>
          <p:nvPr/>
        </p:nvSpPr>
        <p:spPr>
          <a:xfrm>
            <a:off x="4657151" y="189445"/>
            <a:ext cx="2877695" cy="769441"/>
          </a:xfrm>
          <a:prstGeom prst="rect">
            <a:avLst/>
          </a:prstGeom>
          <a:solidFill>
            <a:srgbClr val="FF9300"/>
          </a:solidFill>
          <a:ln>
            <a:noFill/>
          </a:ln>
        </p:spPr>
        <p:txBody>
          <a:bodyPr lIns="91425" tIns="45700" rIns="91425" bIns="45700" anchor="t" anchorCtr="0">
            <a:noAutofit/>
          </a:bodyPr>
          <a:lstStyle/>
          <a:p>
            <a:pPr marL="0" marR="0" lvl="0" indent="0" algn="ctr" rtl="0">
              <a:spcBef>
                <a:spcPts val="0"/>
              </a:spcBef>
              <a:buSzPct val="25000"/>
              <a:buNone/>
            </a:pPr>
            <a:r>
              <a:rPr lang="nl-NL" sz="4400" b="1">
                <a:solidFill>
                  <a:schemeClr val="lt1"/>
                </a:solidFill>
                <a:latin typeface="Calibri"/>
                <a:ea typeface="Calibri"/>
                <a:cs typeface="Calibri"/>
                <a:sym typeface="Calibri"/>
              </a:rPr>
              <a:t>Feedback</a:t>
            </a:r>
          </a:p>
        </p:txBody>
      </p:sp>
      <p:grpSp>
        <p:nvGrpSpPr>
          <p:cNvPr id="174" name="Shape 174"/>
          <p:cNvGrpSpPr/>
          <p:nvPr/>
        </p:nvGrpSpPr>
        <p:grpSpPr>
          <a:xfrm>
            <a:off x="4670469" y="641158"/>
            <a:ext cx="2851063" cy="1775150"/>
            <a:chOff x="4670469" y="641158"/>
            <a:chExt cx="2851063" cy="1775150"/>
          </a:xfrm>
        </p:grpSpPr>
        <p:sp>
          <p:nvSpPr>
            <p:cNvPr id="175" name="Shape 175"/>
            <p:cNvSpPr txBox="1"/>
            <p:nvPr/>
          </p:nvSpPr>
          <p:spPr>
            <a:xfrm>
              <a:off x="4670469" y="1646867"/>
              <a:ext cx="2851063" cy="769441"/>
            </a:xfrm>
            <a:prstGeom prst="rect">
              <a:avLst/>
            </a:prstGeom>
            <a:solidFill>
              <a:srgbClr val="FF9300"/>
            </a:solidFill>
            <a:ln>
              <a:noFill/>
            </a:ln>
          </p:spPr>
          <p:txBody>
            <a:bodyPr lIns="91425" tIns="45700" rIns="91425" bIns="45700" anchor="t" anchorCtr="0">
              <a:noAutofit/>
            </a:bodyPr>
            <a:lstStyle/>
            <a:p>
              <a:pPr marL="0" marR="0" lvl="0" indent="0" algn="ctr" rtl="0">
                <a:spcBef>
                  <a:spcPts val="0"/>
                </a:spcBef>
                <a:buSzPct val="25000"/>
                <a:buNone/>
              </a:pPr>
              <a:r>
                <a:rPr lang="nl-NL" sz="4400" b="1">
                  <a:solidFill>
                    <a:schemeClr val="lt1"/>
                  </a:solidFill>
                  <a:latin typeface="Calibri"/>
                  <a:ea typeface="Calibri"/>
                  <a:cs typeface="Calibri"/>
                  <a:sym typeface="Calibri"/>
                </a:rPr>
                <a:t>Coaching</a:t>
              </a:r>
            </a:p>
          </p:txBody>
        </p:sp>
        <p:sp>
          <p:nvSpPr>
            <p:cNvPr id="176" name="Shape 176"/>
            <p:cNvSpPr txBox="1"/>
            <p:nvPr/>
          </p:nvSpPr>
          <p:spPr>
            <a:xfrm>
              <a:off x="5643239" y="641158"/>
              <a:ext cx="905521"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nl-NL" sz="8000" b="1">
                  <a:solidFill>
                    <a:schemeClr val="lt1"/>
                  </a:solidFill>
                  <a:latin typeface="Calibri"/>
                  <a:ea typeface="Calibri"/>
                  <a:cs typeface="Calibri"/>
                  <a:sym typeface="Calibri"/>
                </a:rPr>
                <a:t>+</a:t>
              </a:r>
            </a:p>
          </p:txBody>
        </p:sp>
      </p:grpSp>
      <p:grpSp>
        <p:nvGrpSpPr>
          <p:cNvPr id="177" name="Shape 177"/>
          <p:cNvGrpSpPr/>
          <p:nvPr/>
        </p:nvGrpSpPr>
        <p:grpSpPr>
          <a:xfrm>
            <a:off x="4120053" y="3556001"/>
            <a:ext cx="3951894" cy="1775151"/>
            <a:chOff x="4120053" y="3556001"/>
            <a:chExt cx="3951894" cy="1775151"/>
          </a:xfrm>
        </p:grpSpPr>
        <p:sp>
          <p:nvSpPr>
            <p:cNvPr id="178" name="Shape 178"/>
            <p:cNvSpPr txBox="1"/>
            <p:nvPr/>
          </p:nvSpPr>
          <p:spPr>
            <a:xfrm>
              <a:off x="4120053" y="4561712"/>
              <a:ext cx="3951894" cy="769441"/>
            </a:xfrm>
            <a:prstGeom prst="rect">
              <a:avLst/>
            </a:prstGeom>
            <a:solidFill>
              <a:srgbClr val="FF9300"/>
            </a:solidFill>
            <a:ln>
              <a:noFill/>
            </a:ln>
          </p:spPr>
          <p:txBody>
            <a:bodyPr lIns="91425" tIns="45700" rIns="91425" bIns="45700" anchor="t" anchorCtr="0">
              <a:noAutofit/>
            </a:bodyPr>
            <a:lstStyle/>
            <a:p>
              <a:pPr marL="0" marR="0" lvl="0" indent="0" algn="ctr" rtl="0">
                <a:spcBef>
                  <a:spcPts val="0"/>
                </a:spcBef>
                <a:buSzPct val="25000"/>
                <a:buNone/>
              </a:pPr>
              <a:r>
                <a:rPr lang="nl-NL" sz="4400" b="1">
                  <a:solidFill>
                    <a:schemeClr val="lt1"/>
                  </a:solidFill>
                  <a:latin typeface="Calibri"/>
                  <a:ea typeface="Calibri"/>
                  <a:cs typeface="Calibri"/>
                  <a:sym typeface="Calibri"/>
                </a:rPr>
                <a:t>Feedback</a:t>
              </a:r>
            </a:p>
          </p:txBody>
        </p:sp>
        <p:sp>
          <p:nvSpPr>
            <p:cNvPr id="179" name="Shape 179"/>
            <p:cNvSpPr txBox="1"/>
            <p:nvPr/>
          </p:nvSpPr>
          <p:spPr>
            <a:xfrm>
              <a:off x="5643239" y="3556001"/>
              <a:ext cx="905521"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nl-NL" sz="8000" b="1">
                  <a:solidFill>
                    <a:schemeClr val="lt1"/>
                  </a:solidFill>
                  <a:latin typeface="Calibri"/>
                  <a:ea typeface="Calibri"/>
                  <a:cs typeface="Calibri"/>
                  <a:sym typeface="Calibri"/>
                </a:rPr>
                <a:t>+</a:t>
              </a:r>
            </a:p>
          </p:txBody>
        </p:sp>
      </p:grpSp>
      <p:grpSp>
        <p:nvGrpSpPr>
          <p:cNvPr id="180" name="Shape 180"/>
          <p:cNvGrpSpPr/>
          <p:nvPr/>
        </p:nvGrpSpPr>
        <p:grpSpPr>
          <a:xfrm>
            <a:off x="4393665" y="2050793"/>
            <a:ext cx="3491983" cy="1775150"/>
            <a:chOff x="4648273" y="2098580"/>
            <a:chExt cx="2953222" cy="1775150"/>
          </a:xfrm>
        </p:grpSpPr>
        <p:sp>
          <p:nvSpPr>
            <p:cNvPr id="181" name="Shape 181"/>
            <p:cNvSpPr txBox="1"/>
            <p:nvPr/>
          </p:nvSpPr>
          <p:spPr>
            <a:xfrm>
              <a:off x="4648273" y="3104290"/>
              <a:ext cx="2953222" cy="769441"/>
            </a:xfrm>
            <a:prstGeom prst="rect">
              <a:avLst/>
            </a:prstGeom>
            <a:solidFill>
              <a:srgbClr val="FF9300"/>
            </a:solidFill>
            <a:ln>
              <a:noFill/>
            </a:ln>
          </p:spPr>
          <p:txBody>
            <a:bodyPr lIns="91425" tIns="45700" rIns="91425" bIns="45700" anchor="t" anchorCtr="0">
              <a:noAutofit/>
            </a:bodyPr>
            <a:lstStyle/>
            <a:p>
              <a:pPr marL="0" marR="0" lvl="0" indent="0" algn="ctr" rtl="0">
                <a:spcBef>
                  <a:spcPts val="0"/>
                </a:spcBef>
                <a:buSzPct val="25000"/>
                <a:buNone/>
              </a:pPr>
              <a:r>
                <a:rPr lang="nl-NL" sz="4400" b="1">
                  <a:solidFill>
                    <a:schemeClr val="lt1"/>
                  </a:solidFill>
                  <a:latin typeface="Calibri"/>
                  <a:ea typeface="Calibri"/>
                  <a:cs typeface="Calibri"/>
                  <a:sym typeface="Calibri"/>
                </a:rPr>
                <a:t>Leercoaching</a:t>
              </a:r>
            </a:p>
          </p:txBody>
        </p:sp>
        <p:sp>
          <p:nvSpPr>
            <p:cNvPr id="182" name="Shape 182"/>
            <p:cNvSpPr txBox="1"/>
            <p:nvPr/>
          </p:nvSpPr>
          <p:spPr>
            <a:xfrm>
              <a:off x="5643239" y="2098580"/>
              <a:ext cx="905521"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nl-NL" sz="8000" b="1">
                  <a:solidFill>
                    <a:schemeClr val="lt1"/>
                  </a:solidFill>
                  <a:latin typeface="Calibri"/>
                  <a:ea typeface="Calibri"/>
                  <a:cs typeface="Calibri"/>
                  <a:sym typeface="Calibri"/>
                </a:rPr>
                <a:t>=</a:t>
              </a:r>
            </a:p>
          </p:txBody>
        </p:sp>
      </p:grpSp>
      <p:grpSp>
        <p:nvGrpSpPr>
          <p:cNvPr id="183" name="Shape 183"/>
          <p:cNvGrpSpPr/>
          <p:nvPr/>
        </p:nvGrpSpPr>
        <p:grpSpPr>
          <a:xfrm>
            <a:off x="2255412" y="4891732"/>
            <a:ext cx="7677005" cy="1735792"/>
            <a:chOff x="4630519" y="3637003"/>
            <a:chExt cx="2924514" cy="4278858"/>
          </a:xfrm>
        </p:grpSpPr>
        <p:sp>
          <p:nvSpPr>
            <p:cNvPr id="184" name="Shape 184"/>
            <p:cNvSpPr txBox="1"/>
            <p:nvPr/>
          </p:nvSpPr>
          <p:spPr>
            <a:xfrm>
              <a:off x="4630519" y="6019132"/>
              <a:ext cx="2924514" cy="1896730"/>
            </a:xfrm>
            <a:prstGeom prst="rect">
              <a:avLst/>
            </a:prstGeom>
            <a:solidFill>
              <a:srgbClr val="FF9300"/>
            </a:solidFill>
            <a:ln>
              <a:noFill/>
            </a:ln>
          </p:spPr>
          <p:txBody>
            <a:bodyPr lIns="91425" tIns="45700" rIns="91425" bIns="45700" anchor="t" anchorCtr="0">
              <a:noAutofit/>
            </a:bodyPr>
            <a:lstStyle/>
            <a:p>
              <a:pPr marL="0" marR="0" lvl="0" indent="0" algn="ctr" rtl="0">
                <a:spcBef>
                  <a:spcPts val="0"/>
                </a:spcBef>
                <a:buSzPct val="25000"/>
                <a:buNone/>
              </a:pPr>
              <a:r>
                <a:rPr lang="nl-NL" sz="4400" b="1">
                  <a:solidFill>
                    <a:schemeClr val="lt1"/>
                  </a:solidFill>
                  <a:latin typeface="Calibri"/>
                  <a:ea typeface="Calibri"/>
                  <a:cs typeface="Calibri"/>
                  <a:sym typeface="Calibri"/>
                </a:rPr>
                <a:t>Veranderingsgerichte Feedback</a:t>
              </a:r>
            </a:p>
          </p:txBody>
        </p:sp>
        <p:sp>
          <p:nvSpPr>
            <p:cNvPr id="185" name="Shape 185"/>
            <p:cNvSpPr txBox="1"/>
            <p:nvPr/>
          </p:nvSpPr>
          <p:spPr>
            <a:xfrm>
              <a:off x="5638351" y="3637003"/>
              <a:ext cx="905521" cy="132344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nl-NL" sz="8000" b="1">
                  <a:solidFill>
                    <a:schemeClr val="lt1"/>
                  </a:solidFill>
                  <a:latin typeface="Calibri"/>
                  <a:ea typeface="Calibri"/>
                  <a:cs typeface="Calibri"/>
                  <a:sym typeface="Calibri"/>
                </a:rPr>
                <a:t>=</a:t>
              </a:r>
            </a:p>
          </p:txBody>
        </p:sp>
      </p:grpSp>
      <p:sp>
        <p:nvSpPr>
          <p:cNvPr id="186" name="Shape 186"/>
          <p:cNvSpPr txBox="1"/>
          <p:nvPr/>
        </p:nvSpPr>
        <p:spPr>
          <a:xfrm>
            <a:off x="1201880" y="56709"/>
            <a:ext cx="863999" cy="6740306"/>
          </a:xfrm>
          <a:prstGeom prst="rect">
            <a:avLst/>
          </a:prstGeom>
          <a:solidFill>
            <a:srgbClr val="1E4E79"/>
          </a:solidFill>
          <a:ln>
            <a:noFill/>
          </a:ln>
        </p:spPr>
        <p:txBody>
          <a:bodyPr lIns="91425" tIns="45700" rIns="91425" bIns="45700" anchor="t" anchorCtr="0">
            <a:noAutofit/>
          </a:bodyPr>
          <a:lstStyle/>
          <a:p>
            <a:pPr marL="0" marR="0" lvl="0" indent="0" algn="ctr" rtl="0">
              <a:spcBef>
                <a:spcPts val="0"/>
              </a:spcBef>
              <a:buSzPct val="25000"/>
              <a:buNone/>
            </a:pPr>
            <a:r>
              <a:rPr lang="nl-NL" sz="5400" b="1">
                <a:solidFill>
                  <a:schemeClr val="lt1"/>
                </a:solidFill>
                <a:latin typeface="Calibri"/>
                <a:ea typeface="Calibri"/>
                <a:cs typeface="Calibri"/>
                <a:sym typeface="Calibri"/>
              </a:rPr>
              <a:t>F</a:t>
            </a:r>
          </a:p>
          <a:p>
            <a:pPr marL="0" marR="0" lvl="0" indent="0" algn="ctr" rtl="0">
              <a:spcBef>
                <a:spcPts val="0"/>
              </a:spcBef>
              <a:buSzPct val="25000"/>
              <a:buNone/>
            </a:pPr>
            <a:r>
              <a:rPr lang="nl-NL" sz="5400" b="1">
                <a:solidFill>
                  <a:schemeClr val="lt1"/>
                </a:solidFill>
                <a:latin typeface="Calibri"/>
                <a:ea typeface="Calibri"/>
                <a:cs typeface="Calibri"/>
                <a:sym typeface="Calibri"/>
              </a:rPr>
              <a:t>e</a:t>
            </a:r>
          </a:p>
          <a:p>
            <a:pPr marL="0" marR="0" lvl="0" indent="0" algn="ctr" rtl="0">
              <a:spcBef>
                <a:spcPts val="0"/>
              </a:spcBef>
              <a:buSzPct val="25000"/>
              <a:buNone/>
            </a:pPr>
            <a:r>
              <a:rPr lang="nl-NL" sz="5400" b="1">
                <a:solidFill>
                  <a:schemeClr val="lt1"/>
                </a:solidFill>
                <a:latin typeface="Calibri"/>
                <a:ea typeface="Calibri"/>
                <a:cs typeface="Calibri"/>
                <a:sym typeface="Calibri"/>
              </a:rPr>
              <a:t>e</a:t>
            </a:r>
          </a:p>
          <a:p>
            <a:pPr marL="0" marR="0" lvl="0" indent="0" algn="ctr" rtl="0">
              <a:spcBef>
                <a:spcPts val="0"/>
              </a:spcBef>
              <a:buSzPct val="25000"/>
              <a:buNone/>
            </a:pPr>
            <a:r>
              <a:rPr lang="nl-NL" sz="5400" b="1">
                <a:solidFill>
                  <a:schemeClr val="lt1"/>
                </a:solidFill>
                <a:latin typeface="Calibri"/>
                <a:ea typeface="Calibri"/>
                <a:cs typeface="Calibri"/>
                <a:sym typeface="Calibri"/>
              </a:rPr>
              <a:t>d</a:t>
            </a:r>
          </a:p>
          <a:p>
            <a:pPr marL="0" marR="0" lvl="0" indent="0" algn="ctr" rtl="0">
              <a:spcBef>
                <a:spcPts val="0"/>
              </a:spcBef>
              <a:buSzPct val="25000"/>
              <a:buNone/>
            </a:pPr>
            <a:r>
              <a:rPr lang="nl-NL" sz="5400" b="1">
                <a:solidFill>
                  <a:schemeClr val="lt1"/>
                </a:solidFill>
                <a:latin typeface="Calibri"/>
                <a:ea typeface="Calibri"/>
                <a:cs typeface="Calibri"/>
                <a:sym typeface="Calibri"/>
              </a:rPr>
              <a:t>b</a:t>
            </a:r>
          </a:p>
          <a:p>
            <a:pPr marL="0" marR="0" lvl="0" indent="0" algn="ctr" rtl="0">
              <a:spcBef>
                <a:spcPts val="0"/>
              </a:spcBef>
              <a:buSzPct val="25000"/>
              <a:buNone/>
            </a:pPr>
            <a:r>
              <a:rPr lang="nl-NL" sz="5400" b="1">
                <a:solidFill>
                  <a:schemeClr val="lt1"/>
                </a:solidFill>
                <a:latin typeface="Calibri"/>
                <a:ea typeface="Calibri"/>
                <a:cs typeface="Calibri"/>
                <a:sym typeface="Calibri"/>
              </a:rPr>
              <a:t>a</a:t>
            </a:r>
          </a:p>
          <a:p>
            <a:pPr marL="0" marR="0" lvl="0" indent="0" algn="ctr" rtl="0">
              <a:spcBef>
                <a:spcPts val="0"/>
              </a:spcBef>
              <a:buSzPct val="25000"/>
              <a:buNone/>
            </a:pPr>
            <a:r>
              <a:rPr lang="nl-NL" sz="5400" b="1">
                <a:solidFill>
                  <a:schemeClr val="lt1"/>
                </a:solidFill>
                <a:latin typeface="Calibri"/>
                <a:ea typeface="Calibri"/>
                <a:cs typeface="Calibri"/>
                <a:sym typeface="Calibri"/>
              </a:rPr>
              <a:t>c</a:t>
            </a:r>
          </a:p>
          <a:p>
            <a:pPr marL="0" marR="0" lvl="0" indent="0" algn="ctr" rtl="0">
              <a:spcBef>
                <a:spcPts val="0"/>
              </a:spcBef>
              <a:buSzPct val="25000"/>
              <a:buNone/>
            </a:pPr>
            <a:r>
              <a:rPr lang="nl-NL" sz="5400" b="1">
                <a:solidFill>
                  <a:schemeClr val="lt1"/>
                </a:solidFill>
                <a:latin typeface="Calibri"/>
                <a:ea typeface="Calibri"/>
                <a:cs typeface="Calibri"/>
                <a:sym typeface="Calibri"/>
              </a:rPr>
              <a:t>k</a:t>
            </a:r>
          </a:p>
        </p:txBody>
      </p:sp>
      <p:sp>
        <p:nvSpPr>
          <p:cNvPr id="187" name="Shape 187"/>
          <p:cNvSpPr txBox="1"/>
          <p:nvPr/>
        </p:nvSpPr>
        <p:spPr>
          <a:xfrm>
            <a:off x="10108428" y="56709"/>
            <a:ext cx="863999" cy="6740306"/>
          </a:xfrm>
          <a:prstGeom prst="rect">
            <a:avLst/>
          </a:prstGeom>
          <a:solidFill>
            <a:srgbClr val="7030A0"/>
          </a:solidFill>
          <a:ln>
            <a:noFill/>
          </a:ln>
        </p:spPr>
        <p:txBody>
          <a:bodyPr lIns="91425" tIns="45700" rIns="91425" bIns="45700" anchor="t" anchorCtr="0">
            <a:noAutofit/>
          </a:bodyPr>
          <a:lstStyle/>
          <a:p>
            <a:pPr marL="0" marR="0" lvl="0" indent="0" algn="ctr" rtl="0">
              <a:spcBef>
                <a:spcPts val="0"/>
              </a:spcBef>
              <a:buSzPct val="25000"/>
              <a:buNone/>
            </a:pPr>
            <a:r>
              <a:rPr lang="nl-NL" sz="5400" b="1">
                <a:solidFill>
                  <a:schemeClr val="lt1"/>
                </a:solidFill>
                <a:latin typeface="Calibri"/>
                <a:ea typeface="Calibri"/>
                <a:cs typeface="Calibri"/>
                <a:sym typeface="Calibri"/>
              </a:rPr>
              <a:t>C</a:t>
            </a:r>
          </a:p>
          <a:p>
            <a:pPr marL="0" marR="0" lvl="0" indent="0" algn="ctr" rtl="0">
              <a:spcBef>
                <a:spcPts val="0"/>
              </a:spcBef>
              <a:buSzPct val="25000"/>
              <a:buNone/>
            </a:pPr>
            <a:r>
              <a:rPr lang="nl-NL" sz="5400" b="1">
                <a:solidFill>
                  <a:schemeClr val="lt1"/>
                </a:solidFill>
                <a:latin typeface="Calibri"/>
                <a:ea typeface="Calibri"/>
                <a:cs typeface="Calibri"/>
                <a:sym typeface="Calibri"/>
              </a:rPr>
              <a:t>o</a:t>
            </a:r>
          </a:p>
          <a:p>
            <a:pPr marL="0" marR="0" lvl="0" indent="0" algn="ctr" rtl="0">
              <a:spcBef>
                <a:spcPts val="0"/>
              </a:spcBef>
              <a:buSzPct val="25000"/>
              <a:buNone/>
            </a:pPr>
            <a:r>
              <a:rPr lang="nl-NL" sz="5400" b="1">
                <a:solidFill>
                  <a:schemeClr val="lt1"/>
                </a:solidFill>
                <a:latin typeface="Calibri"/>
                <a:ea typeface="Calibri"/>
                <a:cs typeface="Calibri"/>
                <a:sym typeface="Calibri"/>
              </a:rPr>
              <a:t>a</a:t>
            </a:r>
          </a:p>
          <a:p>
            <a:pPr marL="0" marR="0" lvl="0" indent="0" algn="ctr" rtl="0">
              <a:spcBef>
                <a:spcPts val="0"/>
              </a:spcBef>
              <a:buSzPct val="25000"/>
              <a:buNone/>
            </a:pPr>
            <a:r>
              <a:rPr lang="nl-NL" sz="5400" b="1">
                <a:solidFill>
                  <a:schemeClr val="lt1"/>
                </a:solidFill>
                <a:latin typeface="Calibri"/>
                <a:ea typeface="Calibri"/>
                <a:cs typeface="Calibri"/>
                <a:sym typeface="Calibri"/>
              </a:rPr>
              <a:t>c</a:t>
            </a:r>
          </a:p>
          <a:p>
            <a:pPr marL="0" marR="0" lvl="0" indent="0" algn="ctr" rtl="0">
              <a:spcBef>
                <a:spcPts val="0"/>
              </a:spcBef>
              <a:buSzPct val="25000"/>
              <a:buNone/>
            </a:pPr>
            <a:r>
              <a:rPr lang="nl-NL" sz="5400" b="1">
                <a:solidFill>
                  <a:schemeClr val="lt1"/>
                </a:solidFill>
                <a:latin typeface="Calibri"/>
                <a:ea typeface="Calibri"/>
                <a:cs typeface="Calibri"/>
                <a:sym typeface="Calibri"/>
              </a:rPr>
              <a:t>h</a:t>
            </a:r>
          </a:p>
          <a:p>
            <a:pPr marL="0" marR="0" lvl="0" indent="0" algn="ctr" rtl="0">
              <a:spcBef>
                <a:spcPts val="0"/>
              </a:spcBef>
              <a:buSzPct val="25000"/>
              <a:buNone/>
            </a:pPr>
            <a:r>
              <a:rPr lang="nl-NL" sz="5400" b="1">
                <a:solidFill>
                  <a:schemeClr val="lt1"/>
                </a:solidFill>
                <a:latin typeface="Calibri"/>
                <a:ea typeface="Calibri"/>
                <a:cs typeface="Calibri"/>
                <a:sym typeface="Calibri"/>
              </a:rPr>
              <a:t>i</a:t>
            </a:r>
          </a:p>
          <a:p>
            <a:pPr marL="0" marR="0" lvl="0" indent="0" algn="ctr" rtl="0">
              <a:spcBef>
                <a:spcPts val="0"/>
              </a:spcBef>
              <a:buSzPct val="25000"/>
              <a:buNone/>
            </a:pPr>
            <a:r>
              <a:rPr lang="nl-NL" sz="5400" b="1">
                <a:solidFill>
                  <a:schemeClr val="lt1"/>
                </a:solidFill>
                <a:latin typeface="Calibri"/>
                <a:ea typeface="Calibri"/>
                <a:cs typeface="Calibri"/>
                <a:sym typeface="Calibri"/>
              </a:rPr>
              <a:t>n</a:t>
            </a:r>
          </a:p>
          <a:p>
            <a:pPr marL="0" marR="0" lvl="0" indent="0" algn="ctr" rtl="0">
              <a:spcBef>
                <a:spcPts val="0"/>
              </a:spcBef>
              <a:buSzPct val="25000"/>
              <a:buNone/>
            </a:pPr>
            <a:r>
              <a:rPr lang="nl-NL" sz="5400" b="1">
                <a:solidFill>
                  <a:schemeClr val="lt1"/>
                </a:solidFill>
                <a:latin typeface="Calibri"/>
                <a:ea typeface="Calibri"/>
                <a:cs typeface="Calibri"/>
                <a:sym typeface="Calibri"/>
              </a:rPr>
              <a:t>g</a:t>
            </a:r>
          </a:p>
        </p:txBody>
      </p:sp>
      <p:grpSp>
        <p:nvGrpSpPr>
          <p:cNvPr id="188" name="Shape 188"/>
          <p:cNvGrpSpPr/>
          <p:nvPr/>
        </p:nvGrpSpPr>
        <p:grpSpPr>
          <a:xfrm>
            <a:off x="2347545" y="2822746"/>
            <a:ext cx="7490864" cy="1216799"/>
            <a:chOff x="2356967" y="2850457"/>
            <a:chExt cx="7490864" cy="1220622"/>
          </a:xfrm>
        </p:grpSpPr>
        <p:sp>
          <p:nvSpPr>
            <p:cNvPr id="189" name="Shape 189"/>
            <p:cNvSpPr txBox="1"/>
            <p:nvPr/>
          </p:nvSpPr>
          <p:spPr>
            <a:xfrm>
              <a:off x="3084936" y="2996330"/>
              <a:ext cx="6054571" cy="923329"/>
            </a:xfrm>
            <a:prstGeom prst="rect">
              <a:avLst/>
            </a:prstGeom>
            <a:gradFill>
              <a:gsLst>
                <a:gs pos="0">
                  <a:srgbClr val="7030A0"/>
                </a:gs>
                <a:gs pos="73000">
                  <a:srgbClr val="1E4E79"/>
                </a:gs>
                <a:gs pos="83000">
                  <a:srgbClr val="1E4E79"/>
                </a:gs>
                <a:gs pos="99000">
                  <a:srgbClr val="1E4E79"/>
                </a:gs>
                <a:gs pos="100000">
                  <a:srgbClr val="1E4E79"/>
                </a:gs>
              </a:gsLst>
              <a:path path="circle">
                <a:fillToRect l="100000" t="100000"/>
              </a:path>
              <a:tileRect r="-100000" b="-100000"/>
            </a:gradFill>
            <a:ln>
              <a:noFill/>
            </a:ln>
          </p:spPr>
          <p:txBody>
            <a:bodyPr lIns="91425" tIns="45700" rIns="91425" bIns="45700" anchor="t" anchorCtr="0">
              <a:noAutofit/>
            </a:bodyPr>
            <a:lstStyle/>
            <a:p>
              <a:pPr marL="0" marR="0" lvl="0" indent="0" algn="ctr" rtl="0">
                <a:spcBef>
                  <a:spcPts val="0"/>
                </a:spcBef>
                <a:buSzPct val="25000"/>
                <a:buNone/>
              </a:pPr>
              <a:r>
                <a:rPr lang="nl-NL" sz="5400" b="1">
                  <a:solidFill>
                    <a:schemeClr val="lt1"/>
                  </a:solidFill>
                  <a:latin typeface="Calibri"/>
                  <a:ea typeface="Calibri"/>
                  <a:cs typeface="Calibri"/>
                  <a:sym typeface="Calibri"/>
                </a:rPr>
                <a:t>Onderlinge relatie ?</a:t>
              </a:r>
            </a:p>
          </p:txBody>
        </p:sp>
        <p:sp>
          <p:nvSpPr>
            <p:cNvPr id="190" name="Shape 190"/>
            <p:cNvSpPr/>
            <p:nvPr/>
          </p:nvSpPr>
          <p:spPr>
            <a:xfrm>
              <a:off x="9119863" y="2850457"/>
              <a:ext cx="727969" cy="1220622"/>
            </a:xfrm>
            <a:prstGeom prst="rightArrow">
              <a:avLst>
                <a:gd name="adj1" fmla="val 50000"/>
                <a:gd name="adj2" fmla="val 50000"/>
              </a:avLst>
            </a:prstGeom>
            <a:solidFill>
              <a:srgbClr val="7030A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91" name="Shape 191"/>
            <p:cNvSpPr/>
            <p:nvPr/>
          </p:nvSpPr>
          <p:spPr>
            <a:xfrm flipH="1">
              <a:off x="2356967" y="2850457"/>
              <a:ext cx="727969" cy="1220622"/>
            </a:xfrm>
            <a:prstGeom prst="rightArrow">
              <a:avLst>
                <a:gd name="adj1" fmla="val 50000"/>
                <a:gd name="adj2" fmla="val 50000"/>
              </a:avLst>
            </a:prstGeom>
            <a:solidFill>
              <a:srgbClr val="1E4E79"/>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2000"/>
                                        <p:tgtEl>
                                          <p:spTgt spid="186"/>
                                        </p:tgtEl>
                                      </p:cBhvr>
                                    </p:animEffect>
                                  </p:childTnLst>
                                </p:cTn>
                              </p:par>
                              <p:par>
                                <p:cTn id="8" presetID="10" presetClass="entr" presetSubtype="0" fill="hold" nodeType="withEffect">
                                  <p:stCondLst>
                                    <p:cond delay="0"/>
                                  </p:stCondLst>
                                  <p:childTnLst>
                                    <p:set>
                                      <p:cBhvr>
                                        <p:cTn id="9" dur="1" fill="hold">
                                          <p:stCondLst>
                                            <p:cond delay="0"/>
                                          </p:stCondLst>
                                        </p:cTn>
                                        <p:tgtEl>
                                          <p:spTgt spid="187"/>
                                        </p:tgtEl>
                                        <p:attrNameLst>
                                          <p:attrName>style.visibility</p:attrName>
                                        </p:attrNameLst>
                                      </p:cBhvr>
                                      <p:to>
                                        <p:strVal val="visible"/>
                                      </p:to>
                                    </p:set>
                                    <p:animEffect transition="in" filter="fade">
                                      <p:cBhvr>
                                        <p:cTn id="10" dur="2000"/>
                                        <p:tgtEl>
                                          <p:spTgt spid="18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88"/>
                                        </p:tgtEl>
                                        <p:attrNameLst>
                                          <p:attrName>style.visibility</p:attrName>
                                        </p:attrNameLst>
                                      </p:cBhvr>
                                      <p:to>
                                        <p:strVal val="visible"/>
                                      </p:to>
                                    </p:set>
                                    <p:animEffect transition="in" filter="fade">
                                      <p:cBhvr>
                                        <p:cTn id="14" dur="2000"/>
                                        <p:tgtEl>
                                          <p:spTgt spid="188"/>
                                        </p:tgtEl>
                                      </p:cBhvr>
                                    </p:animEffect>
                                  </p:childTnLst>
                                </p:cTn>
                              </p:par>
                            </p:childTnLst>
                          </p:cTn>
                        </p:par>
                        <p:par>
                          <p:cTn id="15" fill="hold">
                            <p:stCondLst>
                              <p:cond delay="4000"/>
                            </p:stCondLst>
                            <p:childTnLst>
                              <p:par>
                                <p:cTn id="16" presetID="10" presetClass="exit" presetSubtype="0" fill="hold" nodeType="afterEffect">
                                  <p:stCondLst>
                                    <p:cond delay="0"/>
                                  </p:stCondLst>
                                  <p:childTnLst>
                                    <p:animEffect transition="out" filter="fade">
                                      <p:cBhvr>
                                        <p:cTn id="17" dur="1000"/>
                                        <p:tgtEl>
                                          <p:spTgt spid="188"/>
                                        </p:tgtEl>
                                      </p:cBhvr>
                                    </p:animEffect>
                                    <p:set>
                                      <p:cBhvr>
                                        <p:cTn id="18" dur="1" fill="hold">
                                          <p:stCondLst>
                                            <p:cond delay="1000"/>
                                          </p:stCondLst>
                                        </p:cTn>
                                        <p:tgtEl>
                                          <p:spTgt spid="188"/>
                                        </p:tgtEl>
                                        <p:attrNameLst>
                                          <p:attrName>style.visibility</p:attrName>
                                        </p:attrNameLst>
                                      </p:cBhvr>
                                      <p:to>
                                        <p:strVal val="hidden"/>
                                      </p:to>
                                    </p:set>
                                  </p:childTnLst>
                                </p:cTn>
                              </p:par>
                            </p:childTnLst>
                          </p:cTn>
                        </p:par>
                        <p:par>
                          <p:cTn id="19" fill="hold">
                            <p:stCondLst>
                              <p:cond delay="5000"/>
                            </p:stCondLst>
                            <p:childTnLst>
                              <p:par>
                                <p:cTn id="20" presetID="10" presetClass="entr" presetSubtype="0" fill="hold" nodeType="after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2000"/>
                                        <p:tgtEl>
                                          <p:spTgt spid="172"/>
                                        </p:tgtEl>
                                      </p:cBhvr>
                                    </p:animEffect>
                                  </p:childTnLst>
                                </p:cTn>
                              </p:par>
                              <p:par>
                                <p:cTn id="23" presetID="10"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Effect transition="in" filter="fade">
                                      <p:cBhvr>
                                        <p:cTn id="25" dur="2000"/>
                                        <p:tgtEl>
                                          <p:spTgt spid="171"/>
                                        </p:tgtEl>
                                      </p:cBhvr>
                                    </p:animEffect>
                                  </p:childTnLst>
                                </p:cTn>
                              </p:par>
                            </p:childTnLst>
                          </p:cTn>
                        </p:par>
                        <p:par>
                          <p:cTn id="26" fill="hold">
                            <p:stCondLst>
                              <p:cond delay="7000"/>
                            </p:stCondLst>
                            <p:childTnLst>
                              <p:par>
                                <p:cTn id="27" presetID="10" presetClass="entr" presetSubtype="0" fill="hold" nodeType="afterEffect">
                                  <p:stCondLst>
                                    <p:cond delay="0"/>
                                  </p:stCondLst>
                                  <p:childTnLst>
                                    <p:set>
                                      <p:cBhvr>
                                        <p:cTn id="28" dur="1" fill="hold">
                                          <p:stCondLst>
                                            <p:cond delay="0"/>
                                          </p:stCondLst>
                                        </p:cTn>
                                        <p:tgtEl>
                                          <p:spTgt spid="173"/>
                                        </p:tgtEl>
                                        <p:attrNameLst>
                                          <p:attrName>style.visibility</p:attrName>
                                        </p:attrNameLst>
                                      </p:cBhvr>
                                      <p:to>
                                        <p:strVal val="visible"/>
                                      </p:to>
                                    </p:set>
                                    <p:animEffect transition="in" filter="fade">
                                      <p:cBhvr>
                                        <p:cTn id="29" dur="2000"/>
                                        <p:tgtEl>
                                          <p:spTgt spid="173"/>
                                        </p:tgtEl>
                                      </p:cBhvr>
                                    </p:animEffect>
                                  </p:childTnLst>
                                </p:cTn>
                              </p:par>
                            </p:childTnLst>
                          </p:cTn>
                        </p:par>
                        <p:par>
                          <p:cTn id="30" fill="hold">
                            <p:stCondLst>
                              <p:cond delay="9000"/>
                            </p:stCondLst>
                            <p:childTnLst>
                              <p:par>
                                <p:cTn id="31" presetID="10" presetClass="entr" presetSubtype="0" fill="hold" nodeType="afterEffect">
                                  <p:stCondLst>
                                    <p:cond delay="0"/>
                                  </p:stCondLst>
                                  <p:childTnLst>
                                    <p:set>
                                      <p:cBhvr>
                                        <p:cTn id="32" dur="1" fill="hold">
                                          <p:stCondLst>
                                            <p:cond delay="0"/>
                                          </p:stCondLst>
                                        </p:cTn>
                                        <p:tgtEl>
                                          <p:spTgt spid="174"/>
                                        </p:tgtEl>
                                        <p:attrNameLst>
                                          <p:attrName>style.visibility</p:attrName>
                                        </p:attrNameLst>
                                      </p:cBhvr>
                                      <p:to>
                                        <p:strVal val="visible"/>
                                      </p:to>
                                    </p:set>
                                    <p:animEffect transition="in" filter="fade">
                                      <p:cBhvr>
                                        <p:cTn id="33" dur="2000"/>
                                        <p:tgtEl>
                                          <p:spTgt spid="174"/>
                                        </p:tgtEl>
                                      </p:cBhvr>
                                    </p:animEffect>
                                  </p:childTnLst>
                                </p:cTn>
                              </p:par>
                            </p:childTnLst>
                          </p:cTn>
                        </p:par>
                        <p:par>
                          <p:cTn id="34" fill="hold">
                            <p:stCondLst>
                              <p:cond delay="11000"/>
                            </p:stCondLst>
                            <p:childTnLst>
                              <p:par>
                                <p:cTn id="35" presetID="10" presetClass="entr" presetSubtype="0" fill="hold" nodeType="afterEffect">
                                  <p:stCondLst>
                                    <p:cond delay="0"/>
                                  </p:stCondLst>
                                  <p:childTnLst>
                                    <p:set>
                                      <p:cBhvr>
                                        <p:cTn id="36" dur="1" fill="hold">
                                          <p:stCondLst>
                                            <p:cond delay="0"/>
                                          </p:stCondLst>
                                        </p:cTn>
                                        <p:tgtEl>
                                          <p:spTgt spid="180"/>
                                        </p:tgtEl>
                                        <p:attrNameLst>
                                          <p:attrName>style.visibility</p:attrName>
                                        </p:attrNameLst>
                                      </p:cBhvr>
                                      <p:to>
                                        <p:strVal val="visible"/>
                                      </p:to>
                                    </p:set>
                                    <p:animEffect transition="in" filter="fade">
                                      <p:cBhvr>
                                        <p:cTn id="37" dur="2000"/>
                                        <p:tgtEl>
                                          <p:spTgt spid="180"/>
                                        </p:tgtEl>
                                      </p:cBhvr>
                                    </p:animEffect>
                                  </p:childTnLst>
                                </p:cTn>
                              </p:par>
                            </p:childTnLst>
                          </p:cTn>
                        </p:par>
                        <p:par>
                          <p:cTn id="38" fill="hold">
                            <p:stCondLst>
                              <p:cond delay="13000"/>
                            </p:stCondLst>
                            <p:childTnLst>
                              <p:par>
                                <p:cTn id="39" presetID="10" presetClass="entr" presetSubtype="0" fill="hold" nodeType="afterEffect">
                                  <p:stCondLst>
                                    <p:cond delay="0"/>
                                  </p:stCondLst>
                                  <p:childTnLst>
                                    <p:set>
                                      <p:cBhvr>
                                        <p:cTn id="40" dur="1" fill="hold">
                                          <p:stCondLst>
                                            <p:cond delay="0"/>
                                          </p:stCondLst>
                                        </p:cTn>
                                        <p:tgtEl>
                                          <p:spTgt spid="177"/>
                                        </p:tgtEl>
                                        <p:attrNameLst>
                                          <p:attrName>style.visibility</p:attrName>
                                        </p:attrNameLst>
                                      </p:cBhvr>
                                      <p:to>
                                        <p:strVal val="visible"/>
                                      </p:to>
                                    </p:set>
                                    <p:animEffect transition="in" filter="fade">
                                      <p:cBhvr>
                                        <p:cTn id="41" dur="2000"/>
                                        <p:tgtEl>
                                          <p:spTgt spid="177"/>
                                        </p:tgtEl>
                                      </p:cBhvr>
                                    </p:animEffect>
                                  </p:childTnLst>
                                </p:cTn>
                              </p:par>
                            </p:childTnLst>
                          </p:cTn>
                        </p:par>
                        <p:par>
                          <p:cTn id="42" fill="hold">
                            <p:stCondLst>
                              <p:cond delay="15000"/>
                            </p:stCondLst>
                            <p:childTnLst>
                              <p:par>
                                <p:cTn id="43" presetID="10" presetClass="entr" presetSubtype="0" fill="hold" nodeType="after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2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Shape 196"/>
          <p:cNvPicPr preferRelativeResize="0"/>
          <p:nvPr/>
        </p:nvPicPr>
        <p:blipFill rotWithShape="1">
          <a:blip r:embed="rId3">
            <a:alphaModFix/>
          </a:blip>
          <a:srcRect/>
          <a:stretch/>
        </p:blipFill>
        <p:spPr>
          <a:xfrm>
            <a:off x="1911711" y="-148044"/>
            <a:ext cx="8368575" cy="81855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th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1053</Words>
  <Application>Microsoft Office PowerPoint</Application>
  <PresentationFormat>Aangepast</PresentationFormat>
  <Paragraphs>139</Paragraphs>
  <Slides>33</Slides>
  <Notes>33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33</vt:i4>
      </vt:variant>
    </vt:vector>
  </HeadingPairs>
  <TitlesOfParts>
    <vt:vector size="39" baseType="lpstr">
      <vt:lpstr>Arial</vt:lpstr>
      <vt:lpstr>Helvetica Neue</vt:lpstr>
      <vt:lpstr>Tahoma</vt:lpstr>
      <vt:lpstr>Calibri</vt:lpstr>
      <vt:lpstr>Noto Sans Symbols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Past, Present, Future.  Do not delete this text. Used for Hyperlink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Brock H.J. (Henk)</dc:creator>
  <cp:lastModifiedBy>Steenstra, CM (long)</cp:lastModifiedBy>
  <cp:revision>6</cp:revision>
  <dcterms:modified xsi:type="dcterms:W3CDTF">2017-05-31T14:25:57Z</dcterms:modified>
</cp:coreProperties>
</file>