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6"/>
  </p:notesMasterIdLst>
  <p:sldIdLst>
    <p:sldId id="256" r:id="rId2"/>
    <p:sldId id="259" r:id="rId3"/>
    <p:sldId id="260" r:id="rId4"/>
    <p:sldId id="261"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91" r:id="rId25"/>
    <p:sldId id="292" r:id="rId26"/>
    <p:sldId id="298" r:id="rId27"/>
    <p:sldId id="299" r:id="rId28"/>
    <p:sldId id="301" r:id="rId29"/>
    <p:sldId id="302" r:id="rId30"/>
    <p:sldId id="307" r:id="rId31"/>
    <p:sldId id="308" r:id="rId32"/>
    <p:sldId id="310" r:id="rId33"/>
    <p:sldId id="311" r:id="rId34"/>
    <p:sldId id="313" r:id="rId35"/>
  </p:sldIdLst>
  <p:sldSz cx="9144000" cy="6858000" type="screen4x3"/>
  <p:notesSz cx="6797675" cy="9928225"/>
  <p:defaultTextStyle>
    <a:defPPr>
      <a:defRPr lang="en-GB"/>
    </a:defPPr>
    <a:lvl1pPr algn="l" rtl="0" fontAlgn="base">
      <a:spcBef>
        <a:spcPct val="0"/>
      </a:spcBef>
      <a:spcAft>
        <a:spcPct val="0"/>
      </a:spcAft>
      <a:defRPr sz="2000" b="1" kern="1200">
        <a:solidFill>
          <a:schemeClr val="tx1"/>
        </a:solidFill>
        <a:latin typeface="Arial" charset="0"/>
        <a:ea typeface="ＭＳ Ｐゴシック" pitchFamily="84" charset="-128"/>
        <a:cs typeface="+mn-cs"/>
      </a:defRPr>
    </a:lvl1pPr>
    <a:lvl2pPr marL="457200" algn="l" rtl="0" fontAlgn="base">
      <a:spcBef>
        <a:spcPct val="0"/>
      </a:spcBef>
      <a:spcAft>
        <a:spcPct val="0"/>
      </a:spcAft>
      <a:defRPr sz="2000" b="1" kern="1200">
        <a:solidFill>
          <a:schemeClr val="tx1"/>
        </a:solidFill>
        <a:latin typeface="Arial" charset="0"/>
        <a:ea typeface="ＭＳ Ｐゴシック" pitchFamily="84" charset="-128"/>
        <a:cs typeface="+mn-cs"/>
      </a:defRPr>
    </a:lvl2pPr>
    <a:lvl3pPr marL="914400" algn="l" rtl="0" fontAlgn="base">
      <a:spcBef>
        <a:spcPct val="0"/>
      </a:spcBef>
      <a:spcAft>
        <a:spcPct val="0"/>
      </a:spcAft>
      <a:defRPr sz="2000" b="1" kern="1200">
        <a:solidFill>
          <a:schemeClr val="tx1"/>
        </a:solidFill>
        <a:latin typeface="Arial" charset="0"/>
        <a:ea typeface="ＭＳ Ｐゴシック" pitchFamily="84" charset="-128"/>
        <a:cs typeface="+mn-cs"/>
      </a:defRPr>
    </a:lvl3pPr>
    <a:lvl4pPr marL="1371600" algn="l" rtl="0" fontAlgn="base">
      <a:spcBef>
        <a:spcPct val="0"/>
      </a:spcBef>
      <a:spcAft>
        <a:spcPct val="0"/>
      </a:spcAft>
      <a:defRPr sz="2000" b="1" kern="1200">
        <a:solidFill>
          <a:schemeClr val="tx1"/>
        </a:solidFill>
        <a:latin typeface="Arial" charset="0"/>
        <a:ea typeface="ＭＳ Ｐゴシック" pitchFamily="84" charset="-128"/>
        <a:cs typeface="+mn-cs"/>
      </a:defRPr>
    </a:lvl4pPr>
    <a:lvl5pPr marL="1828800" algn="l" rtl="0" fontAlgn="base">
      <a:spcBef>
        <a:spcPct val="0"/>
      </a:spcBef>
      <a:spcAft>
        <a:spcPct val="0"/>
      </a:spcAft>
      <a:defRPr sz="2000" b="1" kern="1200">
        <a:solidFill>
          <a:schemeClr val="tx1"/>
        </a:solidFill>
        <a:latin typeface="Arial" charset="0"/>
        <a:ea typeface="ＭＳ Ｐゴシック" pitchFamily="84" charset="-128"/>
        <a:cs typeface="+mn-cs"/>
      </a:defRPr>
    </a:lvl5pPr>
    <a:lvl6pPr marL="2286000" algn="l" defTabSz="914400" rtl="0" eaLnBrk="1" latinLnBrk="0" hangingPunct="1">
      <a:defRPr sz="2000" b="1" kern="1200">
        <a:solidFill>
          <a:schemeClr val="tx1"/>
        </a:solidFill>
        <a:latin typeface="Arial" charset="0"/>
        <a:ea typeface="ＭＳ Ｐゴシック" pitchFamily="84" charset="-128"/>
        <a:cs typeface="+mn-cs"/>
      </a:defRPr>
    </a:lvl6pPr>
    <a:lvl7pPr marL="2743200" algn="l" defTabSz="914400" rtl="0" eaLnBrk="1" latinLnBrk="0" hangingPunct="1">
      <a:defRPr sz="2000" b="1" kern="1200">
        <a:solidFill>
          <a:schemeClr val="tx1"/>
        </a:solidFill>
        <a:latin typeface="Arial" charset="0"/>
        <a:ea typeface="ＭＳ Ｐゴシック" pitchFamily="84" charset="-128"/>
        <a:cs typeface="+mn-cs"/>
      </a:defRPr>
    </a:lvl7pPr>
    <a:lvl8pPr marL="3200400" algn="l" defTabSz="914400" rtl="0" eaLnBrk="1" latinLnBrk="0" hangingPunct="1">
      <a:defRPr sz="2000" b="1" kern="1200">
        <a:solidFill>
          <a:schemeClr val="tx1"/>
        </a:solidFill>
        <a:latin typeface="Arial" charset="0"/>
        <a:ea typeface="ＭＳ Ｐゴシック" pitchFamily="84" charset="-128"/>
        <a:cs typeface="+mn-cs"/>
      </a:defRPr>
    </a:lvl8pPr>
    <a:lvl9pPr marL="3657600" algn="l" defTabSz="914400" rtl="0" eaLnBrk="1" latinLnBrk="0" hangingPunct="1">
      <a:defRPr sz="2000" b="1" kern="1200">
        <a:solidFill>
          <a:schemeClr val="tx1"/>
        </a:solidFill>
        <a:latin typeface="Arial" charset="0"/>
        <a:ea typeface="ＭＳ Ｐゴシック" pitchFamily="8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68085" autoAdjust="0"/>
  </p:normalViewPr>
  <p:slideViewPr>
    <p:cSldViewPr showGuides="1">
      <p:cViewPr varScale="1">
        <p:scale>
          <a:sx n="45" d="100"/>
          <a:sy n="45" d="100"/>
        </p:scale>
        <p:origin x="-1884" y="-9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9A1375D-BB20-45E2-AEF8-F376D3E5FF12}" type="datetimeFigureOut">
              <a:rPr lang="nl-NL" smtClean="0"/>
              <a:pPr/>
              <a:t>24-9-2012</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6463"/>
            <a:ext cx="5438775" cy="446722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845553F-9CBF-45BA-8FC1-72B59B3DABAD}"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41BED-3CF8-4085-A354-CC3CB14148ED}" type="slidenum">
              <a:rPr lang="nl-NL"/>
              <a:pPr/>
              <a:t>2</a:t>
            </a:fld>
            <a:endParaRPr lang="nl-NL"/>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5AA98-C36A-4B14-A518-23632B24A2FB}" type="slidenum">
              <a:rPr lang="nl-NL"/>
              <a:pPr/>
              <a:t>15</a:t>
            </a:fld>
            <a:endParaRPr lang="nl-NL"/>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nl-NL"/>
              <a:t>filmpje </a:t>
            </a:r>
            <a:r>
              <a:rPr lang="en-US"/>
              <a:t>van een mechanische beknelling. Laat het filmpje zien en laat na de film de cursist vertellen wat voor type beknelling dit is. </a:t>
            </a:r>
          </a:p>
          <a:p>
            <a:r>
              <a:rPr lang="en-US"/>
              <a:t>Duur: 2 1/2 minuten.</a:t>
            </a:r>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96454-6827-45CE-BF7E-9B0FFB37513C}" type="slidenum">
              <a:rPr lang="nl-NL"/>
              <a:pPr/>
              <a:t>16</a:t>
            </a:fld>
            <a:endParaRPr lang="nl-NL"/>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nl-NL"/>
              <a:t>Laat een individu/ groep de gecontroleerde bevrijding omschrijven</a:t>
            </a:r>
          </a:p>
          <a:p>
            <a:r>
              <a:rPr lang="nl-NL"/>
              <a:t>Laat een individu/ tweede groep de noodbevrijding omschrijven.</a:t>
            </a:r>
          </a:p>
          <a:p>
            <a:endParaRPr lang="nl-NL"/>
          </a:p>
          <a:p>
            <a:r>
              <a:rPr lang="nl-NL"/>
              <a:t>Geef als aandachtspunt mee dat soms de noodbevrijding en de rapid extrication verschillend geïnterpreteerd worden.</a:t>
            </a:r>
          </a:p>
          <a:p>
            <a:endParaRPr lang="nl-NL"/>
          </a:p>
          <a:p>
            <a:r>
              <a:rPr lang="nl-NL"/>
              <a:t>Voor SAVER is de noodbevrijding gelijk aan de rapid extrication. Het slachtoffer is ABC instabiel en moet er direct uit. Geen uitstel!!!!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00021-2D5A-4C36-BB73-9888193D616F}" type="slidenum">
              <a:rPr lang="nl-NL"/>
              <a:pPr/>
              <a:t>17</a:t>
            </a:fld>
            <a:endParaRPr lang="nl-NL"/>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nl-NL"/>
              <a:t>Vestig de aandacht op de man met de gele helm!! Werkt zonder veiligheidskleding, arm is bloot.</a:t>
            </a:r>
          </a:p>
          <a:p>
            <a:r>
              <a:rPr lang="nl-NL"/>
              <a:t>Benadruk het belang van veiligheidsbesef bij de ambulancedienst.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4BEC09-59D9-4228-87A7-D774DBE717B2}" type="slidenum">
              <a:rPr lang="nl-NL"/>
              <a:pPr/>
              <a:t>18</a:t>
            </a:fld>
            <a:endParaRPr lang="nl-NL"/>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pPr marL="228600" indent="-228600"/>
            <a:r>
              <a:rPr lang="nl-NL"/>
              <a:t>Punt 1 is duidelijk. </a:t>
            </a:r>
          </a:p>
          <a:p>
            <a:pPr marL="228600" indent="-228600"/>
            <a:endParaRPr lang="nl-NL"/>
          </a:p>
          <a:p>
            <a:pPr marL="228600" indent="-228600"/>
            <a:r>
              <a:rPr lang="nl-NL"/>
              <a:t>Wat voor consequenties heeft dit voor de bevelvoering???</a:t>
            </a:r>
          </a:p>
          <a:p>
            <a:pPr marL="228600" indent="-228600"/>
            <a:r>
              <a:rPr lang="nl-NL"/>
              <a:t>De bevelvoerder moet twee plannen maken.</a:t>
            </a:r>
          </a:p>
          <a:p>
            <a:pPr marL="228600" indent="-228600">
              <a:buFontTx/>
              <a:buAutoNum type="arabicParenR"/>
            </a:pPr>
            <a:r>
              <a:rPr lang="nl-NL"/>
              <a:t>zoals het meest wenselijk is, </a:t>
            </a:r>
          </a:p>
          <a:p>
            <a:pPr marL="228600" indent="-228600">
              <a:buFontTx/>
              <a:buAutoNum type="arabicParenR"/>
            </a:pPr>
            <a:r>
              <a:rPr lang="nl-NL"/>
              <a:t>de ander voor als de ambulanceverpleegkundige ineens vraagt om een noodbevrijding!!</a:t>
            </a:r>
          </a:p>
          <a:p>
            <a:pPr marL="228600" indent="-228600"/>
            <a:endParaRPr lang="nl-NL"/>
          </a:p>
          <a:p>
            <a:pPr marL="228600" indent="-228600"/>
            <a:r>
              <a:rPr lang="en-US"/>
              <a:t> </a:t>
            </a:r>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1EAB9-1956-4858-8E7A-57C27BC28BB6}" type="slidenum">
              <a:rPr lang="nl-NL"/>
              <a:pPr/>
              <a:t>19</a:t>
            </a:fld>
            <a:endParaRPr lang="nl-NL"/>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nl-NL"/>
              <a:t>Wanneer beslist men om welk type bevrijding te gebruiken? Laat de cursisten antwoorden/discussiëren. </a:t>
            </a:r>
          </a:p>
          <a:p>
            <a:endParaRPr lang="nl-NL"/>
          </a:p>
          <a:p>
            <a:r>
              <a:rPr lang="nl-NL"/>
              <a:t>Wie bepaalt dat? Er is er maar een die dat bepaald en dat is het slachtoffer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A28781-8456-4335-B5BC-495DADD75BF6}" type="slidenum">
              <a:rPr lang="nl-NL"/>
              <a:pPr/>
              <a:t>20</a:t>
            </a:fld>
            <a:endParaRPr lang="nl-NL"/>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679768" y="4715907"/>
            <a:ext cx="5438140" cy="4467701"/>
          </a:xfrm>
        </p:spPr>
        <p:txBody>
          <a:bodyPr/>
          <a:lstStyle/>
          <a:p>
            <a:r>
              <a:rPr lang="en-US"/>
              <a:t>Gebruik dit om de saver methode op te frissen.</a:t>
            </a:r>
            <a:endParaRPr lang="nl-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2C3F4-5C1B-4CCF-A2DA-5C789A08FD55}" type="slidenum">
              <a:rPr lang="nl-NL"/>
              <a:pPr/>
              <a:t>21</a:t>
            </a:fld>
            <a:endParaRPr lang="nl-NL"/>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algn="l">
              <a:buFontTx/>
              <a:buNone/>
            </a:pPr>
            <a:r>
              <a:rPr lang="nl-NL" sz="800" dirty="0" smtClean="0"/>
              <a:t>Wat moet er</a:t>
            </a:r>
            <a:r>
              <a:rPr lang="nl-NL" sz="800" baseline="0" dirty="0" smtClean="0"/>
              <a:t> in fase 1 besproken worden?</a:t>
            </a:r>
          </a:p>
          <a:p>
            <a:pPr>
              <a:lnSpc>
                <a:spcPct val="80000"/>
              </a:lnSpc>
            </a:pPr>
            <a:endParaRPr lang="nl-NL" sz="800" dirty="0" smtClean="0"/>
          </a:p>
          <a:p>
            <a:pPr>
              <a:lnSpc>
                <a:spcPct val="80000"/>
              </a:lnSpc>
            </a:pPr>
            <a:r>
              <a:rPr lang="nl-NL" sz="800" dirty="0" smtClean="0"/>
              <a:t>Fase </a:t>
            </a:r>
            <a:r>
              <a:rPr lang="nl-NL" sz="800" dirty="0"/>
              <a:t>1:</a:t>
            </a:r>
          </a:p>
          <a:p>
            <a:pPr>
              <a:lnSpc>
                <a:spcPct val="80000"/>
              </a:lnSpc>
            </a:pPr>
            <a:r>
              <a:rPr lang="nl-NL" sz="800" dirty="0"/>
              <a:t>Tijdens het aanrijden naar een incident:  wat willen we weten van de centrale?</a:t>
            </a:r>
          </a:p>
          <a:p>
            <a:pPr>
              <a:lnSpc>
                <a:spcPct val="80000"/>
              </a:lnSpc>
              <a:buFontTx/>
              <a:buChar char="•"/>
            </a:pPr>
            <a:r>
              <a:rPr lang="nl-NL" sz="800" dirty="0"/>
              <a:t>Locatie</a:t>
            </a:r>
          </a:p>
          <a:p>
            <a:pPr>
              <a:lnSpc>
                <a:spcPct val="80000"/>
              </a:lnSpc>
              <a:buFontTx/>
              <a:buChar char="•"/>
            </a:pPr>
            <a:r>
              <a:rPr lang="nl-NL" sz="800" dirty="0"/>
              <a:t>Aantal voertuigen</a:t>
            </a:r>
          </a:p>
          <a:p>
            <a:pPr>
              <a:lnSpc>
                <a:spcPct val="80000"/>
              </a:lnSpc>
              <a:buFontTx/>
              <a:buChar char="•"/>
            </a:pPr>
            <a:r>
              <a:rPr lang="nl-NL" sz="800" dirty="0"/>
              <a:t>Wat voor voertuigen vrachtwagens en/of personenwagens, busjes of touringcars</a:t>
            </a:r>
          </a:p>
          <a:p>
            <a:pPr>
              <a:lnSpc>
                <a:spcPct val="80000"/>
              </a:lnSpc>
              <a:buFontTx/>
              <a:buChar char="•"/>
            </a:pPr>
            <a:r>
              <a:rPr lang="nl-NL" sz="800" dirty="0"/>
              <a:t>Zijn er gewonden en hoeveel</a:t>
            </a:r>
          </a:p>
          <a:p>
            <a:pPr>
              <a:lnSpc>
                <a:spcPct val="80000"/>
              </a:lnSpc>
              <a:buFontTx/>
              <a:buChar char="•"/>
            </a:pPr>
            <a:r>
              <a:rPr lang="nl-NL" sz="800" dirty="0"/>
              <a:t>Zijn er andere hulpverleningsdiensten onderweg</a:t>
            </a:r>
          </a:p>
          <a:p>
            <a:pPr>
              <a:lnSpc>
                <a:spcPct val="80000"/>
              </a:lnSpc>
              <a:buFontTx/>
              <a:buChar char="•"/>
            </a:pPr>
            <a:r>
              <a:rPr lang="nl-NL" sz="800" dirty="0"/>
              <a:t>Is er sprake van beknellingen</a:t>
            </a:r>
          </a:p>
          <a:p>
            <a:pPr>
              <a:lnSpc>
                <a:spcPct val="80000"/>
              </a:lnSpc>
              <a:buFontTx/>
              <a:buChar char="•"/>
            </a:pPr>
            <a:r>
              <a:rPr lang="nl-NL" sz="800" dirty="0"/>
              <a:t>Gevaarlijk stoffen?</a:t>
            </a:r>
          </a:p>
          <a:p>
            <a:pPr>
              <a:lnSpc>
                <a:spcPct val="80000"/>
              </a:lnSpc>
              <a:buFontTx/>
              <a:buChar char="•"/>
            </a:pPr>
            <a:r>
              <a:rPr lang="nl-NL" sz="800" dirty="0"/>
              <a:t>Weersgesteldheid?</a:t>
            </a:r>
          </a:p>
          <a:p>
            <a:pPr>
              <a:lnSpc>
                <a:spcPct val="80000"/>
              </a:lnSpc>
            </a:pPr>
            <a:endParaRPr lang="nl-NL" sz="800" dirty="0"/>
          </a:p>
          <a:p>
            <a:pPr>
              <a:lnSpc>
                <a:spcPct val="80000"/>
              </a:lnSpc>
            </a:pPr>
            <a:r>
              <a:rPr lang="nl-NL" sz="800" dirty="0"/>
              <a:t>Laat de cursisten de functies van de teamleden omschrijven</a:t>
            </a:r>
          </a:p>
          <a:p>
            <a:pPr>
              <a:lnSpc>
                <a:spcPct val="80000"/>
              </a:lnSpc>
            </a:pPr>
            <a:endParaRPr lang="nl-NL" sz="800" dirty="0"/>
          </a:p>
          <a:p>
            <a:pPr>
              <a:lnSpc>
                <a:spcPct val="80000"/>
              </a:lnSpc>
            </a:pPr>
            <a:r>
              <a:rPr lang="nl-NL" sz="800" dirty="0"/>
              <a:t>B= bevelvoerder</a:t>
            </a:r>
          </a:p>
          <a:p>
            <a:pPr>
              <a:lnSpc>
                <a:spcPct val="80000"/>
              </a:lnSpc>
            </a:pPr>
            <a:r>
              <a:rPr lang="nl-NL" sz="800" dirty="0"/>
              <a:t>Wat moet die doen en waar moet die om denken?</a:t>
            </a:r>
          </a:p>
          <a:p>
            <a:pPr>
              <a:lnSpc>
                <a:spcPct val="80000"/>
              </a:lnSpc>
            </a:pPr>
            <a:r>
              <a:rPr lang="nl-NL" sz="800" dirty="0"/>
              <a:t>is herkenbaar aan de helm of draagt een (gekleurd) hes</a:t>
            </a:r>
          </a:p>
          <a:p>
            <a:pPr>
              <a:lnSpc>
                <a:spcPct val="80000"/>
              </a:lnSpc>
            </a:pPr>
            <a:r>
              <a:rPr lang="nl-NL" sz="800" dirty="0"/>
              <a:t>voert de verkenning uit</a:t>
            </a:r>
          </a:p>
          <a:p>
            <a:pPr>
              <a:lnSpc>
                <a:spcPct val="80000"/>
              </a:lnSpc>
            </a:pPr>
            <a:r>
              <a:rPr lang="nl-NL" sz="800" dirty="0"/>
              <a:t>geeft opdrachten aan overige teamleden</a:t>
            </a:r>
          </a:p>
          <a:p>
            <a:pPr>
              <a:lnSpc>
                <a:spcPct val="80000"/>
              </a:lnSpc>
            </a:pPr>
            <a:r>
              <a:rPr lang="nl-NL" sz="800" dirty="0"/>
              <a:t>is aanspreekpunt voor ambulanceteam</a:t>
            </a:r>
          </a:p>
          <a:p>
            <a:pPr>
              <a:lnSpc>
                <a:spcPct val="80000"/>
              </a:lnSpc>
            </a:pPr>
            <a:endParaRPr lang="nl-NL" sz="800" dirty="0"/>
          </a:p>
          <a:p>
            <a:pPr>
              <a:lnSpc>
                <a:spcPct val="80000"/>
              </a:lnSpc>
            </a:pPr>
            <a:r>
              <a:rPr lang="nl-NL" sz="800" dirty="0"/>
              <a:t>Nummer 1 en 2; technisch team</a:t>
            </a:r>
          </a:p>
          <a:p>
            <a:pPr>
              <a:lnSpc>
                <a:spcPct val="80000"/>
              </a:lnSpc>
            </a:pPr>
            <a:r>
              <a:rPr lang="nl-NL" sz="800" dirty="0"/>
              <a:t>verzorgt alle technische handelingen</a:t>
            </a:r>
            <a:br>
              <a:rPr lang="nl-NL" sz="800" dirty="0"/>
            </a:br>
            <a:r>
              <a:rPr lang="nl-NL" sz="800" dirty="0"/>
              <a:t>(stabilisatie, glasmanagement, toegang verschaffen, ruimte maken, etc.)</a:t>
            </a:r>
          </a:p>
          <a:p>
            <a:pPr>
              <a:lnSpc>
                <a:spcPct val="80000"/>
              </a:lnSpc>
            </a:pPr>
            <a:endParaRPr lang="nl-NL" sz="800" dirty="0"/>
          </a:p>
          <a:p>
            <a:pPr>
              <a:lnSpc>
                <a:spcPct val="80000"/>
              </a:lnSpc>
            </a:pPr>
            <a:r>
              <a:rPr lang="nl-NL" sz="800" dirty="0"/>
              <a:t>Nummer 3; </a:t>
            </a:r>
            <a:r>
              <a:rPr lang="nl-NL" sz="900" dirty="0"/>
              <a:t>De veiligheidfunctionaris</a:t>
            </a:r>
            <a:r>
              <a:rPr lang="nl-NL" sz="800" dirty="0"/>
              <a:t/>
            </a:r>
            <a:br>
              <a:rPr lang="nl-NL" sz="800" dirty="0"/>
            </a:br>
            <a:r>
              <a:rPr lang="nl-NL" sz="800" dirty="0"/>
              <a:t>waakt over de veiligheid van </a:t>
            </a:r>
            <a:r>
              <a:rPr lang="nl-NL" sz="800" dirty="0" err="1"/>
              <a:t>slacht-offer</a:t>
            </a:r>
            <a:r>
              <a:rPr lang="nl-NL" sz="800" dirty="0"/>
              <a:t>(s), hulpverleners en omstanders gedurende de gehele inzet (accu loskoppelen, controle stabilisatie, toedekken slachtoffer, glas verwijderen, scherpe delen afdekken, etc.)</a:t>
            </a:r>
            <a:br>
              <a:rPr lang="nl-NL" sz="800" dirty="0"/>
            </a:br>
            <a:endParaRPr lang="nl-NL" sz="800" dirty="0"/>
          </a:p>
          <a:p>
            <a:pPr>
              <a:lnSpc>
                <a:spcPct val="80000"/>
              </a:lnSpc>
            </a:pPr>
            <a:r>
              <a:rPr lang="nl-NL" sz="800" dirty="0"/>
              <a:t>nummer 4: </a:t>
            </a:r>
            <a:r>
              <a:rPr lang="nl-NL" sz="900" dirty="0"/>
              <a:t>De medisch assistent</a:t>
            </a:r>
            <a:r>
              <a:rPr lang="nl-NL" sz="900" b="1" dirty="0"/>
              <a:t> </a:t>
            </a:r>
          </a:p>
          <a:p>
            <a:pPr>
              <a:lnSpc>
                <a:spcPct val="80000"/>
              </a:lnSpc>
            </a:pPr>
            <a:r>
              <a:rPr lang="nl-NL" sz="800" dirty="0"/>
              <a:t>is aanspreekpunt voor slachtoffer</a:t>
            </a:r>
          </a:p>
          <a:p>
            <a:pPr>
              <a:lnSpc>
                <a:spcPct val="80000"/>
              </a:lnSpc>
            </a:pPr>
            <a:r>
              <a:rPr lang="nl-NL" sz="800" dirty="0"/>
              <a:t>geeft uitleg aan slachtoffer(s)</a:t>
            </a:r>
          </a:p>
          <a:p>
            <a:pPr>
              <a:lnSpc>
                <a:spcPct val="80000"/>
              </a:lnSpc>
            </a:pPr>
            <a:r>
              <a:rPr lang="nl-NL" sz="800" dirty="0"/>
              <a:t>betreedt het voertuig</a:t>
            </a:r>
          </a:p>
          <a:p>
            <a:pPr>
              <a:lnSpc>
                <a:spcPct val="80000"/>
              </a:lnSpc>
            </a:pPr>
            <a:r>
              <a:rPr lang="nl-NL" sz="800" dirty="0"/>
              <a:t>voert levensreddende handelingen uit</a:t>
            </a:r>
          </a:p>
          <a:p>
            <a:pPr>
              <a:lnSpc>
                <a:spcPct val="80000"/>
              </a:lnSpc>
            </a:pPr>
            <a:r>
              <a:rPr lang="nl-NL" sz="800" dirty="0"/>
              <a:t>assisteert het ambulanceteam</a:t>
            </a:r>
          </a:p>
          <a:p>
            <a:pPr>
              <a:lnSpc>
                <a:spcPct val="80000"/>
              </a:lnSpc>
            </a:pPr>
            <a:r>
              <a:rPr lang="nl-NL" sz="800" dirty="0"/>
              <a:t>Dit moet iemand zijn die stevig in zijn schoenen staat!!</a:t>
            </a:r>
          </a:p>
          <a:p>
            <a:pPr>
              <a:lnSpc>
                <a:spcPct val="80000"/>
              </a:lnSpc>
            </a:pPr>
            <a:endParaRPr lang="nl-NL" sz="900" b="1" dirty="0"/>
          </a:p>
          <a:p>
            <a:pPr>
              <a:lnSpc>
                <a:spcPct val="80000"/>
              </a:lnSpc>
            </a:pPr>
            <a:r>
              <a:rPr lang="nl-NL" sz="900" dirty="0"/>
              <a:t>Nummer 5; </a:t>
            </a:r>
            <a:r>
              <a:rPr lang="nl-NL" sz="800" dirty="0"/>
              <a:t>De chauffeur/algemeen assistent</a:t>
            </a:r>
            <a:br>
              <a:rPr lang="nl-NL" sz="800" dirty="0"/>
            </a:br>
            <a:r>
              <a:rPr lang="nl-NL" sz="800" dirty="0"/>
              <a:t>neemt de materialen uit in volgorde van gebruik</a:t>
            </a:r>
          </a:p>
          <a:p>
            <a:pPr>
              <a:lnSpc>
                <a:spcPct val="80000"/>
              </a:lnSpc>
            </a:pPr>
            <a:r>
              <a:rPr lang="nl-NL" sz="800" dirty="0"/>
              <a:t>bedient de keuzeklep van het hydraulisch gereedschap</a:t>
            </a:r>
          </a:p>
          <a:p>
            <a:pPr>
              <a:lnSpc>
                <a:spcPct val="80000"/>
              </a:lnSpc>
            </a:pPr>
            <a:r>
              <a:rPr lang="nl-NL" sz="800" dirty="0"/>
              <a:t>beheert materialen, ziet eventueel toe op de logistiek</a:t>
            </a:r>
          </a:p>
          <a:p>
            <a:pPr>
              <a:lnSpc>
                <a:spcPct val="80000"/>
              </a:lnSpc>
            </a:pPr>
            <a:r>
              <a:rPr lang="nl-NL" sz="800" dirty="0"/>
              <a:t>Is op afstand een verlengstuk van de bevelvoerder hij kan dingen zien die buiten het gezichtsveld van de bevelvoerder zijn.</a:t>
            </a:r>
          </a:p>
          <a:p>
            <a:pPr>
              <a:lnSpc>
                <a:spcPct val="80000"/>
              </a:lnSpc>
            </a:pPr>
            <a:endParaRPr lang="nl-NL" sz="800" dirty="0"/>
          </a:p>
          <a:p>
            <a:pPr>
              <a:lnSpc>
                <a:spcPct val="80000"/>
              </a:lnSpc>
            </a:pPr>
            <a:r>
              <a:rPr lang="nl-NL" sz="800" dirty="0"/>
              <a:t>Bij aankomst gebeurd de eerste verkenning,</a:t>
            </a:r>
          </a:p>
          <a:p>
            <a:pPr>
              <a:lnSpc>
                <a:spcPct val="80000"/>
              </a:lnSpc>
            </a:pPr>
            <a:r>
              <a:rPr lang="nl-NL" sz="800" dirty="0"/>
              <a:t>Laat de cursisten vertellen wie er met de bv mee gaat en waarom.</a:t>
            </a:r>
          </a:p>
          <a:p>
            <a:pPr>
              <a:lnSpc>
                <a:spcPct val="80000"/>
              </a:lnSpc>
            </a:pPr>
            <a:r>
              <a:rPr lang="nl-NL" sz="800" dirty="0"/>
              <a:t>Nummer 3 en 4 is een goede eerste inzet bij een ongeval waarbij er zeker gewonden zijn.</a:t>
            </a:r>
          </a:p>
          <a:p>
            <a:pPr>
              <a:lnSpc>
                <a:spcPct val="80000"/>
              </a:lnSpc>
            </a:pPr>
            <a:r>
              <a:rPr lang="nl-NL" sz="800" dirty="0"/>
              <a:t>Wat zijn de taken van de rest van het team tijdens de verkenning van de bv?</a:t>
            </a:r>
          </a:p>
          <a:p>
            <a:pPr>
              <a:lnSpc>
                <a:spcPct val="80000"/>
              </a:lnSpc>
            </a:pPr>
            <a:r>
              <a:rPr lang="nl-NL" sz="800" dirty="0"/>
              <a:t>1 en 2 helpen bij het gereedmaken van het gereedschap.</a:t>
            </a:r>
          </a:p>
          <a:p>
            <a:pPr>
              <a:lnSpc>
                <a:spcPct val="80000"/>
              </a:lnSpc>
            </a:pPr>
            <a:r>
              <a:rPr lang="nl-NL" sz="800" dirty="0" err="1"/>
              <a:t>nr</a:t>
            </a:r>
            <a:r>
              <a:rPr lang="nl-NL" sz="800" dirty="0"/>
              <a:t> 5 klaarzetten gereedschap en andere materialen.</a:t>
            </a:r>
          </a:p>
          <a:p>
            <a:pPr>
              <a:lnSpc>
                <a:spcPct val="80000"/>
              </a:lnSpc>
            </a:pPr>
            <a:r>
              <a:rPr lang="nl-NL" sz="800" dirty="0"/>
              <a:t>Laat ze dit vertellen!</a:t>
            </a:r>
          </a:p>
          <a:p>
            <a:pPr>
              <a:lnSpc>
                <a:spcPct val="80000"/>
              </a:lnSpc>
            </a:pPr>
            <a:endParaRPr lang="nl-NL" sz="900" dirty="0"/>
          </a:p>
          <a:p>
            <a:r>
              <a:rPr lang="nl-NL" sz="1200" b="1" kern="1200" dirty="0" err="1" smtClean="0">
                <a:solidFill>
                  <a:schemeClr val="tx1"/>
                </a:solidFill>
                <a:latin typeface="+mn-lt"/>
                <a:ea typeface="+mn-ea"/>
                <a:cs typeface="+mn-cs"/>
              </a:rPr>
              <a:t>Harreveld</a:t>
            </a:r>
            <a:r>
              <a:rPr lang="nl-NL" sz="1200" kern="1200" dirty="0" smtClean="0">
                <a:solidFill>
                  <a:schemeClr val="tx1"/>
                </a:solidFill>
                <a:latin typeface="+mn-lt"/>
                <a:ea typeface="+mn-ea"/>
                <a:cs typeface="+mn-cs"/>
              </a:rPr>
              <a:t> – Twee automobilisten raakten woensdag 2 februari gewond toen zij op de </a:t>
            </a:r>
            <a:r>
              <a:rPr lang="nl-NL" sz="1200" kern="1200" dirty="0" err="1" smtClean="0">
                <a:solidFill>
                  <a:schemeClr val="tx1"/>
                </a:solidFill>
                <a:latin typeface="+mn-lt"/>
                <a:ea typeface="+mn-ea"/>
                <a:cs typeface="+mn-cs"/>
              </a:rPr>
              <a:t>Varsseveldseweg</a:t>
            </a:r>
            <a:r>
              <a:rPr lang="nl-NL" sz="1200" kern="1200" dirty="0" smtClean="0">
                <a:solidFill>
                  <a:schemeClr val="tx1"/>
                </a:solidFill>
                <a:latin typeface="+mn-lt"/>
                <a:ea typeface="+mn-ea"/>
                <a:cs typeface="+mn-cs"/>
              </a:rPr>
              <a:t> in </a:t>
            </a:r>
            <a:r>
              <a:rPr lang="nl-NL" sz="1200" kern="1200" dirty="0" err="1" smtClean="0">
                <a:solidFill>
                  <a:schemeClr val="tx1"/>
                </a:solidFill>
                <a:latin typeface="+mn-lt"/>
                <a:ea typeface="+mn-ea"/>
                <a:cs typeface="+mn-cs"/>
              </a:rPr>
              <a:t>Harreveld</a:t>
            </a:r>
            <a:r>
              <a:rPr lang="nl-NL" sz="1200" kern="1200" dirty="0" smtClean="0">
                <a:solidFill>
                  <a:schemeClr val="tx1"/>
                </a:solidFill>
                <a:latin typeface="+mn-lt"/>
                <a:ea typeface="+mn-ea"/>
                <a:cs typeface="+mn-cs"/>
              </a:rPr>
              <a:t> met elkaar in aanrijding kwamen. Beide voertuigen belandden aan weerszijden van de weg in een droge sloot. </a:t>
            </a:r>
            <a:br>
              <a:rPr lang="nl-NL" sz="1200" kern="1200" dirty="0" smtClean="0">
                <a:solidFill>
                  <a:schemeClr val="tx1"/>
                </a:solidFill>
                <a:latin typeface="+mn-lt"/>
                <a:ea typeface="+mn-ea"/>
                <a:cs typeface="+mn-cs"/>
              </a:rPr>
            </a:br>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De hulpdiensten kregen rond 16.15 uur de melding van het ongeval. Een 28-jarige automobiliste uit Nijmegen was vanaf een zijweg uit de richting van Aalten, de N18 overgestoken. Hierbij had zij de 51-jarige automobilist uit </a:t>
            </a:r>
            <a:r>
              <a:rPr lang="nl-NL" sz="1200" kern="1200" dirty="0" err="1" smtClean="0">
                <a:solidFill>
                  <a:schemeClr val="tx1"/>
                </a:solidFill>
                <a:latin typeface="+mn-lt"/>
                <a:ea typeface="+mn-ea"/>
                <a:cs typeface="+mn-cs"/>
              </a:rPr>
              <a:t>Oostrum</a:t>
            </a:r>
            <a:r>
              <a:rPr lang="nl-NL" sz="1200" kern="1200" dirty="0" smtClean="0">
                <a:solidFill>
                  <a:schemeClr val="tx1"/>
                </a:solidFill>
                <a:latin typeface="+mn-lt"/>
                <a:ea typeface="+mn-ea"/>
                <a:cs typeface="+mn-cs"/>
              </a:rPr>
              <a:t> (LB) die over de N18 richting Doetinchem reed, kennelijk over het hoofd gezien. Door de botsing schoten beide auto’s ieder een andere kant uit en belandden uiteindelijk aan weerszijde van de weg in een greppel. </a:t>
            </a:r>
            <a:br>
              <a:rPr lang="nl-NL" sz="1200" kern="1200" dirty="0" smtClean="0">
                <a:solidFill>
                  <a:schemeClr val="tx1"/>
                </a:solidFill>
                <a:latin typeface="+mn-lt"/>
                <a:ea typeface="+mn-ea"/>
                <a:cs typeface="+mn-cs"/>
              </a:rPr>
            </a:br>
            <a:r>
              <a:rPr lang="nl-NL" sz="1200" kern="1200" dirty="0" smtClean="0">
                <a:solidFill>
                  <a:schemeClr val="tx1"/>
                </a:solidFill>
                <a:latin typeface="+mn-lt"/>
                <a:ea typeface="+mn-ea"/>
                <a:cs typeface="+mn-cs"/>
              </a:rPr>
              <a:t> </a:t>
            </a:r>
          </a:p>
          <a:p>
            <a:r>
              <a:rPr lang="nl-NL" sz="1200" kern="1200" dirty="0" smtClean="0">
                <a:solidFill>
                  <a:schemeClr val="tx1"/>
                </a:solidFill>
                <a:latin typeface="+mn-lt"/>
                <a:ea typeface="+mn-ea"/>
                <a:cs typeface="+mn-cs"/>
              </a:rPr>
              <a:t>Beide bestuurders raakten gewond. De automobilist uit </a:t>
            </a:r>
            <a:r>
              <a:rPr lang="nl-NL" sz="1200" kern="1200" dirty="0" err="1" smtClean="0">
                <a:solidFill>
                  <a:schemeClr val="tx1"/>
                </a:solidFill>
                <a:latin typeface="+mn-lt"/>
                <a:ea typeface="+mn-ea"/>
                <a:cs typeface="+mn-cs"/>
              </a:rPr>
              <a:t>Oostrum</a:t>
            </a:r>
            <a:r>
              <a:rPr lang="nl-NL" sz="1200" kern="1200" dirty="0" smtClean="0">
                <a:solidFill>
                  <a:schemeClr val="tx1"/>
                </a:solidFill>
                <a:latin typeface="+mn-lt"/>
                <a:ea typeface="+mn-ea"/>
                <a:cs typeface="+mn-cs"/>
              </a:rPr>
              <a:t> is met hulp van de brandweer uit zijn auto bevrijd. De slachtoffers zijn met onbekend letsel per ambulance overgebracht naar het ziekenhuis. De verkeersongevallendienst van de politie kwam ter plaatse en stelde een onderzoek in. Door de bergingswerkzaamheden en het onderzoek was de N18 tussen </a:t>
            </a:r>
            <a:r>
              <a:rPr lang="nl-NL" sz="1200" kern="1200" dirty="0" err="1" smtClean="0">
                <a:solidFill>
                  <a:schemeClr val="tx1"/>
                </a:solidFill>
                <a:latin typeface="+mn-lt"/>
                <a:ea typeface="+mn-ea"/>
                <a:cs typeface="+mn-cs"/>
              </a:rPr>
              <a:t>Lichtenvoorde</a:t>
            </a:r>
            <a:r>
              <a:rPr lang="nl-NL" sz="1200" kern="1200" dirty="0" smtClean="0">
                <a:solidFill>
                  <a:schemeClr val="tx1"/>
                </a:solidFill>
                <a:latin typeface="+mn-lt"/>
                <a:ea typeface="+mn-ea"/>
                <a:cs typeface="+mn-cs"/>
              </a:rPr>
              <a:t> en Aalten enkele uren afgesloten. </a:t>
            </a:r>
            <a:r>
              <a:rPr lang="nl-NL" sz="1200" kern="1200" smtClean="0">
                <a:solidFill>
                  <a:schemeClr val="tx1"/>
                </a:solidFill>
                <a:latin typeface="+mn-lt"/>
                <a:ea typeface="+mn-ea"/>
                <a:cs typeface="+mn-cs"/>
              </a:rPr>
              <a:t>Het verkeer werd via de Parallelweg omgeleid.</a:t>
            </a:r>
            <a:br>
              <a:rPr lang="nl-NL" sz="1200" kern="1200" smtClean="0">
                <a:solidFill>
                  <a:schemeClr val="tx1"/>
                </a:solidFill>
                <a:latin typeface="+mn-lt"/>
                <a:ea typeface="+mn-ea"/>
                <a:cs typeface="+mn-cs"/>
              </a:rPr>
            </a:br>
            <a:endParaRPr lang="nl-NL" sz="800" dirty="0"/>
          </a:p>
          <a:p>
            <a:pPr>
              <a:lnSpc>
                <a:spcPct val="80000"/>
              </a:lnSpc>
            </a:pPr>
            <a:endParaRPr lang="nl-NL" sz="800" dirty="0"/>
          </a:p>
          <a:p>
            <a:pPr>
              <a:lnSpc>
                <a:spcPct val="80000"/>
              </a:lnSpc>
            </a:pPr>
            <a:endParaRPr lang="nl-NL" sz="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E95923-C5A7-42A4-A0BB-7C58274EE8DA}" type="slidenum">
              <a:rPr lang="nl-NL"/>
              <a:pPr/>
              <a:t>22</a:t>
            </a:fld>
            <a:endParaRPr lang="nl-NL"/>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679768" y="4715907"/>
            <a:ext cx="5438140" cy="4467701"/>
          </a:xfrm>
        </p:spPr>
        <p:txBody>
          <a:bodyPr/>
          <a:lstStyle/>
          <a:p>
            <a:endParaRPr lang="nl-N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gn="l">
              <a:buFontTx/>
              <a:buNone/>
            </a:pPr>
            <a:r>
              <a:rPr lang="nl-NL" sz="1200" dirty="0" smtClean="0"/>
              <a:t>Wat moet er</a:t>
            </a:r>
            <a:r>
              <a:rPr lang="nl-NL" sz="1200" baseline="0" dirty="0" smtClean="0"/>
              <a:t> in fase 2 besproken worden?</a:t>
            </a:r>
          </a:p>
          <a:p>
            <a:pPr>
              <a:buFontTx/>
              <a:buNone/>
            </a:pPr>
            <a:endParaRPr lang="nl-NL" sz="1200" dirty="0" smtClean="0"/>
          </a:p>
          <a:p>
            <a:pPr>
              <a:buFontTx/>
              <a:buNone/>
            </a:pPr>
            <a:r>
              <a:rPr lang="nl-NL" sz="1200" dirty="0" smtClean="0"/>
              <a:t>Eerst overleg met de disciplines:</a:t>
            </a:r>
          </a:p>
          <a:p>
            <a:pPr>
              <a:buFontTx/>
              <a:buNone/>
            </a:pPr>
            <a:r>
              <a:rPr lang="nl-NL" sz="1200" dirty="0" smtClean="0"/>
              <a:t>Oog voor gevaren buiten het incident</a:t>
            </a:r>
            <a:r>
              <a:rPr lang="nl-NL" sz="1200" baseline="0" dirty="0" smtClean="0"/>
              <a:t> en in het incident.</a:t>
            </a:r>
          </a:p>
          <a:p>
            <a:pPr>
              <a:buFontTx/>
              <a:buNone/>
            </a:pPr>
            <a:r>
              <a:rPr lang="nl-NL" sz="1200" baseline="0" dirty="0" smtClean="0"/>
              <a:t>Gevaren buiten het voertuig en in het voertuig.</a:t>
            </a:r>
          </a:p>
          <a:p>
            <a:pPr>
              <a:buFontTx/>
              <a:buNone/>
            </a:pPr>
            <a:r>
              <a:rPr lang="nl-NL" sz="1200" baseline="0" dirty="0" smtClean="0"/>
              <a:t>Wat zijn actieve veiligheidssystemen (verstevigingen e.d.)</a:t>
            </a:r>
          </a:p>
          <a:p>
            <a:pPr>
              <a:buFontTx/>
              <a:buNone/>
            </a:pPr>
            <a:r>
              <a:rPr lang="nl-NL" sz="1200" baseline="0" dirty="0" smtClean="0"/>
              <a:t>Wat zijn de passieve veiligheid systemen (airbag, gordelspanners, ROPS, Anti whiplash stoel)</a:t>
            </a:r>
          </a:p>
          <a:p>
            <a:pPr>
              <a:buFontTx/>
              <a:buNone/>
            </a:pPr>
            <a:endParaRPr lang="nl-NL" sz="1200" baseline="0" dirty="0" smtClean="0"/>
          </a:p>
          <a:p>
            <a:pPr>
              <a:buFontTx/>
              <a:buNone/>
            </a:pPr>
            <a:r>
              <a:rPr lang="nl-NL" sz="1200" baseline="0" dirty="0" smtClean="0"/>
              <a:t>Wat kunnen we hier aan doen?</a:t>
            </a:r>
          </a:p>
          <a:p>
            <a:pPr>
              <a:buFontTx/>
              <a:buNone/>
            </a:pPr>
            <a:endParaRPr lang="nl-NL" sz="1200" baseline="0" dirty="0" smtClean="0"/>
          </a:p>
          <a:p>
            <a:pPr>
              <a:buFontTx/>
              <a:buNone/>
            </a:pPr>
            <a:r>
              <a:rPr lang="nl-NL" sz="1200" baseline="0" dirty="0" smtClean="0"/>
              <a:t>Wat is het doel van stabilisatie?</a:t>
            </a:r>
          </a:p>
          <a:p>
            <a:pPr>
              <a:buFontTx/>
              <a:buNone/>
            </a:pPr>
            <a:endParaRPr lang="nl-NL" sz="1200" baseline="0" dirty="0" smtClean="0"/>
          </a:p>
          <a:p>
            <a:pPr>
              <a:buFontTx/>
              <a:buNone/>
            </a:pPr>
            <a:r>
              <a:rPr lang="nl-NL" sz="1200" baseline="0" dirty="0" smtClean="0"/>
              <a:t>Wat doen we met glasmanagement</a:t>
            </a:r>
          </a:p>
          <a:p>
            <a:pPr>
              <a:buFontTx/>
              <a:buNone/>
            </a:pPr>
            <a:endParaRPr lang="nl-NL" sz="1200" baseline="0" dirty="0" smtClean="0"/>
          </a:p>
          <a:p>
            <a:pPr>
              <a:buFontTx/>
              <a:buNone/>
            </a:pPr>
            <a:endParaRPr lang="nl-NL" sz="1200" dirty="0" smtClean="0"/>
          </a:p>
          <a:p>
            <a:pPr>
              <a:buFontTx/>
              <a:buNone/>
            </a:pPr>
            <a:endParaRPr lang="nl-NL" sz="1200" dirty="0" smtClean="0"/>
          </a:p>
          <a:p>
            <a:pPr>
              <a:buFontTx/>
              <a:buNone/>
            </a:pPr>
            <a:endParaRPr lang="nl-NL" sz="1200" dirty="0" smtClean="0"/>
          </a:p>
          <a:p>
            <a:pPr>
              <a:buFontTx/>
              <a:buNone/>
            </a:pPr>
            <a:r>
              <a:rPr lang="nl-NL" sz="1200" dirty="0" smtClean="0"/>
              <a:t>Bij de aanvang van een incident begint men met “breed” te verkennen</a:t>
            </a:r>
          </a:p>
          <a:p>
            <a:pPr>
              <a:buFontTx/>
              <a:buNone/>
            </a:pPr>
            <a:r>
              <a:rPr lang="nl-NL" sz="1200" dirty="0" smtClean="0"/>
              <a:t>(helikopterview) om zo een inschatting van de gevaren en stabilisatie te</a:t>
            </a:r>
          </a:p>
          <a:p>
            <a:pPr>
              <a:buFontTx/>
              <a:buNone/>
            </a:pPr>
            <a:r>
              <a:rPr lang="nl-NL" sz="1200" dirty="0" smtClean="0"/>
              <a:t>krijgen.</a:t>
            </a:r>
          </a:p>
          <a:p>
            <a:endParaRPr lang="nl-NL" dirty="0" smtClean="0"/>
          </a:p>
          <a:p>
            <a:pPr algn="l">
              <a:buFontTx/>
              <a:buNone/>
            </a:pPr>
            <a:r>
              <a:rPr lang="nl-NL" dirty="0" smtClean="0"/>
              <a:t>Eerste overleg</a:t>
            </a:r>
          </a:p>
          <a:p>
            <a:pPr>
              <a:buFontTx/>
              <a:buNone/>
            </a:pPr>
            <a:endParaRPr lang="nl-NL" dirty="0" smtClean="0"/>
          </a:p>
          <a:p>
            <a:r>
              <a:rPr lang="nl-NL" sz="2400" dirty="0" smtClean="0"/>
              <a:t>Bevrijdingsmethode</a:t>
            </a:r>
          </a:p>
          <a:p>
            <a:pPr lvl="1"/>
            <a:r>
              <a:rPr lang="nl-NL" sz="2400" dirty="0" smtClean="0"/>
              <a:t>Gecontroleerde of noodbevrijding</a:t>
            </a:r>
          </a:p>
          <a:p>
            <a:r>
              <a:rPr lang="nl-NL" sz="2400" dirty="0" smtClean="0"/>
              <a:t>Beschikbare tijd (concreet!)</a:t>
            </a:r>
          </a:p>
          <a:p>
            <a:r>
              <a:rPr lang="nl-NL" sz="2400" dirty="0" smtClean="0"/>
              <a:t>Gewenste bevrijdingsrichting</a:t>
            </a:r>
          </a:p>
          <a:p>
            <a:endParaRPr lang="nl-NL" dirty="0" smtClean="0"/>
          </a:p>
          <a:p>
            <a:r>
              <a:rPr lang="en-US" sz="1200" b="1" dirty="0" smtClean="0"/>
              <a:t>LET OP: </a:t>
            </a:r>
            <a:r>
              <a:rPr lang="en-US" sz="1200" b="1" dirty="0" err="1" smtClean="0"/>
              <a:t>Dit</a:t>
            </a:r>
            <a:r>
              <a:rPr lang="en-US" sz="1200" b="1" dirty="0" smtClean="0"/>
              <a:t> </a:t>
            </a:r>
            <a:r>
              <a:rPr lang="en-US" sz="1200" b="1" dirty="0" err="1" smtClean="0"/>
              <a:t>onderdeel</a:t>
            </a:r>
            <a:r>
              <a:rPr lang="en-US" sz="1200" b="1" dirty="0" smtClean="0"/>
              <a:t> </a:t>
            </a:r>
            <a:r>
              <a:rPr lang="en-US" sz="1200" b="1" dirty="0" err="1" smtClean="0"/>
              <a:t>wordt</a:t>
            </a:r>
            <a:r>
              <a:rPr lang="en-US" sz="1200" b="1" dirty="0" smtClean="0"/>
              <a:t> in dag 3 </a:t>
            </a:r>
            <a:r>
              <a:rPr lang="en-US" sz="1200" b="1" dirty="0" err="1" smtClean="0"/>
              <a:t>verder</a:t>
            </a:r>
            <a:r>
              <a:rPr lang="en-US" sz="1200" b="1" dirty="0" smtClean="0"/>
              <a:t> in detail </a:t>
            </a:r>
            <a:r>
              <a:rPr lang="en-US" sz="1200" b="1" dirty="0" err="1" smtClean="0"/>
              <a:t>behandeld</a:t>
            </a:r>
            <a:r>
              <a:rPr lang="en-US" sz="1200" b="1" dirty="0" smtClean="0"/>
              <a:t>. </a:t>
            </a:r>
            <a:r>
              <a:rPr lang="en-US" sz="1200" b="1" dirty="0" err="1" smtClean="0"/>
              <a:t>Deze</a:t>
            </a:r>
            <a:r>
              <a:rPr lang="en-US" sz="1200" b="1" dirty="0" smtClean="0"/>
              <a:t> </a:t>
            </a:r>
            <a:r>
              <a:rPr lang="en-US" sz="1200" b="1" dirty="0" err="1" smtClean="0"/>
              <a:t>uitleg</a:t>
            </a:r>
            <a:r>
              <a:rPr lang="en-US" sz="1200" b="1" dirty="0" smtClean="0"/>
              <a:t> </a:t>
            </a:r>
            <a:r>
              <a:rPr lang="en-US" sz="1200" b="1" dirty="0" err="1" smtClean="0"/>
              <a:t>dient</a:t>
            </a:r>
            <a:r>
              <a:rPr lang="en-US" sz="1200" b="1" dirty="0" smtClean="0"/>
              <a:t> voor </a:t>
            </a:r>
            <a:r>
              <a:rPr lang="en-US" sz="1200" b="1" dirty="0" err="1" smtClean="0"/>
              <a:t>bewustwording</a:t>
            </a:r>
            <a:r>
              <a:rPr lang="en-US" sz="1200" b="1" dirty="0" smtClean="0"/>
              <a:t>. </a:t>
            </a:r>
          </a:p>
          <a:p>
            <a:endParaRPr lang="en-US" sz="1200" b="1" dirty="0" smtClean="0"/>
          </a:p>
          <a:p>
            <a:r>
              <a:rPr lang="nl-NL" sz="1200" dirty="0" smtClean="0"/>
              <a:t>Dynamisch:</a:t>
            </a:r>
          </a:p>
          <a:p>
            <a:pPr>
              <a:buFontTx/>
              <a:buChar char="•"/>
            </a:pPr>
            <a:r>
              <a:rPr lang="nl-NL" sz="1200" dirty="0" smtClean="0"/>
              <a:t>Airbags</a:t>
            </a:r>
          </a:p>
          <a:p>
            <a:pPr>
              <a:buFontTx/>
              <a:buChar char="•"/>
            </a:pPr>
            <a:r>
              <a:rPr lang="nl-NL" sz="1200" dirty="0" smtClean="0"/>
              <a:t>Gordelspanners</a:t>
            </a:r>
          </a:p>
          <a:p>
            <a:pPr>
              <a:buFontTx/>
              <a:buChar char="•"/>
            </a:pPr>
            <a:endParaRPr lang="nl-NL" sz="1200" dirty="0" smtClean="0"/>
          </a:p>
          <a:p>
            <a:r>
              <a:rPr lang="nl-NL" sz="1200" dirty="0" smtClean="0"/>
              <a:t>Airbags tref je aan op de meest uiteenlopende plaatsen. Op dit moment zijn rond de 40 posities in een voertuig bekend waar we airbags kunnen verwachten.</a:t>
            </a:r>
          </a:p>
          <a:p>
            <a:endParaRPr lang="nl-NL" sz="1200" dirty="0" smtClean="0"/>
          </a:p>
          <a:p>
            <a:r>
              <a:rPr lang="nl-NL" sz="1200" dirty="0" smtClean="0"/>
              <a:t>Gordelspanner altijd in combinatie met airbags, in de oudere wagens kan ook alleen maar een gordelspanner aanwezig zijn.</a:t>
            </a:r>
          </a:p>
          <a:p>
            <a:r>
              <a:rPr lang="nl-NL" sz="1200" dirty="0" smtClean="0"/>
              <a:t>Gordelspanners kunnen mechanisch werken als wel </a:t>
            </a:r>
            <a:r>
              <a:rPr lang="nl-NL" sz="1200" dirty="0" err="1" smtClean="0"/>
              <a:t>pyrotechnisch</a:t>
            </a:r>
            <a:r>
              <a:rPr lang="nl-NL" sz="1200" dirty="0" smtClean="0"/>
              <a:t>.</a:t>
            </a:r>
          </a:p>
          <a:p>
            <a:r>
              <a:rPr lang="nl-NL" sz="1200" dirty="0" smtClean="0"/>
              <a:t>Daarom  is het belangrijk om de gordel op twee plaatsen door snijden: hoog en laag.</a:t>
            </a:r>
          </a:p>
          <a:p>
            <a:endParaRPr lang="nl-NL" sz="1200" dirty="0" smtClean="0"/>
          </a:p>
          <a:p>
            <a:endParaRPr lang="nl-NL" dirty="0"/>
          </a:p>
        </p:txBody>
      </p:sp>
      <p:sp>
        <p:nvSpPr>
          <p:cNvPr id="4" name="Tijdelijke aanduiding voor dianummer 3"/>
          <p:cNvSpPr>
            <a:spLocks noGrp="1"/>
          </p:cNvSpPr>
          <p:nvPr>
            <p:ph type="sldNum" sz="quarter" idx="10"/>
          </p:nvPr>
        </p:nvSpPr>
        <p:spPr/>
        <p:txBody>
          <a:bodyPr/>
          <a:lstStyle/>
          <a:p>
            <a:fld id="{A845553F-9CBF-45BA-8FC1-72B59B3DABAD}" type="slidenum">
              <a:rPr lang="nl-NL" smtClean="0"/>
              <a:pPr/>
              <a:t>23</a:t>
            </a:fld>
            <a:endParaRPr lang="nl-N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C3F029-47E7-4E69-BF63-49BDF402D00C}" type="slidenum">
              <a:rPr lang="nl-NL"/>
              <a:pPr/>
              <a:t>24</a:t>
            </a:fld>
            <a:endParaRPr lang="nl-NL"/>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679768" y="4715907"/>
            <a:ext cx="5438140" cy="4467701"/>
          </a:xfrm>
        </p:spPr>
        <p:txBody>
          <a:bodyPr/>
          <a:lstStyle/>
          <a:p>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2063DB-5FE2-4529-B8B9-5B2DFABFEAEE}" type="slidenum">
              <a:rPr lang="nl-NL"/>
              <a:pPr/>
              <a:t>3</a:t>
            </a:fld>
            <a:endParaRPr lang="nl-NL"/>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nl-NL" dirty="0">
                <a:cs typeface="Times New Roman" pitchFamily="18" charset="0"/>
              </a:rPr>
              <a:t>Het bedrijf is ontstaan in 1993 ontstaan. </a:t>
            </a:r>
            <a:r>
              <a:rPr lang="en-US" dirty="0">
                <a:cs typeface="Times New Roman" pitchFamily="18" charset="0"/>
              </a:rPr>
              <a:t>ICET</a:t>
            </a:r>
            <a:r>
              <a:rPr lang="nl-NL" dirty="0">
                <a:cs typeface="Times New Roman" pitchFamily="18" charset="0"/>
              </a:rPr>
              <a:t> is voortgekomen uit de firma Holmatro, een van de grootste producenten van hydraulische redgereedschappen. Holmatro </a:t>
            </a:r>
            <a:r>
              <a:rPr lang="en-US" dirty="0" err="1">
                <a:cs typeface="Times New Roman" pitchFamily="18" charset="0"/>
              </a:rPr>
              <a:t>probeerde</a:t>
            </a:r>
            <a:r>
              <a:rPr lang="en-US" dirty="0">
                <a:cs typeface="Times New Roman" pitchFamily="18" charset="0"/>
              </a:rPr>
              <a:t> </a:t>
            </a:r>
            <a:r>
              <a:rPr lang="nl-NL" dirty="0">
                <a:cs typeface="Times New Roman" pitchFamily="18" charset="0"/>
              </a:rPr>
              <a:t>de mensen duidelijk te maken hoe er gewerkt </a:t>
            </a:r>
            <a:r>
              <a:rPr lang="en-US" dirty="0" err="1">
                <a:cs typeface="Times New Roman" pitchFamily="18" charset="0"/>
              </a:rPr>
              <a:t>diende</a:t>
            </a:r>
            <a:r>
              <a:rPr lang="nl-NL" dirty="0">
                <a:cs typeface="Times New Roman" pitchFamily="18" charset="0"/>
              </a:rPr>
              <a:t> worden met de diverse redgereedschappen. Er kwamen steeds meer andere aspecten bij. Uiteindelijk is daar een aparte tak voor opgericht en is het International Centre </a:t>
            </a:r>
            <a:r>
              <a:rPr lang="nl-NL" dirty="0" err="1">
                <a:cs typeface="Times New Roman" pitchFamily="18" charset="0"/>
              </a:rPr>
              <a:t>for</a:t>
            </a:r>
            <a:r>
              <a:rPr lang="nl-NL" dirty="0">
                <a:cs typeface="Times New Roman" pitchFamily="18" charset="0"/>
              </a:rPr>
              <a:t> EXTRICATION </a:t>
            </a:r>
            <a:r>
              <a:rPr lang="nl-NL" dirty="0" err="1">
                <a:cs typeface="Times New Roman" pitchFamily="18" charset="0"/>
              </a:rPr>
              <a:t>techniques</a:t>
            </a:r>
            <a:r>
              <a:rPr lang="nl-NL" dirty="0">
                <a:cs typeface="Times New Roman" pitchFamily="18" charset="0"/>
              </a:rPr>
              <a:t> ontstaan. (alleen gericht op bevrijdingstechnieken). Men zag dat er behoefte ontstond niet alleen aan educatie gericht op bevrijdingstechnieken, maar ook op bijvoorbeeld medische aspecten. In 1996 is het bedrijf helemaal losgekomen van Holmatro. Vanaf 1997 wordt gesproken over het International Centre </a:t>
            </a:r>
            <a:r>
              <a:rPr lang="nl-NL" dirty="0" err="1">
                <a:cs typeface="Times New Roman" pitchFamily="18" charset="0"/>
              </a:rPr>
              <a:t>for</a:t>
            </a:r>
            <a:r>
              <a:rPr lang="nl-NL" dirty="0">
                <a:cs typeface="Times New Roman" pitchFamily="18" charset="0"/>
              </a:rPr>
              <a:t> </a:t>
            </a:r>
            <a:r>
              <a:rPr lang="nl-NL" dirty="0" err="1">
                <a:cs typeface="Times New Roman" pitchFamily="18" charset="0"/>
              </a:rPr>
              <a:t>Emergency</a:t>
            </a:r>
            <a:r>
              <a:rPr lang="nl-NL" dirty="0">
                <a:cs typeface="Times New Roman" pitchFamily="18" charset="0"/>
              </a:rPr>
              <a:t> </a:t>
            </a:r>
            <a:r>
              <a:rPr lang="nl-NL" dirty="0" err="1">
                <a:cs typeface="Times New Roman" pitchFamily="18" charset="0"/>
              </a:rPr>
              <a:t>techniques</a:t>
            </a:r>
            <a:r>
              <a:rPr lang="nl-NL" dirty="0">
                <a:cs typeface="Times New Roman" pitchFamily="18" charset="0"/>
              </a:rPr>
              <a:t>. In 2003 </a:t>
            </a:r>
            <a:r>
              <a:rPr lang="nl-NL" dirty="0" err="1">
                <a:cs typeface="Times New Roman" pitchFamily="18" charset="0"/>
              </a:rPr>
              <a:t>onstaat</a:t>
            </a:r>
            <a:r>
              <a:rPr lang="nl-NL" dirty="0">
                <a:cs typeface="Times New Roman" pitchFamily="18" charset="0"/>
              </a:rPr>
              <a:t> de stichting SAVER waarbij het ‘kenniscentrum’ centraal staat. De naam ICET blijft ook bestaan. ICET in de nieuwe vorm richt zich op projecten en consultancy.</a:t>
            </a:r>
          </a:p>
          <a:p>
            <a:r>
              <a:rPr lang="nl-NL" dirty="0" smtClean="0"/>
              <a:t>In 2011 is SAVER een onderdeel geworden van Falck.</a:t>
            </a:r>
            <a:endParaRPr lang="nl-NL"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3FACC-5076-4F02-B7B2-CB4EFE1A9AAC}" type="slidenum">
              <a:rPr lang="nl-NL"/>
              <a:pPr/>
              <a:t>25</a:t>
            </a:fld>
            <a:endParaRPr lang="nl-NL"/>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lgn="l">
              <a:buFontTx/>
              <a:buNone/>
            </a:pPr>
            <a:r>
              <a:rPr lang="nl-NL" sz="1200" dirty="0" smtClean="0"/>
              <a:t>Wat moet er</a:t>
            </a:r>
            <a:r>
              <a:rPr lang="nl-NL" sz="1200" baseline="0" dirty="0" smtClean="0"/>
              <a:t> in fase 3 besproken worden?</a:t>
            </a:r>
          </a:p>
          <a:p>
            <a:endParaRPr lang="nl-NL" dirty="0" smtClean="0"/>
          </a:p>
          <a:p>
            <a:r>
              <a:rPr lang="nl-NL" dirty="0" smtClean="0"/>
              <a:t>Waarom toegang verschaffen?</a:t>
            </a:r>
          </a:p>
          <a:p>
            <a:r>
              <a:rPr lang="nl-NL" dirty="0" smtClean="0"/>
              <a:t>Op wat voor manier</a:t>
            </a:r>
          </a:p>
          <a:p>
            <a:r>
              <a:rPr lang="nl-NL" dirty="0" smtClean="0"/>
              <a:t>Plan A en plan B</a:t>
            </a:r>
          </a:p>
          <a:p>
            <a:endParaRPr lang="nl-NL" dirty="0" smtClean="0"/>
          </a:p>
          <a:p>
            <a:endParaRPr lang="nl-NL" dirty="0" smtClean="0"/>
          </a:p>
          <a:p>
            <a:endParaRPr lang="nl-NL" dirty="0" smtClean="0"/>
          </a:p>
          <a:p>
            <a:endParaRPr lang="nl-NL" dirty="0" smtClean="0"/>
          </a:p>
          <a:p>
            <a:r>
              <a:rPr lang="nl-NL" dirty="0" smtClean="0"/>
              <a:t>Fase </a:t>
            </a:r>
            <a:r>
              <a:rPr lang="nl-NL" dirty="0"/>
              <a:t>3 toegang verschaffen. </a:t>
            </a:r>
          </a:p>
          <a:p>
            <a:r>
              <a:rPr lang="nl-NL" dirty="0"/>
              <a:t>Het uitgangspunt hier is een “ideale situatie”. </a:t>
            </a:r>
          </a:p>
          <a:p>
            <a:r>
              <a:rPr lang="nl-NL" dirty="0" err="1"/>
              <a:t>E.e.a</a:t>
            </a:r>
            <a:r>
              <a:rPr lang="nl-NL" dirty="0"/>
              <a:t>. is afhankelijk van het type incident.</a:t>
            </a:r>
          </a:p>
          <a:p>
            <a:r>
              <a:rPr lang="nl-NL" dirty="0"/>
              <a:t>Toegang verschaffen is zeker niet de bevrijdingsweg! Doel is om het ambulancepersoneel bij het slachtoffer te kunnen laten komen.</a:t>
            </a:r>
          </a:p>
          <a:p>
            <a:r>
              <a:rPr lang="nl-NL" dirty="0"/>
              <a:t>Voor de bevelvoerder van de brandweer is dit ook zijn “noodluik” voor een noodbevrijding.</a:t>
            </a:r>
            <a:r>
              <a:rPr lang="en-US" dirty="0"/>
              <a:t> </a:t>
            </a:r>
            <a:endParaRPr lang="nl-NL"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4CE3A-7CF8-411A-B232-A9A3FF7E504D}" type="slidenum">
              <a:rPr lang="nl-NL"/>
              <a:pPr/>
              <a:t>26</a:t>
            </a:fld>
            <a:endParaRPr lang="nl-NL"/>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679768" y="4715907"/>
            <a:ext cx="5438140" cy="4467701"/>
          </a:xfrm>
        </p:spPr>
        <p:txBody>
          <a:bodyPr/>
          <a:lstStyle/>
          <a:p>
            <a:endParaRPr lang="nl-NL"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B99E05-A970-4E8E-AA67-B94E472D6577}" type="slidenum">
              <a:rPr lang="nl-NL"/>
              <a:pPr/>
              <a:t>27</a:t>
            </a:fld>
            <a:endParaRPr lang="nl-NL"/>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pPr algn="l">
              <a:buFontTx/>
              <a:buNone/>
            </a:pPr>
            <a:r>
              <a:rPr lang="nl-NL" sz="1200" dirty="0" smtClean="0"/>
              <a:t>Wat moet er</a:t>
            </a:r>
            <a:r>
              <a:rPr lang="nl-NL" sz="1200" baseline="0" dirty="0" smtClean="0"/>
              <a:t> in fase 4 besproken worden?</a:t>
            </a:r>
          </a:p>
          <a:p>
            <a:endParaRPr lang="nl-NL" baseline="0" dirty="0" smtClean="0"/>
          </a:p>
          <a:p>
            <a:r>
              <a:rPr lang="nl-NL" baseline="0" dirty="0" smtClean="0"/>
              <a:t>Waarom staan 4 en 5 naast elkaar?</a:t>
            </a:r>
          </a:p>
          <a:p>
            <a:r>
              <a:rPr lang="nl-NL" baseline="0" dirty="0" smtClean="0"/>
              <a:t>Wat moet er worden overlegd?</a:t>
            </a:r>
          </a:p>
          <a:p>
            <a:r>
              <a:rPr lang="nl-NL" baseline="0" dirty="0" smtClean="0"/>
              <a:t>Gaan hier in 2 verder op in.</a:t>
            </a:r>
            <a:endParaRPr lang="nl-NL" dirty="0" smtClean="0"/>
          </a:p>
          <a:p>
            <a:endParaRPr lang="nl-NL" dirty="0" smtClean="0"/>
          </a:p>
          <a:p>
            <a:endParaRPr lang="nl-NL" dirty="0" smtClean="0"/>
          </a:p>
          <a:p>
            <a:r>
              <a:rPr lang="nl-NL" dirty="0" smtClean="0"/>
              <a:t>De </a:t>
            </a:r>
            <a:r>
              <a:rPr lang="nl-NL" dirty="0"/>
              <a:t>traumazorg in fase 4 wordt gelijk verricht met fase 5: ruimte creëren. Daarom moet de ambulancebemanning weten wat wel en niet kan door de brandweer. Het is niet zo dat de ambulancedienst gaat vertellen waar en hoe er geknipt moet gaan worden. Inzicht in elkaars werk is hier essentieel.</a:t>
            </a:r>
          </a:p>
          <a:p>
            <a:endParaRPr lang="nl-NL" dirty="0"/>
          </a:p>
          <a:p>
            <a:r>
              <a:rPr lang="nl-NL" dirty="0"/>
              <a:t>Leer een ongeval lezen, probeer te bedenken wat er gebeurd is tijdens het ongeval</a:t>
            </a:r>
            <a:r>
              <a:rPr lang="en-US" dirty="0"/>
              <a:t>:</a:t>
            </a:r>
          </a:p>
          <a:p>
            <a:r>
              <a:rPr lang="en-US" dirty="0"/>
              <a:t>A</a:t>
            </a:r>
            <a:r>
              <a:rPr lang="nl-NL" dirty="0"/>
              <a:t>. in de auto</a:t>
            </a:r>
          </a:p>
          <a:p>
            <a:r>
              <a:rPr lang="nl-NL" dirty="0"/>
              <a:t>B. In het lichaam van het slachtoffer.</a:t>
            </a:r>
          </a:p>
          <a:p>
            <a:endParaRPr lang="en-US" dirty="0"/>
          </a:p>
          <a:p>
            <a:r>
              <a:rPr lang="en-US" dirty="0" err="1"/>
              <a:t>Uitleg</a:t>
            </a:r>
            <a:r>
              <a:rPr lang="en-US" dirty="0"/>
              <a:t> </a:t>
            </a:r>
            <a:r>
              <a:rPr lang="en-US" dirty="0" err="1"/>
              <a:t>gouden</a:t>
            </a:r>
            <a:r>
              <a:rPr lang="en-US" dirty="0"/>
              <a:t> </a:t>
            </a:r>
            <a:r>
              <a:rPr lang="en-US" dirty="0" err="1"/>
              <a:t>uur</a:t>
            </a:r>
            <a:r>
              <a:rPr lang="en-US" dirty="0"/>
              <a:t> </a:t>
            </a:r>
            <a:r>
              <a:rPr lang="en-US" dirty="0" err="1"/>
              <a:t>zie</a:t>
            </a:r>
            <a:r>
              <a:rPr lang="en-US" dirty="0"/>
              <a:t> </a:t>
            </a:r>
            <a:r>
              <a:rPr lang="en-US" dirty="0" err="1"/>
              <a:t>dia</a:t>
            </a:r>
            <a:r>
              <a:rPr lang="en-US" dirty="0"/>
              <a:t> 19.</a:t>
            </a:r>
          </a:p>
          <a:p>
            <a:endParaRPr lang="en-US" dirty="0"/>
          </a:p>
          <a:p>
            <a:r>
              <a:rPr lang="en-US" dirty="0" err="1"/>
              <a:t>Platina</a:t>
            </a:r>
            <a:r>
              <a:rPr lang="en-US" dirty="0"/>
              <a:t> </a:t>
            </a:r>
            <a:r>
              <a:rPr lang="en-US" dirty="0" err="1"/>
              <a:t>tien</a:t>
            </a:r>
            <a:r>
              <a:rPr lang="en-US" dirty="0"/>
              <a:t> </a:t>
            </a:r>
            <a:r>
              <a:rPr lang="en-US" dirty="0" err="1"/>
              <a:t>minuten</a:t>
            </a:r>
            <a:r>
              <a:rPr lang="en-US" dirty="0"/>
              <a:t>: </a:t>
            </a:r>
            <a:r>
              <a:rPr lang="en-US" dirty="0" err="1"/>
              <a:t>binnen</a:t>
            </a:r>
            <a:r>
              <a:rPr lang="en-US" dirty="0"/>
              <a:t> 10 </a:t>
            </a:r>
            <a:r>
              <a:rPr lang="en-US" dirty="0" err="1"/>
              <a:t>minuten</a:t>
            </a:r>
            <a:r>
              <a:rPr lang="en-US" dirty="0"/>
              <a:t> </a:t>
            </a:r>
            <a:r>
              <a:rPr lang="en-US" dirty="0" err="1"/>
              <a:t>na</a:t>
            </a:r>
            <a:r>
              <a:rPr lang="en-US" dirty="0"/>
              <a:t> het </a:t>
            </a:r>
            <a:r>
              <a:rPr lang="en-US" dirty="0" err="1"/>
              <a:t>ontstaan</a:t>
            </a:r>
            <a:r>
              <a:rPr lang="en-US" dirty="0"/>
              <a:t> </a:t>
            </a:r>
            <a:r>
              <a:rPr lang="en-US" dirty="0" err="1"/>
              <a:t>ondersteunen</a:t>
            </a:r>
            <a:r>
              <a:rPr lang="en-US" dirty="0"/>
              <a:t> van de </a:t>
            </a:r>
            <a:r>
              <a:rPr lang="en-US" dirty="0" err="1"/>
              <a:t>vitale</a:t>
            </a:r>
            <a:r>
              <a:rPr lang="en-US" dirty="0"/>
              <a:t> </a:t>
            </a:r>
            <a:r>
              <a:rPr lang="en-US" dirty="0" err="1"/>
              <a:t>functies</a:t>
            </a:r>
            <a:r>
              <a:rPr lang="en-US" dirty="0"/>
              <a:t>. (</a:t>
            </a:r>
            <a:r>
              <a:rPr lang="en-US" dirty="0" err="1"/>
              <a:t>toedienen</a:t>
            </a:r>
            <a:r>
              <a:rPr lang="en-US" dirty="0"/>
              <a:t> van O2)</a:t>
            </a:r>
          </a:p>
          <a:p>
            <a:r>
              <a:rPr lang="en-US" dirty="0" err="1"/>
              <a:t>Vertel</a:t>
            </a:r>
            <a:r>
              <a:rPr lang="en-US" dirty="0"/>
              <a:t> over </a:t>
            </a:r>
            <a:r>
              <a:rPr lang="en-US" dirty="0" err="1"/>
              <a:t>kynetische</a:t>
            </a:r>
            <a:r>
              <a:rPr lang="en-US" dirty="0"/>
              <a:t> </a:t>
            </a:r>
            <a:r>
              <a:rPr lang="en-US" dirty="0" err="1"/>
              <a:t>energie</a:t>
            </a:r>
            <a:r>
              <a:rPr lang="en-US" dirty="0"/>
              <a:t> </a:t>
            </a:r>
            <a:r>
              <a:rPr lang="en-US" dirty="0" err="1"/>
              <a:t>hier</a:t>
            </a:r>
            <a:r>
              <a:rPr lang="en-US" dirty="0"/>
              <a:t> </a:t>
            </a:r>
            <a:r>
              <a:rPr lang="en-US" dirty="0" err="1"/>
              <a:t>komen</a:t>
            </a:r>
            <a:r>
              <a:rPr lang="en-US" dirty="0"/>
              <a:t> we op dag twee </a:t>
            </a:r>
            <a:r>
              <a:rPr lang="en-US" dirty="0" err="1"/>
              <a:t>terug</a:t>
            </a:r>
            <a:r>
              <a:rPr lang="en-US" dirty="0"/>
              <a:t>.</a:t>
            </a:r>
            <a:endParaRPr lang="nl-NL"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BF5EEE-E87F-4FD0-AB98-54A8A990AA6B}" type="slidenum">
              <a:rPr lang="nl-NL"/>
              <a:pPr/>
              <a:t>28</a:t>
            </a:fld>
            <a:endParaRPr lang="nl-NL"/>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679768" y="4715907"/>
            <a:ext cx="5438140" cy="4467701"/>
          </a:xfrm>
        </p:spPr>
        <p:txBody>
          <a:bodyPr/>
          <a:lstStyle/>
          <a:p>
            <a:endParaRPr lang="nl-N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6E2DE-EE3C-4194-A4C0-688495EA9934}" type="slidenum">
              <a:rPr lang="nl-NL"/>
              <a:pPr/>
              <a:t>29</a:t>
            </a:fld>
            <a:endParaRPr lang="nl-NL"/>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pPr algn="l">
              <a:buFontTx/>
              <a:buNone/>
            </a:pPr>
            <a:endParaRPr lang="nl-NL"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000" dirty="0" smtClean="0"/>
              <a:t>Wat moet er</a:t>
            </a:r>
            <a:r>
              <a:rPr lang="nl-NL" sz="1000" baseline="0" dirty="0" smtClean="0"/>
              <a:t> in fase 5 besproken worden?</a:t>
            </a:r>
          </a:p>
          <a:p>
            <a:pPr algn="l">
              <a:buFontTx/>
              <a:buNone/>
            </a:pPr>
            <a:endParaRPr lang="nl-NL" sz="1000" baseline="0" dirty="0" smtClean="0"/>
          </a:p>
          <a:p>
            <a:pPr algn="l">
              <a:buFontTx/>
              <a:buNone/>
            </a:pPr>
            <a:endParaRPr lang="nl-NL" sz="1000" dirty="0" smtClean="0"/>
          </a:p>
          <a:p>
            <a:pPr algn="l">
              <a:buFontTx/>
              <a:buNone/>
            </a:pPr>
            <a:r>
              <a:rPr lang="nl-NL" sz="1000" dirty="0" smtClean="0"/>
              <a:t>Noem</a:t>
            </a:r>
            <a:r>
              <a:rPr lang="nl-NL" sz="1000" baseline="0" dirty="0" smtClean="0"/>
              <a:t> verschillende manieren om ruimte te creëren.</a:t>
            </a:r>
          </a:p>
          <a:p>
            <a:pPr algn="l">
              <a:buFontTx/>
              <a:buNone/>
            </a:pPr>
            <a:r>
              <a:rPr lang="nl-NL" sz="1000" dirty="0" smtClean="0"/>
              <a:t>Wat zijn daar de valkuilen?</a:t>
            </a:r>
          </a:p>
          <a:p>
            <a:pPr algn="l">
              <a:buFontTx/>
              <a:buNone/>
            </a:pPr>
            <a:endParaRPr lang="nl-NL" sz="1000" dirty="0" smtClean="0"/>
          </a:p>
          <a:p>
            <a:pPr algn="l">
              <a:buFontTx/>
              <a:buNone/>
            </a:pPr>
            <a:r>
              <a:rPr lang="nl-NL" sz="1000" dirty="0" smtClean="0"/>
              <a:t>Hoe kan je die voor zijn?</a:t>
            </a:r>
          </a:p>
          <a:p>
            <a:pPr algn="l">
              <a:buFontTx/>
              <a:buNone/>
            </a:pPr>
            <a:r>
              <a:rPr lang="nl-NL" sz="1000" dirty="0" smtClean="0"/>
              <a:t>Werken met</a:t>
            </a:r>
            <a:r>
              <a:rPr lang="nl-NL" sz="1000" baseline="0" dirty="0" smtClean="0"/>
              <a:t> tijd eenheden.</a:t>
            </a:r>
          </a:p>
          <a:p>
            <a:pPr algn="l">
              <a:buFontTx/>
              <a:buNone/>
            </a:pPr>
            <a:r>
              <a:rPr lang="nl-NL" sz="1000" baseline="0" dirty="0" smtClean="0"/>
              <a:t>Hoe gebruik je het gereedschap.</a:t>
            </a:r>
          </a:p>
          <a:p>
            <a:pPr algn="l">
              <a:buFontTx/>
              <a:buNone/>
            </a:pPr>
            <a:endParaRPr lang="nl-NL" sz="1000" baseline="0" dirty="0" smtClean="0"/>
          </a:p>
          <a:p>
            <a:pPr algn="l">
              <a:buFontTx/>
              <a:buNone/>
            </a:pPr>
            <a:endParaRPr lang="nl-NL" sz="1000" dirty="0" smtClean="0"/>
          </a:p>
          <a:p>
            <a:pPr algn="l">
              <a:buFontTx/>
              <a:buNone/>
            </a:pPr>
            <a:endParaRPr lang="nl-NL" sz="1000" dirty="0" smtClean="0"/>
          </a:p>
          <a:p>
            <a:pPr algn="l">
              <a:buFontTx/>
              <a:buNone/>
            </a:pPr>
            <a:r>
              <a:rPr lang="nl-NL" sz="1000" dirty="0" smtClean="0"/>
              <a:t>Doel</a:t>
            </a:r>
          </a:p>
          <a:p>
            <a:pPr algn="l">
              <a:buFontTx/>
              <a:buNone/>
            </a:pPr>
            <a:r>
              <a:rPr lang="nl-NL" sz="1000" dirty="0" smtClean="0"/>
              <a:t>Zoveel ruimte creëren dat het slachtoffer zonder verdere verergering van de letsels en met voortzetting van de meest optimale behandeling uit het wrak genomen kan worden.</a:t>
            </a:r>
          </a:p>
          <a:p>
            <a:pPr algn="l">
              <a:buFontTx/>
              <a:buNone/>
            </a:pPr>
            <a:endParaRPr lang="nl-NL" sz="1000" dirty="0" smtClean="0"/>
          </a:p>
          <a:p>
            <a:pPr algn="l">
              <a:buFontTx/>
              <a:buNone/>
            </a:pPr>
            <a:r>
              <a:rPr lang="nl-NL" sz="1000" dirty="0" smtClean="0"/>
              <a:t>Uitgangspunt:</a:t>
            </a:r>
          </a:p>
          <a:p>
            <a:pPr algn="l">
              <a:buFontTx/>
              <a:buNone/>
            </a:pPr>
            <a:r>
              <a:rPr lang="nl-NL" sz="1000" dirty="0" err="1" smtClean="0">
                <a:solidFill>
                  <a:srgbClr val="FF3300"/>
                </a:solidFill>
              </a:rPr>
              <a:t>Kwali</a:t>
            </a:r>
            <a:r>
              <a:rPr lang="nl-NL" sz="1000" i="1" dirty="0" err="1" smtClean="0">
                <a:solidFill>
                  <a:schemeClr val="hlink"/>
                </a:solidFill>
              </a:rPr>
              <a:t>tijd</a:t>
            </a:r>
            <a:endParaRPr lang="en-US" sz="1000" dirty="0" smtClean="0"/>
          </a:p>
          <a:p>
            <a:endParaRPr lang="en-US" sz="1000" dirty="0" smtClean="0"/>
          </a:p>
          <a:p>
            <a:r>
              <a:rPr lang="en-US" sz="1000" dirty="0" err="1" smtClean="0"/>
              <a:t>Durf</a:t>
            </a:r>
            <a:r>
              <a:rPr lang="en-US" sz="1000" dirty="0" smtClean="0"/>
              <a:t> </a:t>
            </a:r>
            <a:r>
              <a:rPr lang="en-US" sz="1000" dirty="0" err="1"/>
              <a:t>tijd</a:t>
            </a:r>
            <a:r>
              <a:rPr lang="en-US" sz="1000" dirty="0"/>
              <a:t> </a:t>
            </a:r>
            <a:r>
              <a:rPr lang="en-US" sz="1000" dirty="0" err="1"/>
              <a:t>te</a:t>
            </a:r>
            <a:r>
              <a:rPr lang="en-US" sz="1000" dirty="0"/>
              <a:t> </a:t>
            </a:r>
            <a:r>
              <a:rPr lang="en-US" sz="1000" dirty="0" err="1"/>
              <a:t>vragen</a:t>
            </a:r>
            <a:r>
              <a:rPr lang="en-US" sz="1000" dirty="0"/>
              <a:t>!</a:t>
            </a:r>
          </a:p>
          <a:p>
            <a:endParaRPr lang="en-US" sz="1000" dirty="0"/>
          </a:p>
          <a:p>
            <a:r>
              <a:rPr lang="en-US" sz="1000" dirty="0" err="1"/>
              <a:t>Stel</a:t>
            </a:r>
            <a:r>
              <a:rPr lang="en-US" sz="1000" dirty="0"/>
              <a:t> </a:t>
            </a:r>
            <a:r>
              <a:rPr lang="en-US" sz="1000" dirty="0" err="1"/>
              <a:t>vragen</a:t>
            </a:r>
            <a:r>
              <a:rPr lang="en-US" sz="1000" dirty="0"/>
              <a:t> </a:t>
            </a:r>
            <a:r>
              <a:rPr lang="en-US" sz="1000" dirty="0" err="1"/>
              <a:t>als</a:t>
            </a:r>
            <a:r>
              <a:rPr lang="en-US" sz="1000" dirty="0"/>
              <a:t>:</a:t>
            </a:r>
          </a:p>
          <a:p>
            <a:r>
              <a:rPr lang="en-US" sz="1000" dirty="0"/>
              <a:t>Hoe </a:t>
            </a:r>
            <a:r>
              <a:rPr lang="en-US" sz="1000" dirty="0" err="1"/>
              <a:t>lang</a:t>
            </a:r>
            <a:r>
              <a:rPr lang="en-US" sz="1000" dirty="0"/>
              <a:t> </a:t>
            </a:r>
            <a:r>
              <a:rPr lang="en-US" sz="1000" dirty="0" err="1"/>
              <a:t>duurt</a:t>
            </a:r>
            <a:r>
              <a:rPr lang="en-US" sz="1000" dirty="0"/>
              <a:t> het </a:t>
            </a:r>
            <a:r>
              <a:rPr lang="en-US" sz="1000" dirty="0" err="1"/>
              <a:t>voordat</a:t>
            </a:r>
            <a:r>
              <a:rPr lang="en-US" sz="1000" dirty="0"/>
              <a:t> ………</a:t>
            </a:r>
          </a:p>
          <a:p>
            <a:r>
              <a:rPr lang="en-US" sz="1000" dirty="0" err="1"/>
              <a:t>Ik</a:t>
            </a:r>
            <a:r>
              <a:rPr lang="en-US" sz="1000" dirty="0"/>
              <a:t> </a:t>
            </a:r>
            <a:r>
              <a:rPr lang="en-US" sz="1000" dirty="0" err="1"/>
              <a:t>wil</a:t>
            </a:r>
            <a:r>
              <a:rPr lang="en-US" sz="1000" dirty="0"/>
              <a:t> </a:t>
            </a:r>
            <a:r>
              <a:rPr lang="en-US" sz="1000" dirty="0" err="1"/>
              <a:t>mijn</a:t>
            </a:r>
            <a:r>
              <a:rPr lang="en-US" sz="1000" dirty="0"/>
              <a:t> </a:t>
            </a:r>
            <a:r>
              <a:rPr lang="en-US" sz="1000" dirty="0" err="1"/>
              <a:t>slachtoffer</a:t>
            </a:r>
            <a:r>
              <a:rPr lang="en-US" sz="1000" dirty="0"/>
              <a:t> in …. </a:t>
            </a:r>
            <a:r>
              <a:rPr lang="en-US" sz="1000" dirty="0" err="1"/>
              <a:t>Minuten</a:t>
            </a:r>
            <a:r>
              <a:rPr lang="en-US" sz="1000" dirty="0"/>
              <a:t> op </a:t>
            </a:r>
            <a:r>
              <a:rPr lang="en-US" sz="1000" dirty="0" err="1"/>
              <a:t>mijn</a:t>
            </a:r>
            <a:r>
              <a:rPr lang="en-US" sz="1000" dirty="0"/>
              <a:t> </a:t>
            </a:r>
            <a:r>
              <a:rPr lang="en-US" sz="1000" dirty="0" err="1"/>
              <a:t>brancard</a:t>
            </a:r>
            <a:r>
              <a:rPr lang="en-US" sz="1000" dirty="0"/>
              <a:t> </a:t>
            </a:r>
            <a:r>
              <a:rPr lang="en-US" sz="1000" dirty="0" err="1"/>
              <a:t>hebben</a:t>
            </a:r>
            <a:r>
              <a:rPr lang="en-US" sz="1000" dirty="0"/>
              <a:t>!</a:t>
            </a:r>
          </a:p>
          <a:p>
            <a:r>
              <a:rPr lang="en-US" sz="1000" dirty="0" err="1"/>
              <a:t>Vergeet</a:t>
            </a:r>
            <a:r>
              <a:rPr lang="en-US" sz="1000" dirty="0"/>
              <a:t> </a:t>
            </a:r>
            <a:r>
              <a:rPr lang="en-US" sz="1000" dirty="0" err="1"/>
              <a:t>niet</a:t>
            </a:r>
            <a:r>
              <a:rPr lang="en-US" sz="1000" dirty="0"/>
              <a:t> </a:t>
            </a:r>
            <a:r>
              <a:rPr lang="en-US" sz="1000" dirty="0" err="1"/>
              <a:t>dat</a:t>
            </a:r>
            <a:r>
              <a:rPr lang="en-US" sz="1000" dirty="0"/>
              <a:t> het </a:t>
            </a:r>
            <a:r>
              <a:rPr lang="en-US" sz="1000" dirty="0" err="1"/>
              <a:t>slachtoffer</a:t>
            </a:r>
            <a:r>
              <a:rPr lang="en-US" sz="1000" dirty="0"/>
              <a:t> </a:t>
            </a:r>
            <a:r>
              <a:rPr lang="en-US" sz="1000" dirty="0" err="1"/>
              <a:t>niet</a:t>
            </a:r>
            <a:r>
              <a:rPr lang="en-US" sz="1000" dirty="0"/>
              <a:t> </a:t>
            </a:r>
            <a:r>
              <a:rPr lang="en-US" sz="1000" dirty="0" err="1"/>
              <a:t>alle</a:t>
            </a:r>
            <a:r>
              <a:rPr lang="en-US" sz="1000" dirty="0"/>
              <a:t> </a:t>
            </a:r>
            <a:r>
              <a:rPr lang="en-US" sz="1000" dirty="0" err="1"/>
              <a:t>tijd</a:t>
            </a:r>
            <a:r>
              <a:rPr lang="en-US" sz="1000" dirty="0"/>
              <a:t> </a:t>
            </a:r>
            <a:r>
              <a:rPr lang="en-US" sz="1000" dirty="0" err="1"/>
              <a:t>heeft</a:t>
            </a:r>
            <a:r>
              <a:rPr lang="en-US" sz="1000" dirty="0"/>
              <a:t>!!</a:t>
            </a:r>
          </a:p>
          <a:p>
            <a:endParaRPr lang="nl-NL" sz="1000" dirty="0"/>
          </a:p>
          <a:p>
            <a:r>
              <a:rPr lang="nl-NL" sz="1000" dirty="0"/>
              <a:t>Neem tijd voor </a:t>
            </a:r>
            <a:r>
              <a:rPr lang="nl-NL" sz="1000" dirty="0" err="1"/>
              <a:t>kwalitijd</a:t>
            </a:r>
            <a:r>
              <a:rPr lang="nl-NL" sz="1000" dirty="0"/>
              <a:t>!</a:t>
            </a:r>
          </a:p>
          <a:p>
            <a:r>
              <a:rPr lang="en-US" sz="1000" dirty="0" err="1"/>
              <a:t>Voorbeeld</a:t>
            </a:r>
            <a:r>
              <a:rPr lang="en-US" sz="1000" dirty="0"/>
              <a:t> :</a:t>
            </a:r>
          </a:p>
          <a:p>
            <a:r>
              <a:rPr lang="en-US" sz="1000" dirty="0" err="1"/>
              <a:t>Ambulancepersoneel</a:t>
            </a:r>
            <a:r>
              <a:rPr lang="en-US" sz="1000" dirty="0"/>
              <a:t> </a:t>
            </a:r>
            <a:r>
              <a:rPr lang="en-US" sz="1000" dirty="0" err="1"/>
              <a:t>geeft</a:t>
            </a:r>
            <a:r>
              <a:rPr lang="en-US" sz="1000" dirty="0"/>
              <a:t> </a:t>
            </a:r>
            <a:r>
              <a:rPr lang="en-US" sz="1000" dirty="0" err="1"/>
              <a:t>aan</a:t>
            </a:r>
            <a:r>
              <a:rPr lang="en-US" sz="1000" dirty="0"/>
              <a:t> </a:t>
            </a:r>
            <a:r>
              <a:rPr lang="en-US" sz="1000" dirty="0" err="1"/>
              <a:t>dat</a:t>
            </a:r>
            <a:r>
              <a:rPr lang="en-US" sz="1000" dirty="0"/>
              <a:t> </a:t>
            </a:r>
            <a:r>
              <a:rPr lang="en-US" sz="1000" dirty="0" err="1"/>
              <a:t>er</a:t>
            </a:r>
            <a:r>
              <a:rPr lang="en-US" sz="1000" dirty="0"/>
              <a:t> </a:t>
            </a:r>
            <a:r>
              <a:rPr lang="en-US" sz="1000" dirty="0" err="1"/>
              <a:t>een</a:t>
            </a:r>
            <a:r>
              <a:rPr lang="en-US" sz="1000" dirty="0"/>
              <a:t> </a:t>
            </a:r>
            <a:r>
              <a:rPr lang="en-US" sz="1000" dirty="0" err="1"/>
              <a:t>deur</a:t>
            </a:r>
            <a:r>
              <a:rPr lang="en-US" sz="1000" dirty="0"/>
              <a:t> in de </a:t>
            </a:r>
            <a:r>
              <a:rPr lang="en-US" sz="1000" dirty="0" err="1"/>
              <a:t>weg</a:t>
            </a:r>
            <a:r>
              <a:rPr lang="en-US" sz="1000" dirty="0"/>
              <a:t> zit en </a:t>
            </a:r>
            <a:r>
              <a:rPr lang="en-US" sz="1000" dirty="0" err="1"/>
              <a:t>vraagt</a:t>
            </a:r>
            <a:r>
              <a:rPr lang="en-US" sz="1000" dirty="0"/>
              <a:t> de </a:t>
            </a:r>
            <a:r>
              <a:rPr lang="en-US" sz="1000" dirty="0" err="1"/>
              <a:t>brandweer</a:t>
            </a:r>
            <a:r>
              <a:rPr lang="en-US" sz="1000" dirty="0"/>
              <a:t> </a:t>
            </a:r>
            <a:r>
              <a:rPr lang="en-US" sz="1000" dirty="0" err="1"/>
              <a:t>deze</a:t>
            </a:r>
            <a:r>
              <a:rPr lang="en-US" sz="1000" dirty="0"/>
              <a:t> </a:t>
            </a:r>
            <a:r>
              <a:rPr lang="en-US" sz="1000" dirty="0" err="1"/>
              <a:t>te</a:t>
            </a:r>
            <a:r>
              <a:rPr lang="en-US" sz="1000" dirty="0"/>
              <a:t> </a:t>
            </a:r>
            <a:r>
              <a:rPr lang="en-US" sz="1000" dirty="0" err="1"/>
              <a:t>verwijderen</a:t>
            </a:r>
            <a:r>
              <a:rPr lang="en-US" sz="1000" dirty="0"/>
              <a:t>. </a:t>
            </a:r>
          </a:p>
          <a:p>
            <a:endParaRPr lang="en-US" sz="1000" dirty="0"/>
          </a:p>
          <a:p>
            <a:r>
              <a:rPr lang="en-US" sz="1000" dirty="0" err="1"/>
              <a:t>Brandweer</a:t>
            </a:r>
            <a:r>
              <a:rPr lang="en-US" sz="1000" dirty="0"/>
              <a:t> </a:t>
            </a:r>
            <a:r>
              <a:rPr lang="en-US" sz="1000" dirty="0" err="1"/>
              <a:t>geeft</a:t>
            </a:r>
            <a:r>
              <a:rPr lang="en-US" sz="1000" dirty="0"/>
              <a:t> </a:t>
            </a:r>
            <a:r>
              <a:rPr lang="en-US" sz="1000" dirty="0" err="1"/>
              <a:t>aan</a:t>
            </a:r>
            <a:r>
              <a:rPr lang="en-US" sz="1000" dirty="0"/>
              <a:t> </a:t>
            </a:r>
            <a:r>
              <a:rPr lang="en-US" sz="1000" dirty="0" err="1"/>
              <a:t>dat</a:t>
            </a:r>
            <a:r>
              <a:rPr lang="en-US" sz="1000" dirty="0"/>
              <a:t> </a:t>
            </a:r>
            <a:r>
              <a:rPr lang="en-US" sz="1000" dirty="0" err="1"/>
              <a:t>dit</a:t>
            </a:r>
            <a:r>
              <a:rPr lang="en-US" sz="1000" dirty="0"/>
              <a:t> 10 </a:t>
            </a:r>
            <a:r>
              <a:rPr lang="en-US" sz="1000" dirty="0" err="1"/>
              <a:t>minuten</a:t>
            </a:r>
            <a:r>
              <a:rPr lang="en-US" sz="1000" dirty="0"/>
              <a:t> </a:t>
            </a:r>
            <a:r>
              <a:rPr lang="en-US" sz="1000" dirty="0" err="1"/>
              <a:t>duurt</a:t>
            </a:r>
            <a:endParaRPr lang="en-US" sz="1000" dirty="0"/>
          </a:p>
          <a:p>
            <a:endParaRPr lang="en-US" sz="1000" dirty="0"/>
          </a:p>
          <a:p>
            <a:r>
              <a:rPr lang="en-US" sz="1000" dirty="0" err="1"/>
              <a:t>Ambulancepersoneel</a:t>
            </a:r>
            <a:r>
              <a:rPr lang="en-US" sz="1000" dirty="0"/>
              <a:t> </a:t>
            </a:r>
            <a:r>
              <a:rPr lang="en-US" sz="1000" dirty="0" err="1"/>
              <a:t>moet</a:t>
            </a:r>
            <a:r>
              <a:rPr lang="en-US" sz="1000" dirty="0"/>
              <a:t> </a:t>
            </a:r>
            <a:r>
              <a:rPr lang="en-US" sz="1000" dirty="0" err="1"/>
              <a:t>dan</a:t>
            </a:r>
            <a:r>
              <a:rPr lang="en-US" sz="1000" dirty="0"/>
              <a:t> </a:t>
            </a:r>
            <a:r>
              <a:rPr lang="en-US" sz="1000" dirty="0" err="1"/>
              <a:t>bedenken</a:t>
            </a:r>
            <a:r>
              <a:rPr lang="en-US" sz="1000" dirty="0"/>
              <a:t>: </a:t>
            </a:r>
            <a:r>
              <a:rPr lang="en-US" sz="1000" dirty="0" err="1"/>
              <a:t>wat</a:t>
            </a:r>
            <a:r>
              <a:rPr lang="en-US" sz="1000" dirty="0"/>
              <a:t> </a:t>
            </a:r>
            <a:r>
              <a:rPr lang="en-US" sz="1000" dirty="0" err="1"/>
              <a:t>kan</a:t>
            </a:r>
            <a:r>
              <a:rPr lang="en-US" sz="1000" dirty="0"/>
              <a:t> </a:t>
            </a:r>
            <a:r>
              <a:rPr lang="en-US" sz="1000" dirty="0" err="1"/>
              <a:t>er</a:t>
            </a:r>
            <a:r>
              <a:rPr lang="en-US" sz="1000" dirty="0"/>
              <a:t> </a:t>
            </a:r>
            <a:r>
              <a:rPr lang="en-US" sz="1000" dirty="0" err="1"/>
              <a:t>meer</a:t>
            </a:r>
            <a:r>
              <a:rPr lang="en-US" sz="1000" dirty="0"/>
              <a:t> of </a:t>
            </a:r>
            <a:r>
              <a:rPr lang="en-US" sz="1000" dirty="0" err="1"/>
              <a:t>anders</a:t>
            </a:r>
            <a:r>
              <a:rPr lang="en-US" sz="1000" dirty="0"/>
              <a:t> </a:t>
            </a:r>
            <a:r>
              <a:rPr lang="en-US" sz="1000" dirty="0" err="1"/>
              <a:t>gedaan</a:t>
            </a:r>
            <a:r>
              <a:rPr lang="en-US" sz="1000" dirty="0"/>
              <a:t> </a:t>
            </a:r>
            <a:r>
              <a:rPr lang="en-US" sz="1000" dirty="0" err="1"/>
              <a:t>worden</a:t>
            </a:r>
            <a:r>
              <a:rPr lang="en-US" sz="1000" dirty="0"/>
              <a:t> in die 10 </a:t>
            </a:r>
            <a:r>
              <a:rPr lang="en-US" sz="1000" dirty="0" err="1"/>
              <a:t>minuten</a:t>
            </a:r>
            <a:r>
              <a:rPr lang="en-US" sz="1000" dirty="0"/>
              <a:t>? </a:t>
            </a:r>
          </a:p>
          <a:p>
            <a:endParaRPr lang="en-US" sz="1000" dirty="0"/>
          </a:p>
          <a:p>
            <a:r>
              <a:rPr lang="nl-NL" sz="1000" dirty="0">
                <a:cs typeface="Arial" charset="0"/>
              </a:rPr>
              <a:t>Als je bovenstaand goed op elkaar af kunt stemmen, praat je over ‘</a:t>
            </a:r>
            <a:r>
              <a:rPr lang="nl-NL" sz="1000" dirty="0" err="1">
                <a:cs typeface="Arial" charset="0"/>
              </a:rPr>
              <a:t>kwalitijd</a:t>
            </a:r>
            <a:r>
              <a:rPr lang="nl-NL" sz="1000" dirty="0">
                <a:cs typeface="Arial" charset="0"/>
              </a:rPr>
              <a:t>’. Dit wordt je kwaliteit van zorg. Alles draait om tijd. </a:t>
            </a:r>
            <a:endParaRPr lang="en-US" sz="1000" dirty="0"/>
          </a:p>
          <a:p>
            <a:endParaRPr lang="nl-NL" sz="10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AD9D8-FB5C-4106-B7EE-3F2F3BAC54A1}" type="slidenum">
              <a:rPr lang="nl-NL"/>
              <a:pPr/>
              <a:t>30</a:t>
            </a:fld>
            <a:endParaRPr lang="nl-NL"/>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679768" y="4715907"/>
            <a:ext cx="5438140" cy="4467701"/>
          </a:xfrm>
        </p:spPr>
        <p:txBody>
          <a:bodyPr/>
          <a:lstStyle/>
          <a:p>
            <a:endParaRPr lang="nl-N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F8FDAA-6105-4547-BC4D-2388542C99D9}" type="slidenum">
              <a:rPr lang="nl-NL"/>
              <a:pPr/>
              <a:t>31</a:t>
            </a:fld>
            <a:endParaRPr lang="nl-NL"/>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679768" y="4715907"/>
            <a:ext cx="5438140" cy="4467701"/>
          </a:xfrm>
        </p:spPr>
        <p:txBody>
          <a:bodyPr/>
          <a:lstStyle/>
          <a:p>
            <a:pPr algn="l">
              <a:buFontTx/>
              <a:buNone/>
            </a:pPr>
            <a:r>
              <a:rPr lang="nl-NL" sz="1200" dirty="0" smtClean="0"/>
              <a:t>Wat moet er</a:t>
            </a:r>
            <a:r>
              <a:rPr lang="nl-NL" sz="1200" baseline="0" dirty="0" smtClean="0"/>
              <a:t> in fase 6 besproken worden?</a:t>
            </a:r>
          </a:p>
          <a:p>
            <a:endParaRPr lang="nl-NL" dirty="0" smtClean="0"/>
          </a:p>
          <a:p>
            <a:r>
              <a:rPr lang="nl-NL" dirty="0" smtClean="0"/>
              <a:t>Hoe</a:t>
            </a:r>
            <a:r>
              <a:rPr lang="nl-NL" baseline="0" dirty="0" smtClean="0"/>
              <a:t> is de organisatie</a:t>
            </a:r>
          </a:p>
          <a:p>
            <a:r>
              <a:rPr lang="nl-NL" baseline="0" dirty="0" smtClean="0"/>
              <a:t>Waar moeten wij op letten (lijnen geneeskundig)</a:t>
            </a:r>
            <a:endParaRPr lang="nl-NL" dirty="0" smtClean="0"/>
          </a:p>
          <a:p>
            <a:endParaRPr lang="nl-NL" dirty="0" smtClean="0"/>
          </a:p>
          <a:p>
            <a:endParaRPr lang="nl-NL" dirty="0" smtClean="0"/>
          </a:p>
          <a:p>
            <a:r>
              <a:rPr lang="nl-NL" dirty="0" smtClean="0"/>
              <a:t>Die </a:t>
            </a:r>
            <a:r>
              <a:rPr lang="nl-NL" dirty="0"/>
              <a:t>gene die aan het hoofd van het </a:t>
            </a:r>
            <a:r>
              <a:rPr lang="nl-NL" dirty="0" err="1"/>
              <a:t>so</a:t>
            </a:r>
            <a:r>
              <a:rPr lang="nl-NL" dirty="0"/>
              <a:t> staat heeft de leiding bij het uitnemen van een </a:t>
            </a:r>
            <a:r>
              <a:rPr lang="nl-NL" dirty="0" err="1"/>
              <a:t>so</a:t>
            </a:r>
            <a:r>
              <a:rPr lang="nl-NL" dirty="0"/>
              <a:t> uit een voertuig.</a:t>
            </a:r>
          </a:p>
          <a:p>
            <a:r>
              <a:rPr lang="nl-NL" dirty="0"/>
              <a:t>Deze kan het hele lichaam zien en beoordelen of het goed gaat.</a:t>
            </a:r>
          </a:p>
          <a:p>
            <a:r>
              <a:rPr lang="nl-NL" dirty="0"/>
              <a:t>Deze persoon is de enige die tijdens het uitnemen praat!!.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FC691-FD17-4E1D-B750-06C9D7F457A0}" type="slidenum">
              <a:rPr lang="nl-NL"/>
              <a:pPr/>
              <a:t>32</a:t>
            </a:fld>
            <a:endParaRPr lang="nl-NL"/>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679768" y="4715907"/>
            <a:ext cx="5438140" cy="4467701"/>
          </a:xfrm>
        </p:spPr>
        <p:txBody>
          <a:bodyPr/>
          <a:lstStyle/>
          <a:p>
            <a:endParaRPr lang="nl-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24539-A2F5-4098-B38F-111D2F4C76B3}" type="slidenum">
              <a:rPr lang="nl-NL"/>
              <a:pPr/>
              <a:t>33</a:t>
            </a:fld>
            <a:endParaRPr lang="nl-NL"/>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err="1"/>
              <a:t>Laat</a:t>
            </a:r>
            <a:r>
              <a:rPr lang="en-US" dirty="0"/>
              <a:t> de </a:t>
            </a:r>
            <a:r>
              <a:rPr lang="en-US" dirty="0" err="1"/>
              <a:t>cursisten</a:t>
            </a:r>
            <a:r>
              <a:rPr lang="en-US" dirty="0"/>
              <a:t> </a:t>
            </a:r>
            <a:r>
              <a:rPr lang="en-US" dirty="0" err="1"/>
              <a:t>deze</a:t>
            </a:r>
            <a:r>
              <a:rPr lang="en-US" dirty="0"/>
              <a:t> </a:t>
            </a:r>
            <a:r>
              <a:rPr lang="en-US" dirty="0" err="1"/>
              <a:t>vragen</a:t>
            </a:r>
            <a:r>
              <a:rPr lang="en-US" dirty="0"/>
              <a:t> </a:t>
            </a:r>
            <a:r>
              <a:rPr lang="en-US" dirty="0" err="1" smtClean="0"/>
              <a:t>beantwoorden</a:t>
            </a:r>
            <a:r>
              <a:rPr lang="en-US" dirty="0" smtClean="0"/>
              <a:t>.</a:t>
            </a:r>
            <a:endParaRPr lang="en-US" dirty="0"/>
          </a:p>
          <a:p>
            <a:endParaRPr lang="en-US" dirty="0"/>
          </a:p>
          <a:p>
            <a:r>
              <a:rPr lang="nl-NL" dirty="0"/>
              <a:t>Met alle betrokken hulpverleners</a:t>
            </a:r>
          </a:p>
          <a:p>
            <a:r>
              <a:rPr lang="nl-NL" dirty="0"/>
              <a:t>Zo kort mogelijk na de inzet</a:t>
            </a:r>
          </a:p>
          <a:p>
            <a:r>
              <a:rPr lang="nl-NL" dirty="0"/>
              <a:t>Bespreek:</a:t>
            </a:r>
          </a:p>
          <a:p>
            <a:pPr lvl="1"/>
            <a:r>
              <a:rPr lang="nl-NL" b="1" dirty="0"/>
              <a:t>inzetprocedures</a:t>
            </a:r>
          </a:p>
          <a:p>
            <a:pPr lvl="1"/>
            <a:r>
              <a:rPr lang="nl-NL" b="1" dirty="0"/>
              <a:t>communicatie</a:t>
            </a:r>
          </a:p>
          <a:p>
            <a:pPr lvl="1"/>
            <a:r>
              <a:rPr lang="nl-NL" b="1" dirty="0"/>
              <a:t>wat ging goed</a:t>
            </a:r>
          </a:p>
          <a:p>
            <a:pPr lvl="1"/>
            <a:r>
              <a:rPr lang="nl-NL" b="1" dirty="0"/>
              <a:t>wat kan beter</a:t>
            </a:r>
          </a:p>
          <a:p>
            <a:pPr lvl="1"/>
            <a:r>
              <a:rPr lang="nl-NL" b="1" dirty="0"/>
              <a:t>wie realiseert verbeteringen</a:t>
            </a:r>
            <a:endParaRPr lang="nl-NL" dirty="0"/>
          </a:p>
          <a:p>
            <a:endParaRPr lang="nl-NL"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ADF45F-11E2-4CBD-854D-68F9EB889952}" type="slidenum">
              <a:rPr lang="nl-NL"/>
              <a:pPr/>
              <a:t>34</a:t>
            </a:fld>
            <a:endParaRPr lang="nl-NL"/>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nl-NL"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A845553F-9CBF-45BA-8FC1-72B59B3DABAD}" type="slidenum">
              <a:rPr lang="nl-NL" smtClean="0"/>
              <a:pPr/>
              <a:t>5</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BFFEC9-4FF1-425B-9626-8D2C888AE768}" type="slidenum">
              <a:rPr lang="nl-NL"/>
              <a:pPr/>
              <a:t>9</a:t>
            </a:fld>
            <a:endParaRPr lang="nl-NL"/>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nl-NL"/>
              <a:t>Filmfragment over de aankomst bij een ernstig ongeval.</a:t>
            </a:r>
          </a:p>
          <a:p>
            <a:r>
              <a:rPr lang="nl-NL"/>
              <a:t>Gebruik het filmpje om aan te geven waarvoor de cursisten komen.</a:t>
            </a:r>
          </a:p>
          <a:p>
            <a:r>
              <a:rPr lang="nl-NL"/>
              <a:t>Je kan alle 7 stappen terug herkennen.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130BC-B43C-4BF9-B65D-B8BFAD423DB9}" type="slidenum">
              <a:rPr lang="nl-NL"/>
              <a:pPr/>
              <a:t>10</a:t>
            </a:fld>
            <a:endParaRPr lang="nl-NL"/>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nl-NL"/>
              <a:t>Ga nu elk groepje langs of stel de vraag aan een individu. laat de cursist de fase benoemen</a:t>
            </a:r>
          </a:p>
          <a:p>
            <a:r>
              <a:rPr lang="nl-NL"/>
              <a:t>fase 1: benadering ongeval</a:t>
            </a:r>
          </a:p>
          <a:p>
            <a:r>
              <a:rPr lang="nl-NL"/>
              <a:t>fase 2: risicobeheersing/stabilisatie</a:t>
            </a:r>
          </a:p>
          <a:p>
            <a:r>
              <a:rPr lang="nl-NL"/>
              <a:t>fase 3: toegang verschaffen tot slachtoffer</a:t>
            </a:r>
          </a:p>
          <a:p>
            <a:r>
              <a:rPr lang="nl-NL"/>
              <a:t>fase 4; traumazorg/stabilisatie slachtoffer</a:t>
            </a:r>
          </a:p>
          <a:p>
            <a:r>
              <a:rPr lang="nl-NL"/>
              <a:t>fase 5: ruimte creeren: slachtoffer bevrijden</a:t>
            </a:r>
          </a:p>
          <a:p>
            <a:r>
              <a:rPr lang="nl-NL"/>
              <a:t>fase 6: slachtoffer immobiliseren en verplaatsen uit wrak</a:t>
            </a:r>
          </a:p>
          <a:p>
            <a:r>
              <a:rPr lang="nl-NL"/>
              <a:t>fase 7: evaluatie en oefening</a:t>
            </a:r>
          </a:p>
          <a:p>
            <a:endParaRPr lang="nl-NL"/>
          </a:p>
          <a:p>
            <a:r>
              <a:rPr lang="nl-NL"/>
              <a:t>Dit moet op het ruggenmerg komen van de cursisten. Blijf dit herhalen!!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3787B-86A2-4F28-934C-457918F0896C}" type="slidenum">
              <a:rPr lang="nl-NL"/>
              <a:pPr/>
              <a:t>11</a:t>
            </a:fld>
            <a:endParaRPr lang="nl-NL"/>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nl-NL"/>
              <a:t>Leg niet uit,  maar laat de cursisten in eerste instantie zelf duidelijk vertellen wat het verschil tussen de soorten beknellingen.</a:t>
            </a:r>
          </a:p>
          <a:p>
            <a:r>
              <a:rPr lang="en-US"/>
              <a:t>De foto kan vallen onder fysiek type 1 of 2. </a:t>
            </a:r>
          </a:p>
          <a:p>
            <a:endParaRPr lang="en-US"/>
          </a:p>
          <a:p>
            <a:r>
              <a:rPr lang="nl-NL"/>
              <a:t>Alternatief: </a:t>
            </a:r>
          </a:p>
          <a:p>
            <a:r>
              <a:rPr lang="nl-NL"/>
              <a:t>U kunt de groep verdelen in groepjes van drie. Laat iedere groep steeds een ander vraag beantwoorden. Dit zorgt voor  interactie in de groep.</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C0349-87EA-45D2-8FDA-BFC89805B143}" type="slidenum">
              <a:rPr lang="nl-NL"/>
              <a:pPr/>
              <a:t>12</a:t>
            </a:fld>
            <a:endParaRPr lang="nl-NL"/>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nl-NL"/>
              <a:t>Mooi voorbeeld van een ????</a:t>
            </a:r>
          </a:p>
          <a:p>
            <a:r>
              <a:rPr lang="nl-NL"/>
              <a:t>Mechanische beknelling.</a:t>
            </a:r>
          </a:p>
          <a:p>
            <a:endParaRPr lang="nl-NL"/>
          </a:p>
          <a:p>
            <a:r>
              <a:rPr lang="nl-NL"/>
              <a:t>U kunt ook het voorbeeld geven van een auto </a:t>
            </a:r>
            <a:r>
              <a:rPr lang="en-US"/>
              <a:t>o</a:t>
            </a:r>
            <a:r>
              <a:rPr lang="nl-NL"/>
              <a:t>ver een sloot, de auto buigt door waardoor de deuren niet meer open gaan. Brandweer wordt gewaarschuwd voor een ongeval met beknelling.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4AB42F-86B5-463D-8045-DAD0CD9C661E}" type="slidenum">
              <a:rPr lang="nl-NL"/>
              <a:pPr/>
              <a:t>13</a:t>
            </a:fld>
            <a:endParaRPr lang="nl-NL"/>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nl-NL"/>
              <a:t>Waarom is dit een fysiek beknelling type I? </a:t>
            </a:r>
          </a:p>
          <a:p>
            <a:endParaRPr lang="nl-NL"/>
          </a:p>
          <a:p>
            <a:r>
              <a:rPr lang="nl-NL"/>
              <a:t>Het slachtoffer zit </a:t>
            </a:r>
            <a:r>
              <a:rPr lang="en-US"/>
              <a:t>hier niet daadwerkelijk bekneld. Echter, het s.o. is dusdanig verwond dat </a:t>
            </a:r>
            <a:r>
              <a:rPr lang="nl-NL"/>
              <a:t> de ambulanceverpleegkundige zijn overwegingen</a:t>
            </a:r>
            <a:r>
              <a:rPr lang="en-US"/>
              <a:t> </a:t>
            </a:r>
            <a:r>
              <a:rPr lang="nl-NL"/>
              <a:t>zal maken aan de hand van het ongevalmechanisme en</a:t>
            </a:r>
            <a:r>
              <a:rPr lang="en-US"/>
              <a:t> het letsel van het slachtoffer. Op basis van zijn bevindingen zal hij </a:t>
            </a:r>
            <a:r>
              <a:rPr lang="nl-NL"/>
              <a:t>aan de bevelvoerder de wenselijke weg van bevrijding kenbaar maken.</a:t>
            </a:r>
          </a:p>
          <a:p>
            <a:r>
              <a:rPr lang="nl-NL"/>
              <a:t>De bevelvoerder van de brandweer zal daar en tijd aan hangen om zo tot een gezamenlijke overeenkomst te komen.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5F4A7-447D-47A3-8FFA-BE265DC125F5}" type="slidenum">
              <a:rPr lang="nl-NL"/>
              <a:pPr/>
              <a:t>14</a:t>
            </a:fld>
            <a:endParaRPr lang="nl-NL"/>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nl-NL"/>
              <a:t>Het onmogelijke doen we direct, toveren doen we op verzoek en wondertjes duren wat langer!!</a:t>
            </a:r>
          </a:p>
          <a:p>
            <a:r>
              <a:rPr lang="nl-NL"/>
              <a:t>Als de ambulanceverpleegkundige zegt dat deze patiënt binnen 10 minuten er uit moet en op zijn brancard moet liggen mist hij iedere realiteitszin!!</a:t>
            </a:r>
          </a:p>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7" descr="Banner Format PPT SAVER rev002.jpg"/>
          <p:cNvPicPr>
            <a:picLocks noChangeAspect="1"/>
          </p:cNvPicPr>
          <p:nvPr userDrawn="1"/>
        </p:nvPicPr>
        <p:blipFill>
          <a:blip r:embed="rId2" cstate="print"/>
          <a:srcRect/>
          <a:stretch>
            <a:fillRect/>
          </a:stretch>
        </p:blipFill>
        <p:spPr bwMode="auto">
          <a:xfrm>
            <a:off x="0" y="1143000"/>
            <a:ext cx="9144000" cy="1789113"/>
          </a:xfrm>
          <a:prstGeom prst="rect">
            <a:avLst/>
          </a:prstGeom>
          <a:noFill/>
          <a:ln w="9525">
            <a:noFill/>
            <a:miter lim="800000"/>
            <a:headEnd/>
            <a:tailEnd/>
          </a:ln>
        </p:spPr>
      </p:pic>
      <p:cxnSp>
        <p:nvCxnSpPr>
          <p:cNvPr id="5" name="Rechte verbindingslijn 8"/>
          <p:cNvCxnSpPr>
            <a:cxnSpLocks noChangeShapeType="1"/>
          </p:cNvCxnSpPr>
          <p:nvPr userDrawn="1"/>
        </p:nvCxnSpPr>
        <p:spPr bwMode="auto">
          <a:xfrm>
            <a:off x="0" y="1219200"/>
            <a:ext cx="9144000" cy="0"/>
          </a:xfrm>
          <a:prstGeom prst="line">
            <a:avLst/>
          </a:prstGeom>
          <a:noFill/>
          <a:ln w="19050" algn="ctr">
            <a:solidFill>
              <a:srgbClr val="CCD2B9">
                <a:alpha val="20000"/>
              </a:srgbClr>
            </a:solidFill>
            <a:round/>
            <a:headEnd/>
            <a:tailEnd/>
          </a:ln>
        </p:spPr>
      </p:cxnSp>
      <p:cxnSp>
        <p:nvCxnSpPr>
          <p:cNvPr id="6" name="Rechte verbindingslijn 9"/>
          <p:cNvCxnSpPr>
            <a:cxnSpLocks noChangeShapeType="1"/>
          </p:cNvCxnSpPr>
          <p:nvPr userDrawn="1"/>
        </p:nvCxnSpPr>
        <p:spPr bwMode="auto">
          <a:xfrm>
            <a:off x="0" y="2743200"/>
            <a:ext cx="9144000" cy="0"/>
          </a:xfrm>
          <a:prstGeom prst="line">
            <a:avLst/>
          </a:prstGeom>
          <a:noFill/>
          <a:ln w="88900" algn="ctr">
            <a:solidFill>
              <a:srgbClr val="CCD2B9">
                <a:alpha val="20000"/>
              </a:srgbClr>
            </a:solidFill>
            <a:round/>
            <a:headEnd/>
            <a:tailEnd/>
          </a:ln>
        </p:spPr>
      </p:cxnSp>
      <p:sp>
        <p:nvSpPr>
          <p:cNvPr id="2" name="Title 1"/>
          <p:cNvSpPr>
            <a:spLocks noGrp="1"/>
          </p:cNvSpPr>
          <p:nvPr>
            <p:ph type="ctrTitle"/>
          </p:nvPr>
        </p:nvSpPr>
        <p:spPr>
          <a:xfrm>
            <a:off x="1371600" y="3200400"/>
            <a:ext cx="6400800" cy="704850"/>
          </a:xfrm>
        </p:spPr>
        <p:txBody>
          <a:bodyPr/>
          <a:lstStyle>
            <a:lvl1pPr>
              <a:defRPr sz="2000"/>
            </a:lvl1pPr>
          </a:lstStyle>
          <a:p>
            <a:r>
              <a:rPr lang="nl-NL" smtClean="0"/>
              <a:t>Klik om de stijl te bewerken</a:t>
            </a:r>
            <a:endParaRPr lang="en-US" dirty="0"/>
          </a:p>
        </p:txBody>
      </p:sp>
      <p:sp>
        <p:nvSpPr>
          <p:cNvPr id="3" name="Subtitle 2"/>
          <p:cNvSpPr>
            <a:spLocks noGrp="1"/>
          </p:cNvSpPr>
          <p:nvPr>
            <p:ph type="subTitle" idx="1"/>
          </p:nvPr>
        </p:nvSpPr>
        <p:spPr>
          <a:xfrm>
            <a:off x="1371600" y="3886200"/>
            <a:ext cx="6400800" cy="457200"/>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en-US" dirty="0"/>
          </a:p>
        </p:txBody>
      </p:sp>
      <p:sp>
        <p:nvSpPr>
          <p:cNvPr id="7" name="Tijdelijke aanduiding voor voettekst 7"/>
          <p:cNvSpPr>
            <a:spLocks noGrp="1"/>
          </p:cNvSpPr>
          <p:nvPr>
            <p:ph type="ftr" sz="quarter" idx="10"/>
          </p:nvPr>
        </p:nvSpPr>
        <p:spPr/>
        <p:txBody>
          <a:bodyPr/>
          <a:lstStyle>
            <a:lvl1pPr>
              <a:defRPr/>
            </a:lvl1pPr>
          </a:lstStyle>
          <a:p>
            <a:pPr>
              <a:defRPr/>
            </a:pPr>
            <a:r>
              <a:rPr lang="en-GB"/>
              <a:t>Title Course Rev00X 14072011</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a:t>Title Course Rev00X 14072011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sz="half" idx="1"/>
          </p:nvPr>
        </p:nvSpPr>
        <p:spPr>
          <a:xfrm>
            <a:off x="323850" y="1303338"/>
            <a:ext cx="4105275" cy="479266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p:txBody>
      </p:sp>
      <p:sp>
        <p:nvSpPr>
          <p:cNvPr id="4" name="Content Placeholder 3"/>
          <p:cNvSpPr>
            <a:spLocks noGrp="1"/>
          </p:cNvSpPr>
          <p:nvPr>
            <p:ph sz="half" idx="2"/>
          </p:nvPr>
        </p:nvSpPr>
        <p:spPr>
          <a:xfrm>
            <a:off x="4581525" y="1303338"/>
            <a:ext cx="4105275" cy="4792662"/>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p:txBody>
      </p:sp>
      <p:sp>
        <p:nvSpPr>
          <p:cNvPr id="5" name="Rectangle 16"/>
          <p:cNvSpPr>
            <a:spLocks noGrp="1" noChangeArrowheads="1"/>
          </p:cNvSpPr>
          <p:nvPr>
            <p:ph type="ftr" sz="quarter" idx="10"/>
          </p:nvPr>
        </p:nvSpPr>
        <p:spPr>
          <a:ln/>
        </p:spPr>
        <p:txBody>
          <a:bodyPr/>
          <a:lstStyle>
            <a:lvl1pPr>
              <a:defRPr/>
            </a:lvl1pPr>
          </a:lstStyle>
          <a:p>
            <a:pPr>
              <a:defRPr/>
            </a:pPr>
            <a:r>
              <a:rPr lang="en-GB"/>
              <a:t>Title Course Rev00X 14072011</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GB"/>
              <a:t>Title Course Rev00X 14072011</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oettekst 2"/>
          <p:cNvSpPr>
            <a:spLocks noGrp="1"/>
          </p:cNvSpPr>
          <p:nvPr>
            <p:ph type="ftr" sz="quarter" idx="10"/>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Falck_ppt_underside_2"/>
          <p:cNvPicPr>
            <a:picLocks noChangeAspect="1" noChangeArrowheads="1"/>
          </p:cNvPicPr>
          <p:nvPr/>
        </p:nvPicPr>
        <p:blipFill>
          <a:blip r:embed="rId7" cstate="print"/>
          <a:srcRect/>
          <a:stretch>
            <a:fillRect/>
          </a:stretch>
        </p:blipFill>
        <p:spPr bwMode="auto">
          <a:xfrm>
            <a:off x="0" y="-1588"/>
            <a:ext cx="9144000" cy="6859588"/>
          </a:xfrm>
          <a:prstGeom prst="rect">
            <a:avLst/>
          </a:prstGeom>
          <a:noFill/>
          <a:ln w="9525">
            <a:noFill/>
            <a:miter lim="800000"/>
            <a:headEnd/>
            <a:tailEnd/>
          </a:ln>
        </p:spPr>
      </p:pic>
      <p:sp>
        <p:nvSpPr>
          <p:cNvPr id="1027" name="Rectangle 14"/>
          <p:cNvSpPr>
            <a:spLocks noGrp="1" noChangeArrowheads="1"/>
          </p:cNvSpPr>
          <p:nvPr>
            <p:ph type="title"/>
          </p:nvPr>
        </p:nvSpPr>
        <p:spPr bwMode="auto">
          <a:xfrm>
            <a:off x="323850" y="246063"/>
            <a:ext cx="7162800" cy="481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da-DK" smtClean="0"/>
          </a:p>
        </p:txBody>
      </p:sp>
      <p:sp>
        <p:nvSpPr>
          <p:cNvPr id="1028" name="Rectangle 15"/>
          <p:cNvSpPr>
            <a:spLocks noGrp="1" noChangeArrowheads="1"/>
          </p:cNvSpPr>
          <p:nvPr>
            <p:ph type="body" idx="1"/>
          </p:nvPr>
        </p:nvSpPr>
        <p:spPr bwMode="auto">
          <a:xfrm>
            <a:off x="323850" y="1303338"/>
            <a:ext cx="8362950" cy="4792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p:txBody>
      </p:sp>
      <p:sp>
        <p:nvSpPr>
          <p:cNvPr id="1040" name="Rectangle 16"/>
          <p:cNvSpPr>
            <a:spLocks noGrp="1" noChangeArrowheads="1"/>
          </p:cNvSpPr>
          <p:nvPr>
            <p:ph type="ftr" sz="quarter" idx="3"/>
          </p:nvPr>
        </p:nvSpPr>
        <p:spPr bwMode="auto">
          <a:xfrm>
            <a:off x="304800" y="6248400"/>
            <a:ext cx="5594350" cy="207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CCD2B9"/>
                </a:solidFill>
                <a:latin typeface="+mn-lt"/>
              </a:defRPr>
            </a:lvl1pPr>
          </a:lstStyle>
          <a:p>
            <a:pPr>
              <a:defRPr/>
            </a:pPr>
            <a:r>
              <a:rPr lang="en-GB"/>
              <a:t>Title Course Rev00X 14072011</a:t>
            </a:r>
            <a:endParaRPr lang="en-GB" dirty="0"/>
          </a:p>
        </p:txBody>
      </p:sp>
      <p:pic>
        <p:nvPicPr>
          <p:cNvPr id="1030" name="Afbeelding 6" descr="FalckR_logo_pos.JPG"/>
          <p:cNvPicPr>
            <a:picLocks noChangeAspect="1"/>
          </p:cNvPicPr>
          <p:nvPr/>
        </p:nvPicPr>
        <p:blipFill>
          <a:blip r:embed="rId8" cstate="print"/>
          <a:srcRect/>
          <a:stretch>
            <a:fillRect/>
          </a:stretch>
        </p:blipFill>
        <p:spPr bwMode="auto">
          <a:xfrm>
            <a:off x="7408863" y="6248400"/>
            <a:ext cx="1354137"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 id="2147483692" r:id="rId2"/>
    <p:sldLayoutId id="2147483693" r:id="rId3"/>
    <p:sldLayoutId id="2147483694" r:id="rId4"/>
    <p:sldLayoutId id="2147483696" r:id="rId5"/>
  </p:sldLayoutIdLst>
  <p:hf sldNum="0" hdr="0" dt="0"/>
  <p:txStyles>
    <p:titleStyle>
      <a:lvl1pPr algn="l" rtl="0" eaLnBrk="1" fontAlgn="base" hangingPunct="1">
        <a:spcBef>
          <a:spcPct val="0"/>
        </a:spcBef>
        <a:spcAft>
          <a:spcPct val="0"/>
        </a:spcAft>
        <a:defRPr b="1">
          <a:solidFill>
            <a:srgbClr val="6496CD"/>
          </a:solidFill>
          <a:latin typeface="+mj-lt"/>
          <a:ea typeface="+mj-ea"/>
          <a:cs typeface="+mj-cs"/>
        </a:defRPr>
      </a:lvl1pPr>
      <a:lvl2pPr algn="l" rtl="0" eaLnBrk="1" fontAlgn="base" hangingPunct="1">
        <a:spcBef>
          <a:spcPct val="0"/>
        </a:spcBef>
        <a:spcAft>
          <a:spcPct val="0"/>
        </a:spcAft>
        <a:defRPr b="1">
          <a:solidFill>
            <a:srgbClr val="6496CD"/>
          </a:solidFill>
          <a:latin typeface="Verdana" pitchFamily="34" charset="0"/>
          <a:ea typeface="ＭＳ Ｐゴシック" pitchFamily="84" charset="-128"/>
        </a:defRPr>
      </a:lvl2pPr>
      <a:lvl3pPr algn="l" rtl="0" eaLnBrk="1" fontAlgn="base" hangingPunct="1">
        <a:spcBef>
          <a:spcPct val="0"/>
        </a:spcBef>
        <a:spcAft>
          <a:spcPct val="0"/>
        </a:spcAft>
        <a:defRPr b="1">
          <a:solidFill>
            <a:srgbClr val="6496CD"/>
          </a:solidFill>
          <a:latin typeface="Verdana" pitchFamily="34" charset="0"/>
          <a:ea typeface="ＭＳ Ｐゴシック" pitchFamily="84" charset="-128"/>
        </a:defRPr>
      </a:lvl3pPr>
      <a:lvl4pPr algn="l" rtl="0" eaLnBrk="1" fontAlgn="base" hangingPunct="1">
        <a:spcBef>
          <a:spcPct val="0"/>
        </a:spcBef>
        <a:spcAft>
          <a:spcPct val="0"/>
        </a:spcAft>
        <a:defRPr b="1">
          <a:solidFill>
            <a:srgbClr val="6496CD"/>
          </a:solidFill>
          <a:latin typeface="Verdana" pitchFamily="34" charset="0"/>
          <a:ea typeface="ＭＳ Ｐゴシック" pitchFamily="84" charset="-128"/>
        </a:defRPr>
      </a:lvl4pPr>
      <a:lvl5pPr algn="l" rtl="0" eaLnBrk="1" fontAlgn="base" hangingPunct="1">
        <a:spcBef>
          <a:spcPct val="0"/>
        </a:spcBef>
        <a:spcAft>
          <a:spcPct val="0"/>
        </a:spcAft>
        <a:defRPr b="1">
          <a:solidFill>
            <a:srgbClr val="6496CD"/>
          </a:solidFill>
          <a:latin typeface="Verdana" pitchFamily="34" charset="0"/>
          <a:ea typeface="ＭＳ Ｐゴシック" pitchFamily="84" charset="-128"/>
        </a:defRPr>
      </a:lvl5pPr>
      <a:lvl6pPr marL="457200" algn="l" rtl="0" eaLnBrk="1" fontAlgn="base" hangingPunct="1">
        <a:spcBef>
          <a:spcPct val="0"/>
        </a:spcBef>
        <a:spcAft>
          <a:spcPct val="0"/>
        </a:spcAft>
        <a:defRPr sz="2000" b="1">
          <a:solidFill>
            <a:schemeClr val="bg1"/>
          </a:solidFill>
          <a:latin typeface="Verdana" pitchFamily="34" charset="0"/>
          <a:ea typeface="ＭＳ Ｐゴシック" pitchFamily="84" charset="-128"/>
        </a:defRPr>
      </a:lvl6pPr>
      <a:lvl7pPr marL="914400" algn="l" rtl="0" eaLnBrk="1" fontAlgn="base" hangingPunct="1">
        <a:spcBef>
          <a:spcPct val="0"/>
        </a:spcBef>
        <a:spcAft>
          <a:spcPct val="0"/>
        </a:spcAft>
        <a:defRPr sz="2000" b="1">
          <a:solidFill>
            <a:schemeClr val="bg1"/>
          </a:solidFill>
          <a:latin typeface="Verdana" pitchFamily="34" charset="0"/>
          <a:ea typeface="ＭＳ Ｐゴシック" pitchFamily="84" charset="-128"/>
        </a:defRPr>
      </a:lvl7pPr>
      <a:lvl8pPr marL="1371600" algn="l" rtl="0" eaLnBrk="1" fontAlgn="base" hangingPunct="1">
        <a:spcBef>
          <a:spcPct val="0"/>
        </a:spcBef>
        <a:spcAft>
          <a:spcPct val="0"/>
        </a:spcAft>
        <a:defRPr sz="2000" b="1">
          <a:solidFill>
            <a:schemeClr val="bg1"/>
          </a:solidFill>
          <a:latin typeface="Verdana" pitchFamily="34" charset="0"/>
          <a:ea typeface="ＭＳ Ｐゴシック" pitchFamily="84" charset="-128"/>
        </a:defRPr>
      </a:lvl8pPr>
      <a:lvl9pPr marL="1828800" algn="l" rtl="0" eaLnBrk="1" fontAlgn="base" hangingPunct="1">
        <a:spcBef>
          <a:spcPct val="0"/>
        </a:spcBef>
        <a:spcAft>
          <a:spcPct val="0"/>
        </a:spcAft>
        <a:defRPr sz="2000" b="1">
          <a:solidFill>
            <a:schemeClr val="bg1"/>
          </a:solidFill>
          <a:latin typeface="Verdana" pitchFamily="34" charset="0"/>
          <a:ea typeface="ＭＳ Ｐゴシック" pitchFamily="84" charset="-128"/>
        </a:defRPr>
      </a:lvl9pPr>
    </p:titleStyle>
    <p:bodyStyle>
      <a:lvl1pPr marL="342900" indent="-342900" algn="l" rtl="0" eaLnBrk="1" fontAlgn="base" hangingPunct="1">
        <a:spcBef>
          <a:spcPct val="20000"/>
        </a:spcBef>
        <a:spcAft>
          <a:spcPct val="0"/>
        </a:spcAft>
        <a:buClr>
          <a:srgbClr val="E70000"/>
        </a:buClr>
        <a:buFont typeface="Wingdings" pitchFamily="2" charset="2"/>
        <a:buChar char="§"/>
        <a:defRPr sz="1600">
          <a:solidFill>
            <a:schemeClr val="tx1"/>
          </a:solidFill>
          <a:latin typeface="+mj-lt"/>
          <a:ea typeface="+mn-ea"/>
          <a:cs typeface="+mn-cs"/>
        </a:defRPr>
      </a:lvl1pPr>
      <a:lvl2pPr marL="742950" indent="-285750" algn="l" rtl="0" eaLnBrk="1" fontAlgn="base" hangingPunct="1">
        <a:spcBef>
          <a:spcPct val="20000"/>
        </a:spcBef>
        <a:spcAft>
          <a:spcPct val="0"/>
        </a:spcAft>
        <a:buClr>
          <a:srgbClr val="E70000"/>
        </a:buClr>
        <a:buFont typeface="Wingdings" pitchFamily="2" charset="2"/>
        <a:buChar char="§"/>
        <a:defRPr sz="1600">
          <a:solidFill>
            <a:schemeClr val="tx1"/>
          </a:solidFill>
          <a:latin typeface="+mj-lt"/>
          <a:ea typeface="+mn-ea"/>
        </a:defRPr>
      </a:lvl2pPr>
      <a:lvl3pPr marL="1143000" indent="-228600" algn="l" rtl="0" eaLnBrk="1" fontAlgn="base" hangingPunct="1">
        <a:spcBef>
          <a:spcPct val="20000"/>
        </a:spcBef>
        <a:spcAft>
          <a:spcPct val="0"/>
        </a:spcAft>
        <a:buClr>
          <a:srgbClr val="E70000"/>
        </a:buClr>
        <a:buFont typeface="Wingdings" pitchFamily="2" charset="2"/>
        <a:buChar char="§"/>
        <a:defRPr sz="1600">
          <a:solidFill>
            <a:schemeClr val="tx1"/>
          </a:solidFill>
          <a:latin typeface="+mj-lt"/>
          <a:ea typeface="+mn-ea"/>
        </a:defRPr>
      </a:lvl3pPr>
      <a:lvl4pPr marL="1600200" indent="-228600" algn="l" rtl="0" eaLnBrk="1" fontAlgn="base" hangingPunct="1">
        <a:spcBef>
          <a:spcPct val="20000"/>
        </a:spcBef>
        <a:spcAft>
          <a:spcPct val="0"/>
        </a:spcAft>
        <a:buClr>
          <a:srgbClr val="E70000"/>
        </a:buClr>
        <a:buChar char="–"/>
        <a:defRPr sz="1600">
          <a:solidFill>
            <a:schemeClr val="tx1"/>
          </a:solidFill>
          <a:latin typeface="+mj-lt"/>
          <a:ea typeface="+mn-ea"/>
        </a:defRPr>
      </a:lvl4pPr>
      <a:lvl5pPr marL="2057400" indent="-228600" algn="l" rtl="0" eaLnBrk="1" fontAlgn="base" hangingPunct="1">
        <a:spcBef>
          <a:spcPct val="20000"/>
        </a:spcBef>
        <a:spcAft>
          <a:spcPct val="0"/>
        </a:spcAft>
        <a:buClr>
          <a:srgbClr val="E70000"/>
        </a:buClr>
        <a:buFont typeface="Wingdings" pitchFamily="2" charset="2"/>
        <a:buChar char="§"/>
        <a:defRPr sz="1600">
          <a:solidFill>
            <a:schemeClr val="tx1"/>
          </a:solidFill>
          <a:latin typeface="+mj-lt"/>
          <a:ea typeface="+mn-ea"/>
        </a:defRPr>
      </a:lvl5pPr>
      <a:lvl6pPr marL="2514600" indent="-228600" algn="l" rtl="0" eaLnBrk="1" fontAlgn="base" hangingPunct="1">
        <a:spcBef>
          <a:spcPct val="20000"/>
        </a:spcBef>
        <a:spcAft>
          <a:spcPct val="0"/>
        </a:spcAft>
        <a:buFont typeface="Wingdings" pitchFamily="2" charset="2"/>
        <a:buChar char="§"/>
        <a:defRPr sz="1400">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1400">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1400">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Mechanische%20beknelling%202.wmv"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file:///L:\SAVER-ICET\werkmap\1.0\dag%201\presentatie\Presentatie%20dag%201\drivebetter367frontaal.wmv"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371600" y="3416424"/>
            <a:ext cx="6400800" cy="2172816"/>
          </a:xfrm>
        </p:spPr>
        <p:txBody>
          <a:bodyPr/>
          <a:lstStyle/>
          <a:p>
            <a:pPr algn="ctr" eaLnBrk="0" hangingPunct="0">
              <a:spcBef>
                <a:spcPct val="50000"/>
              </a:spcBef>
            </a:pPr>
            <a:r>
              <a:rPr lang="nl-NL" i="1" dirty="0" smtClean="0">
                <a:solidFill>
                  <a:srgbClr val="4D4D4D"/>
                </a:solidFill>
              </a:rPr>
              <a:t>SAVER</a:t>
            </a:r>
            <a:br>
              <a:rPr lang="nl-NL" i="1" dirty="0" smtClean="0">
                <a:solidFill>
                  <a:srgbClr val="4D4D4D"/>
                </a:solidFill>
              </a:rPr>
            </a:br>
            <a:r>
              <a:rPr lang="nl-NL" i="1" dirty="0" smtClean="0">
                <a:solidFill>
                  <a:srgbClr val="4D4D4D"/>
                </a:solidFill>
              </a:rPr>
              <a:t/>
            </a:r>
            <a:br>
              <a:rPr lang="nl-NL" i="1" dirty="0" smtClean="0">
                <a:solidFill>
                  <a:srgbClr val="4D4D4D"/>
                </a:solidFill>
              </a:rPr>
            </a:br>
            <a:r>
              <a:rPr lang="en-US" b="0" i="1" dirty="0" smtClean="0">
                <a:solidFill>
                  <a:srgbClr val="4D4D4D"/>
                </a:solidFill>
              </a:rPr>
              <a:t>Specialist </a:t>
            </a:r>
            <a:r>
              <a:rPr lang="en-US" b="0" i="1" dirty="0" err="1" smtClean="0">
                <a:solidFill>
                  <a:srgbClr val="4D4D4D"/>
                </a:solidFill>
              </a:rPr>
              <a:t>multidisciplinaire</a:t>
            </a:r>
            <a:r>
              <a:rPr lang="en-US" b="0" i="1" dirty="0" smtClean="0">
                <a:solidFill>
                  <a:srgbClr val="4D4D4D"/>
                </a:solidFill>
              </a:rPr>
              <a:t> </a:t>
            </a:r>
            <a:r>
              <a:rPr lang="en-US" b="0" i="1" dirty="0" err="1" smtClean="0">
                <a:solidFill>
                  <a:srgbClr val="4D4D4D"/>
                </a:solidFill>
              </a:rPr>
              <a:t>technische</a:t>
            </a:r>
            <a:r>
              <a:rPr lang="en-US" b="0" i="1" dirty="0" smtClean="0">
                <a:solidFill>
                  <a:srgbClr val="4D4D4D"/>
                </a:solidFill>
              </a:rPr>
              <a:t> </a:t>
            </a:r>
            <a:r>
              <a:rPr lang="en-US" b="0" i="1" dirty="0" err="1" smtClean="0">
                <a:solidFill>
                  <a:srgbClr val="4D4D4D"/>
                </a:solidFill>
              </a:rPr>
              <a:t>hulpverlening</a:t>
            </a:r>
            <a:r>
              <a:rPr lang="nl-NL" i="1" dirty="0" smtClean="0">
                <a:solidFill>
                  <a:srgbClr val="4D4D4D"/>
                </a:solidFill>
              </a:rPr>
              <a:t/>
            </a:r>
            <a:br>
              <a:rPr lang="nl-NL" i="1" dirty="0" smtClean="0">
                <a:solidFill>
                  <a:srgbClr val="4D4D4D"/>
                </a:solidFill>
              </a:rPr>
            </a:b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Titel 33"/>
          <p:cNvSpPr>
            <a:spLocks noGrp="1"/>
          </p:cNvSpPr>
          <p:nvPr>
            <p:ph type="title"/>
          </p:nvPr>
        </p:nvSpPr>
        <p:spPr/>
        <p:txBody>
          <a:bodyPr/>
          <a:lstStyle/>
          <a:p>
            <a:r>
              <a:rPr lang="nl-NL" dirty="0" smtClean="0"/>
              <a:t>Benoem de 7 fasen van de SAVER systematiek</a:t>
            </a:r>
            <a:endParaRPr lang="nl-NL" dirty="0"/>
          </a:p>
        </p:txBody>
      </p:sp>
      <p:grpSp>
        <p:nvGrpSpPr>
          <p:cNvPr id="2" name="Group 3"/>
          <p:cNvGrpSpPr>
            <a:grpSpLocks/>
          </p:cNvGrpSpPr>
          <p:nvPr/>
        </p:nvGrpSpPr>
        <p:grpSpPr bwMode="auto">
          <a:xfrm>
            <a:off x="1295400" y="1219200"/>
            <a:ext cx="6677025" cy="5338763"/>
            <a:chOff x="1005" y="3312"/>
            <a:chExt cx="9936" cy="9792"/>
          </a:xfrm>
        </p:grpSpPr>
        <p:sp>
          <p:nvSpPr>
            <p:cNvPr id="19460" name="Line 4"/>
            <p:cNvSpPr>
              <a:spLocks noChangeShapeType="1"/>
            </p:cNvSpPr>
            <p:nvPr/>
          </p:nvSpPr>
          <p:spPr bwMode="auto">
            <a:xfrm>
              <a:off x="5901" y="11088"/>
              <a:ext cx="0" cy="1152"/>
            </a:xfrm>
            <a:prstGeom prst="line">
              <a:avLst/>
            </a:prstGeom>
            <a:noFill/>
            <a:ln w="38100">
              <a:solidFill>
                <a:schemeClr val="tx1"/>
              </a:solidFill>
              <a:round/>
              <a:headEnd/>
              <a:tailEnd/>
            </a:ln>
          </p:spPr>
          <p:txBody>
            <a:bodyPr/>
            <a:lstStyle/>
            <a:p>
              <a:endParaRPr lang="nl-NL"/>
            </a:p>
          </p:txBody>
        </p:sp>
        <p:sp>
          <p:nvSpPr>
            <p:cNvPr id="19461" name="Line 5"/>
            <p:cNvSpPr>
              <a:spLocks noChangeShapeType="1"/>
            </p:cNvSpPr>
            <p:nvPr/>
          </p:nvSpPr>
          <p:spPr bwMode="auto">
            <a:xfrm rot="18237947" flipH="1">
              <a:off x="5180" y="9360"/>
              <a:ext cx="1" cy="1152"/>
            </a:xfrm>
            <a:prstGeom prst="line">
              <a:avLst/>
            </a:prstGeom>
            <a:noFill/>
            <a:ln w="38100">
              <a:solidFill>
                <a:schemeClr val="tx1"/>
              </a:solidFill>
              <a:round/>
              <a:headEnd/>
              <a:tailEnd/>
            </a:ln>
          </p:spPr>
          <p:txBody>
            <a:bodyPr/>
            <a:lstStyle/>
            <a:p>
              <a:endParaRPr lang="nl-NL"/>
            </a:p>
          </p:txBody>
        </p:sp>
        <p:sp>
          <p:nvSpPr>
            <p:cNvPr id="19462" name="Line 6"/>
            <p:cNvSpPr>
              <a:spLocks noChangeShapeType="1"/>
            </p:cNvSpPr>
            <p:nvPr/>
          </p:nvSpPr>
          <p:spPr bwMode="auto">
            <a:xfrm rot="3362053">
              <a:off x="6620" y="9361"/>
              <a:ext cx="1" cy="1152"/>
            </a:xfrm>
            <a:prstGeom prst="line">
              <a:avLst/>
            </a:prstGeom>
            <a:noFill/>
            <a:ln w="38100">
              <a:solidFill>
                <a:schemeClr val="tx1"/>
              </a:solidFill>
              <a:round/>
              <a:headEnd/>
              <a:tailEnd/>
            </a:ln>
          </p:spPr>
          <p:txBody>
            <a:bodyPr/>
            <a:lstStyle/>
            <a:p>
              <a:endParaRPr lang="nl-NL"/>
            </a:p>
          </p:txBody>
        </p:sp>
        <p:sp>
          <p:nvSpPr>
            <p:cNvPr id="19463" name="Line 7"/>
            <p:cNvSpPr>
              <a:spLocks noChangeShapeType="1"/>
            </p:cNvSpPr>
            <p:nvPr/>
          </p:nvSpPr>
          <p:spPr bwMode="auto">
            <a:xfrm rot="18237947" flipH="1">
              <a:off x="6620" y="7633"/>
              <a:ext cx="1" cy="1152"/>
            </a:xfrm>
            <a:prstGeom prst="line">
              <a:avLst/>
            </a:prstGeom>
            <a:noFill/>
            <a:ln w="38100">
              <a:solidFill>
                <a:schemeClr val="tx1"/>
              </a:solidFill>
              <a:round/>
              <a:headEnd/>
              <a:tailEnd/>
            </a:ln>
          </p:spPr>
          <p:txBody>
            <a:bodyPr/>
            <a:lstStyle/>
            <a:p>
              <a:endParaRPr lang="nl-NL"/>
            </a:p>
          </p:txBody>
        </p:sp>
        <p:sp>
          <p:nvSpPr>
            <p:cNvPr id="19464" name="Line 8"/>
            <p:cNvSpPr>
              <a:spLocks noChangeShapeType="1"/>
            </p:cNvSpPr>
            <p:nvPr/>
          </p:nvSpPr>
          <p:spPr bwMode="auto">
            <a:xfrm rot="3362053">
              <a:off x="5180" y="7632"/>
              <a:ext cx="1" cy="1152"/>
            </a:xfrm>
            <a:prstGeom prst="line">
              <a:avLst/>
            </a:prstGeom>
            <a:noFill/>
            <a:ln w="38100">
              <a:solidFill>
                <a:schemeClr val="tx1"/>
              </a:solidFill>
              <a:round/>
              <a:headEnd/>
              <a:tailEnd/>
            </a:ln>
          </p:spPr>
          <p:txBody>
            <a:bodyPr/>
            <a:lstStyle/>
            <a:p>
              <a:endParaRPr lang="nl-NL"/>
            </a:p>
          </p:txBody>
        </p:sp>
        <p:sp>
          <p:nvSpPr>
            <p:cNvPr id="19465" name="Line 9"/>
            <p:cNvSpPr>
              <a:spLocks noChangeShapeType="1"/>
            </p:cNvSpPr>
            <p:nvPr/>
          </p:nvSpPr>
          <p:spPr bwMode="auto">
            <a:xfrm>
              <a:off x="5901" y="6048"/>
              <a:ext cx="0" cy="1152"/>
            </a:xfrm>
            <a:prstGeom prst="line">
              <a:avLst/>
            </a:prstGeom>
            <a:noFill/>
            <a:ln w="38100">
              <a:solidFill>
                <a:schemeClr val="tx1"/>
              </a:solidFill>
              <a:round/>
              <a:headEnd/>
              <a:tailEnd/>
            </a:ln>
          </p:spPr>
          <p:txBody>
            <a:bodyPr/>
            <a:lstStyle/>
            <a:p>
              <a:endParaRPr lang="nl-NL"/>
            </a:p>
          </p:txBody>
        </p:sp>
        <p:sp>
          <p:nvSpPr>
            <p:cNvPr id="19466" name="Line 10"/>
            <p:cNvSpPr>
              <a:spLocks noChangeShapeType="1"/>
            </p:cNvSpPr>
            <p:nvPr/>
          </p:nvSpPr>
          <p:spPr bwMode="auto">
            <a:xfrm>
              <a:off x="5901" y="4464"/>
              <a:ext cx="0" cy="1152"/>
            </a:xfrm>
            <a:prstGeom prst="line">
              <a:avLst/>
            </a:prstGeom>
            <a:noFill/>
            <a:ln w="38100">
              <a:solidFill>
                <a:schemeClr val="tx1"/>
              </a:solidFill>
              <a:round/>
              <a:headEnd/>
              <a:tailEnd/>
            </a:ln>
          </p:spPr>
          <p:txBody>
            <a:bodyPr/>
            <a:lstStyle/>
            <a:p>
              <a:endParaRPr lang="nl-NL"/>
            </a:p>
          </p:txBody>
        </p:sp>
        <p:sp>
          <p:nvSpPr>
            <p:cNvPr id="19467" name="Text Box 11"/>
            <p:cNvSpPr txBox="1">
              <a:spLocks noChangeArrowheads="1"/>
            </p:cNvSpPr>
            <p:nvPr/>
          </p:nvSpPr>
          <p:spPr bwMode="auto">
            <a:xfrm>
              <a:off x="3741" y="3312"/>
              <a:ext cx="4464" cy="1152"/>
            </a:xfrm>
            <a:prstGeom prst="rect">
              <a:avLst/>
            </a:prstGeom>
            <a:solidFill>
              <a:srgbClr val="FF0000"/>
            </a:solidFill>
            <a:ln w="9525">
              <a:solidFill>
                <a:schemeClr val="tx1"/>
              </a:solidFill>
              <a:miter lim="800000"/>
              <a:headEnd/>
              <a:tailEnd/>
            </a:ln>
          </p:spPr>
          <p:txBody>
            <a:bodyPr/>
            <a:lstStyle/>
            <a:p>
              <a:pPr algn="ctr" eaLnBrk="0" hangingPunct="0"/>
              <a:endParaRPr lang="en-US" sz="1800"/>
            </a:p>
          </p:txBody>
        </p:sp>
        <p:sp>
          <p:nvSpPr>
            <p:cNvPr id="19468" name="Text Box 12"/>
            <p:cNvSpPr txBox="1">
              <a:spLocks noChangeArrowheads="1"/>
            </p:cNvSpPr>
            <p:nvPr/>
          </p:nvSpPr>
          <p:spPr bwMode="auto">
            <a:xfrm>
              <a:off x="3741" y="5040"/>
              <a:ext cx="4464" cy="1152"/>
            </a:xfrm>
            <a:prstGeom prst="rect">
              <a:avLst/>
            </a:prstGeom>
            <a:solidFill>
              <a:srgbClr val="FFFF00"/>
            </a:solidFill>
            <a:ln w="9525">
              <a:solidFill>
                <a:schemeClr val="tx1"/>
              </a:solidFill>
              <a:miter lim="800000"/>
              <a:headEnd/>
              <a:tailEnd/>
            </a:ln>
          </p:spPr>
          <p:txBody>
            <a:bodyPr/>
            <a:lstStyle/>
            <a:p>
              <a:pPr algn="ctr" eaLnBrk="0" hangingPunct="0"/>
              <a:endParaRPr lang="en-US" sz="1800"/>
            </a:p>
          </p:txBody>
        </p:sp>
        <p:sp>
          <p:nvSpPr>
            <p:cNvPr id="19469" name="Text Box 13"/>
            <p:cNvSpPr txBox="1">
              <a:spLocks noChangeArrowheads="1"/>
            </p:cNvSpPr>
            <p:nvPr/>
          </p:nvSpPr>
          <p:spPr bwMode="auto">
            <a:xfrm>
              <a:off x="3741" y="6768"/>
              <a:ext cx="4464" cy="1152"/>
            </a:xfrm>
            <a:prstGeom prst="rect">
              <a:avLst/>
            </a:prstGeom>
            <a:solidFill>
              <a:srgbClr val="99CC00"/>
            </a:solidFill>
            <a:ln w="9525">
              <a:solidFill>
                <a:schemeClr val="tx1"/>
              </a:solidFill>
              <a:miter lim="800000"/>
              <a:headEnd/>
              <a:tailEnd/>
            </a:ln>
          </p:spPr>
          <p:txBody>
            <a:bodyPr/>
            <a:lstStyle/>
            <a:p>
              <a:pPr algn="ctr" eaLnBrk="0" hangingPunct="0"/>
              <a:endParaRPr lang="en-US" sz="1800"/>
            </a:p>
          </p:txBody>
        </p:sp>
        <p:sp>
          <p:nvSpPr>
            <p:cNvPr id="19470" name="Text Box 14"/>
            <p:cNvSpPr txBox="1">
              <a:spLocks noChangeArrowheads="1"/>
            </p:cNvSpPr>
            <p:nvPr/>
          </p:nvSpPr>
          <p:spPr bwMode="auto">
            <a:xfrm>
              <a:off x="1005" y="8496"/>
              <a:ext cx="4464" cy="1152"/>
            </a:xfrm>
            <a:prstGeom prst="rect">
              <a:avLst/>
            </a:prstGeom>
            <a:solidFill>
              <a:srgbClr val="993366"/>
            </a:solidFill>
            <a:ln w="9525">
              <a:solidFill>
                <a:schemeClr val="tx1"/>
              </a:solidFill>
              <a:miter lim="800000"/>
              <a:headEnd/>
              <a:tailEnd/>
            </a:ln>
          </p:spPr>
          <p:txBody>
            <a:bodyPr/>
            <a:lstStyle/>
            <a:p>
              <a:pPr algn="ctr" eaLnBrk="0" hangingPunct="0"/>
              <a:endParaRPr lang="en-US" sz="1800"/>
            </a:p>
          </p:txBody>
        </p:sp>
        <p:sp>
          <p:nvSpPr>
            <p:cNvPr id="19471" name="Text Box 15"/>
            <p:cNvSpPr txBox="1">
              <a:spLocks noChangeArrowheads="1"/>
            </p:cNvSpPr>
            <p:nvPr/>
          </p:nvSpPr>
          <p:spPr bwMode="auto">
            <a:xfrm>
              <a:off x="6477" y="8496"/>
              <a:ext cx="4464" cy="1152"/>
            </a:xfrm>
            <a:prstGeom prst="rect">
              <a:avLst/>
            </a:prstGeom>
            <a:solidFill>
              <a:srgbClr val="00CCFF"/>
            </a:solidFill>
            <a:ln w="9525">
              <a:solidFill>
                <a:schemeClr val="tx1"/>
              </a:solidFill>
              <a:miter lim="800000"/>
              <a:headEnd/>
              <a:tailEnd/>
            </a:ln>
          </p:spPr>
          <p:txBody>
            <a:bodyPr/>
            <a:lstStyle/>
            <a:p>
              <a:pPr algn="ctr" eaLnBrk="0" hangingPunct="0"/>
              <a:endParaRPr lang="en-US" sz="1800"/>
            </a:p>
          </p:txBody>
        </p:sp>
        <p:sp>
          <p:nvSpPr>
            <p:cNvPr id="19472" name="Text Box 16"/>
            <p:cNvSpPr txBox="1">
              <a:spLocks noChangeArrowheads="1"/>
            </p:cNvSpPr>
            <p:nvPr/>
          </p:nvSpPr>
          <p:spPr bwMode="auto">
            <a:xfrm>
              <a:off x="3741" y="10224"/>
              <a:ext cx="4464" cy="1152"/>
            </a:xfrm>
            <a:prstGeom prst="rect">
              <a:avLst/>
            </a:prstGeom>
            <a:solidFill>
              <a:srgbClr val="FF99CC"/>
            </a:solidFill>
            <a:ln w="9525">
              <a:solidFill>
                <a:schemeClr val="tx1"/>
              </a:solidFill>
              <a:miter lim="800000"/>
              <a:headEnd/>
              <a:tailEnd/>
            </a:ln>
          </p:spPr>
          <p:txBody>
            <a:bodyPr/>
            <a:lstStyle/>
            <a:p>
              <a:pPr algn="ctr" eaLnBrk="0" hangingPunct="0"/>
              <a:endParaRPr lang="en-US" sz="1700"/>
            </a:p>
          </p:txBody>
        </p:sp>
        <p:sp>
          <p:nvSpPr>
            <p:cNvPr id="19473" name="Text Box 17"/>
            <p:cNvSpPr txBox="1">
              <a:spLocks noChangeArrowheads="1"/>
            </p:cNvSpPr>
            <p:nvPr/>
          </p:nvSpPr>
          <p:spPr bwMode="auto">
            <a:xfrm>
              <a:off x="3741" y="11952"/>
              <a:ext cx="4464" cy="1152"/>
            </a:xfrm>
            <a:prstGeom prst="rect">
              <a:avLst/>
            </a:prstGeom>
            <a:solidFill>
              <a:srgbClr val="FFFFFF"/>
            </a:solidFill>
            <a:ln w="9525">
              <a:solidFill>
                <a:schemeClr val="tx1"/>
              </a:solidFill>
              <a:miter lim="800000"/>
              <a:headEnd/>
              <a:tailEnd/>
            </a:ln>
          </p:spPr>
          <p:txBody>
            <a:bodyPr/>
            <a:lstStyle/>
            <a:p>
              <a:pPr algn="ctr" eaLnBrk="0" hangingPunct="0"/>
              <a:endParaRPr lang="en-US" sz="1800"/>
            </a:p>
          </p:txBody>
        </p:sp>
      </p:grpSp>
      <p:sp>
        <p:nvSpPr>
          <p:cNvPr id="19474" name="Text Box 18"/>
          <p:cNvSpPr txBox="1">
            <a:spLocks noChangeArrowheads="1"/>
          </p:cNvSpPr>
          <p:nvPr/>
        </p:nvSpPr>
        <p:spPr bwMode="auto">
          <a:xfrm>
            <a:off x="6400800" y="1295400"/>
            <a:ext cx="1524000" cy="396875"/>
          </a:xfrm>
          <a:prstGeom prst="rect">
            <a:avLst/>
          </a:prstGeom>
          <a:noFill/>
          <a:ln w="9525">
            <a:noFill/>
            <a:miter lim="800000"/>
            <a:headEnd/>
            <a:tailEnd/>
          </a:ln>
          <a:effectLst/>
        </p:spPr>
        <p:txBody>
          <a:bodyPr>
            <a:spAutoFit/>
          </a:bodyPr>
          <a:lstStyle/>
          <a:p>
            <a:pPr eaLnBrk="0" hangingPunct="0">
              <a:spcBef>
                <a:spcPct val="50000"/>
              </a:spcBef>
            </a:pPr>
            <a:r>
              <a:rPr lang="nl-NL"/>
              <a:t>Fase 1</a:t>
            </a:r>
          </a:p>
        </p:txBody>
      </p:sp>
      <p:sp>
        <p:nvSpPr>
          <p:cNvPr id="19475" name="Text Box 19"/>
          <p:cNvSpPr txBox="1">
            <a:spLocks noChangeArrowheads="1"/>
          </p:cNvSpPr>
          <p:nvPr/>
        </p:nvSpPr>
        <p:spPr bwMode="auto">
          <a:xfrm>
            <a:off x="6400800" y="2224088"/>
            <a:ext cx="1600200" cy="396875"/>
          </a:xfrm>
          <a:prstGeom prst="rect">
            <a:avLst/>
          </a:prstGeom>
          <a:noFill/>
          <a:ln w="9525">
            <a:noFill/>
            <a:miter lim="800000"/>
            <a:headEnd/>
            <a:tailEnd/>
          </a:ln>
          <a:effectLst/>
        </p:spPr>
        <p:txBody>
          <a:bodyPr>
            <a:spAutoFit/>
          </a:bodyPr>
          <a:lstStyle/>
          <a:p>
            <a:pPr eaLnBrk="0" hangingPunct="0">
              <a:spcBef>
                <a:spcPct val="50000"/>
              </a:spcBef>
            </a:pPr>
            <a:r>
              <a:rPr lang="nl-NL"/>
              <a:t>Fase 2</a:t>
            </a:r>
          </a:p>
        </p:txBody>
      </p:sp>
      <p:sp>
        <p:nvSpPr>
          <p:cNvPr id="19476" name="Text Box 20"/>
          <p:cNvSpPr txBox="1">
            <a:spLocks noChangeArrowheads="1"/>
          </p:cNvSpPr>
          <p:nvPr/>
        </p:nvSpPr>
        <p:spPr bwMode="auto">
          <a:xfrm>
            <a:off x="6400800" y="3138488"/>
            <a:ext cx="1524000" cy="396875"/>
          </a:xfrm>
          <a:prstGeom prst="rect">
            <a:avLst/>
          </a:prstGeom>
          <a:noFill/>
          <a:ln w="9525">
            <a:noFill/>
            <a:miter lim="800000"/>
            <a:headEnd/>
            <a:tailEnd/>
          </a:ln>
          <a:effectLst/>
        </p:spPr>
        <p:txBody>
          <a:bodyPr>
            <a:spAutoFit/>
          </a:bodyPr>
          <a:lstStyle/>
          <a:p>
            <a:pPr eaLnBrk="0" hangingPunct="0">
              <a:spcBef>
                <a:spcPct val="50000"/>
              </a:spcBef>
            </a:pPr>
            <a:r>
              <a:rPr lang="nl-NL"/>
              <a:t>Fase 3</a:t>
            </a:r>
          </a:p>
        </p:txBody>
      </p:sp>
      <p:sp>
        <p:nvSpPr>
          <p:cNvPr id="19477" name="Text Box 21"/>
          <p:cNvSpPr txBox="1">
            <a:spLocks noChangeArrowheads="1"/>
          </p:cNvSpPr>
          <p:nvPr/>
        </p:nvSpPr>
        <p:spPr bwMode="auto">
          <a:xfrm>
            <a:off x="8001000" y="4125913"/>
            <a:ext cx="1600200" cy="396875"/>
          </a:xfrm>
          <a:prstGeom prst="rect">
            <a:avLst/>
          </a:prstGeom>
          <a:noFill/>
          <a:ln w="9525">
            <a:noFill/>
            <a:miter lim="800000"/>
            <a:headEnd/>
            <a:tailEnd/>
          </a:ln>
          <a:effectLst/>
        </p:spPr>
        <p:txBody>
          <a:bodyPr>
            <a:spAutoFit/>
          </a:bodyPr>
          <a:lstStyle/>
          <a:p>
            <a:pPr eaLnBrk="0" hangingPunct="0">
              <a:spcBef>
                <a:spcPct val="50000"/>
              </a:spcBef>
            </a:pPr>
            <a:r>
              <a:rPr lang="nl-NL"/>
              <a:t>Fase 5</a:t>
            </a:r>
          </a:p>
        </p:txBody>
      </p:sp>
      <p:sp>
        <p:nvSpPr>
          <p:cNvPr id="19478" name="Text Box 22"/>
          <p:cNvSpPr txBox="1">
            <a:spLocks noChangeArrowheads="1"/>
          </p:cNvSpPr>
          <p:nvPr/>
        </p:nvSpPr>
        <p:spPr bwMode="auto">
          <a:xfrm>
            <a:off x="0" y="4114800"/>
            <a:ext cx="1371600" cy="396875"/>
          </a:xfrm>
          <a:prstGeom prst="rect">
            <a:avLst/>
          </a:prstGeom>
          <a:noFill/>
          <a:ln w="9525">
            <a:noFill/>
            <a:miter lim="800000"/>
            <a:headEnd/>
            <a:tailEnd/>
          </a:ln>
          <a:effectLst/>
        </p:spPr>
        <p:txBody>
          <a:bodyPr>
            <a:spAutoFit/>
          </a:bodyPr>
          <a:lstStyle/>
          <a:p>
            <a:pPr eaLnBrk="0" hangingPunct="0">
              <a:spcBef>
                <a:spcPct val="50000"/>
              </a:spcBef>
            </a:pPr>
            <a:r>
              <a:rPr lang="nl-NL"/>
              <a:t>Fase 4</a:t>
            </a:r>
          </a:p>
        </p:txBody>
      </p:sp>
      <p:sp>
        <p:nvSpPr>
          <p:cNvPr id="19479" name="Text Box 23"/>
          <p:cNvSpPr txBox="1">
            <a:spLocks noChangeArrowheads="1"/>
          </p:cNvSpPr>
          <p:nvPr/>
        </p:nvSpPr>
        <p:spPr bwMode="auto">
          <a:xfrm>
            <a:off x="6324600" y="5029200"/>
            <a:ext cx="1524000" cy="396875"/>
          </a:xfrm>
          <a:prstGeom prst="rect">
            <a:avLst/>
          </a:prstGeom>
          <a:noFill/>
          <a:ln w="9525">
            <a:noFill/>
            <a:miter lim="800000"/>
            <a:headEnd/>
            <a:tailEnd/>
          </a:ln>
          <a:effectLst/>
        </p:spPr>
        <p:txBody>
          <a:bodyPr>
            <a:spAutoFit/>
          </a:bodyPr>
          <a:lstStyle/>
          <a:p>
            <a:pPr eaLnBrk="0" hangingPunct="0">
              <a:spcBef>
                <a:spcPct val="50000"/>
              </a:spcBef>
            </a:pPr>
            <a:r>
              <a:rPr lang="nl-NL"/>
              <a:t>Fase 6</a:t>
            </a:r>
          </a:p>
        </p:txBody>
      </p:sp>
      <p:sp>
        <p:nvSpPr>
          <p:cNvPr id="19480" name="Text Box 24"/>
          <p:cNvSpPr txBox="1">
            <a:spLocks noChangeArrowheads="1"/>
          </p:cNvSpPr>
          <p:nvPr/>
        </p:nvSpPr>
        <p:spPr bwMode="auto">
          <a:xfrm>
            <a:off x="6324600" y="6019800"/>
            <a:ext cx="1447800" cy="396875"/>
          </a:xfrm>
          <a:prstGeom prst="rect">
            <a:avLst/>
          </a:prstGeom>
          <a:noFill/>
          <a:ln w="9525">
            <a:noFill/>
            <a:miter lim="800000"/>
            <a:headEnd/>
            <a:tailEnd/>
          </a:ln>
          <a:effectLst/>
        </p:spPr>
        <p:txBody>
          <a:bodyPr>
            <a:spAutoFit/>
          </a:bodyPr>
          <a:lstStyle/>
          <a:p>
            <a:pPr eaLnBrk="0" hangingPunct="0">
              <a:spcBef>
                <a:spcPct val="50000"/>
              </a:spcBef>
            </a:pPr>
            <a:r>
              <a:rPr lang="nl-NL"/>
              <a:t>Fase 7</a:t>
            </a:r>
          </a:p>
        </p:txBody>
      </p:sp>
      <p:sp>
        <p:nvSpPr>
          <p:cNvPr id="19481" name="Rectangle 25"/>
          <p:cNvSpPr>
            <a:spLocks noChangeArrowheads="1"/>
          </p:cNvSpPr>
          <p:nvPr/>
        </p:nvSpPr>
        <p:spPr bwMode="auto">
          <a:xfrm>
            <a:off x="3140075" y="1196975"/>
            <a:ext cx="2862263" cy="641350"/>
          </a:xfrm>
          <a:prstGeom prst="rect">
            <a:avLst/>
          </a:prstGeom>
          <a:noFill/>
          <a:ln w="9525" algn="ctr">
            <a:noFill/>
            <a:miter lim="800000"/>
            <a:headEnd/>
            <a:tailEnd/>
          </a:ln>
          <a:effectLst/>
        </p:spPr>
        <p:txBody>
          <a:bodyPr>
            <a:spAutoFit/>
          </a:bodyPr>
          <a:lstStyle/>
          <a:p>
            <a:pPr algn="ctr" eaLnBrk="0" hangingPunct="0"/>
            <a:r>
              <a:rPr lang="nl-NL" sz="1800"/>
              <a:t>Benadering</a:t>
            </a:r>
          </a:p>
          <a:p>
            <a:pPr algn="ctr" eaLnBrk="0" hangingPunct="0"/>
            <a:r>
              <a:rPr lang="nl-NL" sz="1800"/>
              <a:t>Ongeval</a:t>
            </a:r>
          </a:p>
        </p:txBody>
      </p:sp>
      <p:sp>
        <p:nvSpPr>
          <p:cNvPr id="19482" name="Rectangle 26"/>
          <p:cNvSpPr>
            <a:spLocks noChangeArrowheads="1"/>
          </p:cNvSpPr>
          <p:nvPr/>
        </p:nvSpPr>
        <p:spPr bwMode="auto">
          <a:xfrm>
            <a:off x="2286000" y="2185988"/>
            <a:ext cx="4572000" cy="641350"/>
          </a:xfrm>
          <a:prstGeom prst="rect">
            <a:avLst/>
          </a:prstGeom>
          <a:noFill/>
          <a:ln w="9525" algn="ctr">
            <a:noFill/>
            <a:miter lim="800000"/>
            <a:headEnd/>
            <a:tailEnd/>
          </a:ln>
          <a:effectLst/>
        </p:spPr>
        <p:txBody>
          <a:bodyPr>
            <a:spAutoFit/>
          </a:bodyPr>
          <a:lstStyle/>
          <a:p>
            <a:pPr algn="ctr" eaLnBrk="0" hangingPunct="0"/>
            <a:r>
              <a:rPr lang="nl-NL" sz="1800"/>
              <a:t>Risicobeheersing /</a:t>
            </a:r>
          </a:p>
          <a:p>
            <a:pPr algn="ctr" eaLnBrk="0" hangingPunct="0"/>
            <a:r>
              <a:rPr lang="nl-NL" sz="1800"/>
              <a:t>Stabilisatie</a:t>
            </a:r>
          </a:p>
        </p:txBody>
      </p:sp>
      <p:sp>
        <p:nvSpPr>
          <p:cNvPr id="19483" name="Rectangle 27"/>
          <p:cNvSpPr>
            <a:spLocks noChangeArrowheads="1"/>
          </p:cNvSpPr>
          <p:nvPr/>
        </p:nvSpPr>
        <p:spPr bwMode="auto">
          <a:xfrm>
            <a:off x="2286000" y="3086100"/>
            <a:ext cx="4572000" cy="641350"/>
          </a:xfrm>
          <a:prstGeom prst="rect">
            <a:avLst/>
          </a:prstGeom>
          <a:noFill/>
          <a:ln w="9525" algn="ctr">
            <a:noFill/>
            <a:miter lim="800000"/>
            <a:headEnd/>
            <a:tailEnd/>
          </a:ln>
          <a:effectLst/>
        </p:spPr>
        <p:txBody>
          <a:bodyPr>
            <a:spAutoFit/>
          </a:bodyPr>
          <a:lstStyle/>
          <a:p>
            <a:pPr algn="ctr" eaLnBrk="0" hangingPunct="0"/>
            <a:r>
              <a:rPr lang="nl-NL" sz="1800"/>
              <a:t>Toegang verschaffen</a:t>
            </a:r>
          </a:p>
          <a:p>
            <a:pPr algn="ctr" eaLnBrk="0" hangingPunct="0"/>
            <a:r>
              <a:rPr lang="nl-NL" sz="1800"/>
              <a:t>tot slachtoffer</a:t>
            </a:r>
          </a:p>
        </p:txBody>
      </p:sp>
      <p:sp>
        <p:nvSpPr>
          <p:cNvPr id="19484" name="Rectangle 28"/>
          <p:cNvSpPr>
            <a:spLocks noChangeArrowheads="1"/>
          </p:cNvSpPr>
          <p:nvPr/>
        </p:nvSpPr>
        <p:spPr bwMode="auto">
          <a:xfrm>
            <a:off x="539750" y="4048125"/>
            <a:ext cx="4572000" cy="641350"/>
          </a:xfrm>
          <a:prstGeom prst="rect">
            <a:avLst/>
          </a:prstGeom>
          <a:noFill/>
          <a:ln w="9525" algn="ctr">
            <a:noFill/>
            <a:miter lim="800000"/>
            <a:headEnd/>
            <a:tailEnd/>
          </a:ln>
          <a:effectLst/>
        </p:spPr>
        <p:txBody>
          <a:bodyPr>
            <a:spAutoFit/>
          </a:bodyPr>
          <a:lstStyle/>
          <a:p>
            <a:pPr algn="ctr" eaLnBrk="0" hangingPunct="0"/>
            <a:r>
              <a:rPr lang="nl-NL" sz="1800"/>
              <a:t>Traumazorg /</a:t>
            </a:r>
          </a:p>
          <a:p>
            <a:pPr algn="ctr" eaLnBrk="0" hangingPunct="0"/>
            <a:r>
              <a:rPr lang="nl-NL" sz="1800"/>
              <a:t>Stabilisatie slachtoffer</a:t>
            </a:r>
          </a:p>
        </p:txBody>
      </p:sp>
      <p:sp>
        <p:nvSpPr>
          <p:cNvPr id="19485" name="Rectangle 29"/>
          <p:cNvSpPr>
            <a:spLocks noChangeArrowheads="1"/>
          </p:cNvSpPr>
          <p:nvPr/>
        </p:nvSpPr>
        <p:spPr bwMode="auto">
          <a:xfrm>
            <a:off x="4262438" y="4048125"/>
            <a:ext cx="4572000" cy="641350"/>
          </a:xfrm>
          <a:prstGeom prst="rect">
            <a:avLst/>
          </a:prstGeom>
          <a:noFill/>
          <a:ln w="9525" algn="ctr">
            <a:noFill/>
            <a:miter lim="800000"/>
            <a:headEnd/>
            <a:tailEnd/>
          </a:ln>
          <a:effectLst/>
        </p:spPr>
        <p:txBody>
          <a:bodyPr>
            <a:spAutoFit/>
          </a:bodyPr>
          <a:lstStyle/>
          <a:p>
            <a:pPr algn="ctr" eaLnBrk="0" hangingPunct="0"/>
            <a:r>
              <a:rPr lang="nl-NL" sz="1800"/>
              <a:t>Ruimte creëren:</a:t>
            </a:r>
          </a:p>
          <a:p>
            <a:pPr algn="ctr" eaLnBrk="0" hangingPunct="0"/>
            <a:r>
              <a:rPr lang="nl-NL" sz="1800"/>
              <a:t>slachtoffer bevrijden</a:t>
            </a:r>
          </a:p>
        </p:txBody>
      </p:sp>
      <p:sp>
        <p:nvSpPr>
          <p:cNvPr id="19486" name="Rectangle 30"/>
          <p:cNvSpPr>
            <a:spLocks noChangeArrowheads="1"/>
          </p:cNvSpPr>
          <p:nvPr/>
        </p:nvSpPr>
        <p:spPr bwMode="auto">
          <a:xfrm>
            <a:off x="2411413" y="5013325"/>
            <a:ext cx="4446587" cy="641350"/>
          </a:xfrm>
          <a:prstGeom prst="rect">
            <a:avLst/>
          </a:prstGeom>
          <a:noFill/>
          <a:ln w="9525" algn="ctr">
            <a:noFill/>
            <a:miter lim="800000"/>
            <a:headEnd/>
            <a:tailEnd/>
          </a:ln>
          <a:effectLst/>
        </p:spPr>
        <p:txBody>
          <a:bodyPr>
            <a:spAutoFit/>
          </a:bodyPr>
          <a:lstStyle/>
          <a:p>
            <a:pPr algn="ctr" eaLnBrk="0" hangingPunct="0"/>
            <a:r>
              <a:rPr lang="nl-NL" sz="1800"/>
              <a:t>Slachtoffer immobiliseren</a:t>
            </a:r>
          </a:p>
          <a:p>
            <a:pPr algn="ctr" eaLnBrk="0" hangingPunct="0"/>
            <a:r>
              <a:rPr lang="nl-NL" sz="1800"/>
              <a:t>en verplaatsen uit wrak</a:t>
            </a:r>
          </a:p>
        </p:txBody>
      </p:sp>
      <p:sp>
        <p:nvSpPr>
          <p:cNvPr id="19487" name="Rectangle 31"/>
          <p:cNvSpPr>
            <a:spLocks noChangeArrowheads="1"/>
          </p:cNvSpPr>
          <p:nvPr/>
        </p:nvSpPr>
        <p:spPr bwMode="auto">
          <a:xfrm>
            <a:off x="2286000" y="5949950"/>
            <a:ext cx="4572000" cy="641350"/>
          </a:xfrm>
          <a:prstGeom prst="rect">
            <a:avLst/>
          </a:prstGeom>
          <a:noFill/>
          <a:ln w="9525" algn="ctr">
            <a:noFill/>
            <a:miter lim="800000"/>
            <a:headEnd/>
            <a:tailEnd/>
          </a:ln>
          <a:effectLst/>
        </p:spPr>
        <p:txBody>
          <a:bodyPr>
            <a:spAutoFit/>
          </a:bodyPr>
          <a:lstStyle/>
          <a:p>
            <a:pPr algn="ctr" eaLnBrk="0" hangingPunct="0"/>
            <a:r>
              <a:rPr lang="nl-NL" sz="1800"/>
              <a:t>Evaluatie en </a:t>
            </a:r>
          </a:p>
          <a:p>
            <a:pPr algn="ctr" eaLnBrk="0" hangingPunct="0"/>
            <a:r>
              <a:rPr lang="nl-NL" sz="1800"/>
              <a:t>oefening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5" presetClass="entr" presetSubtype="0" fill="hold" grpId="0" nodeType="afterEffect">
                                  <p:stCondLst>
                                    <p:cond delay="0"/>
                                  </p:stCondLst>
                                  <p:childTnLst>
                                    <p:set>
                                      <p:cBhvr>
                                        <p:cTn id="11" dur="1" fill="hold">
                                          <p:stCondLst>
                                            <p:cond delay="0"/>
                                          </p:stCondLst>
                                        </p:cTn>
                                        <p:tgtEl>
                                          <p:spTgt spid="19474"/>
                                        </p:tgtEl>
                                        <p:attrNameLst>
                                          <p:attrName>style.visibility</p:attrName>
                                        </p:attrNameLst>
                                      </p:cBhvr>
                                      <p:to>
                                        <p:strVal val="visible"/>
                                      </p:to>
                                    </p:set>
                                    <p:anim calcmode="lin" valueType="num">
                                      <p:cBhvr>
                                        <p:cTn id="12" dur="1000" fill="hold"/>
                                        <p:tgtEl>
                                          <p:spTgt spid="19474"/>
                                        </p:tgtEl>
                                        <p:attrNameLst>
                                          <p:attrName>ppt_w</p:attrName>
                                        </p:attrNameLst>
                                      </p:cBhvr>
                                      <p:tavLst>
                                        <p:tav tm="0">
                                          <p:val>
                                            <p:fltVal val="0"/>
                                          </p:val>
                                        </p:tav>
                                        <p:tav tm="100000">
                                          <p:val>
                                            <p:strVal val="#ppt_w"/>
                                          </p:val>
                                        </p:tav>
                                      </p:tavLst>
                                    </p:anim>
                                    <p:anim calcmode="lin" valueType="num">
                                      <p:cBhvr>
                                        <p:cTn id="13" dur="1000" fill="hold"/>
                                        <p:tgtEl>
                                          <p:spTgt spid="19474"/>
                                        </p:tgtEl>
                                        <p:attrNameLst>
                                          <p:attrName>ppt_h</p:attrName>
                                        </p:attrNameLst>
                                      </p:cBhvr>
                                      <p:tavLst>
                                        <p:tav tm="0">
                                          <p:val>
                                            <p:fltVal val="0"/>
                                          </p:val>
                                        </p:tav>
                                        <p:tav tm="100000">
                                          <p:val>
                                            <p:strVal val="#ppt_h"/>
                                          </p:val>
                                        </p:tav>
                                      </p:tavLst>
                                    </p:anim>
                                    <p:anim calcmode="lin" valueType="num">
                                      <p:cBhvr>
                                        <p:cTn id="14" dur="1000" fill="hold"/>
                                        <p:tgtEl>
                                          <p:spTgt spid="19474"/>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474"/>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6000"/>
                            </p:stCondLst>
                            <p:childTnLst>
                              <p:par>
                                <p:cTn id="17" presetID="15" presetClass="entr" presetSubtype="0" fill="hold" grpId="0" nodeType="afterEffect">
                                  <p:stCondLst>
                                    <p:cond delay="0"/>
                                  </p:stCondLst>
                                  <p:childTnLst>
                                    <p:set>
                                      <p:cBhvr>
                                        <p:cTn id="18" dur="1" fill="hold">
                                          <p:stCondLst>
                                            <p:cond delay="0"/>
                                          </p:stCondLst>
                                        </p:cTn>
                                        <p:tgtEl>
                                          <p:spTgt spid="19475"/>
                                        </p:tgtEl>
                                        <p:attrNameLst>
                                          <p:attrName>style.visibility</p:attrName>
                                        </p:attrNameLst>
                                      </p:cBhvr>
                                      <p:to>
                                        <p:strVal val="visible"/>
                                      </p:to>
                                    </p:set>
                                    <p:anim calcmode="lin" valueType="num">
                                      <p:cBhvr>
                                        <p:cTn id="19" dur="1000" fill="hold"/>
                                        <p:tgtEl>
                                          <p:spTgt spid="19475"/>
                                        </p:tgtEl>
                                        <p:attrNameLst>
                                          <p:attrName>ppt_w</p:attrName>
                                        </p:attrNameLst>
                                      </p:cBhvr>
                                      <p:tavLst>
                                        <p:tav tm="0">
                                          <p:val>
                                            <p:fltVal val="0"/>
                                          </p:val>
                                        </p:tav>
                                        <p:tav tm="100000">
                                          <p:val>
                                            <p:strVal val="#ppt_w"/>
                                          </p:val>
                                        </p:tav>
                                      </p:tavLst>
                                    </p:anim>
                                    <p:anim calcmode="lin" valueType="num">
                                      <p:cBhvr>
                                        <p:cTn id="20" dur="1000" fill="hold"/>
                                        <p:tgtEl>
                                          <p:spTgt spid="19475"/>
                                        </p:tgtEl>
                                        <p:attrNameLst>
                                          <p:attrName>ppt_h</p:attrName>
                                        </p:attrNameLst>
                                      </p:cBhvr>
                                      <p:tavLst>
                                        <p:tav tm="0">
                                          <p:val>
                                            <p:fltVal val="0"/>
                                          </p:val>
                                        </p:tav>
                                        <p:tav tm="100000">
                                          <p:val>
                                            <p:strVal val="#ppt_h"/>
                                          </p:val>
                                        </p:tav>
                                      </p:tavLst>
                                    </p:anim>
                                    <p:anim calcmode="lin" valueType="num">
                                      <p:cBhvr>
                                        <p:cTn id="21" dur="1000" fill="hold"/>
                                        <p:tgtEl>
                                          <p:spTgt spid="1947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475"/>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7000"/>
                            </p:stCondLst>
                            <p:childTnLst>
                              <p:par>
                                <p:cTn id="24" presetID="15" presetClass="entr" presetSubtype="0" fill="hold" grpId="0" nodeType="afterEffect">
                                  <p:stCondLst>
                                    <p:cond delay="0"/>
                                  </p:stCondLst>
                                  <p:childTnLst>
                                    <p:set>
                                      <p:cBhvr>
                                        <p:cTn id="25" dur="1" fill="hold">
                                          <p:stCondLst>
                                            <p:cond delay="0"/>
                                          </p:stCondLst>
                                        </p:cTn>
                                        <p:tgtEl>
                                          <p:spTgt spid="19476"/>
                                        </p:tgtEl>
                                        <p:attrNameLst>
                                          <p:attrName>style.visibility</p:attrName>
                                        </p:attrNameLst>
                                      </p:cBhvr>
                                      <p:to>
                                        <p:strVal val="visible"/>
                                      </p:to>
                                    </p:set>
                                    <p:anim calcmode="lin" valueType="num">
                                      <p:cBhvr>
                                        <p:cTn id="26" dur="1000" fill="hold"/>
                                        <p:tgtEl>
                                          <p:spTgt spid="19476"/>
                                        </p:tgtEl>
                                        <p:attrNameLst>
                                          <p:attrName>ppt_w</p:attrName>
                                        </p:attrNameLst>
                                      </p:cBhvr>
                                      <p:tavLst>
                                        <p:tav tm="0">
                                          <p:val>
                                            <p:fltVal val="0"/>
                                          </p:val>
                                        </p:tav>
                                        <p:tav tm="100000">
                                          <p:val>
                                            <p:strVal val="#ppt_w"/>
                                          </p:val>
                                        </p:tav>
                                      </p:tavLst>
                                    </p:anim>
                                    <p:anim calcmode="lin" valueType="num">
                                      <p:cBhvr>
                                        <p:cTn id="27" dur="1000" fill="hold"/>
                                        <p:tgtEl>
                                          <p:spTgt spid="19476"/>
                                        </p:tgtEl>
                                        <p:attrNameLst>
                                          <p:attrName>ppt_h</p:attrName>
                                        </p:attrNameLst>
                                      </p:cBhvr>
                                      <p:tavLst>
                                        <p:tav tm="0">
                                          <p:val>
                                            <p:fltVal val="0"/>
                                          </p:val>
                                        </p:tav>
                                        <p:tav tm="100000">
                                          <p:val>
                                            <p:strVal val="#ppt_h"/>
                                          </p:val>
                                        </p:tav>
                                      </p:tavLst>
                                    </p:anim>
                                    <p:anim calcmode="lin" valueType="num">
                                      <p:cBhvr>
                                        <p:cTn id="28" dur="1000" fill="hold"/>
                                        <p:tgtEl>
                                          <p:spTgt spid="1947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9476"/>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8000"/>
                            </p:stCondLst>
                            <p:childTnLst>
                              <p:par>
                                <p:cTn id="31" presetID="15" presetClass="entr" presetSubtype="0" fill="hold" grpId="0" nodeType="afterEffect">
                                  <p:stCondLst>
                                    <p:cond delay="0"/>
                                  </p:stCondLst>
                                  <p:childTnLst>
                                    <p:set>
                                      <p:cBhvr>
                                        <p:cTn id="32" dur="1" fill="hold">
                                          <p:stCondLst>
                                            <p:cond delay="0"/>
                                          </p:stCondLst>
                                        </p:cTn>
                                        <p:tgtEl>
                                          <p:spTgt spid="19478"/>
                                        </p:tgtEl>
                                        <p:attrNameLst>
                                          <p:attrName>style.visibility</p:attrName>
                                        </p:attrNameLst>
                                      </p:cBhvr>
                                      <p:to>
                                        <p:strVal val="visible"/>
                                      </p:to>
                                    </p:set>
                                    <p:anim calcmode="lin" valueType="num">
                                      <p:cBhvr>
                                        <p:cTn id="33" dur="1000" fill="hold"/>
                                        <p:tgtEl>
                                          <p:spTgt spid="19478"/>
                                        </p:tgtEl>
                                        <p:attrNameLst>
                                          <p:attrName>ppt_w</p:attrName>
                                        </p:attrNameLst>
                                      </p:cBhvr>
                                      <p:tavLst>
                                        <p:tav tm="0">
                                          <p:val>
                                            <p:fltVal val="0"/>
                                          </p:val>
                                        </p:tav>
                                        <p:tav tm="100000">
                                          <p:val>
                                            <p:strVal val="#ppt_w"/>
                                          </p:val>
                                        </p:tav>
                                      </p:tavLst>
                                    </p:anim>
                                    <p:anim calcmode="lin" valueType="num">
                                      <p:cBhvr>
                                        <p:cTn id="34" dur="1000" fill="hold"/>
                                        <p:tgtEl>
                                          <p:spTgt spid="19478"/>
                                        </p:tgtEl>
                                        <p:attrNameLst>
                                          <p:attrName>ppt_h</p:attrName>
                                        </p:attrNameLst>
                                      </p:cBhvr>
                                      <p:tavLst>
                                        <p:tav tm="0">
                                          <p:val>
                                            <p:fltVal val="0"/>
                                          </p:val>
                                        </p:tav>
                                        <p:tav tm="100000">
                                          <p:val>
                                            <p:strVal val="#ppt_h"/>
                                          </p:val>
                                        </p:tav>
                                      </p:tavLst>
                                    </p:anim>
                                    <p:anim calcmode="lin" valueType="num">
                                      <p:cBhvr>
                                        <p:cTn id="35" dur="1000" fill="hold"/>
                                        <p:tgtEl>
                                          <p:spTgt spid="19478"/>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9478"/>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9000"/>
                            </p:stCondLst>
                            <p:childTnLst>
                              <p:par>
                                <p:cTn id="38" presetID="15" presetClass="entr" presetSubtype="0" fill="hold" grpId="0" nodeType="afterEffect">
                                  <p:stCondLst>
                                    <p:cond delay="0"/>
                                  </p:stCondLst>
                                  <p:childTnLst>
                                    <p:set>
                                      <p:cBhvr>
                                        <p:cTn id="39" dur="1" fill="hold">
                                          <p:stCondLst>
                                            <p:cond delay="0"/>
                                          </p:stCondLst>
                                        </p:cTn>
                                        <p:tgtEl>
                                          <p:spTgt spid="19477"/>
                                        </p:tgtEl>
                                        <p:attrNameLst>
                                          <p:attrName>style.visibility</p:attrName>
                                        </p:attrNameLst>
                                      </p:cBhvr>
                                      <p:to>
                                        <p:strVal val="visible"/>
                                      </p:to>
                                    </p:set>
                                    <p:anim calcmode="lin" valueType="num">
                                      <p:cBhvr>
                                        <p:cTn id="40" dur="1000" fill="hold"/>
                                        <p:tgtEl>
                                          <p:spTgt spid="19477"/>
                                        </p:tgtEl>
                                        <p:attrNameLst>
                                          <p:attrName>ppt_w</p:attrName>
                                        </p:attrNameLst>
                                      </p:cBhvr>
                                      <p:tavLst>
                                        <p:tav tm="0">
                                          <p:val>
                                            <p:fltVal val="0"/>
                                          </p:val>
                                        </p:tav>
                                        <p:tav tm="100000">
                                          <p:val>
                                            <p:strVal val="#ppt_w"/>
                                          </p:val>
                                        </p:tav>
                                      </p:tavLst>
                                    </p:anim>
                                    <p:anim calcmode="lin" valueType="num">
                                      <p:cBhvr>
                                        <p:cTn id="41" dur="1000" fill="hold"/>
                                        <p:tgtEl>
                                          <p:spTgt spid="19477"/>
                                        </p:tgtEl>
                                        <p:attrNameLst>
                                          <p:attrName>ppt_h</p:attrName>
                                        </p:attrNameLst>
                                      </p:cBhvr>
                                      <p:tavLst>
                                        <p:tav tm="0">
                                          <p:val>
                                            <p:fltVal val="0"/>
                                          </p:val>
                                        </p:tav>
                                        <p:tav tm="100000">
                                          <p:val>
                                            <p:strVal val="#ppt_h"/>
                                          </p:val>
                                        </p:tav>
                                      </p:tavLst>
                                    </p:anim>
                                    <p:anim calcmode="lin" valueType="num">
                                      <p:cBhvr>
                                        <p:cTn id="42" dur="1000" fill="hold"/>
                                        <p:tgtEl>
                                          <p:spTgt spid="19477"/>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19477"/>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10000"/>
                            </p:stCondLst>
                            <p:childTnLst>
                              <p:par>
                                <p:cTn id="45" presetID="15" presetClass="entr" presetSubtype="0" fill="hold" grpId="0" nodeType="afterEffect">
                                  <p:stCondLst>
                                    <p:cond delay="0"/>
                                  </p:stCondLst>
                                  <p:childTnLst>
                                    <p:set>
                                      <p:cBhvr>
                                        <p:cTn id="46" dur="1" fill="hold">
                                          <p:stCondLst>
                                            <p:cond delay="0"/>
                                          </p:stCondLst>
                                        </p:cTn>
                                        <p:tgtEl>
                                          <p:spTgt spid="19479"/>
                                        </p:tgtEl>
                                        <p:attrNameLst>
                                          <p:attrName>style.visibility</p:attrName>
                                        </p:attrNameLst>
                                      </p:cBhvr>
                                      <p:to>
                                        <p:strVal val="visible"/>
                                      </p:to>
                                    </p:set>
                                    <p:anim calcmode="lin" valueType="num">
                                      <p:cBhvr>
                                        <p:cTn id="47" dur="1000" fill="hold"/>
                                        <p:tgtEl>
                                          <p:spTgt spid="19479"/>
                                        </p:tgtEl>
                                        <p:attrNameLst>
                                          <p:attrName>ppt_w</p:attrName>
                                        </p:attrNameLst>
                                      </p:cBhvr>
                                      <p:tavLst>
                                        <p:tav tm="0">
                                          <p:val>
                                            <p:fltVal val="0"/>
                                          </p:val>
                                        </p:tav>
                                        <p:tav tm="100000">
                                          <p:val>
                                            <p:strVal val="#ppt_w"/>
                                          </p:val>
                                        </p:tav>
                                      </p:tavLst>
                                    </p:anim>
                                    <p:anim calcmode="lin" valueType="num">
                                      <p:cBhvr>
                                        <p:cTn id="48" dur="1000" fill="hold"/>
                                        <p:tgtEl>
                                          <p:spTgt spid="19479"/>
                                        </p:tgtEl>
                                        <p:attrNameLst>
                                          <p:attrName>ppt_h</p:attrName>
                                        </p:attrNameLst>
                                      </p:cBhvr>
                                      <p:tavLst>
                                        <p:tav tm="0">
                                          <p:val>
                                            <p:fltVal val="0"/>
                                          </p:val>
                                        </p:tav>
                                        <p:tav tm="100000">
                                          <p:val>
                                            <p:strVal val="#ppt_h"/>
                                          </p:val>
                                        </p:tav>
                                      </p:tavLst>
                                    </p:anim>
                                    <p:anim calcmode="lin" valueType="num">
                                      <p:cBhvr>
                                        <p:cTn id="49" dur="1000" fill="hold"/>
                                        <p:tgtEl>
                                          <p:spTgt spid="1947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9479"/>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11000"/>
                            </p:stCondLst>
                            <p:childTnLst>
                              <p:par>
                                <p:cTn id="52" presetID="15" presetClass="entr" presetSubtype="0" fill="hold" grpId="0" nodeType="afterEffect">
                                  <p:stCondLst>
                                    <p:cond delay="0"/>
                                  </p:stCondLst>
                                  <p:childTnLst>
                                    <p:set>
                                      <p:cBhvr>
                                        <p:cTn id="53" dur="1" fill="hold">
                                          <p:stCondLst>
                                            <p:cond delay="0"/>
                                          </p:stCondLst>
                                        </p:cTn>
                                        <p:tgtEl>
                                          <p:spTgt spid="19480"/>
                                        </p:tgtEl>
                                        <p:attrNameLst>
                                          <p:attrName>style.visibility</p:attrName>
                                        </p:attrNameLst>
                                      </p:cBhvr>
                                      <p:to>
                                        <p:strVal val="visible"/>
                                      </p:to>
                                    </p:set>
                                    <p:anim calcmode="lin" valueType="num">
                                      <p:cBhvr>
                                        <p:cTn id="54" dur="1000" fill="hold"/>
                                        <p:tgtEl>
                                          <p:spTgt spid="19480"/>
                                        </p:tgtEl>
                                        <p:attrNameLst>
                                          <p:attrName>ppt_w</p:attrName>
                                        </p:attrNameLst>
                                      </p:cBhvr>
                                      <p:tavLst>
                                        <p:tav tm="0">
                                          <p:val>
                                            <p:fltVal val="0"/>
                                          </p:val>
                                        </p:tav>
                                        <p:tav tm="100000">
                                          <p:val>
                                            <p:strVal val="#ppt_w"/>
                                          </p:val>
                                        </p:tav>
                                      </p:tavLst>
                                    </p:anim>
                                    <p:anim calcmode="lin" valueType="num">
                                      <p:cBhvr>
                                        <p:cTn id="55" dur="1000" fill="hold"/>
                                        <p:tgtEl>
                                          <p:spTgt spid="19480"/>
                                        </p:tgtEl>
                                        <p:attrNameLst>
                                          <p:attrName>ppt_h</p:attrName>
                                        </p:attrNameLst>
                                      </p:cBhvr>
                                      <p:tavLst>
                                        <p:tav tm="0">
                                          <p:val>
                                            <p:fltVal val="0"/>
                                          </p:val>
                                        </p:tav>
                                        <p:tav tm="100000">
                                          <p:val>
                                            <p:strVal val="#ppt_h"/>
                                          </p:val>
                                        </p:tav>
                                      </p:tavLst>
                                    </p:anim>
                                    <p:anim calcmode="lin" valueType="num">
                                      <p:cBhvr>
                                        <p:cTn id="56" dur="1000" fill="hold"/>
                                        <p:tgtEl>
                                          <p:spTgt spid="1948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94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9481"/>
                                        </p:tgtEl>
                                        <p:attrNameLst>
                                          <p:attrName>style.visibility</p:attrName>
                                        </p:attrNameLst>
                                      </p:cBhvr>
                                      <p:to>
                                        <p:strVal val="visible"/>
                                      </p:to>
                                    </p:set>
                                    <p:anim calcmode="lin" valueType="num">
                                      <p:cBhvr>
                                        <p:cTn id="62" dur="500" fill="hold"/>
                                        <p:tgtEl>
                                          <p:spTgt spid="19481"/>
                                        </p:tgtEl>
                                        <p:attrNameLst>
                                          <p:attrName>ppt_w</p:attrName>
                                        </p:attrNameLst>
                                      </p:cBhvr>
                                      <p:tavLst>
                                        <p:tav tm="0">
                                          <p:val>
                                            <p:fltVal val="0"/>
                                          </p:val>
                                        </p:tav>
                                        <p:tav tm="100000">
                                          <p:val>
                                            <p:strVal val="#ppt_w"/>
                                          </p:val>
                                        </p:tav>
                                      </p:tavLst>
                                    </p:anim>
                                    <p:anim calcmode="lin" valueType="num">
                                      <p:cBhvr>
                                        <p:cTn id="63" dur="500" fill="hold"/>
                                        <p:tgtEl>
                                          <p:spTgt spid="19481"/>
                                        </p:tgtEl>
                                        <p:attrNameLst>
                                          <p:attrName>ppt_h</p:attrName>
                                        </p:attrNameLst>
                                      </p:cBhvr>
                                      <p:tavLst>
                                        <p:tav tm="0">
                                          <p:val>
                                            <p:fltVal val="0"/>
                                          </p:val>
                                        </p:tav>
                                        <p:tav tm="100000">
                                          <p:val>
                                            <p:strVal val="#ppt_h"/>
                                          </p:val>
                                        </p:tav>
                                      </p:tavLst>
                                    </p:anim>
                                    <p:animEffect transition="in" filter="fade">
                                      <p:cBhvr>
                                        <p:cTn id="64" dur="500"/>
                                        <p:tgtEl>
                                          <p:spTgt spid="1948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9482"/>
                                        </p:tgtEl>
                                        <p:attrNameLst>
                                          <p:attrName>style.visibility</p:attrName>
                                        </p:attrNameLst>
                                      </p:cBhvr>
                                      <p:to>
                                        <p:strVal val="visible"/>
                                      </p:to>
                                    </p:set>
                                    <p:anim calcmode="lin" valueType="num">
                                      <p:cBhvr>
                                        <p:cTn id="69" dur="500" fill="hold"/>
                                        <p:tgtEl>
                                          <p:spTgt spid="19482"/>
                                        </p:tgtEl>
                                        <p:attrNameLst>
                                          <p:attrName>ppt_w</p:attrName>
                                        </p:attrNameLst>
                                      </p:cBhvr>
                                      <p:tavLst>
                                        <p:tav tm="0">
                                          <p:val>
                                            <p:fltVal val="0"/>
                                          </p:val>
                                        </p:tav>
                                        <p:tav tm="100000">
                                          <p:val>
                                            <p:strVal val="#ppt_w"/>
                                          </p:val>
                                        </p:tav>
                                      </p:tavLst>
                                    </p:anim>
                                    <p:anim calcmode="lin" valueType="num">
                                      <p:cBhvr>
                                        <p:cTn id="70" dur="500" fill="hold"/>
                                        <p:tgtEl>
                                          <p:spTgt spid="19482"/>
                                        </p:tgtEl>
                                        <p:attrNameLst>
                                          <p:attrName>ppt_h</p:attrName>
                                        </p:attrNameLst>
                                      </p:cBhvr>
                                      <p:tavLst>
                                        <p:tav tm="0">
                                          <p:val>
                                            <p:fltVal val="0"/>
                                          </p:val>
                                        </p:tav>
                                        <p:tav tm="100000">
                                          <p:val>
                                            <p:strVal val="#ppt_h"/>
                                          </p:val>
                                        </p:tav>
                                      </p:tavLst>
                                    </p:anim>
                                    <p:animEffect transition="in" filter="fade">
                                      <p:cBhvr>
                                        <p:cTn id="71" dur="500"/>
                                        <p:tgtEl>
                                          <p:spTgt spid="19482"/>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9483"/>
                                        </p:tgtEl>
                                        <p:attrNameLst>
                                          <p:attrName>style.visibility</p:attrName>
                                        </p:attrNameLst>
                                      </p:cBhvr>
                                      <p:to>
                                        <p:strVal val="visible"/>
                                      </p:to>
                                    </p:set>
                                    <p:anim calcmode="lin" valueType="num">
                                      <p:cBhvr>
                                        <p:cTn id="76" dur="500" fill="hold"/>
                                        <p:tgtEl>
                                          <p:spTgt spid="19483"/>
                                        </p:tgtEl>
                                        <p:attrNameLst>
                                          <p:attrName>ppt_w</p:attrName>
                                        </p:attrNameLst>
                                      </p:cBhvr>
                                      <p:tavLst>
                                        <p:tav tm="0">
                                          <p:val>
                                            <p:fltVal val="0"/>
                                          </p:val>
                                        </p:tav>
                                        <p:tav tm="100000">
                                          <p:val>
                                            <p:strVal val="#ppt_w"/>
                                          </p:val>
                                        </p:tav>
                                      </p:tavLst>
                                    </p:anim>
                                    <p:anim calcmode="lin" valueType="num">
                                      <p:cBhvr>
                                        <p:cTn id="77" dur="500" fill="hold"/>
                                        <p:tgtEl>
                                          <p:spTgt spid="19483"/>
                                        </p:tgtEl>
                                        <p:attrNameLst>
                                          <p:attrName>ppt_h</p:attrName>
                                        </p:attrNameLst>
                                      </p:cBhvr>
                                      <p:tavLst>
                                        <p:tav tm="0">
                                          <p:val>
                                            <p:fltVal val="0"/>
                                          </p:val>
                                        </p:tav>
                                        <p:tav tm="100000">
                                          <p:val>
                                            <p:strVal val="#ppt_h"/>
                                          </p:val>
                                        </p:tav>
                                      </p:tavLst>
                                    </p:anim>
                                    <p:animEffect transition="in" filter="fade">
                                      <p:cBhvr>
                                        <p:cTn id="78" dur="500"/>
                                        <p:tgtEl>
                                          <p:spTgt spid="19483"/>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9484"/>
                                        </p:tgtEl>
                                        <p:attrNameLst>
                                          <p:attrName>style.visibility</p:attrName>
                                        </p:attrNameLst>
                                      </p:cBhvr>
                                      <p:to>
                                        <p:strVal val="visible"/>
                                      </p:to>
                                    </p:set>
                                    <p:anim calcmode="lin" valueType="num">
                                      <p:cBhvr>
                                        <p:cTn id="83" dur="500" fill="hold"/>
                                        <p:tgtEl>
                                          <p:spTgt spid="19484"/>
                                        </p:tgtEl>
                                        <p:attrNameLst>
                                          <p:attrName>ppt_w</p:attrName>
                                        </p:attrNameLst>
                                      </p:cBhvr>
                                      <p:tavLst>
                                        <p:tav tm="0">
                                          <p:val>
                                            <p:fltVal val="0"/>
                                          </p:val>
                                        </p:tav>
                                        <p:tav tm="100000">
                                          <p:val>
                                            <p:strVal val="#ppt_w"/>
                                          </p:val>
                                        </p:tav>
                                      </p:tavLst>
                                    </p:anim>
                                    <p:anim calcmode="lin" valueType="num">
                                      <p:cBhvr>
                                        <p:cTn id="84" dur="500" fill="hold"/>
                                        <p:tgtEl>
                                          <p:spTgt spid="19484"/>
                                        </p:tgtEl>
                                        <p:attrNameLst>
                                          <p:attrName>ppt_h</p:attrName>
                                        </p:attrNameLst>
                                      </p:cBhvr>
                                      <p:tavLst>
                                        <p:tav tm="0">
                                          <p:val>
                                            <p:fltVal val="0"/>
                                          </p:val>
                                        </p:tav>
                                        <p:tav tm="100000">
                                          <p:val>
                                            <p:strVal val="#ppt_h"/>
                                          </p:val>
                                        </p:tav>
                                      </p:tavLst>
                                    </p:anim>
                                    <p:animEffect transition="in" filter="fade">
                                      <p:cBhvr>
                                        <p:cTn id="85" dur="500"/>
                                        <p:tgtEl>
                                          <p:spTgt spid="19484"/>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19485"/>
                                        </p:tgtEl>
                                        <p:attrNameLst>
                                          <p:attrName>style.visibility</p:attrName>
                                        </p:attrNameLst>
                                      </p:cBhvr>
                                      <p:to>
                                        <p:strVal val="visible"/>
                                      </p:to>
                                    </p:set>
                                    <p:anim calcmode="lin" valueType="num">
                                      <p:cBhvr>
                                        <p:cTn id="90" dur="500" fill="hold"/>
                                        <p:tgtEl>
                                          <p:spTgt spid="19485"/>
                                        </p:tgtEl>
                                        <p:attrNameLst>
                                          <p:attrName>ppt_w</p:attrName>
                                        </p:attrNameLst>
                                      </p:cBhvr>
                                      <p:tavLst>
                                        <p:tav tm="0">
                                          <p:val>
                                            <p:fltVal val="0"/>
                                          </p:val>
                                        </p:tav>
                                        <p:tav tm="100000">
                                          <p:val>
                                            <p:strVal val="#ppt_w"/>
                                          </p:val>
                                        </p:tav>
                                      </p:tavLst>
                                    </p:anim>
                                    <p:anim calcmode="lin" valueType="num">
                                      <p:cBhvr>
                                        <p:cTn id="91" dur="500" fill="hold"/>
                                        <p:tgtEl>
                                          <p:spTgt spid="19485"/>
                                        </p:tgtEl>
                                        <p:attrNameLst>
                                          <p:attrName>ppt_h</p:attrName>
                                        </p:attrNameLst>
                                      </p:cBhvr>
                                      <p:tavLst>
                                        <p:tav tm="0">
                                          <p:val>
                                            <p:fltVal val="0"/>
                                          </p:val>
                                        </p:tav>
                                        <p:tav tm="100000">
                                          <p:val>
                                            <p:strVal val="#ppt_h"/>
                                          </p:val>
                                        </p:tav>
                                      </p:tavLst>
                                    </p:anim>
                                    <p:animEffect transition="in" filter="fade">
                                      <p:cBhvr>
                                        <p:cTn id="92" dur="500"/>
                                        <p:tgtEl>
                                          <p:spTgt spid="19485"/>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19486"/>
                                        </p:tgtEl>
                                        <p:attrNameLst>
                                          <p:attrName>style.visibility</p:attrName>
                                        </p:attrNameLst>
                                      </p:cBhvr>
                                      <p:to>
                                        <p:strVal val="visible"/>
                                      </p:to>
                                    </p:set>
                                    <p:anim calcmode="lin" valueType="num">
                                      <p:cBhvr>
                                        <p:cTn id="97" dur="500" fill="hold"/>
                                        <p:tgtEl>
                                          <p:spTgt spid="19486"/>
                                        </p:tgtEl>
                                        <p:attrNameLst>
                                          <p:attrName>ppt_w</p:attrName>
                                        </p:attrNameLst>
                                      </p:cBhvr>
                                      <p:tavLst>
                                        <p:tav tm="0">
                                          <p:val>
                                            <p:fltVal val="0"/>
                                          </p:val>
                                        </p:tav>
                                        <p:tav tm="100000">
                                          <p:val>
                                            <p:strVal val="#ppt_w"/>
                                          </p:val>
                                        </p:tav>
                                      </p:tavLst>
                                    </p:anim>
                                    <p:anim calcmode="lin" valueType="num">
                                      <p:cBhvr>
                                        <p:cTn id="98" dur="500" fill="hold"/>
                                        <p:tgtEl>
                                          <p:spTgt spid="19486"/>
                                        </p:tgtEl>
                                        <p:attrNameLst>
                                          <p:attrName>ppt_h</p:attrName>
                                        </p:attrNameLst>
                                      </p:cBhvr>
                                      <p:tavLst>
                                        <p:tav tm="0">
                                          <p:val>
                                            <p:fltVal val="0"/>
                                          </p:val>
                                        </p:tav>
                                        <p:tav tm="100000">
                                          <p:val>
                                            <p:strVal val="#ppt_h"/>
                                          </p:val>
                                        </p:tav>
                                      </p:tavLst>
                                    </p:anim>
                                    <p:animEffect transition="in" filter="fade">
                                      <p:cBhvr>
                                        <p:cTn id="99" dur="500"/>
                                        <p:tgtEl>
                                          <p:spTgt spid="1948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19487"/>
                                        </p:tgtEl>
                                        <p:attrNameLst>
                                          <p:attrName>style.visibility</p:attrName>
                                        </p:attrNameLst>
                                      </p:cBhvr>
                                      <p:to>
                                        <p:strVal val="visible"/>
                                      </p:to>
                                    </p:set>
                                    <p:anim calcmode="lin" valueType="num">
                                      <p:cBhvr>
                                        <p:cTn id="104" dur="500" fill="hold"/>
                                        <p:tgtEl>
                                          <p:spTgt spid="19487"/>
                                        </p:tgtEl>
                                        <p:attrNameLst>
                                          <p:attrName>ppt_w</p:attrName>
                                        </p:attrNameLst>
                                      </p:cBhvr>
                                      <p:tavLst>
                                        <p:tav tm="0">
                                          <p:val>
                                            <p:fltVal val="0"/>
                                          </p:val>
                                        </p:tav>
                                        <p:tav tm="100000">
                                          <p:val>
                                            <p:strVal val="#ppt_w"/>
                                          </p:val>
                                        </p:tav>
                                      </p:tavLst>
                                    </p:anim>
                                    <p:anim calcmode="lin" valueType="num">
                                      <p:cBhvr>
                                        <p:cTn id="105" dur="500" fill="hold"/>
                                        <p:tgtEl>
                                          <p:spTgt spid="19487"/>
                                        </p:tgtEl>
                                        <p:attrNameLst>
                                          <p:attrName>ppt_h</p:attrName>
                                        </p:attrNameLst>
                                      </p:cBhvr>
                                      <p:tavLst>
                                        <p:tav tm="0">
                                          <p:val>
                                            <p:fltVal val="0"/>
                                          </p:val>
                                        </p:tav>
                                        <p:tav tm="100000">
                                          <p:val>
                                            <p:strVal val="#ppt_h"/>
                                          </p:val>
                                        </p:tav>
                                      </p:tavLst>
                                    </p:anim>
                                    <p:animEffect transition="in" filter="fade">
                                      <p:cBhvr>
                                        <p:cTn id="106" dur="500"/>
                                        <p:tgtEl>
                                          <p:spTgt spid="19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autoUpdateAnimBg="0"/>
      <p:bldP spid="19475" grpId="0" autoUpdateAnimBg="0"/>
      <p:bldP spid="19476" grpId="0" autoUpdateAnimBg="0"/>
      <p:bldP spid="19477" grpId="0" autoUpdateAnimBg="0"/>
      <p:bldP spid="19478" grpId="0" autoUpdateAnimBg="0"/>
      <p:bldP spid="19479" grpId="0" autoUpdateAnimBg="0"/>
      <p:bldP spid="19480" grpId="0" autoUpdateAnimBg="0"/>
      <p:bldP spid="19481" grpId="0"/>
      <p:bldP spid="19482" grpId="0"/>
      <p:bldP spid="19483" grpId="0"/>
      <p:bldP spid="19484" grpId="0"/>
      <p:bldP spid="19485" grpId="0"/>
      <p:bldP spid="19486" grpId="0"/>
      <p:bldP spid="1948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nl-NL"/>
              <a:t>Begrippen</a:t>
            </a:r>
          </a:p>
        </p:txBody>
      </p:sp>
      <p:sp>
        <p:nvSpPr>
          <p:cNvPr id="21507" name="Rectangle 3"/>
          <p:cNvSpPr>
            <a:spLocks noGrp="1" noChangeArrowheads="1"/>
          </p:cNvSpPr>
          <p:nvPr>
            <p:ph type="body" idx="1"/>
          </p:nvPr>
        </p:nvSpPr>
        <p:spPr>
          <a:xfrm>
            <a:off x="673100" y="1795463"/>
            <a:ext cx="7772400" cy="2209800"/>
          </a:xfrm>
          <a:noFill/>
        </p:spPr>
        <p:txBody>
          <a:bodyPr/>
          <a:lstStyle/>
          <a:p>
            <a:r>
              <a:rPr lang="en-US" sz="2400" dirty="0" err="1"/>
              <a:t>Welke</a:t>
            </a:r>
            <a:r>
              <a:rPr lang="en-US" sz="2400" dirty="0"/>
              <a:t> </a:t>
            </a:r>
            <a:r>
              <a:rPr lang="en-US" sz="2400" dirty="0" err="1"/>
              <a:t>soorten</a:t>
            </a:r>
            <a:r>
              <a:rPr lang="en-US" sz="2400" dirty="0"/>
              <a:t> </a:t>
            </a:r>
            <a:r>
              <a:rPr lang="en-US" sz="2400" dirty="0" err="1"/>
              <a:t>beknelling</a:t>
            </a:r>
            <a:r>
              <a:rPr lang="en-US" sz="2400" dirty="0"/>
              <a:t> </a:t>
            </a:r>
            <a:r>
              <a:rPr lang="en-US" sz="2400" dirty="0" err="1"/>
              <a:t>kunt</a:t>
            </a:r>
            <a:r>
              <a:rPr lang="en-US" sz="2400" dirty="0"/>
              <a:t> u </a:t>
            </a:r>
            <a:r>
              <a:rPr lang="en-US" sz="2400" dirty="0" err="1"/>
              <a:t>benoemen</a:t>
            </a:r>
            <a:r>
              <a:rPr lang="en-US" sz="2400" dirty="0"/>
              <a:t>?</a:t>
            </a:r>
            <a:endParaRPr lang="nl-NL" sz="2400" dirty="0"/>
          </a:p>
          <a:p>
            <a:endParaRPr lang="nl-NL" sz="2400" dirty="0"/>
          </a:p>
          <a:p>
            <a:pPr lvl="1"/>
            <a:r>
              <a:rPr lang="nl-NL" sz="2400" dirty="0"/>
              <a:t>Mechanisch</a:t>
            </a:r>
          </a:p>
          <a:p>
            <a:pPr lvl="1"/>
            <a:r>
              <a:rPr lang="nl-NL" sz="2400" dirty="0"/>
              <a:t>Fysiek, type 1</a:t>
            </a:r>
          </a:p>
          <a:p>
            <a:pPr lvl="1"/>
            <a:r>
              <a:rPr lang="nl-NL" sz="2400" dirty="0"/>
              <a:t>Fysiek, type 2</a:t>
            </a:r>
          </a:p>
        </p:txBody>
      </p:sp>
      <p:pic>
        <p:nvPicPr>
          <p:cNvPr id="21508" name="Picture 4" descr="DSC00026"/>
          <p:cNvPicPr>
            <a:picLocks noChangeAspect="1" noChangeArrowheads="1"/>
          </p:cNvPicPr>
          <p:nvPr/>
        </p:nvPicPr>
        <p:blipFill>
          <a:blip r:embed="rId3" cstate="print"/>
          <a:srcRect/>
          <a:stretch>
            <a:fillRect/>
          </a:stretch>
        </p:blipFill>
        <p:spPr bwMode="auto">
          <a:xfrm>
            <a:off x="4067175" y="2565400"/>
            <a:ext cx="4857750" cy="3643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150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 calcmode="lin" valueType="num">
                                      <p:cBhvr>
                                        <p:cTn id="14" dur="1000" fill="hold"/>
                                        <p:tgtEl>
                                          <p:spTgt spid="21507">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21507">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215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p:cTn id="21" dur="1000" fill="hold"/>
                                        <p:tgtEl>
                                          <p:spTgt spid="21507">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21507">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2150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anim calcmode="lin" valueType="num">
                                      <p:cBhvr>
                                        <p:cTn id="28" dur="1000" fill="hold"/>
                                        <p:tgtEl>
                                          <p:spTgt spid="21507">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21507">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2150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1508"/>
                                        </p:tgtEl>
                                        <p:attrNameLst>
                                          <p:attrName>style.visibility</p:attrName>
                                        </p:attrNameLst>
                                      </p:cBhvr>
                                      <p:to>
                                        <p:strVal val="visible"/>
                                      </p:to>
                                    </p:set>
                                    <p:anim calcmode="lin" valueType="num">
                                      <p:cBhvr>
                                        <p:cTn id="35" dur="3000" fill="hold"/>
                                        <p:tgtEl>
                                          <p:spTgt spid="21508"/>
                                        </p:tgtEl>
                                        <p:attrNameLst>
                                          <p:attrName>ppt_w</p:attrName>
                                        </p:attrNameLst>
                                      </p:cBhvr>
                                      <p:tavLst>
                                        <p:tav tm="0">
                                          <p:val>
                                            <p:fltVal val="0"/>
                                          </p:val>
                                        </p:tav>
                                        <p:tav tm="100000">
                                          <p:val>
                                            <p:strVal val="#ppt_w"/>
                                          </p:val>
                                        </p:tav>
                                      </p:tavLst>
                                    </p:anim>
                                    <p:anim calcmode="lin" valueType="num">
                                      <p:cBhvr>
                                        <p:cTn id="36" dur="3000" fill="hold"/>
                                        <p:tgtEl>
                                          <p:spTgt spid="21508"/>
                                        </p:tgtEl>
                                        <p:attrNameLst>
                                          <p:attrName>ppt_h</p:attrName>
                                        </p:attrNameLst>
                                      </p:cBhvr>
                                      <p:tavLst>
                                        <p:tav tm="0">
                                          <p:val>
                                            <p:fltVal val="0"/>
                                          </p:val>
                                        </p:tav>
                                        <p:tav tm="100000">
                                          <p:val>
                                            <p:strVal val="#ppt_h"/>
                                          </p:val>
                                        </p:tav>
                                      </p:tavLst>
                                    </p:anim>
                                    <p:animEffect transition="in" filter="fade">
                                      <p:cBhvr>
                                        <p:cTn id="37" dur="3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nl-NL"/>
              <a:t>Mechanische beknelling</a:t>
            </a:r>
          </a:p>
        </p:txBody>
      </p:sp>
      <p:pic>
        <p:nvPicPr>
          <p:cNvPr id="23555" name="Picture 3" descr="weird027"/>
          <p:cNvPicPr>
            <a:picLocks noChangeAspect="1" noChangeArrowheads="1"/>
          </p:cNvPicPr>
          <p:nvPr/>
        </p:nvPicPr>
        <p:blipFill>
          <a:blip r:embed="rId3" cstate="print"/>
          <a:srcRect t="6615"/>
          <a:stretch>
            <a:fillRect/>
          </a:stretch>
        </p:blipFill>
        <p:spPr bwMode="auto">
          <a:xfrm>
            <a:off x="1104900" y="1557338"/>
            <a:ext cx="6934200" cy="4865687"/>
          </a:xfrm>
          <a:prstGeom prst="rect">
            <a:avLst/>
          </a:prstGeom>
          <a:noFill/>
          <a:ln w="3175">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2000" fill="hold"/>
                                        <p:tgtEl>
                                          <p:spTgt spid="23555"/>
                                        </p:tgtEl>
                                        <p:attrNameLst>
                                          <p:attrName>ppt_w</p:attrName>
                                        </p:attrNameLst>
                                      </p:cBhvr>
                                      <p:tavLst>
                                        <p:tav tm="0">
                                          <p:val>
                                            <p:fltVal val="0"/>
                                          </p:val>
                                        </p:tav>
                                        <p:tav tm="100000">
                                          <p:val>
                                            <p:strVal val="#ppt_w"/>
                                          </p:val>
                                        </p:tav>
                                      </p:tavLst>
                                    </p:anim>
                                    <p:anim calcmode="lin" valueType="num">
                                      <p:cBhvr>
                                        <p:cTn id="8" dur="2000" fill="hold"/>
                                        <p:tgtEl>
                                          <p:spTgt spid="23555"/>
                                        </p:tgtEl>
                                        <p:attrNameLst>
                                          <p:attrName>ppt_h</p:attrName>
                                        </p:attrNameLst>
                                      </p:cBhvr>
                                      <p:tavLst>
                                        <p:tav tm="0">
                                          <p:val>
                                            <p:fltVal val="0"/>
                                          </p:val>
                                        </p:tav>
                                        <p:tav tm="100000">
                                          <p:val>
                                            <p:strVal val="#ppt_h"/>
                                          </p:val>
                                        </p:tav>
                                      </p:tavLst>
                                    </p:anim>
                                    <p:animEffect transition="in" filter="fade">
                                      <p:cBhvr>
                                        <p:cTn id="9" dur="20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nl-NL"/>
              <a:t>Fysiek beknelling, type 1</a:t>
            </a:r>
          </a:p>
        </p:txBody>
      </p:sp>
      <p:pic>
        <p:nvPicPr>
          <p:cNvPr id="25603" name="Picture 3" descr="type 1[1]"/>
          <p:cNvPicPr>
            <a:picLocks noChangeAspect="1" noChangeArrowheads="1"/>
          </p:cNvPicPr>
          <p:nvPr/>
        </p:nvPicPr>
        <p:blipFill>
          <a:blip r:embed="rId3" cstate="print"/>
          <a:srcRect/>
          <a:stretch>
            <a:fillRect/>
          </a:stretch>
        </p:blipFill>
        <p:spPr bwMode="auto">
          <a:xfrm>
            <a:off x="1220788" y="1376363"/>
            <a:ext cx="6654800" cy="46243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1000" fill="hold"/>
                                        <p:tgtEl>
                                          <p:spTgt spid="25603"/>
                                        </p:tgtEl>
                                        <p:attrNameLst>
                                          <p:attrName>ppt_w</p:attrName>
                                        </p:attrNameLst>
                                      </p:cBhvr>
                                      <p:tavLst>
                                        <p:tav tm="0">
                                          <p:val>
                                            <p:fltVal val="0"/>
                                          </p:val>
                                        </p:tav>
                                        <p:tav tm="100000">
                                          <p:val>
                                            <p:strVal val="#ppt_w"/>
                                          </p:val>
                                        </p:tav>
                                      </p:tavLst>
                                    </p:anim>
                                    <p:anim calcmode="lin" valueType="num">
                                      <p:cBhvr>
                                        <p:cTn id="8" dur="1000" fill="hold"/>
                                        <p:tgtEl>
                                          <p:spTgt spid="25603"/>
                                        </p:tgtEl>
                                        <p:attrNameLst>
                                          <p:attrName>ppt_h</p:attrName>
                                        </p:attrNameLst>
                                      </p:cBhvr>
                                      <p:tavLst>
                                        <p:tav tm="0">
                                          <p:val>
                                            <p:fltVal val="0"/>
                                          </p:val>
                                        </p:tav>
                                        <p:tav tm="100000">
                                          <p:val>
                                            <p:strVal val="#ppt_h"/>
                                          </p:val>
                                        </p:tav>
                                      </p:tavLst>
                                    </p:anim>
                                    <p:animEffect transition="in" filter="fade">
                                      <p:cBhvr>
                                        <p:cTn id="9" dur="1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nl-NL"/>
              <a:t>Fysieke beknelling, type 2</a:t>
            </a:r>
          </a:p>
        </p:txBody>
      </p:sp>
      <p:grpSp>
        <p:nvGrpSpPr>
          <p:cNvPr id="2" name="Group 3"/>
          <p:cNvGrpSpPr>
            <a:grpSpLocks/>
          </p:cNvGrpSpPr>
          <p:nvPr/>
        </p:nvGrpSpPr>
        <p:grpSpPr bwMode="auto">
          <a:xfrm>
            <a:off x="1103313" y="1052513"/>
            <a:ext cx="6935787" cy="5202237"/>
            <a:chOff x="695" y="663"/>
            <a:chExt cx="4369" cy="3277"/>
          </a:xfrm>
        </p:grpSpPr>
        <p:pic>
          <p:nvPicPr>
            <p:cNvPr id="27652" name="Picture 4" descr="DSC00013"/>
            <p:cNvPicPr>
              <a:picLocks noChangeAspect="1" noChangeArrowheads="1"/>
            </p:cNvPicPr>
            <p:nvPr/>
          </p:nvPicPr>
          <p:blipFill>
            <a:blip r:embed="rId3" cstate="print"/>
            <a:srcRect/>
            <a:stretch>
              <a:fillRect/>
            </a:stretch>
          </p:blipFill>
          <p:spPr bwMode="auto">
            <a:xfrm>
              <a:off x="695" y="663"/>
              <a:ext cx="4369" cy="3277"/>
            </a:xfrm>
            <a:prstGeom prst="rect">
              <a:avLst/>
            </a:prstGeom>
            <a:noFill/>
          </p:spPr>
        </p:pic>
        <p:sp>
          <p:nvSpPr>
            <p:cNvPr id="27653" name="Rectangle 5"/>
            <p:cNvSpPr>
              <a:spLocks noChangeArrowheads="1"/>
            </p:cNvSpPr>
            <p:nvPr/>
          </p:nvSpPr>
          <p:spPr bwMode="auto">
            <a:xfrm>
              <a:off x="2971" y="2069"/>
              <a:ext cx="90" cy="136"/>
            </a:xfrm>
            <a:prstGeom prst="rect">
              <a:avLst/>
            </a:prstGeom>
            <a:solidFill>
              <a:schemeClr val="tx1"/>
            </a:solidFill>
            <a:ln w="9525" algn="ctr">
              <a:noFill/>
              <a:miter lim="800000"/>
              <a:headEnd/>
              <a:tailEnd/>
            </a:ln>
            <a:effectLst/>
          </p:spPr>
          <p:txBody>
            <a:bodyPr wrap="none" anchor="ctr"/>
            <a:lstStyle/>
            <a:p>
              <a:endParaRPr lang="nl-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nl-NL"/>
              <a:t>Video</a:t>
            </a:r>
          </a:p>
        </p:txBody>
      </p:sp>
      <p:pic>
        <p:nvPicPr>
          <p:cNvPr id="29700" name="Mechanische beknelling 2.wmv">
            <a:hlinkClick r:id="" action="ppaction://media"/>
          </p:cNvPr>
          <p:cNvPicPr>
            <a:picLocks noGrp="1" noRot="1" noChangeAspect="1" noChangeArrowheads="1"/>
          </p:cNvPicPr>
          <p:nvPr>
            <p:ph idx="1"/>
            <a:videoFile r:link="rId1"/>
          </p:nvPr>
        </p:nvPicPr>
        <p:blipFill>
          <a:blip r:embed="rId4" cstate="print"/>
          <a:srcRect/>
          <a:stretch>
            <a:fillRect/>
          </a:stretch>
        </p:blipFill>
        <p:spPr>
          <a:xfrm>
            <a:off x="1763713" y="1587500"/>
            <a:ext cx="5570537" cy="3713163"/>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1170" fill="hold"/>
                                        <p:tgtEl>
                                          <p:spTgt spid="2970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9700"/>
                </p:tgtEl>
              </p:cMediaNode>
            </p:video>
            <p:seq concurrent="1" nextAc="seek">
              <p:cTn id="8" restart="whenNotActive" fill="hold" evtFilter="cancelBubble" nodeType="interactiveSeq">
                <p:stCondLst>
                  <p:cond evt="onClick" delay="0">
                    <p:tgtEl>
                      <p:spTgt spid="2970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9700"/>
                                        </p:tgtEl>
                                      </p:cBhvr>
                                    </p:cmd>
                                  </p:childTnLst>
                                </p:cTn>
                              </p:par>
                            </p:childTnLst>
                          </p:cTn>
                        </p:par>
                      </p:childTnLst>
                    </p:cTn>
                  </p:par>
                </p:childTnLst>
              </p:cTn>
              <p:nextCondLst>
                <p:cond evt="onClick" delay="0">
                  <p:tgtEl>
                    <p:spTgt spid="29700"/>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07963" y="2406650"/>
            <a:ext cx="8689975" cy="1708150"/>
          </a:xfrm>
          <a:prstGeom prst="rect">
            <a:avLst/>
          </a:prstGeom>
          <a:noFill/>
          <a:ln w="9525">
            <a:noFill/>
            <a:miter lim="800000"/>
            <a:headEnd/>
            <a:tailEnd/>
          </a:ln>
          <a:effectLst/>
        </p:spPr>
        <p:txBody>
          <a:bodyPr>
            <a:spAutoFit/>
          </a:bodyPr>
          <a:lstStyle/>
          <a:p>
            <a:pPr eaLnBrk="0" hangingPunct="0">
              <a:spcBef>
                <a:spcPct val="50000"/>
              </a:spcBef>
              <a:buFont typeface="Arial" pitchFamily="34" charset="0"/>
              <a:buChar char="•"/>
            </a:pPr>
            <a:r>
              <a:rPr lang="nl-NL" sz="2800" dirty="0">
                <a:solidFill>
                  <a:srgbClr val="4D4D4D"/>
                </a:solidFill>
              </a:rPr>
              <a:t>Welke soorten bevrijding kunt u benoemen?</a:t>
            </a:r>
          </a:p>
          <a:p>
            <a:pPr lvl="1" eaLnBrk="0" hangingPunct="0">
              <a:spcBef>
                <a:spcPct val="50000"/>
              </a:spcBef>
              <a:buFont typeface="Arial" pitchFamily="34" charset="0"/>
              <a:buChar char="•"/>
            </a:pPr>
            <a:r>
              <a:rPr lang="nl-NL" sz="2800" dirty="0">
                <a:solidFill>
                  <a:srgbClr val="4D4D4D"/>
                </a:solidFill>
              </a:rPr>
              <a:t> </a:t>
            </a:r>
            <a:r>
              <a:rPr lang="nl-NL" sz="2400" dirty="0">
                <a:solidFill>
                  <a:srgbClr val="4D4D4D"/>
                </a:solidFill>
              </a:rPr>
              <a:t>Gecontroleerde bevrijding</a:t>
            </a:r>
          </a:p>
          <a:p>
            <a:pPr lvl="1" eaLnBrk="0" hangingPunct="0">
              <a:spcBef>
                <a:spcPct val="50000"/>
              </a:spcBef>
              <a:buFont typeface="Arial" pitchFamily="34" charset="0"/>
              <a:buChar char="•"/>
            </a:pPr>
            <a:r>
              <a:rPr lang="nl-NL" sz="2400" dirty="0">
                <a:solidFill>
                  <a:srgbClr val="4D4D4D"/>
                </a:solidFill>
              </a:rPr>
              <a:t> Noodbevrijding (</a:t>
            </a:r>
            <a:r>
              <a:rPr lang="nl-NL" sz="2400" dirty="0" err="1">
                <a:solidFill>
                  <a:srgbClr val="4D4D4D"/>
                </a:solidFill>
              </a:rPr>
              <a:t>rapid</a:t>
            </a:r>
            <a:r>
              <a:rPr lang="nl-NL" sz="2400" dirty="0">
                <a:solidFill>
                  <a:srgbClr val="4D4D4D"/>
                </a:solidFill>
              </a:rPr>
              <a:t> extrication)</a:t>
            </a:r>
          </a:p>
        </p:txBody>
      </p:sp>
      <p:sp>
        <p:nvSpPr>
          <p:cNvPr id="31747" name="Rectangle 3"/>
          <p:cNvSpPr>
            <a:spLocks noGrp="1" noChangeArrowheads="1"/>
          </p:cNvSpPr>
          <p:nvPr>
            <p:ph type="title"/>
          </p:nvPr>
        </p:nvSpPr>
        <p:spPr/>
        <p:txBody>
          <a:bodyPr/>
          <a:lstStyle/>
          <a:p>
            <a:r>
              <a:rPr lang="nl-NL"/>
              <a:t>Soorten bevrijding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p:cTn id="7" dur="1000" fill="hold"/>
                                        <p:tgtEl>
                                          <p:spTgt spid="3174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1746">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174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1746">
                                            <p:txEl>
                                              <p:pRg st="1" end="1"/>
                                            </p:txEl>
                                          </p:spTgt>
                                        </p:tgtEl>
                                        <p:attrNameLst>
                                          <p:attrName>style.visibility</p:attrName>
                                        </p:attrNameLst>
                                      </p:cBhvr>
                                      <p:to>
                                        <p:strVal val="visible"/>
                                      </p:to>
                                    </p:set>
                                    <p:anim calcmode="lin" valueType="num">
                                      <p:cBhvr>
                                        <p:cTn id="14" dur="1000" fill="hold"/>
                                        <p:tgtEl>
                                          <p:spTgt spid="31746">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1746">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174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1746">
                                            <p:txEl>
                                              <p:pRg st="2" end="2"/>
                                            </p:txEl>
                                          </p:spTgt>
                                        </p:tgtEl>
                                        <p:attrNameLst>
                                          <p:attrName>style.visibility</p:attrName>
                                        </p:attrNameLst>
                                      </p:cBhvr>
                                      <p:to>
                                        <p:strVal val="visible"/>
                                      </p:to>
                                    </p:set>
                                    <p:anim calcmode="lin" valueType="num">
                                      <p:cBhvr>
                                        <p:cTn id="21" dur="1000" fill="hold"/>
                                        <p:tgtEl>
                                          <p:spTgt spid="3174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1746">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17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nl-NL"/>
              <a:t>Soorten bevrijding</a:t>
            </a:r>
          </a:p>
        </p:txBody>
      </p:sp>
      <p:sp>
        <p:nvSpPr>
          <p:cNvPr id="33795" name="Rectangle 3"/>
          <p:cNvSpPr>
            <a:spLocks noGrp="1" noChangeArrowheads="1"/>
          </p:cNvSpPr>
          <p:nvPr>
            <p:ph type="body" idx="1"/>
          </p:nvPr>
        </p:nvSpPr>
        <p:spPr>
          <a:xfrm>
            <a:off x="457200" y="1658938"/>
            <a:ext cx="8229600" cy="1833562"/>
          </a:xfrm>
          <a:noFill/>
        </p:spPr>
        <p:txBody>
          <a:bodyPr/>
          <a:lstStyle/>
          <a:p>
            <a:pPr algn="ctr">
              <a:buFontTx/>
              <a:buNone/>
            </a:pPr>
            <a:r>
              <a:rPr lang="nl-NL"/>
              <a:t>Gecontroleerde bevrijding</a:t>
            </a:r>
          </a:p>
          <a:p>
            <a:r>
              <a:rPr lang="nl-NL" sz="2400"/>
              <a:t>Altijd de eerste optie</a:t>
            </a:r>
          </a:p>
          <a:p>
            <a:r>
              <a:rPr lang="nl-NL" sz="2400"/>
              <a:t>ABC-stabiel (vitale levensfuncties)</a:t>
            </a:r>
          </a:p>
          <a:p>
            <a:r>
              <a:rPr lang="nl-NL" sz="2400"/>
              <a:t>Nek-/rugletsel</a:t>
            </a:r>
          </a:p>
        </p:txBody>
      </p:sp>
      <p:pic>
        <p:nvPicPr>
          <p:cNvPr id="33796" name="Picture 4" descr="PIC00019"/>
          <p:cNvPicPr>
            <a:picLocks noChangeAspect="1" noChangeArrowheads="1"/>
          </p:cNvPicPr>
          <p:nvPr/>
        </p:nvPicPr>
        <p:blipFill>
          <a:blip r:embed="rId3" cstate="print"/>
          <a:srcRect l="14375"/>
          <a:stretch>
            <a:fillRect/>
          </a:stretch>
        </p:blipFill>
        <p:spPr bwMode="auto">
          <a:xfrm>
            <a:off x="4343400" y="3124200"/>
            <a:ext cx="4089400"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37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379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 calcmode="lin" valueType="num">
                                      <p:cBhvr>
                                        <p:cTn id="14"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379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37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 calcmode="lin" valueType="num">
                                      <p:cBhvr>
                                        <p:cTn id="21"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379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379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 calcmode="lin" valueType="num">
                                      <p:cBhvr>
                                        <p:cTn id="28" dur="5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379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379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3796"/>
                                        </p:tgtEl>
                                        <p:attrNameLst>
                                          <p:attrName>style.visibility</p:attrName>
                                        </p:attrNameLst>
                                      </p:cBhvr>
                                      <p:to>
                                        <p:strVal val="visible"/>
                                      </p:to>
                                    </p:set>
                                    <p:anim calcmode="lin" valueType="num">
                                      <p:cBhvr>
                                        <p:cTn id="35" dur="2000" fill="hold"/>
                                        <p:tgtEl>
                                          <p:spTgt spid="33796"/>
                                        </p:tgtEl>
                                        <p:attrNameLst>
                                          <p:attrName>ppt_w</p:attrName>
                                        </p:attrNameLst>
                                      </p:cBhvr>
                                      <p:tavLst>
                                        <p:tav tm="0">
                                          <p:val>
                                            <p:fltVal val="0"/>
                                          </p:val>
                                        </p:tav>
                                        <p:tav tm="100000">
                                          <p:val>
                                            <p:strVal val="#ppt_w"/>
                                          </p:val>
                                        </p:tav>
                                      </p:tavLst>
                                    </p:anim>
                                    <p:anim calcmode="lin" valueType="num">
                                      <p:cBhvr>
                                        <p:cTn id="36" dur="2000" fill="hold"/>
                                        <p:tgtEl>
                                          <p:spTgt spid="33796"/>
                                        </p:tgtEl>
                                        <p:attrNameLst>
                                          <p:attrName>ppt_h</p:attrName>
                                        </p:attrNameLst>
                                      </p:cBhvr>
                                      <p:tavLst>
                                        <p:tav tm="0">
                                          <p:val>
                                            <p:fltVal val="0"/>
                                          </p:val>
                                        </p:tav>
                                        <p:tav tm="100000">
                                          <p:val>
                                            <p:strVal val="#ppt_h"/>
                                          </p:val>
                                        </p:tav>
                                      </p:tavLst>
                                    </p:anim>
                                    <p:animEffect transition="in" filter="fade">
                                      <p:cBhvr>
                                        <p:cTn id="37" dur="2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nl-NL"/>
              <a:t>Soorten bevrijding</a:t>
            </a:r>
          </a:p>
        </p:txBody>
      </p:sp>
      <p:sp>
        <p:nvSpPr>
          <p:cNvPr id="35843" name="Rectangle 3"/>
          <p:cNvSpPr>
            <a:spLocks noGrp="1" noChangeArrowheads="1"/>
          </p:cNvSpPr>
          <p:nvPr>
            <p:ph type="body" idx="1"/>
          </p:nvPr>
        </p:nvSpPr>
        <p:spPr>
          <a:xfrm>
            <a:off x="757238" y="1844675"/>
            <a:ext cx="7629525" cy="2209800"/>
          </a:xfrm>
          <a:noFill/>
          <a:ln/>
        </p:spPr>
        <p:txBody>
          <a:bodyPr/>
          <a:lstStyle/>
          <a:p>
            <a:pPr algn="ctr">
              <a:buFontTx/>
              <a:buNone/>
            </a:pPr>
            <a:r>
              <a:rPr lang="nl-NL" sz="2400"/>
              <a:t>Noodbevrijding</a:t>
            </a:r>
          </a:p>
          <a:p>
            <a:pPr algn="ctr">
              <a:buFontTx/>
              <a:buNone/>
            </a:pPr>
            <a:endParaRPr lang="nl-NL" sz="2400"/>
          </a:p>
          <a:p>
            <a:r>
              <a:rPr lang="nl-NL" sz="2400"/>
              <a:t>ABC niet te stabiliseren</a:t>
            </a:r>
          </a:p>
          <a:p>
            <a:r>
              <a:rPr lang="nl-NL" sz="2400"/>
              <a:t>Niet beheersbare gevaren</a:t>
            </a:r>
          </a:p>
          <a:p>
            <a:r>
              <a:rPr lang="nl-NL" sz="2400"/>
              <a:t>Hoog energetisch letsel </a:t>
            </a:r>
          </a:p>
        </p:txBody>
      </p:sp>
      <p:pic>
        <p:nvPicPr>
          <p:cNvPr id="35844" name="Picture 4" descr="autovrachtautokind4"/>
          <p:cNvPicPr>
            <a:picLocks noChangeAspect="1" noChangeArrowheads="1"/>
          </p:cNvPicPr>
          <p:nvPr/>
        </p:nvPicPr>
        <p:blipFill>
          <a:blip r:embed="rId3" cstate="print"/>
          <a:srcRect/>
          <a:stretch>
            <a:fillRect/>
          </a:stretch>
        </p:blipFill>
        <p:spPr bwMode="auto">
          <a:xfrm>
            <a:off x="5076825" y="3797300"/>
            <a:ext cx="3513138" cy="25622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584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5843">
                                            <p:txEl>
                                              <p:pRg st="2" end="2"/>
                                            </p:txEl>
                                          </p:spTgt>
                                        </p:tgtEl>
                                        <p:attrNameLst>
                                          <p:attrName>style.visibility</p:attrName>
                                        </p:attrNameLst>
                                      </p:cBhvr>
                                      <p:to>
                                        <p:strVal val="visible"/>
                                      </p:to>
                                    </p:set>
                                    <p:anim calcmode="lin" valueType="num">
                                      <p:cBhvr>
                                        <p:cTn id="14" dur="10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584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584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5843">
                                            <p:txEl>
                                              <p:pRg st="3" end="3"/>
                                            </p:txEl>
                                          </p:spTgt>
                                        </p:tgtEl>
                                        <p:attrNameLst>
                                          <p:attrName>style.visibility</p:attrName>
                                        </p:attrNameLst>
                                      </p:cBhvr>
                                      <p:to>
                                        <p:strVal val="visible"/>
                                      </p:to>
                                    </p:set>
                                    <p:anim calcmode="lin" valueType="num">
                                      <p:cBhvr>
                                        <p:cTn id="21" dur="10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5843">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358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5843">
                                            <p:txEl>
                                              <p:pRg st="4" end="4"/>
                                            </p:txEl>
                                          </p:spTgt>
                                        </p:tgtEl>
                                        <p:attrNameLst>
                                          <p:attrName>style.visibility</p:attrName>
                                        </p:attrNameLst>
                                      </p:cBhvr>
                                      <p:to>
                                        <p:strVal val="visible"/>
                                      </p:to>
                                    </p:set>
                                    <p:anim calcmode="lin" valueType="num">
                                      <p:cBhvr>
                                        <p:cTn id="28" dur="10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35843">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nl-NL"/>
              <a:t>Soorten bevrijding</a:t>
            </a:r>
          </a:p>
        </p:txBody>
      </p:sp>
      <p:sp>
        <p:nvSpPr>
          <p:cNvPr id="37891" name="Rectangle 3"/>
          <p:cNvSpPr>
            <a:spLocks noGrp="1" noChangeArrowheads="1"/>
          </p:cNvSpPr>
          <p:nvPr>
            <p:ph type="body" idx="1"/>
          </p:nvPr>
        </p:nvSpPr>
        <p:spPr>
          <a:xfrm>
            <a:off x="457200" y="1658938"/>
            <a:ext cx="8229600" cy="1544637"/>
          </a:xfrm>
          <a:noFill/>
        </p:spPr>
        <p:txBody>
          <a:bodyPr/>
          <a:lstStyle/>
          <a:p>
            <a:pPr algn="ctr">
              <a:buFontTx/>
              <a:buNone/>
            </a:pPr>
            <a:r>
              <a:rPr lang="nl-NL" b="1"/>
              <a:t>Wanneer welk type bevrijding?</a:t>
            </a:r>
            <a:endParaRPr lang="nl-NL"/>
          </a:p>
          <a:p>
            <a:pPr>
              <a:buFontTx/>
              <a:buNone/>
            </a:pPr>
            <a:endParaRPr lang="nl-NL"/>
          </a:p>
          <a:p>
            <a:pPr algn="ctr">
              <a:buFontTx/>
              <a:buNone/>
            </a:pPr>
            <a:r>
              <a:rPr lang="nl-NL"/>
              <a:t>Wordt bepaald door…?</a:t>
            </a:r>
            <a:endParaRPr lang="nl-NL" b="1"/>
          </a:p>
        </p:txBody>
      </p:sp>
      <p:sp>
        <p:nvSpPr>
          <p:cNvPr id="37892" name="Text Box 4"/>
          <p:cNvSpPr txBox="1">
            <a:spLocks noChangeArrowheads="1"/>
          </p:cNvSpPr>
          <p:nvPr/>
        </p:nvSpPr>
        <p:spPr bwMode="auto">
          <a:xfrm>
            <a:off x="1447800" y="4005263"/>
            <a:ext cx="6248400" cy="1320800"/>
          </a:xfrm>
          <a:prstGeom prst="rect">
            <a:avLst/>
          </a:prstGeom>
          <a:solidFill>
            <a:srgbClr val="0404FC"/>
          </a:solidFill>
          <a:ln w="9525">
            <a:solidFill>
              <a:srgbClr val="FF0000"/>
            </a:solidFill>
            <a:miter lim="800000"/>
            <a:headEnd/>
            <a:tailEnd/>
          </a:ln>
          <a:effectLst/>
        </p:spPr>
        <p:txBody>
          <a:bodyPr>
            <a:spAutoFit/>
          </a:bodyPr>
          <a:lstStyle/>
          <a:p>
            <a:pPr algn="ctr" eaLnBrk="0" hangingPunct="0"/>
            <a:r>
              <a:rPr lang="nl-NL" sz="4000" b="1">
                <a:solidFill>
                  <a:srgbClr val="FFFF00"/>
                </a:solidFill>
                <a:effectLst>
                  <a:outerShdw blurRad="38100" dist="38100" dir="2700000" algn="tl">
                    <a:srgbClr val="000000"/>
                  </a:outerShdw>
                </a:effectLst>
              </a:rPr>
              <a:t>TOESTAND SLACHTOFFER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5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789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7891">
                                            <p:txEl>
                                              <p:pRg st="2" end="2"/>
                                            </p:txEl>
                                          </p:spTgt>
                                        </p:tgtEl>
                                        <p:attrNameLst>
                                          <p:attrName>style.visibility</p:attrName>
                                        </p:attrNameLst>
                                      </p:cBhvr>
                                      <p:to>
                                        <p:strVal val="visible"/>
                                      </p:to>
                                    </p:set>
                                    <p:anim calcmode="lin" valueType="num">
                                      <p:cBhvr>
                                        <p:cTn id="14" dur="500" fill="hold"/>
                                        <p:tgtEl>
                                          <p:spTgt spid="378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78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789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7892"/>
                                        </p:tgtEl>
                                        <p:attrNameLst>
                                          <p:attrName>style.visibility</p:attrName>
                                        </p:attrNameLst>
                                      </p:cBhvr>
                                      <p:to>
                                        <p:strVal val="visible"/>
                                      </p:to>
                                    </p:set>
                                    <p:anim calcmode="lin" valueType="num">
                                      <p:cBhvr>
                                        <p:cTn id="21" dur="5000" fill="hold"/>
                                        <p:tgtEl>
                                          <p:spTgt spid="37892"/>
                                        </p:tgtEl>
                                        <p:attrNameLst>
                                          <p:attrName>ppt_w</p:attrName>
                                        </p:attrNameLst>
                                      </p:cBhvr>
                                      <p:tavLst>
                                        <p:tav tm="0">
                                          <p:val>
                                            <p:fltVal val="0"/>
                                          </p:val>
                                        </p:tav>
                                        <p:tav tm="100000">
                                          <p:val>
                                            <p:strVal val="#ppt_w"/>
                                          </p:val>
                                        </p:tav>
                                      </p:tavLst>
                                    </p:anim>
                                    <p:anim calcmode="lin" valueType="num">
                                      <p:cBhvr>
                                        <p:cTn id="22" dur="5000" fill="hold"/>
                                        <p:tgtEl>
                                          <p:spTgt spid="37892"/>
                                        </p:tgtEl>
                                        <p:attrNameLst>
                                          <p:attrName>ppt_h</p:attrName>
                                        </p:attrNameLst>
                                      </p:cBhvr>
                                      <p:tavLst>
                                        <p:tav tm="0">
                                          <p:val>
                                            <p:fltVal val="0"/>
                                          </p:val>
                                        </p:tav>
                                        <p:tav tm="100000">
                                          <p:val>
                                            <p:strVal val="#ppt_h"/>
                                          </p:val>
                                        </p:tav>
                                      </p:tavLst>
                                    </p:anim>
                                    <p:animEffect transition="in" filter="fade">
                                      <p:cBhvr>
                                        <p:cTn id="23" dur="5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3" autoUpdateAnimBg="0"/>
      <p:bldP spid="3789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5175" y="398463"/>
            <a:ext cx="7872413" cy="396875"/>
          </a:xfrm>
        </p:spPr>
        <p:txBody>
          <a:bodyPr/>
          <a:lstStyle/>
          <a:p>
            <a:r>
              <a:rPr lang="nl-NL" sz="2000" dirty="0"/>
              <a:t>Introductie SAVER</a:t>
            </a:r>
            <a:r>
              <a:rPr lang="en-US" sz="2000" dirty="0"/>
              <a:t>-</a:t>
            </a:r>
            <a:r>
              <a:rPr lang="nl-NL" sz="2000" dirty="0"/>
              <a:t>methodiek</a:t>
            </a:r>
          </a:p>
        </p:txBody>
      </p:sp>
      <p:sp>
        <p:nvSpPr>
          <p:cNvPr id="6147" name="Rectangle 3"/>
          <p:cNvSpPr>
            <a:spLocks noChangeArrowheads="1"/>
          </p:cNvSpPr>
          <p:nvPr/>
        </p:nvSpPr>
        <p:spPr bwMode="auto">
          <a:xfrm>
            <a:off x="659703" y="5076825"/>
            <a:ext cx="7826181" cy="1101840"/>
          </a:xfrm>
          <a:prstGeom prst="rect">
            <a:avLst/>
          </a:prstGeom>
          <a:noFill/>
          <a:ln w="9525">
            <a:noFill/>
            <a:miter lim="800000"/>
            <a:headEnd/>
            <a:tailEnd/>
          </a:ln>
          <a:effectLst/>
        </p:spPr>
        <p:txBody>
          <a:bodyPr wrap="none">
            <a:spAutoFit/>
          </a:bodyPr>
          <a:lstStyle/>
          <a:p>
            <a:pPr algn="ctr" eaLnBrk="0" hangingPunct="0">
              <a:spcBef>
                <a:spcPct val="20000"/>
              </a:spcBef>
            </a:pPr>
            <a:r>
              <a:rPr lang="en-US" sz="3200" b="0" dirty="0" err="1"/>
              <a:t>Multidisciplinaire</a:t>
            </a:r>
            <a:r>
              <a:rPr lang="en-US" sz="3200" b="0" dirty="0"/>
              <a:t> </a:t>
            </a:r>
            <a:r>
              <a:rPr lang="en-US" sz="3200" b="0" dirty="0" err="1"/>
              <a:t>hulpverlening</a:t>
            </a:r>
            <a:r>
              <a:rPr lang="en-US" sz="3200" b="0" dirty="0"/>
              <a:t> </a:t>
            </a:r>
          </a:p>
          <a:p>
            <a:pPr algn="ctr" eaLnBrk="0" hangingPunct="0">
              <a:spcBef>
                <a:spcPct val="20000"/>
              </a:spcBef>
            </a:pPr>
            <a:r>
              <a:rPr lang="nl-NL" sz="2800" b="0" dirty="0"/>
              <a:t>bij ongevallen met beknelling en/of ernstig letsel</a:t>
            </a:r>
          </a:p>
        </p:txBody>
      </p:sp>
      <p:pic>
        <p:nvPicPr>
          <p:cNvPr id="6148" name="Picture 4" descr="IMG_0019"/>
          <p:cNvPicPr>
            <a:picLocks noChangeAspect="1" noChangeArrowheads="1"/>
          </p:cNvPicPr>
          <p:nvPr/>
        </p:nvPicPr>
        <p:blipFill>
          <a:blip r:embed="rId3" cstate="print"/>
          <a:srcRect/>
          <a:stretch>
            <a:fillRect/>
          </a:stretch>
        </p:blipFill>
        <p:spPr bwMode="auto">
          <a:xfrm>
            <a:off x="2332038" y="1484313"/>
            <a:ext cx="4479925" cy="29860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2000" fill="hold"/>
                                        <p:tgtEl>
                                          <p:spTgt spid="6147"/>
                                        </p:tgtEl>
                                        <p:attrNameLst>
                                          <p:attrName>ppt_w</p:attrName>
                                        </p:attrNameLst>
                                      </p:cBhvr>
                                      <p:tavLst>
                                        <p:tav tm="0">
                                          <p:val>
                                            <p:fltVal val="0"/>
                                          </p:val>
                                        </p:tav>
                                        <p:tav tm="100000">
                                          <p:val>
                                            <p:strVal val="#ppt_w"/>
                                          </p:val>
                                        </p:tav>
                                      </p:tavLst>
                                    </p:anim>
                                    <p:anim calcmode="lin" valueType="num">
                                      <p:cBhvr>
                                        <p:cTn id="8" dur="2000" fill="hold"/>
                                        <p:tgtEl>
                                          <p:spTgt spid="6147"/>
                                        </p:tgtEl>
                                        <p:attrNameLst>
                                          <p:attrName>ppt_h</p:attrName>
                                        </p:attrNameLst>
                                      </p:cBhvr>
                                      <p:tavLst>
                                        <p:tav tm="0">
                                          <p:val>
                                            <p:fltVal val="0"/>
                                          </p:val>
                                        </p:tav>
                                        <p:tav tm="100000">
                                          <p:val>
                                            <p:strVal val="#ppt_h"/>
                                          </p:val>
                                        </p:tav>
                                      </p:tavLst>
                                    </p:anim>
                                    <p:animEffect transition="in" filter="fade">
                                      <p:cBhvr>
                                        <p:cTn id="9"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22375" y="911225"/>
            <a:ext cx="6677025" cy="5338763"/>
            <a:chOff x="1005" y="3312"/>
            <a:chExt cx="9936" cy="9792"/>
          </a:xfrm>
        </p:grpSpPr>
        <p:sp>
          <p:nvSpPr>
            <p:cNvPr id="39939" name="Line 3"/>
            <p:cNvSpPr>
              <a:spLocks noChangeShapeType="1"/>
            </p:cNvSpPr>
            <p:nvPr/>
          </p:nvSpPr>
          <p:spPr bwMode="auto">
            <a:xfrm>
              <a:off x="5901" y="11088"/>
              <a:ext cx="0" cy="1152"/>
            </a:xfrm>
            <a:prstGeom prst="line">
              <a:avLst/>
            </a:prstGeom>
            <a:noFill/>
            <a:ln w="38100">
              <a:solidFill>
                <a:schemeClr val="tx1"/>
              </a:solidFill>
              <a:round/>
              <a:headEnd/>
              <a:tailEnd/>
            </a:ln>
          </p:spPr>
          <p:txBody>
            <a:bodyPr/>
            <a:lstStyle/>
            <a:p>
              <a:endParaRPr lang="nl-NL"/>
            </a:p>
          </p:txBody>
        </p:sp>
        <p:sp>
          <p:nvSpPr>
            <p:cNvPr id="39940" name="Line 4"/>
            <p:cNvSpPr>
              <a:spLocks noChangeShapeType="1"/>
            </p:cNvSpPr>
            <p:nvPr/>
          </p:nvSpPr>
          <p:spPr bwMode="auto">
            <a:xfrm rot="18237947" flipH="1">
              <a:off x="5180" y="9360"/>
              <a:ext cx="1" cy="1152"/>
            </a:xfrm>
            <a:prstGeom prst="line">
              <a:avLst/>
            </a:prstGeom>
            <a:noFill/>
            <a:ln w="38100">
              <a:solidFill>
                <a:schemeClr val="tx1"/>
              </a:solidFill>
              <a:round/>
              <a:headEnd/>
              <a:tailEnd/>
            </a:ln>
          </p:spPr>
          <p:txBody>
            <a:bodyPr/>
            <a:lstStyle/>
            <a:p>
              <a:endParaRPr lang="nl-NL"/>
            </a:p>
          </p:txBody>
        </p:sp>
        <p:sp>
          <p:nvSpPr>
            <p:cNvPr id="39941" name="Line 5"/>
            <p:cNvSpPr>
              <a:spLocks noChangeShapeType="1"/>
            </p:cNvSpPr>
            <p:nvPr/>
          </p:nvSpPr>
          <p:spPr bwMode="auto">
            <a:xfrm rot="3362053">
              <a:off x="6620" y="9361"/>
              <a:ext cx="1" cy="1152"/>
            </a:xfrm>
            <a:prstGeom prst="line">
              <a:avLst/>
            </a:prstGeom>
            <a:noFill/>
            <a:ln w="38100">
              <a:solidFill>
                <a:schemeClr val="tx1"/>
              </a:solidFill>
              <a:round/>
              <a:headEnd/>
              <a:tailEnd/>
            </a:ln>
          </p:spPr>
          <p:txBody>
            <a:bodyPr/>
            <a:lstStyle/>
            <a:p>
              <a:endParaRPr lang="nl-NL"/>
            </a:p>
          </p:txBody>
        </p:sp>
        <p:sp>
          <p:nvSpPr>
            <p:cNvPr id="39942" name="Line 6"/>
            <p:cNvSpPr>
              <a:spLocks noChangeShapeType="1"/>
            </p:cNvSpPr>
            <p:nvPr/>
          </p:nvSpPr>
          <p:spPr bwMode="auto">
            <a:xfrm rot="18237947" flipH="1">
              <a:off x="6620" y="7633"/>
              <a:ext cx="1" cy="1152"/>
            </a:xfrm>
            <a:prstGeom prst="line">
              <a:avLst/>
            </a:prstGeom>
            <a:noFill/>
            <a:ln w="38100">
              <a:solidFill>
                <a:schemeClr val="tx1"/>
              </a:solidFill>
              <a:round/>
              <a:headEnd/>
              <a:tailEnd/>
            </a:ln>
          </p:spPr>
          <p:txBody>
            <a:bodyPr/>
            <a:lstStyle/>
            <a:p>
              <a:endParaRPr lang="nl-NL"/>
            </a:p>
          </p:txBody>
        </p:sp>
        <p:sp>
          <p:nvSpPr>
            <p:cNvPr id="39943" name="Line 7"/>
            <p:cNvSpPr>
              <a:spLocks noChangeShapeType="1"/>
            </p:cNvSpPr>
            <p:nvPr/>
          </p:nvSpPr>
          <p:spPr bwMode="auto">
            <a:xfrm rot="3362053">
              <a:off x="5180" y="7632"/>
              <a:ext cx="1" cy="1152"/>
            </a:xfrm>
            <a:prstGeom prst="line">
              <a:avLst/>
            </a:prstGeom>
            <a:noFill/>
            <a:ln w="38100">
              <a:solidFill>
                <a:schemeClr val="tx1"/>
              </a:solidFill>
              <a:round/>
              <a:headEnd/>
              <a:tailEnd/>
            </a:ln>
          </p:spPr>
          <p:txBody>
            <a:bodyPr/>
            <a:lstStyle/>
            <a:p>
              <a:endParaRPr lang="nl-NL"/>
            </a:p>
          </p:txBody>
        </p:sp>
        <p:sp>
          <p:nvSpPr>
            <p:cNvPr id="39944" name="Line 8"/>
            <p:cNvSpPr>
              <a:spLocks noChangeShapeType="1"/>
            </p:cNvSpPr>
            <p:nvPr/>
          </p:nvSpPr>
          <p:spPr bwMode="auto">
            <a:xfrm>
              <a:off x="5901" y="6048"/>
              <a:ext cx="0" cy="1152"/>
            </a:xfrm>
            <a:prstGeom prst="line">
              <a:avLst/>
            </a:prstGeom>
            <a:noFill/>
            <a:ln w="38100">
              <a:solidFill>
                <a:schemeClr val="tx1"/>
              </a:solidFill>
              <a:round/>
              <a:headEnd/>
              <a:tailEnd/>
            </a:ln>
          </p:spPr>
          <p:txBody>
            <a:bodyPr/>
            <a:lstStyle/>
            <a:p>
              <a:endParaRPr lang="nl-NL"/>
            </a:p>
          </p:txBody>
        </p:sp>
        <p:sp>
          <p:nvSpPr>
            <p:cNvPr id="39945" name="Line 9"/>
            <p:cNvSpPr>
              <a:spLocks noChangeShapeType="1"/>
            </p:cNvSpPr>
            <p:nvPr/>
          </p:nvSpPr>
          <p:spPr bwMode="auto">
            <a:xfrm>
              <a:off x="5901" y="4464"/>
              <a:ext cx="0" cy="1152"/>
            </a:xfrm>
            <a:prstGeom prst="line">
              <a:avLst/>
            </a:prstGeom>
            <a:noFill/>
            <a:ln w="38100">
              <a:solidFill>
                <a:schemeClr val="tx1"/>
              </a:solidFill>
              <a:round/>
              <a:headEnd/>
              <a:tailEnd/>
            </a:ln>
          </p:spPr>
          <p:txBody>
            <a:bodyPr/>
            <a:lstStyle/>
            <a:p>
              <a:endParaRPr lang="nl-NL"/>
            </a:p>
          </p:txBody>
        </p:sp>
        <p:sp>
          <p:nvSpPr>
            <p:cNvPr id="39946" name="Text Box 10"/>
            <p:cNvSpPr txBox="1">
              <a:spLocks noChangeArrowheads="1"/>
            </p:cNvSpPr>
            <p:nvPr/>
          </p:nvSpPr>
          <p:spPr bwMode="auto">
            <a:xfrm>
              <a:off x="3741" y="3312"/>
              <a:ext cx="4464" cy="1152"/>
            </a:xfrm>
            <a:prstGeom prst="rect">
              <a:avLst/>
            </a:prstGeom>
            <a:solidFill>
              <a:srgbClr val="FF0000"/>
            </a:solidFill>
            <a:ln w="9525">
              <a:solidFill>
                <a:schemeClr val="tx1"/>
              </a:solidFill>
              <a:miter lim="800000"/>
              <a:headEnd/>
              <a:tailEnd/>
            </a:ln>
          </p:spPr>
          <p:txBody>
            <a:bodyPr/>
            <a:lstStyle/>
            <a:p>
              <a:pPr algn="ctr" eaLnBrk="0" hangingPunct="0"/>
              <a:r>
                <a:rPr lang="nl-NL" sz="1800"/>
                <a:t>Benadering</a:t>
              </a:r>
            </a:p>
            <a:p>
              <a:pPr algn="ctr" eaLnBrk="0" hangingPunct="0"/>
              <a:r>
                <a:rPr lang="nl-NL" sz="1800"/>
                <a:t>Ongeval</a:t>
              </a:r>
            </a:p>
          </p:txBody>
        </p:sp>
        <p:sp>
          <p:nvSpPr>
            <p:cNvPr id="39947" name="Text Box 11"/>
            <p:cNvSpPr txBox="1">
              <a:spLocks noChangeArrowheads="1"/>
            </p:cNvSpPr>
            <p:nvPr/>
          </p:nvSpPr>
          <p:spPr bwMode="auto">
            <a:xfrm>
              <a:off x="3741" y="5040"/>
              <a:ext cx="4464" cy="1152"/>
            </a:xfrm>
            <a:prstGeom prst="rect">
              <a:avLst/>
            </a:prstGeom>
            <a:solidFill>
              <a:srgbClr val="FFFF00"/>
            </a:solidFill>
            <a:ln w="9525">
              <a:solidFill>
                <a:schemeClr val="tx1"/>
              </a:solidFill>
              <a:miter lim="800000"/>
              <a:headEnd/>
              <a:tailEnd/>
            </a:ln>
          </p:spPr>
          <p:txBody>
            <a:bodyPr/>
            <a:lstStyle/>
            <a:p>
              <a:pPr algn="ctr" eaLnBrk="0" hangingPunct="0"/>
              <a:r>
                <a:rPr lang="nl-NL" sz="1800"/>
                <a:t>Risicobeheersing /</a:t>
              </a:r>
            </a:p>
            <a:p>
              <a:pPr algn="ctr" eaLnBrk="0" hangingPunct="0"/>
              <a:r>
                <a:rPr lang="nl-NL" sz="1800"/>
                <a:t>Stabilisatie</a:t>
              </a:r>
            </a:p>
          </p:txBody>
        </p:sp>
        <p:sp>
          <p:nvSpPr>
            <p:cNvPr id="39948" name="Text Box 12"/>
            <p:cNvSpPr txBox="1">
              <a:spLocks noChangeArrowheads="1"/>
            </p:cNvSpPr>
            <p:nvPr/>
          </p:nvSpPr>
          <p:spPr bwMode="auto">
            <a:xfrm>
              <a:off x="3741" y="6768"/>
              <a:ext cx="4464" cy="1152"/>
            </a:xfrm>
            <a:prstGeom prst="rect">
              <a:avLst/>
            </a:prstGeom>
            <a:solidFill>
              <a:srgbClr val="99CC00"/>
            </a:solidFill>
            <a:ln w="9525">
              <a:solidFill>
                <a:schemeClr val="tx1"/>
              </a:solidFill>
              <a:miter lim="800000"/>
              <a:headEnd/>
              <a:tailEnd/>
            </a:ln>
          </p:spPr>
          <p:txBody>
            <a:bodyPr/>
            <a:lstStyle/>
            <a:p>
              <a:pPr algn="ctr" eaLnBrk="0" hangingPunct="0"/>
              <a:r>
                <a:rPr lang="nl-NL" sz="1800"/>
                <a:t>Toegang verschaffen</a:t>
              </a:r>
            </a:p>
            <a:p>
              <a:pPr algn="ctr" eaLnBrk="0" hangingPunct="0"/>
              <a:r>
                <a:rPr lang="nl-NL" sz="1800"/>
                <a:t>tot slachtoffer</a:t>
              </a:r>
            </a:p>
          </p:txBody>
        </p:sp>
        <p:sp>
          <p:nvSpPr>
            <p:cNvPr id="39949" name="Text Box 13"/>
            <p:cNvSpPr txBox="1">
              <a:spLocks noChangeArrowheads="1"/>
            </p:cNvSpPr>
            <p:nvPr/>
          </p:nvSpPr>
          <p:spPr bwMode="auto">
            <a:xfrm>
              <a:off x="1005" y="8496"/>
              <a:ext cx="4464" cy="1152"/>
            </a:xfrm>
            <a:prstGeom prst="rect">
              <a:avLst/>
            </a:prstGeom>
            <a:solidFill>
              <a:srgbClr val="993366"/>
            </a:solidFill>
            <a:ln w="9525">
              <a:solidFill>
                <a:schemeClr val="tx1"/>
              </a:solidFill>
              <a:miter lim="800000"/>
              <a:headEnd/>
              <a:tailEnd/>
            </a:ln>
          </p:spPr>
          <p:txBody>
            <a:bodyPr/>
            <a:lstStyle/>
            <a:p>
              <a:pPr algn="ctr" eaLnBrk="0" hangingPunct="0"/>
              <a:r>
                <a:rPr lang="nl-NL" sz="1800"/>
                <a:t>Traumazorg /</a:t>
              </a:r>
            </a:p>
            <a:p>
              <a:pPr algn="ctr" eaLnBrk="0" hangingPunct="0"/>
              <a:r>
                <a:rPr lang="nl-NL" sz="1800"/>
                <a:t>Stabilisatie slachtoffer</a:t>
              </a:r>
            </a:p>
          </p:txBody>
        </p:sp>
        <p:sp>
          <p:nvSpPr>
            <p:cNvPr id="39950" name="Text Box 14"/>
            <p:cNvSpPr txBox="1">
              <a:spLocks noChangeArrowheads="1"/>
            </p:cNvSpPr>
            <p:nvPr/>
          </p:nvSpPr>
          <p:spPr bwMode="auto">
            <a:xfrm>
              <a:off x="6477" y="8496"/>
              <a:ext cx="4464" cy="1152"/>
            </a:xfrm>
            <a:prstGeom prst="rect">
              <a:avLst/>
            </a:prstGeom>
            <a:solidFill>
              <a:srgbClr val="00CCFF"/>
            </a:solidFill>
            <a:ln w="9525">
              <a:solidFill>
                <a:schemeClr val="tx1"/>
              </a:solidFill>
              <a:miter lim="800000"/>
              <a:headEnd/>
              <a:tailEnd/>
            </a:ln>
          </p:spPr>
          <p:txBody>
            <a:bodyPr/>
            <a:lstStyle/>
            <a:p>
              <a:pPr algn="ctr" eaLnBrk="0" hangingPunct="0"/>
              <a:r>
                <a:rPr lang="nl-NL" sz="1800"/>
                <a:t>Ruimte creëren:</a:t>
              </a:r>
            </a:p>
            <a:p>
              <a:pPr algn="ctr" eaLnBrk="0" hangingPunct="0"/>
              <a:r>
                <a:rPr lang="nl-NL" sz="1800"/>
                <a:t>slachtoffer bevrijden</a:t>
              </a:r>
            </a:p>
          </p:txBody>
        </p:sp>
        <p:sp>
          <p:nvSpPr>
            <p:cNvPr id="39951" name="Text Box 15"/>
            <p:cNvSpPr txBox="1">
              <a:spLocks noChangeArrowheads="1"/>
            </p:cNvSpPr>
            <p:nvPr/>
          </p:nvSpPr>
          <p:spPr bwMode="auto">
            <a:xfrm>
              <a:off x="3741" y="10224"/>
              <a:ext cx="4464" cy="1152"/>
            </a:xfrm>
            <a:prstGeom prst="rect">
              <a:avLst/>
            </a:prstGeom>
            <a:solidFill>
              <a:srgbClr val="FF99CC"/>
            </a:solidFill>
            <a:ln w="9525">
              <a:solidFill>
                <a:schemeClr val="tx1"/>
              </a:solidFill>
              <a:miter lim="800000"/>
              <a:headEnd/>
              <a:tailEnd/>
            </a:ln>
          </p:spPr>
          <p:txBody>
            <a:bodyPr/>
            <a:lstStyle/>
            <a:p>
              <a:pPr algn="ctr" eaLnBrk="0" hangingPunct="0"/>
              <a:r>
                <a:rPr lang="nl-NL" sz="1700"/>
                <a:t>Slachtoffer immobiliseren</a:t>
              </a:r>
            </a:p>
            <a:p>
              <a:pPr algn="ctr" eaLnBrk="0" hangingPunct="0"/>
              <a:r>
                <a:rPr lang="nl-NL" sz="1700"/>
                <a:t>en verplaatsen uit wrak</a:t>
              </a:r>
            </a:p>
          </p:txBody>
        </p:sp>
        <p:sp>
          <p:nvSpPr>
            <p:cNvPr id="39952" name="Text Box 16"/>
            <p:cNvSpPr txBox="1">
              <a:spLocks noChangeArrowheads="1"/>
            </p:cNvSpPr>
            <p:nvPr/>
          </p:nvSpPr>
          <p:spPr bwMode="auto">
            <a:xfrm>
              <a:off x="3741" y="11952"/>
              <a:ext cx="4464" cy="1152"/>
            </a:xfrm>
            <a:prstGeom prst="rect">
              <a:avLst/>
            </a:prstGeom>
            <a:solidFill>
              <a:srgbClr val="FFFFFF"/>
            </a:solidFill>
            <a:ln w="9525">
              <a:solidFill>
                <a:schemeClr val="tx1"/>
              </a:solidFill>
              <a:miter lim="800000"/>
              <a:headEnd/>
              <a:tailEnd/>
            </a:ln>
          </p:spPr>
          <p:txBody>
            <a:bodyPr/>
            <a:lstStyle/>
            <a:p>
              <a:pPr algn="ctr" eaLnBrk="0" hangingPunct="0"/>
              <a:r>
                <a:rPr lang="nl-NL" sz="1800"/>
                <a:t>Evaluatie en </a:t>
              </a:r>
            </a:p>
            <a:p>
              <a:pPr algn="ctr" eaLnBrk="0" hangingPunct="0"/>
              <a:r>
                <a:rPr lang="nl-NL" sz="1800"/>
                <a:t>oefening</a:t>
              </a:r>
            </a:p>
          </p:txBody>
        </p:sp>
      </p:grpSp>
      <p:sp>
        <p:nvSpPr>
          <p:cNvPr id="39953" name="Text Box 17"/>
          <p:cNvSpPr txBox="1">
            <a:spLocks noChangeArrowheads="1"/>
          </p:cNvSpPr>
          <p:nvPr/>
        </p:nvSpPr>
        <p:spPr bwMode="auto">
          <a:xfrm>
            <a:off x="6389688" y="1009650"/>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solidFill>
                  <a:srgbClr val="FF0000"/>
                </a:solidFill>
              </a:rPr>
              <a:t>Fase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539750" y="6597650"/>
            <a:ext cx="504825" cy="144463"/>
          </a:xfrm>
          <a:prstGeom prst="rect">
            <a:avLst/>
          </a:prstGeom>
          <a:solidFill>
            <a:srgbClr val="FF0000"/>
          </a:solidFill>
          <a:ln w="9525">
            <a:solidFill>
              <a:srgbClr val="868686"/>
            </a:solidFill>
            <a:miter lim="800000"/>
            <a:headEnd/>
            <a:tailEnd/>
          </a:ln>
          <a:effectLst/>
        </p:spPr>
        <p:txBody>
          <a:bodyPr wrap="none" anchor="ctr"/>
          <a:lstStyle/>
          <a:p>
            <a:endParaRPr lang="nl-NL"/>
          </a:p>
        </p:txBody>
      </p:sp>
      <p:sp>
        <p:nvSpPr>
          <p:cNvPr id="41989" name="Rectangle 5"/>
          <p:cNvSpPr>
            <a:spLocks noChangeArrowheads="1"/>
          </p:cNvSpPr>
          <p:nvPr/>
        </p:nvSpPr>
        <p:spPr bwMode="auto">
          <a:xfrm>
            <a:off x="1439863" y="6597650"/>
            <a:ext cx="504825" cy="144463"/>
          </a:xfrm>
          <a:prstGeom prst="rect">
            <a:avLst/>
          </a:prstGeom>
          <a:solidFill>
            <a:schemeClr val="bg1"/>
          </a:solidFill>
          <a:ln w="9525">
            <a:solidFill>
              <a:srgbClr val="868686"/>
            </a:solidFill>
            <a:miter lim="800000"/>
            <a:headEnd/>
            <a:tailEnd/>
          </a:ln>
          <a:effectLst/>
        </p:spPr>
        <p:txBody>
          <a:bodyPr wrap="none" anchor="ctr"/>
          <a:lstStyle/>
          <a:p>
            <a:endParaRPr lang="nl-NL"/>
          </a:p>
        </p:txBody>
      </p:sp>
      <p:sp>
        <p:nvSpPr>
          <p:cNvPr id="41990" name="Rectangle 6"/>
          <p:cNvSpPr>
            <a:spLocks noChangeArrowheads="1"/>
          </p:cNvSpPr>
          <p:nvPr/>
        </p:nvSpPr>
        <p:spPr bwMode="auto">
          <a:xfrm>
            <a:off x="2339975"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41991" name="Rectangle 7"/>
          <p:cNvSpPr>
            <a:spLocks noChangeArrowheads="1"/>
          </p:cNvSpPr>
          <p:nvPr/>
        </p:nvSpPr>
        <p:spPr bwMode="auto">
          <a:xfrm>
            <a:off x="3240088"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41992" name="Rectangle 8"/>
          <p:cNvSpPr>
            <a:spLocks noChangeArrowheads="1"/>
          </p:cNvSpPr>
          <p:nvPr/>
        </p:nvSpPr>
        <p:spPr bwMode="auto">
          <a:xfrm>
            <a:off x="4140200"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41993" name="Rectangle 9"/>
          <p:cNvSpPr>
            <a:spLocks noChangeArrowheads="1"/>
          </p:cNvSpPr>
          <p:nvPr/>
        </p:nvSpPr>
        <p:spPr bwMode="auto">
          <a:xfrm>
            <a:off x="5040313"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41994" name="Rectangle 10"/>
          <p:cNvSpPr>
            <a:spLocks noChangeArrowheads="1"/>
          </p:cNvSpPr>
          <p:nvPr/>
        </p:nvSpPr>
        <p:spPr bwMode="auto">
          <a:xfrm>
            <a:off x="5940425" y="6597650"/>
            <a:ext cx="504825" cy="144463"/>
          </a:xfrm>
          <a:prstGeom prst="rect">
            <a:avLst/>
          </a:prstGeom>
          <a:noFill/>
          <a:ln w="9525">
            <a:solidFill>
              <a:srgbClr val="868686"/>
            </a:solidFill>
            <a:miter lim="800000"/>
            <a:headEnd/>
            <a:tailEnd/>
          </a:ln>
          <a:effectLst/>
        </p:spPr>
        <p:txBody>
          <a:bodyPr wrap="none" anchor="ctr"/>
          <a:lstStyle/>
          <a:p>
            <a:endParaRPr lang="nl-NL"/>
          </a:p>
        </p:txBody>
      </p:sp>
      <p:pic>
        <p:nvPicPr>
          <p:cNvPr id="15" name="Afbeelding 14" descr="DSC00014-border.jpg"/>
          <p:cNvPicPr>
            <a:picLocks noChangeAspect="1"/>
          </p:cNvPicPr>
          <p:nvPr/>
        </p:nvPicPr>
        <p:blipFill>
          <a:blip r:embed="rId3" cstate="print"/>
          <a:stretch>
            <a:fillRect/>
          </a:stretch>
        </p:blipFill>
        <p:spPr>
          <a:xfrm>
            <a:off x="184973" y="1196752"/>
            <a:ext cx="4387027" cy="2933824"/>
          </a:xfrm>
          <a:prstGeom prst="rect">
            <a:avLst/>
          </a:prstGeom>
        </p:spPr>
      </p:pic>
      <p:sp>
        <p:nvSpPr>
          <p:cNvPr id="16" name="Titel 15"/>
          <p:cNvSpPr>
            <a:spLocks noGrp="1"/>
          </p:cNvSpPr>
          <p:nvPr>
            <p:ph type="title"/>
          </p:nvPr>
        </p:nvSpPr>
        <p:spPr/>
        <p:txBody>
          <a:bodyPr/>
          <a:lstStyle/>
          <a:p>
            <a:r>
              <a:rPr lang="nl-NL" dirty="0" smtClean="0"/>
              <a:t>Melding</a:t>
            </a:r>
            <a:endParaRPr lang="nl-NL" dirty="0"/>
          </a:p>
        </p:txBody>
      </p:sp>
      <p:sp>
        <p:nvSpPr>
          <p:cNvPr id="17" name="Tekstvak 16"/>
          <p:cNvSpPr txBox="1"/>
          <p:nvPr/>
        </p:nvSpPr>
        <p:spPr>
          <a:xfrm>
            <a:off x="5076056" y="1628800"/>
            <a:ext cx="3195298" cy="1631216"/>
          </a:xfrm>
          <a:prstGeom prst="rect">
            <a:avLst/>
          </a:prstGeom>
          <a:noFill/>
        </p:spPr>
        <p:txBody>
          <a:bodyPr wrap="none" rtlCol="0">
            <a:spAutoFit/>
          </a:bodyPr>
          <a:lstStyle/>
          <a:p>
            <a:r>
              <a:rPr lang="nl-NL" dirty="0" smtClean="0"/>
              <a:t>Melding:</a:t>
            </a:r>
          </a:p>
          <a:p>
            <a:endParaRPr lang="nl-NL" dirty="0" smtClean="0"/>
          </a:p>
          <a:p>
            <a:r>
              <a:rPr lang="nl-NL" dirty="0" smtClean="0"/>
              <a:t>Tijdstip: 2 februari  16.15</a:t>
            </a:r>
          </a:p>
          <a:p>
            <a:endParaRPr lang="nl-NL" dirty="0" smtClean="0"/>
          </a:p>
          <a:p>
            <a:r>
              <a:rPr lang="nl-NL" dirty="0" smtClean="0"/>
              <a:t>Aantal gewonden: 2</a:t>
            </a:r>
            <a:endParaRPr lang="nl-N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33488" y="908050"/>
            <a:ext cx="6677025" cy="5338763"/>
            <a:chOff x="1005" y="3312"/>
            <a:chExt cx="9936" cy="9792"/>
          </a:xfrm>
        </p:grpSpPr>
        <p:sp>
          <p:nvSpPr>
            <p:cNvPr id="44035" name="Line 3"/>
            <p:cNvSpPr>
              <a:spLocks noChangeShapeType="1"/>
            </p:cNvSpPr>
            <p:nvPr/>
          </p:nvSpPr>
          <p:spPr bwMode="auto">
            <a:xfrm>
              <a:off x="5901" y="11088"/>
              <a:ext cx="0" cy="1152"/>
            </a:xfrm>
            <a:prstGeom prst="line">
              <a:avLst/>
            </a:prstGeom>
            <a:noFill/>
            <a:ln w="38100">
              <a:solidFill>
                <a:schemeClr val="tx1"/>
              </a:solidFill>
              <a:round/>
              <a:headEnd/>
              <a:tailEnd/>
            </a:ln>
          </p:spPr>
          <p:txBody>
            <a:bodyPr/>
            <a:lstStyle/>
            <a:p>
              <a:endParaRPr lang="nl-NL"/>
            </a:p>
          </p:txBody>
        </p:sp>
        <p:sp>
          <p:nvSpPr>
            <p:cNvPr id="44036" name="Line 4"/>
            <p:cNvSpPr>
              <a:spLocks noChangeShapeType="1"/>
            </p:cNvSpPr>
            <p:nvPr/>
          </p:nvSpPr>
          <p:spPr bwMode="auto">
            <a:xfrm rot="18237947" flipH="1">
              <a:off x="5180" y="9360"/>
              <a:ext cx="1" cy="1152"/>
            </a:xfrm>
            <a:prstGeom prst="line">
              <a:avLst/>
            </a:prstGeom>
            <a:noFill/>
            <a:ln w="38100">
              <a:solidFill>
                <a:schemeClr val="tx1"/>
              </a:solidFill>
              <a:round/>
              <a:headEnd/>
              <a:tailEnd/>
            </a:ln>
          </p:spPr>
          <p:txBody>
            <a:bodyPr/>
            <a:lstStyle/>
            <a:p>
              <a:endParaRPr lang="nl-NL"/>
            </a:p>
          </p:txBody>
        </p:sp>
        <p:sp>
          <p:nvSpPr>
            <p:cNvPr id="44037" name="Line 5"/>
            <p:cNvSpPr>
              <a:spLocks noChangeShapeType="1"/>
            </p:cNvSpPr>
            <p:nvPr/>
          </p:nvSpPr>
          <p:spPr bwMode="auto">
            <a:xfrm rot="3362053">
              <a:off x="6620" y="9361"/>
              <a:ext cx="1" cy="1152"/>
            </a:xfrm>
            <a:prstGeom prst="line">
              <a:avLst/>
            </a:prstGeom>
            <a:noFill/>
            <a:ln w="38100">
              <a:solidFill>
                <a:schemeClr val="tx1"/>
              </a:solidFill>
              <a:round/>
              <a:headEnd/>
              <a:tailEnd/>
            </a:ln>
          </p:spPr>
          <p:txBody>
            <a:bodyPr/>
            <a:lstStyle/>
            <a:p>
              <a:endParaRPr lang="nl-NL"/>
            </a:p>
          </p:txBody>
        </p:sp>
        <p:sp>
          <p:nvSpPr>
            <p:cNvPr id="44038" name="Line 6"/>
            <p:cNvSpPr>
              <a:spLocks noChangeShapeType="1"/>
            </p:cNvSpPr>
            <p:nvPr/>
          </p:nvSpPr>
          <p:spPr bwMode="auto">
            <a:xfrm rot="18237947" flipH="1">
              <a:off x="6620" y="7633"/>
              <a:ext cx="1" cy="1152"/>
            </a:xfrm>
            <a:prstGeom prst="line">
              <a:avLst/>
            </a:prstGeom>
            <a:noFill/>
            <a:ln w="38100">
              <a:solidFill>
                <a:schemeClr val="tx1"/>
              </a:solidFill>
              <a:round/>
              <a:headEnd/>
              <a:tailEnd/>
            </a:ln>
          </p:spPr>
          <p:txBody>
            <a:bodyPr/>
            <a:lstStyle/>
            <a:p>
              <a:endParaRPr lang="nl-NL"/>
            </a:p>
          </p:txBody>
        </p:sp>
        <p:sp>
          <p:nvSpPr>
            <p:cNvPr id="44039" name="Line 7"/>
            <p:cNvSpPr>
              <a:spLocks noChangeShapeType="1"/>
            </p:cNvSpPr>
            <p:nvPr/>
          </p:nvSpPr>
          <p:spPr bwMode="auto">
            <a:xfrm rot="3362053">
              <a:off x="5180" y="7632"/>
              <a:ext cx="1" cy="1152"/>
            </a:xfrm>
            <a:prstGeom prst="line">
              <a:avLst/>
            </a:prstGeom>
            <a:noFill/>
            <a:ln w="38100">
              <a:solidFill>
                <a:schemeClr val="tx1"/>
              </a:solidFill>
              <a:round/>
              <a:headEnd/>
              <a:tailEnd/>
            </a:ln>
          </p:spPr>
          <p:txBody>
            <a:bodyPr/>
            <a:lstStyle/>
            <a:p>
              <a:endParaRPr lang="nl-NL"/>
            </a:p>
          </p:txBody>
        </p:sp>
        <p:sp>
          <p:nvSpPr>
            <p:cNvPr id="44040" name="Line 8"/>
            <p:cNvSpPr>
              <a:spLocks noChangeShapeType="1"/>
            </p:cNvSpPr>
            <p:nvPr/>
          </p:nvSpPr>
          <p:spPr bwMode="auto">
            <a:xfrm>
              <a:off x="5901" y="6048"/>
              <a:ext cx="0" cy="1152"/>
            </a:xfrm>
            <a:prstGeom prst="line">
              <a:avLst/>
            </a:prstGeom>
            <a:noFill/>
            <a:ln w="38100">
              <a:solidFill>
                <a:schemeClr val="tx1"/>
              </a:solidFill>
              <a:round/>
              <a:headEnd/>
              <a:tailEnd/>
            </a:ln>
          </p:spPr>
          <p:txBody>
            <a:bodyPr/>
            <a:lstStyle/>
            <a:p>
              <a:endParaRPr lang="nl-NL"/>
            </a:p>
          </p:txBody>
        </p:sp>
        <p:sp>
          <p:nvSpPr>
            <p:cNvPr id="44041" name="Line 9"/>
            <p:cNvSpPr>
              <a:spLocks noChangeShapeType="1"/>
            </p:cNvSpPr>
            <p:nvPr/>
          </p:nvSpPr>
          <p:spPr bwMode="auto">
            <a:xfrm>
              <a:off x="5901" y="4464"/>
              <a:ext cx="0" cy="1152"/>
            </a:xfrm>
            <a:prstGeom prst="line">
              <a:avLst/>
            </a:prstGeom>
            <a:noFill/>
            <a:ln w="38100">
              <a:solidFill>
                <a:schemeClr val="tx1"/>
              </a:solidFill>
              <a:round/>
              <a:headEnd/>
              <a:tailEnd/>
            </a:ln>
          </p:spPr>
          <p:txBody>
            <a:bodyPr/>
            <a:lstStyle/>
            <a:p>
              <a:endParaRPr lang="nl-NL"/>
            </a:p>
          </p:txBody>
        </p:sp>
        <p:sp>
          <p:nvSpPr>
            <p:cNvPr id="44042" name="Text Box 10"/>
            <p:cNvSpPr txBox="1">
              <a:spLocks noChangeArrowheads="1"/>
            </p:cNvSpPr>
            <p:nvPr/>
          </p:nvSpPr>
          <p:spPr bwMode="auto">
            <a:xfrm>
              <a:off x="3741" y="3312"/>
              <a:ext cx="4464" cy="1152"/>
            </a:xfrm>
            <a:prstGeom prst="rect">
              <a:avLst/>
            </a:prstGeom>
            <a:solidFill>
              <a:srgbClr val="FF0000"/>
            </a:solidFill>
            <a:ln w="9525">
              <a:solidFill>
                <a:schemeClr val="tx1"/>
              </a:solidFill>
              <a:miter lim="800000"/>
              <a:headEnd/>
              <a:tailEnd/>
            </a:ln>
          </p:spPr>
          <p:txBody>
            <a:bodyPr/>
            <a:lstStyle/>
            <a:p>
              <a:pPr algn="ctr" eaLnBrk="0" hangingPunct="0"/>
              <a:r>
                <a:rPr lang="nl-NL" sz="1800"/>
                <a:t>Benadering</a:t>
              </a:r>
            </a:p>
            <a:p>
              <a:pPr algn="ctr" eaLnBrk="0" hangingPunct="0"/>
              <a:r>
                <a:rPr lang="nl-NL" sz="1800"/>
                <a:t>Ongeval</a:t>
              </a:r>
            </a:p>
          </p:txBody>
        </p:sp>
        <p:sp>
          <p:nvSpPr>
            <p:cNvPr id="44043" name="Text Box 11"/>
            <p:cNvSpPr txBox="1">
              <a:spLocks noChangeArrowheads="1"/>
            </p:cNvSpPr>
            <p:nvPr/>
          </p:nvSpPr>
          <p:spPr bwMode="auto">
            <a:xfrm>
              <a:off x="3741" y="5040"/>
              <a:ext cx="4464" cy="1152"/>
            </a:xfrm>
            <a:prstGeom prst="rect">
              <a:avLst/>
            </a:prstGeom>
            <a:solidFill>
              <a:srgbClr val="FFFF00"/>
            </a:solidFill>
            <a:ln w="9525">
              <a:solidFill>
                <a:schemeClr val="tx1"/>
              </a:solidFill>
              <a:miter lim="800000"/>
              <a:headEnd/>
              <a:tailEnd/>
            </a:ln>
          </p:spPr>
          <p:txBody>
            <a:bodyPr/>
            <a:lstStyle/>
            <a:p>
              <a:pPr algn="ctr" eaLnBrk="0" hangingPunct="0"/>
              <a:r>
                <a:rPr lang="nl-NL" sz="1800"/>
                <a:t>Risicobeheersing /</a:t>
              </a:r>
            </a:p>
            <a:p>
              <a:pPr algn="ctr" eaLnBrk="0" hangingPunct="0"/>
              <a:r>
                <a:rPr lang="nl-NL" sz="1800"/>
                <a:t>Stabilisatie</a:t>
              </a:r>
            </a:p>
          </p:txBody>
        </p:sp>
        <p:sp>
          <p:nvSpPr>
            <p:cNvPr id="44044" name="Text Box 12"/>
            <p:cNvSpPr txBox="1">
              <a:spLocks noChangeArrowheads="1"/>
            </p:cNvSpPr>
            <p:nvPr/>
          </p:nvSpPr>
          <p:spPr bwMode="auto">
            <a:xfrm>
              <a:off x="3741" y="6768"/>
              <a:ext cx="4464" cy="1152"/>
            </a:xfrm>
            <a:prstGeom prst="rect">
              <a:avLst/>
            </a:prstGeom>
            <a:solidFill>
              <a:srgbClr val="99CC00"/>
            </a:solidFill>
            <a:ln w="9525">
              <a:solidFill>
                <a:schemeClr val="tx1"/>
              </a:solidFill>
              <a:miter lim="800000"/>
              <a:headEnd/>
              <a:tailEnd/>
            </a:ln>
          </p:spPr>
          <p:txBody>
            <a:bodyPr/>
            <a:lstStyle/>
            <a:p>
              <a:pPr algn="ctr" eaLnBrk="0" hangingPunct="0"/>
              <a:r>
                <a:rPr lang="nl-NL" sz="1800"/>
                <a:t>Toegang verschaffen</a:t>
              </a:r>
            </a:p>
            <a:p>
              <a:pPr algn="ctr" eaLnBrk="0" hangingPunct="0"/>
              <a:r>
                <a:rPr lang="nl-NL" sz="1800"/>
                <a:t>tot slachtoffer</a:t>
              </a:r>
            </a:p>
          </p:txBody>
        </p:sp>
        <p:sp>
          <p:nvSpPr>
            <p:cNvPr id="44045" name="Text Box 13"/>
            <p:cNvSpPr txBox="1">
              <a:spLocks noChangeArrowheads="1"/>
            </p:cNvSpPr>
            <p:nvPr/>
          </p:nvSpPr>
          <p:spPr bwMode="auto">
            <a:xfrm>
              <a:off x="1005" y="8496"/>
              <a:ext cx="4464" cy="1152"/>
            </a:xfrm>
            <a:prstGeom prst="rect">
              <a:avLst/>
            </a:prstGeom>
            <a:solidFill>
              <a:srgbClr val="993366"/>
            </a:solidFill>
            <a:ln w="9525">
              <a:solidFill>
                <a:schemeClr val="tx1"/>
              </a:solidFill>
              <a:miter lim="800000"/>
              <a:headEnd/>
              <a:tailEnd/>
            </a:ln>
          </p:spPr>
          <p:txBody>
            <a:bodyPr/>
            <a:lstStyle/>
            <a:p>
              <a:pPr algn="ctr" eaLnBrk="0" hangingPunct="0"/>
              <a:r>
                <a:rPr lang="nl-NL" sz="1800"/>
                <a:t>Traumazorg /</a:t>
              </a:r>
            </a:p>
            <a:p>
              <a:pPr algn="ctr" eaLnBrk="0" hangingPunct="0"/>
              <a:r>
                <a:rPr lang="nl-NL" sz="1800"/>
                <a:t>Stabilisatie slachtoffer</a:t>
              </a:r>
            </a:p>
          </p:txBody>
        </p:sp>
        <p:sp>
          <p:nvSpPr>
            <p:cNvPr id="44046" name="Text Box 14"/>
            <p:cNvSpPr txBox="1">
              <a:spLocks noChangeArrowheads="1"/>
            </p:cNvSpPr>
            <p:nvPr/>
          </p:nvSpPr>
          <p:spPr bwMode="auto">
            <a:xfrm>
              <a:off x="6477" y="8496"/>
              <a:ext cx="4464" cy="1152"/>
            </a:xfrm>
            <a:prstGeom prst="rect">
              <a:avLst/>
            </a:prstGeom>
            <a:solidFill>
              <a:srgbClr val="00CCFF"/>
            </a:solidFill>
            <a:ln w="9525">
              <a:solidFill>
                <a:schemeClr val="tx1"/>
              </a:solidFill>
              <a:miter lim="800000"/>
              <a:headEnd/>
              <a:tailEnd/>
            </a:ln>
          </p:spPr>
          <p:txBody>
            <a:bodyPr/>
            <a:lstStyle/>
            <a:p>
              <a:pPr algn="ctr" eaLnBrk="0" hangingPunct="0"/>
              <a:r>
                <a:rPr lang="nl-NL" sz="1800"/>
                <a:t>Ruimte creëren:</a:t>
              </a:r>
            </a:p>
            <a:p>
              <a:pPr algn="ctr" eaLnBrk="0" hangingPunct="0"/>
              <a:r>
                <a:rPr lang="nl-NL" sz="1800"/>
                <a:t>slachtoffer bevrijden</a:t>
              </a:r>
            </a:p>
          </p:txBody>
        </p:sp>
        <p:sp>
          <p:nvSpPr>
            <p:cNvPr id="44047" name="Text Box 15"/>
            <p:cNvSpPr txBox="1">
              <a:spLocks noChangeArrowheads="1"/>
            </p:cNvSpPr>
            <p:nvPr/>
          </p:nvSpPr>
          <p:spPr bwMode="auto">
            <a:xfrm>
              <a:off x="3741" y="10224"/>
              <a:ext cx="4464" cy="1152"/>
            </a:xfrm>
            <a:prstGeom prst="rect">
              <a:avLst/>
            </a:prstGeom>
            <a:solidFill>
              <a:srgbClr val="FF99CC"/>
            </a:solidFill>
            <a:ln w="9525">
              <a:solidFill>
                <a:schemeClr val="tx1"/>
              </a:solidFill>
              <a:miter lim="800000"/>
              <a:headEnd/>
              <a:tailEnd/>
            </a:ln>
          </p:spPr>
          <p:txBody>
            <a:bodyPr/>
            <a:lstStyle/>
            <a:p>
              <a:pPr algn="ctr" eaLnBrk="0" hangingPunct="0"/>
              <a:r>
                <a:rPr lang="nl-NL" sz="1700"/>
                <a:t>Slachtoffer immobiliseren</a:t>
              </a:r>
            </a:p>
            <a:p>
              <a:pPr algn="ctr" eaLnBrk="0" hangingPunct="0"/>
              <a:r>
                <a:rPr lang="nl-NL" sz="1700"/>
                <a:t>en verplaatsen uit wrak</a:t>
              </a:r>
            </a:p>
          </p:txBody>
        </p:sp>
        <p:sp>
          <p:nvSpPr>
            <p:cNvPr id="44048" name="Text Box 16"/>
            <p:cNvSpPr txBox="1">
              <a:spLocks noChangeArrowheads="1"/>
            </p:cNvSpPr>
            <p:nvPr/>
          </p:nvSpPr>
          <p:spPr bwMode="auto">
            <a:xfrm>
              <a:off x="3741" y="11952"/>
              <a:ext cx="4464" cy="1152"/>
            </a:xfrm>
            <a:prstGeom prst="rect">
              <a:avLst/>
            </a:prstGeom>
            <a:solidFill>
              <a:srgbClr val="FFFFFF"/>
            </a:solidFill>
            <a:ln w="9525">
              <a:solidFill>
                <a:schemeClr val="tx1"/>
              </a:solidFill>
              <a:miter lim="800000"/>
              <a:headEnd/>
              <a:tailEnd/>
            </a:ln>
          </p:spPr>
          <p:txBody>
            <a:bodyPr/>
            <a:lstStyle/>
            <a:p>
              <a:pPr algn="ctr" eaLnBrk="0" hangingPunct="0"/>
              <a:r>
                <a:rPr lang="nl-NL" sz="1800"/>
                <a:t>Evaluatie en </a:t>
              </a:r>
            </a:p>
            <a:p>
              <a:pPr algn="ctr" eaLnBrk="0" hangingPunct="0"/>
              <a:r>
                <a:rPr lang="nl-NL" sz="1800"/>
                <a:t>oefening</a:t>
              </a:r>
            </a:p>
          </p:txBody>
        </p:sp>
      </p:grpSp>
      <p:sp>
        <p:nvSpPr>
          <p:cNvPr id="44049" name="Text Box 17"/>
          <p:cNvSpPr txBox="1">
            <a:spLocks noChangeArrowheads="1"/>
          </p:cNvSpPr>
          <p:nvPr/>
        </p:nvSpPr>
        <p:spPr bwMode="auto">
          <a:xfrm>
            <a:off x="6321425" y="1038225"/>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1</a:t>
            </a:r>
          </a:p>
        </p:txBody>
      </p:sp>
      <p:sp>
        <p:nvSpPr>
          <p:cNvPr id="44050" name="Text Box 18"/>
          <p:cNvSpPr txBox="1">
            <a:spLocks noChangeArrowheads="1"/>
          </p:cNvSpPr>
          <p:nvPr/>
        </p:nvSpPr>
        <p:spPr bwMode="auto">
          <a:xfrm>
            <a:off x="6321425" y="1966913"/>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solidFill>
                  <a:srgbClr val="FF0000"/>
                </a:solidFill>
              </a:rPr>
              <a:t>Fase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5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title"/>
          </p:nvPr>
        </p:nvSpPr>
        <p:spPr/>
        <p:txBody>
          <a:bodyPr/>
          <a:lstStyle/>
          <a:p>
            <a:r>
              <a:rPr lang="nl-NL" dirty="0" smtClean="0"/>
              <a:t>Fase 2</a:t>
            </a:r>
            <a:endParaRPr lang="nl-NL" dirty="0"/>
          </a:p>
        </p:txBody>
      </p:sp>
      <p:sp>
        <p:nvSpPr>
          <p:cNvPr id="46083" name="Rectangle 3"/>
          <p:cNvSpPr>
            <a:spLocks noChangeArrowheads="1"/>
          </p:cNvSpPr>
          <p:nvPr/>
        </p:nvSpPr>
        <p:spPr bwMode="auto">
          <a:xfrm>
            <a:off x="539750" y="6597650"/>
            <a:ext cx="504825" cy="144463"/>
          </a:xfrm>
          <a:prstGeom prst="rect">
            <a:avLst/>
          </a:prstGeom>
          <a:solidFill>
            <a:srgbClr val="FF0000"/>
          </a:solidFill>
          <a:ln w="9525">
            <a:solidFill>
              <a:srgbClr val="868686"/>
            </a:solidFill>
            <a:miter lim="800000"/>
            <a:headEnd/>
            <a:tailEnd/>
          </a:ln>
          <a:effectLst/>
        </p:spPr>
        <p:txBody>
          <a:bodyPr wrap="none" anchor="ctr"/>
          <a:lstStyle/>
          <a:p>
            <a:endParaRPr lang="nl-NL"/>
          </a:p>
        </p:txBody>
      </p:sp>
      <p:sp>
        <p:nvSpPr>
          <p:cNvPr id="46084" name="Rectangle 4"/>
          <p:cNvSpPr>
            <a:spLocks noChangeArrowheads="1"/>
          </p:cNvSpPr>
          <p:nvPr/>
        </p:nvSpPr>
        <p:spPr bwMode="auto">
          <a:xfrm>
            <a:off x="1439863" y="6597650"/>
            <a:ext cx="504825" cy="144463"/>
          </a:xfrm>
          <a:prstGeom prst="rect">
            <a:avLst/>
          </a:prstGeom>
          <a:solidFill>
            <a:srgbClr val="FFFF00"/>
          </a:solidFill>
          <a:ln w="9525">
            <a:solidFill>
              <a:srgbClr val="868686"/>
            </a:solidFill>
            <a:miter lim="800000"/>
            <a:headEnd/>
            <a:tailEnd/>
          </a:ln>
          <a:effectLst/>
        </p:spPr>
        <p:txBody>
          <a:bodyPr wrap="none" anchor="ctr"/>
          <a:lstStyle/>
          <a:p>
            <a:endParaRPr lang="nl-NL"/>
          </a:p>
        </p:txBody>
      </p:sp>
      <p:sp>
        <p:nvSpPr>
          <p:cNvPr id="46085" name="Rectangle 5"/>
          <p:cNvSpPr>
            <a:spLocks noChangeArrowheads="1"/>
          </p:cNvSpPr>
          <p:nvPr/>
        </p:nvSpPr>
        <p:spPr bwMode="auto">
          <a:xfrm>
            <a:off x="2339975"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46086" name="Rectangle 6"/>
          <p:cNvSpPr>
            <a:spLocks noChangeArrowheads="1"/>
          </p:cNvSpPr>
          <p:nvPr/>
        </p:nvSpPr>
        <p:spPr bwMode="auto">
          <a:xfrm>
            <a:off x="3240088"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46087" name="Rectangle 7"/>
          <p:cNvSpPr>
            <a:spLocks noChangeArrowheads="1"/>
          </p:cNvSpPr>
          <p:nvPr/>
        </p:nvSpPr>
        <p:spPr bwMode="auto">
          <a:xfrm>
            <a:off x="4140200"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46088" name="Rectangle 8"/>
          <p:cNvSpPr>
            <a:spLocks noChangeArrowheads="1"/>
          </p:cNvSpPr>
          <p:nvPr/>
        </p:nvSpPr>
        <p:spPr bwMode="auto">
          <a:xfrm>
            <a:off x="5040313"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46089" name="Rectangle 9"/>
          <p:cNvSpPr>
            <a:spLocks noChangeArrowheads="1"/>
          </p:cNvSpPr>
          <p:nvPr/>
        </p:nvSpPr>
        <p:spPr bwMode="auto">
          <a:xfrm>
            <a:off x="5940425" y="6597650"/>
            <a:ext cx="504825" cy="144463"/>
          </a:xfrm>
          <a:prstGeom prst="rect">
            <a:avLst/>
          </a:prstGeom>
          <a:noFill/>
          <a:ln w="9525">
            <a:solidFill>
              <a:srgbClr val="868686"/>
            </a:solidFill>
            <a:miter lim="800000"/>
            <a:headEnd/>
            <a:tailEnd/>
          </a:ln>
          <a:effectLst/>
        </p:spPr>
        <p:txBody>
          <a:bodyPr wrap="none" anchor="ctr"/>
          <a:lstStyle/>
          <a:p>
            <a:endParaRPr lang="nl-NL"/>
          </a:p>
        </p:txBody>
      </p:sp>
      <p:pic>
        <p:nvPicPr>
          <p:cNvPr id="17" name="Afbeelding 16" descr="DSC00009-border.jpg"/>
          <p:cNvPicPr>
            <a:picLocks noChangeAspect="1"/>
          </p:cNvPicPr>
          <p:nvPr/>
        </p:nvPicPr>
        <p:blipFill>
          <a:blip r:embed="rId3" cstate="print"/>
          <a:stretch>
            <a:fillRect/>
          </a:stretch>
        </p:blipFill>
        <p:spPr>
          <a:xfrm>
            <a:off x="539552" y="1143248"/>
            <a:ext cx="3417947" cy="2285752"/>
          </a:xfrm>
          <a:prstGeom prst="rect">
            <a:avLst/>
          </a:prstGeom>
        </p:spPr>
      </p:pic>
      <p:pic>
        <p:nvPicPr>
          <p:cNvPr id="18" name="Afbeelding 17" descr="DSC00003-border (2).jpg"/>
          <p:cNvPicPr>
            <a:picLocks noChangeAspect="1"/>
          </p:cNvPicPr>
          <p:nvPr/>
        </p:nvPicPr>
        <p:blipFill>
          <a:blip r:embed="rId4" cstate="print"/>
          <a:stretch>
            <a:fillRect/>
          </a:stretch>
        </p:blipFill>
        <p:spPr>
          <a:xfrm>
            <a:off x="467544" y="3861048"/>
            <a:ext cx="3415929" cy="228440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22375" y="890588"/>
            <a:ext cx="6677025" cy="5338762"/>
            <a:chOff x="1005" y="3312"/>
            <a:chExt cx="9936" cy="9792"/>
          </a:xfrm>
        </p:grpSpPr>
        <p:sp>
          <p:nvSpPr>
            <p:cNvPr id="65539" name="Line 3"/>
            <p:cNvSpPr>
              <a:spLocks noChangeShapeType="1"/>
            </p:cNvSpPr>
            <p:nvPr/>
          </p:nvSpPr>
          <p:spPr bwMode="auto">
            <a:xfrm>
              <a:off x="5901" y="11088"/>
              <a:ext cx="0" cy="1152"/>
            </a:xfrm>
            <a:prstGeom prst="line">
              <a:avLst/>
            </a:prstGeom>
            <a:noFill/>
            <a:ln w="38100">
              <a:solidFill>
                <a:schemeClr val="tx1"/>
              </a:solidFill>
              <a:round/>
              <a:headEnd/>
              <a:tailEnd/>
            </a:ln>
          </p:spPr>
          <p:txBody>
            <a:bodyPr/>
            <a:lstStyle/>
            <a:p>
              <a:endParaRPr lang="nl-NL"/>
            </a:p>
          </p:txBody>
        </p:sp>
        <p:sp>
          <p:nvSpPr>
            <p:cNvPr id="65540" name="Line 4"/>
            <p:cNvSpPr>
              <a:spLocks noChangeShapeType="1"/>
            </p:cNvSpPr>
            <p:nvPr/>
          </p:nvSpPr>
          <p:spPr bwMode="auto">
            <a:xfrm rot="18237947" flipH="1">
              <a:off x="5180" y="9360"/>
              <a:ext cx="1" cy="1152"/>
            </a:xfrm>
            <a:prstGeom prst="line">
              <a:avLst/>
            </a:prstGeom>
            <a:noFill/>
            <a:ln w="38100">
              <a:solidFill>
                <a:schemeClr val="tx1"/>
              </a:solidFill>
              <a:round/>
              <a:headEnd/>
              <a:tailEnd/>
            </a:ln>
          </p:spPr>
          <p:txBody>
            <a:bodyPr/>
            <a:lstStyle/>
            <a:p>
              <a:endParaRPr lang="nl-NL"/>
            </a:p>
          </p:txBody>
        </p:sp>
        <p:sp>
          <p:nvSpPr>
            <p:cNvPr id="65541" name="Line 5"/>
            <p:cNvSpPr>
              <a:spLocks noChangeShapeType="1"/>
            </p:cNvSpPr>
            <p:nvPr/>
          </p:nvSpPr>
          <p:spPr bwMode="auto">
            <a:xfrm rot="3362053">
              <a:off x="6620" y="9361"/>
              <a:ext cx="1" cy="1152"/>
            </a:xfrm>
            <a:prstGeom prst="line">
              <a:avLst/>
            </a:prstGeom>
            <a:noFill/>
            <a:ln w="38100">
              <a:solidFill>
                <a:schemeClr val="tx1"/>
              </a:solidFill>
              <a:round/>
              <a:headEnd/>
              <a:tailEnd/>
            </a:ln>
          </p:spPr>
          <p:txBody>
            <a:bodyPr/>
            <a:lstStyle/>
            <a:p>
              <a:endParaRPr lang="nl-NL"/>
            </a:p>
          </p:txBody>
        </p:sp>
        <p:sp>
          <p:nvSpPr>
            <p:cNvPr id="65542" name="Line 6"/>
            <p:cNvSpPr>
              <a:spLocks noChangeShapeType="1"/>
            </p:cNvSpPr>
            <p:nvPr/>
          </p:nvSpPr>
          <p:spPr bwMode="auto">
            <a:xfrm rot="18237947" flipH="1">
              <a:off x="6620" y="7633"/>
              <a:ext cx="1" cy="1152"/>
            </a:xfrm>
            <a:prstGeom prst="line">
              <a:avLst/>
            </a:prstGeom>
            <a:noFill/>
            <a:ln w="38100">
              <a:solidFill>
                <a:schemeClr val="tx1"/>
              </a:solidFill>
              <a:round/>
              <a:headEnd/>
              <a:tailEnd/>
            </a:ln>
          </p:spPr>
          <p:txBody>
            <a:bodyPr/>
            <a:lstStyle/>
            <a:p>
              <a:endParaRPr lang="nl-NL"/>
            </a:p>
          </p:txBody>
        </p:sp>
        <p:sp>
          <p:nvSpPr>
            <p:cNvPr id="65543" name="Line 7"/>
            <p:cNvSpPr>
              <a:spLocks noChangeShapeType="1"/>
            </p:cNvSpPr>
            <p:nvPr/>
          </p:nvSpPr>
          <p:spPr bwMode="auto">
            <a:xfrm rot="3362053">
              <a:off x="5180" y="7632"/>
              <a:ext cx="1" cy="1152"/>
            </a:xfrm>
            <a:prstGeom prst="line">
              <a:avLst/>
            </a:prstGeom>
            <a:noFill/>
            <a:ln w="38100">
              <a:solidFill>
                <a:schemeClr val="tx1"/>
              </a:solidFill>
              <a:round/>
              <a:headEnd/>
              <a:tailEnd/>
            </a:ln>
          </p:spPr>
          <p:txBody>
            <a:bodyPr/>
            <a:lstStyle/>
            <a:p>
              <a:endParaRPr lang="nl-NL"/>
            </a:p>
          </p:txBody>
        </p:sp>
        <p:sp>
          <p:nvSpPr>
            <p:cNvPr id="65544" name="Line 8"/>
            <p:cNvSpPr>
              <a:spLocks noChangeShapeType="1"/>
            </p:cNvSpPr>
            <p:nvPr/>
          </p:nvSpPr>
          <p:spPr bwMode="auto">
            <a:xfrm>
              <a:off x="5901" y="6048"/>
              <a:ext cx="0" cy="1152"/>
            </a:xfrm>
            <a:prstGeom prst="line">
              <a:avLst/>
            </a:prstGeom>
            <a:noFill/>
            <a:ln w="38100">
              <a:solidFill>
                <a:schemeClr val="tx1"/>
              </a:solidFill>
              <a:round/>
              <a:headEnd/>
              <a:tailEnd/>
            </a:ln>
          </p:spPr>
          <p:txBody>
            <a:bodyPr/>
            <a:lstStyle/>
            <a:p>
              <a:endParaRPr lang="nl-NL"/>
            </a:p>
          </p:txBody>
        </p:sp>
        <p:sp>
          <p:nvSpPr>
            <p:cNvPr id="65545" name="Line 9"/>
            <p:cNvSpPr>
              <a:spLocks noChangeShapeType="1"/>
            </p:cNvSpPr>
            <p:nvPr/>
          </p:nvSpPr>
          <p:spPr bwMode="auto">
            <a:xfrm>
              <a:off x="5901" y="4464"/>
              <a:ext cx="0" cy="1152"/>
            </a:xfrm>
            <a:prstGeom prst="line">
              <a:avLst/>
            </a:prstGeom>
            <a:noFill/>
            <a:ln w="38100">
              <a:solidFill>
                <a:schemeClr val="tx1"/>
              </a:solidFill>
              <a:round/>
              <a:headEnd/>
              <a:tailEnd/>
            </a:ln>
          </p:spPr>
          <p:txBody>
            <a:bodyPr/>
            <a:lstStyle/>
            <a:p>
              <a:endParaRPr lang="nl-NL"/>
            </a:p>
          </p:txBody>
        </p:sp>
        <p:sp>
          <p:nvSpPr>
            <p:cNvPr id="65546" name="Text Box 10"/>
            <p:cNvSpPr txBox="1">
              <a:spLocks noChangeArrowheads="1"/>
            </p:cNvSpPr>
            <p:nvPr/>
          </p:nvSpPr>
          <p:spPr bwMode="auto">
            <a:xfrm>
              <a:off x="3741" y="3312"/>
              <a:ext cx="4464" cy="1152"/>
            </a:xfrm>
            <a:prstGeom prst="rect">
              <a:avLst/>
            </a:prstGeom>
            <a:solidFill>
              <a:srgbClr val="FF0000"/>
            </a:solidFill>
            <a:ln w="9525">
              <a:solidFill>
                <a:schemeClr val="tx1"/>
              </a:solidFill>
              <a:miter lim="800000"/>
              <a:headEnd/>
              <a:tailEnd/>
            </a:ln>
          </p:spPr>
          <p:txBody>
            <a:bodyPr/>
            <a:lstStyle/>
            <a:p>
              <a:pPr algn="ctr" eaLnBrk="0" hangingPunct="0"/>
              <a:r>
                <a:rPr lang="nl-NL" sz="1800"/>
                <a:t>Benadering</a:t>
              </a:r>
            </a:p>
            <a:p>
              <a:pPr algn="ctr" eaLnBrk="0" hangingPunct="0"/>
              <a:r>
                <a:rPr lang="nl-NL" sz="1800"/>
                <a:t>Ongeval</a:t>
              </a:r>
            </a:p>
          </p:txBody>
        </p:sp>
        <p:sp>
          <p:nvSpPr>
            <p:cNvPr id="65547" name="Text Box 11"/>
            <p:cNvSpPr txBox="1">
              <a:spLocks noChangeArrowheads="1"/>
            </p:cNvSpPr>
            <p:nvPr/>
          </p:nvSpPr>
          <p:spPr bwMode="auto">
            <a:xfrm>
              <a:off x="3741" y="5040"/>
              <a:ext cx="4464" cy="1152"/>
            </a:xfrm>
            <a:prstGeom prst="rect">
              <a:avLst/>
            </a:prstGeom>
            <a:solidFill>
              <a:srgbClr val="FFFF00"/>
            </a:solidFill>
            <a:ln w="9525">
              <a:solidFill>
                <a:schemeClr val="tx1"/>
              </a:solidFill>
              <a:miter lim="800000"/>
              <a:headEnd/>
              <a:tailEnd/>
            </a:ln>
          </p:spPr>
          <p:txBody>
            <a:bodyPr/>
            <a:lstStyle/>
            <a:p>
              <a:pPr algn="ctr" eaLnBrk="0" hangingPunct="0"/>
              <a:r>
                <a:rPr lang="nl-NL" sz="1800"/>
                <a:t>Risicobeheersing /</a:t>
              </a:r>
            </a:p>
            <a:p>
              <a:pPr algn="ctr" eaLnBrk="0" hangingPunct="0"/>
              <a:r>
                <a:rPr lang="nl-NL" sz="1800"/>
                <a:t>Stabilisatie</a:t>
              </a:r>
            </a:p>
          </p:txBody>
        </p:sp>
        <p:sp>
          <p:nvSpPr>
            <p:cNvPr id="65548" name="Text Box 12"/>
            <p:cNvSpPr txBox="1">
              <a:spLocks noChangeArrowheads="1"/>
            </p:cNvSpPr>
            <p:nvPr/>
          </p:nvSpPr>
          <p:spPr bwMode="auto">
            <a:xfrm>
              <a:off x="3741" y="6768"/>
              <a:ext cx="4464" cy="1152"/>
            </a:xfrm>
            <a:prstGeom prst="rect">
              <a:avLst/>
            </a:prstGeom>
            <a:solidFill>
              <a:srgbClr val="99CC00"/>
            </a:solidFill>
            <a:ln w="9525">
              <a:solidFill>
                <a:schemeClr val="tx1"/>
              </a:solidFill>
              <a:miter lim="800000"/>
              <a:headEnd/>
              <a:tailEnd/>
            </a:ln>
          </p:spPr>
          <p:txBody>
            <a:bodyPr/>
            <a:lstStyle/>
            <a:p>
              <a:pPr algn="ctr" eaLnBrk="0" hangingPunct="0"/>
              <a:r>
                <a:rPr lang="nl-NL" sz="1800"/>
                <a:t>Toegang verschaffen</a:t>
              </a:r>
            </a:p>
            <a:p>
              <a:pPr algn="ctr" eaLnBrk="0" hangingPunct="0"/>
              <a:r>
                <a:rPr lang="nl-NL" sz="1800"/>
                <a:t>tot slachtoffer</a:t>
              </a:r>
            </a:p>
          </p:txBody>
        </p:sp>
        <p:sp>
          <p:nvSpPr>
            <p:cNvPr id="65549" name="Text Box 13"/>
            <p:cNvSpPr txBox="1">
              <a:spLocks noChangeArrowheads="1"/>
            </p:cNvSpPr>
            <p:nvPr/>
          </p:nvSpPr>
          <p:spPr bwMode="auto">
            <a:xfrm>
              <a:off x="1005" y="8496"/>
              <a:ext cx="4464" cy="1152"/>
            </a:xfrm>
            <a:prstGeom prst="rect">
              <a:avLst/>
            </a:prstGeom>
            <a:solidFill>
              <a:srgbClr val="993366"/>
            </a:solidFill>
            <a:ln w="9525">
              <a:solidFill>
                <a:schemeClr val="tx1"/>
              </a:solidFill>
              <a:miter lim="800000"/>
              <a:headEnd/>
              <a:tailEnd/>
            </a:ln>
          </p:spPr>
          <p:txBody>
            <a:bodyPr/>
            <a:lstStyle/>
            <a:p>
              <a:pPr algn="ctr" eaLnBrk="0" hangingPunct="0"/>
              <a:r>
                <a:rPr lang="nl-NL" sz="1800"/>
                <a:t>Traumazorg /</a:t>
              </a:r>
            </a:p>
            <a:p>
              <a:pPr algn="ctr" eaLnBrk="0" hangingPunct="0"/>
              <a:r>
                <a:rPr lang="nl-NL" sz="1800"/>
                <a:t>Stabilisatie slachtoffer</a:t>
              </a:r>
            </a:p>
          </p:txBody>
        </p:sp>
        <p:sp>
          <p:nvSpPr>
            <p:cNvPr id="65550" name="Text Box 14"/>
            <p:cNvSpPr txBox="1">
              <a:spLocks noChangeArrowheads="1"/>
            </p:cNvSpPr>
            <p:nvPr/>
          </p:nvSpPr>
          <p:spPr bwMode="auto">
            <a:xfrm>
              <a:off x="6477" y="8496"/>
              <a:ext cx="4464" cy="1152"/>
            </a:xfrm>
            <a:prstGeom prst="rect">
              <a:avLst/>
            </a:prstGeom>
            <a:solidFill>
              <a:srgbClr val="00CCFF"/>
            </a:solidFill>
            <a:ln w="9525">
              <a:solidFill>
                <a:schemeClr val="tx1"/>
              </a:solidFill>
              <a:miter lim="800000"/>
              <a:headEnd/>
              <a:tailEnd/>
            </a:ln>
          </p:spPr>
          <p:txBody>
            <a:bodyPr/>
            <a:lstStyle/>
            <a:p>
              <a:pPr algn="ctr" eaLnBrk="0" hangingPunct="0"/>
              <a:r>
                <a:rPr lang="nl-NL" sz="1800"/>
                <a:t>Ruimte creëren:</a:t>
              </a:r>
            </a:p>
            <a:p>
              <a:pPr algn="ctr" eaLnBrk="0" hangingPunct="0"/>
              <a:r>
                <a:rPr lang="nl-NL" sz="1800"/>
                <a:t>slachtoffer bevrijden</a:t>
              </a:r>
            </a:p>
          </p:txBody>
        </p:sp>
        <p:sp>
          <p:nvSpPr>
            <p:cNvPr id="65551" name="Text Box 15"/>
            <p:cNvSpPr txBox="1">
              <a:spLocks noChangeArrowheads="1"/>
            </p:cNvSpPr>
            <p:nvPr/>
          </p:nvSpPr>
          <p:spPr bwMode="auto">
            <a:xfrm>
              <a:off x="3741" y="10224"/>
              <a:ext cx="4464" cy="1152"/>
            </a:xfrm>
            <a:prstGeom prst="rect">
              <a:avLst/>
            </a:prstGeom>
            <a:solidFill>
              <a:srgbClr val="FF99CC"/>
            </a:solidFill>
            <a:ln w="9525">
              <a:solidFill>
                <a:schemeClr val="tx1"/>
              </a:solidFill>
              <a:miter lim="800000"/>
              <a:headEnd/>
              <a:tailEnd/>
            </a:ln>
          </p:spPr>
          <p:txBody>
            <a:bodyPr/>
            <a:lstStyle/>
            <a:p>
              <a:pPr algn="ctr" eaLnBrk="0" hangingPunct="0"/>
              <a:r>
                <a:rPr lang="nl-NL" sz="1700"/>
                <a:t>Slachtoffer immobiliseren</a:t>
              </a:r>
            </a:p>
            <a:p>
              <a:pPr algn="ctr" eaLnBrk="0" hangingPunct="0"/>
              <a:r>
                <a:rPr lang="nl-NL" sz="1700"/>
                <a:t>en verplaatsen uit wrak</a:t>
              </a:r>
            </a:p>
          </p:txBody>
        </p:sp>
        <p:sp>
          <p:nvSpPr>
            <p:cNvPr id="65552" name="Text Box 16"/>
            <p:cNvSpPr txBox="1">
              <a:spLocks noChangeArrowheads="1"/>
            </p:cNvSpPr>
            <p:nvPr/>
          </p:nvSpPr>
          <p:spPr bwMode="auto">
            <a:xfrm>
              <a:off x="3741" y="11952"/>
              <a:ext cx="4464" cy="1152"/>
            </a:xfrm>
            <a:prstGeom prst="rect">
              <a:avLst/>
            </a:prstGeom>
            <a:solidFill>
              <a:srgbClr val="FFFFFF"/>
            </a:solidFill>
            <a:ln w="9525">
              <a:solidFill>
                <a:schemeClr val="tx1"/>
              </a:solidFill>
              <a:miter lim="800000"/>
              <a:headEnd/>
              <a:tailEnd/>
            </a:ln>
          </p:spPr>
          <p:txBody>
            <a:bodyPr/>
            <a:lstStyle/>
            <a:p>
              <a:pPr algn="ctr" eaLnBrk="0" hangingPunct="0"/>
              <a:r>
                <a:rPr lang="nl-NL" sz="1800"/>
                <a:t>Evaluatie en </a:t>
              </a:r>
            </a:p>
            <a:p>
              <a:pPr algn="ctr" eaLnBrk="0" hangingPunct="0"/>
              <a:r>
                <a:rPr lang="nl-NL" sz="1800"/>
                <a:t>oefening</a:t>
              </a:r>
            </a:p>
          </p:txBody>
        </p:sp>
      </p:grpSp>
      <p:sp>
        <p:nvSpPr>
          <p:cNvPr id="65553" name="Text Box 17"/>
          <p:cNvSpPr txBox="1">
            <a:spLocks noChangeArrowheads="1"/>
          </p:cNvSpPr>
          <p:nvPr/>
        </p:nvSpPr>
        <p:spPr bwMode="auto">
          <a:xfrm>
            <a:off x="6327775" y="966788"/>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1</a:t>
            </a:r>
          </a:p>
        </p:txBody>
      </p:sp>
      <p:sp>
        <p:nvSpPr>
          <p:cNvPr id="65554" name="Text Box 18"/>
          <p:cNvSpPr txBox="1">
            <a:spLocks noChangeArrowheads="1"/>
          </p:cNvSpPr>
          <p:nvPr/>
        </p:nvSpPr>
        <p:spPr bwMode="auto">
          <a:xfrm>
            <a:off x="6327775" y="1895475"/>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2</a:t>
            </a:r>
          </a:p>
        </p:txBody>
      </p:sp>
      <p:sp>
        <p:nvSpPr>
          <p:cNvPr id="65555" name="Text Box 19"/>
          <p:cNvSpPr txBox="1">
            <a:spLocks noChangeArrowheads="1"/>
          </p:cNvSpPr>
          <p:nvPr/>
        </p:nvSpPr>
        <p:spPr bwMode="auto">
          <a:xfrm>
            <a:off x="6327775" y="2809875"/>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solidFill>
                  <a:srgbClr val="FF0000"/>
                </a:solidFill>
              </a:rPr>
              <a:t>Fase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Titel 29"/>
          <p:cNvSpPr>
            <a:spLocks noGrp="1"/>
          </p:cNvSpPr>
          <p:nvPr>
            <p:ph type="title"/>
          </p:nvPr>
        </p:nvSpPr>
        <p:spPr/>
        <p:txBody>
          <a:bodyPr/>
          <a:lstStyle/>
          <a:p>
            <a:r>
              <a:rPr lang="nl-NL" dirty="0" smtClean="0"/>
              <a:t>Fase 3</a:t>
            </a:r>
            <a:endParaRPr lang="nl-NL" dirty="0"/>
          </a:p>
        </p:txBody>
      </p:sp>
      <p:sp>
        <p:nvSpPr>
          <p:cNvPr id="67604" name="Rectangle 20"/>
          <p:cNvSpPr>
            <a:spLocks noChangeArrowheads="1"/>
          </p:cNvSpPr>
          <p:nvPr/>
        </p:nvSpPr>
        <p:spPr bwMode="auto">
          <a:xfrm>
            <a:off x="539750" y="6597650"/>
            <a:ext cx="504825" cy="144463"/>
          </a:xfrm>
          <a:prstGeom prst="rect">
            <a:avLst/>
          </a:prstGeom>
          <a:solidFill>
            <a:srgbClr val="FF0000"/>
          </a:solidFill>
          <a:ln w="9525">
            <a:solidFill>
              <a:srgbClr val="868686"/>
            </a:solidFill>
            <a:miter lim="800000"/>
            <a:headEnd/>
            <a:tailEnd/>
          </a:ln>
          <a:effectLst/>
        </p:spPr>
        <p:txBody>
          <a:bodyPr wrap="none" anchor="ctr"/>
          <a:lstStyle/>
          <a:p>
            <a:endParaRPr lang="nl-NL"/>
          </a:p>
        </p:txBody>
      </p:sp>
      <p:sp>
        <p:nvSpPr>
          <p:cNvPr id="67605" name="Rectangle 21"/>
          <p:cNvSpPr>
            <a:spLocks noChangeArrowheads="1"/>
          </p:cNvSpPr>
          <p:nvPr/>
        </p:nvSpPr>
        <p:spPr bwMode="auto">
          <a:xfrm>
            <a:off x="1439863" y="6597650"/>
            <a:ext cx="504825" cy="144463"/>
          </a:xfrm>
          <a:prstGeom prst="rect">
            <a:avLst/>
          </a:prstGeom>
          <a:solidFill>
            <a:srgbClr val="FFFF00"/>
          </a:solidFill>
          <a:ln w="9525">
            <a:solidFill>
              <a:srgbClr val="868686"/>
            </a:solidFill>
            <a:miter lim="800000"/>
            <a:headEnd/>
            <a:tailEnd/>
          </a:ln>
          <a:effectLst/>
        </p:spPr>
        <p:txBody>
          <a:bodyPr wrap="none" anchor="ctr"/>
          <a:lstStyle/>
          <a:p>
            <a:endParaRPr lang="nl-NL"/>
          </a:p>
        </p:txBody>
      </p:sp>
      <p:sp>
        <p:nvSpPr>
          <p:cNvPr id="67606" name="Rectangle 22"/>
          <p:cNvSpPr>
            <a:spLocks noChangeArrowheads="1"/>
          </p:cNvSpPr>
          <p:nvPr/>
        </p:nvSpPr>
        <p:spPr bwMode="auto">
          <a:xfrm>
            <a:off x="2339975" y="6597650"/>
            <a:ext cx="504825" cy="144463"/>
          </a:xfrm>
          <a:prstGeom prst="rect">
            <a:avLst/>
          </a:prstGeom>
          <a:solidFill>
            <a:schemeClr val="folHlink"/>
          </a:solidFill>
          <a:ln w="9525">
            <a:solidFill>
              <a:srgbClr val="868686"/>
            </a:solidFill>
            <a:miter lim="800000"/>
            <a:headEnd/>
            <a:tailEnd/>
          </a:ln>
          <a:effectLst/>
        </p:spPr>
        <p:txBody>
          <a:bodyPr wrap="none" anchor="ctr"/>
          <a:lstStyle/>
          <a:p>
            <a:endParaRPr lang="nl-NL"/>
          </a:p>
        </p:txBody>
      </p:sp>
      <p:sp>
        <p:nvSpPr>
          <p:cNvPr id="67607" name="Rectangle 23"/>
          <p:cNvSpPr>
            <a:spLocks noChangeArrowheads="1"/>
          </p:cNvSpPr>
          <p:nvPr/>
        </p:nvSpPr>
        <p:spPr bwMode="auto">
          <a:xfrm>
            <a:off x="3240088"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67608" name="Rectangle 24"/>
          <p:cNvSpPr>
            <a:spLocks noChangeArrowheads="1"/>
          </p:cNvSpPr>
          <p:nvPr/>
        </p:nvSpPr>
        <p:spPr bwMode="auto">
          <a:xfrm>
            <a:off x="4140200"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67609" name="Rectangle 25"/>
          <p:cNvSpPr>
            <a:spLocks noChangeArrowheads="1"/>
          </p:cNvSpPr>
          <p:nvPr/>
        </p:nvSpPr>
        <p:spPr bwMode="auto">
          <a:xfrm>
            <a:off x="5040313"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67610" name="Rectangle 26"/>
          <p:cNvSpPr>
            <a:spLocks noChangeArrowheads="1"/>
          </p:cNvSpPr>
          <p:nvPr/>
        </p:nvSpPr>
        <p:spPr bwMode="auto">
          <a:xfrm>
            <a:off x="5940425" y="6597650"/>
            <a:ext cx="504825" cy="144463"/>
          </a:xfrm>
          <a:prstGeom prst="rect">
            <a:avLst/>
          </a:prstGeom>
          <a:noFill/>
          <a:ln w="9525">
            <a:solidFill>
              <a:srgbClr val="868686"/>
            </a:solidFill>
            <a:miter lim="800000"/>
            <a:headEnd/>
            <a:tailEnd/>
          </a:ln>
          <a:effectLst/>
        </p:spPr>
        <p:txBody>
          <a:bodyPr wrap="none" anchor="ctr"/>
          <a:lstStyle/>
          <a:p>
            <a:endParaRPr lang="nl-NL"/>
          </a:p>
        </p:txBody>
      </p:sp>
      <p:pic>
        <p:nvPicPr>
          <p:cNvPr id="32" name="Afbeelding 31" descr="DSC00015-border (2).jpg"/>
          <p:cNvPicPr>
            <a:picLocks noChangeAspect="1"/>
          </p:cNvPicPr>
          <p:nvPr/>
        </p:nvPicPr>
        <p:blipFill>
          <a:blip r:embed="rId3" cstate="print"/>
          <a:stretch>
            <a:fillRect/>
          </a:stretch>
        </p:blipFill>
        <p:spPr>
          <a:xfrm>
            <a:off x="1135844" y="1628800"/>
            <a:ext cx="6872312" cy="459585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22375" y="904875"/>
            <a:ext cx="6677025" cy="5338763"/>
            <a:chOff x="1005" y="3312"/>
            <a:chExt cx="9936" cy="9792"/>
          </a:xfrm>
        </p:grpSpPr>
        <p:sp>
          <p:nvSpPr>
            <p:cNvPr id="79875" name="Line 3"/>
            <p:cNvSpPr>
              <a:spLocks noChangeShapeType="1"/>
            </p:cNvSpPr>
            <p:nvPr/>
          </p:nvSpPr>
          <p:spPr bwMode="auto">
            <a:xfrm>
              <a:off x="5901" y="11088"/>
              <a:ext cx="0" cy="1152"/>
            </a:xfrm>
            <a:prstGeom prst="line">
              <a:avLst/>
            </a:prstGeom>
            <a:noFill/>
            <a:ln w="38100">
              <a:solidFill>
                <a:schemeClr val="tx1"/>
              </a:solidFill>
              <a:round/>
              <a:headEnd/>
              <a:tailEnd/>
            </a:ln>
          </p:spPr>
          <p:txBody>
            <a:bodyPr/>
            <a:lstStyle/>
            <a:p>
              <a:endParaRPr lang="nl-NL"/>
            </a:p>
          </p:txBody>
        </p:sp>
        <p:sp>
          <p:nvSpPr>
            <p:cNvPr id="79876" name="Line 4"/>
            <p:cNvSpPr>
              <a:spLocks noChangeShapeType="1"/>
            </p:cNvSpPr>
            <p:nvPr/>
          </p:nvSpPr>
          <p:spPr bwMode="auto">
            <a:xfrm rot="18237947" flipH="1">
              <a:off x="5180" y="9360"/>
              <a:ext cx="1" cy="1152"/>
            </a:xfrm>
            <a:prstGeom prst="line">
              <a:avLst/>
            </a:prstGeom>
            <a:noFill/>
            <a:ln w="38100">
              <a:solidFill>
                <a:schemeClr val="tx1"/>
              </a:solidFill>
              <a:round/>
              <a:headEnd/>
              <a:tailEnd/>
            </a:ln>
          </p:spPr>
          <p:txBody>
            <a:bodyPr/>
            <a:lstStyle/>
            <a:p>
              <a:endParaRPr lang="nl-NL"/>
            </a:p>
          </p:txBody>
        </p:sp>
        <p:sp>
          <p:nvSpPr>
            <p:cNvPr id="79877" name="Line 5"/>
            <p:cNvSpPr>
              <a:spLocks noChangeShapeType="1"/>
            </p:cNvSpPr>
            <p:nvPr/>
          </p:nvSpPr>
          <p:spPr bwMode="auto">
            <a:xfrm rot="3362053">
              <a:off x="6620" y="9361"/>
              <a:ext cx="1" cy="1152"/>
            </a:xfrm>
            <a:prstGeom prst="line">
              <a:avLst/>
            </a:prstGeom>
            <a:noFill/>
            <a:ln w="38100">
              <a:solidFill>
                <a:schemeClr val="tx1"/>
              </a:solidFill>
              <a:round/>
              <a:headEnd/>
              <a:tailEnd/>
            </a:ln>
          </p:spPr>
          <p:txBody>
            <a:bodyPr/>
            <a:lstStyle/>
            <a:p>
              <a:endParaRPr lang="nl-NL"/>
            </a:p>
          </p:txBody>
        </p:sp>
        <p:sp>
          <p:nvSpPr>
            <p:cNvPr id="79878" name="Line 6"/>
            <p:cNvSpPr>
              <a:spLocks noChangeShapeType="1"/>
            </p:cNvSpPr>
            <p:nvPr/>
          </p:nvSpPr>
          <p:spPr bwMode="auto">
            <a:xfrm rot="18237947" flipH="1">
              <a:off x="6620" y="7633"/>
              <a:ext cx="1" cy="1152"/>
            </a:xfrm>
            <a:prstGeom prst="line">
              <a:avLst/>
            </a:prstGeom>
            <a:noFill/>
            <a:ln w="38100">
              <a:solidFill>
                <a:schemeClr val="tx1"/>
              </a:solidFill>
              <a:round/>
              <a:headEnd/>
              <a:tailEnd/>
            </a:ln>
          </p:spPr>
          <p:txBody>
            <a:bodyPr/>
            <a:lstStyle/>
            <a:p>
              <a:endParaRPr lang="nl-NL"/>
            </a:p>
          </p:txBody>
        </p:sp>
        <p:sp>
          <p:nvSpPr>
            <p:cNvPr id="79879" name="Line 7"/>
            <p:cNvSpPr>
              <a:spLocks noChangeShapeType="1"/>
            </p:cNvSpPr>
            <p:nvPr/>
          </p:nvSpPr>
          <p:spPr bwMode="auto">
            <a:xfrm rot="3362053">
              <a:off x="5180" y="7632"/>
              <a:ext cx="1" cy="1152"/>
            </a:xfrm>
            <a:prstGeom prst="line">
              <a:avLst/>
            </a:prstGeom>
            <a:noFill/>
            <a:ln w="38100">
              <a:solidFill>
                <a:schemeClr val="tx1"/>
              </a:solidFill>
              <a:round/>
              <a:headEnd/>
              <a:tailEnd/>
            </a:ln>
          </p:spPr>
          <p:txBody>
            <a:bodyPr/>
            <a:lstStyle/>
            <a:p>
              <a:endParaRPr lang="nl-NL"/>
            </a:p>
          </p:txBody>
        </p:sp>
        <p:sp>
          <p:nvSpPr>
            <p:cNvPr id="79880" name="Line 8"/>
            <p:cNvSpPr>
              <a:spLocks noChangeShapeType="1"/>
            </p:cNvSpPr>
            <p:nvPr/>
          </p:nvSpPr>
          <p:spPr bwMode="auto">
            <a:xfrm>
              <a:off x="5901" y="6048"/>
              <a:ext cx="0" cy="1152"/>
            </a:xfrm>
            <a:prstGeom prst="line">
              <a:avLst/>
            </a:prstGeom>
            <a:noFill/>
            <a:ln w="38100">
              <a:solidFill>
                <a:schemeClr val="tx1"/>
              </a:solidFill>
              <a:round/>
              <a:headEnd/>
              <a:tailEnd/>
            </a:ln>
          </p:spPr>
          <p:txBody>
            <a:bodyPr/>
            <a:lstStyle/>
            <a:p>
              <a:endParaRPr lang="nl-NL"/>
            </a:p>
          </p:txBody>
        </p:sp>
        <p:sp>
          <p:nvSpPr>
            <p:cNvPr id="79881" name="Line 9"/>
            <p:cNvSpPr>
              <a:spLocks noChangeShapeType="1"/>
            </p:cNvSpPr>
            <p:nvPr/>
          </p:nvSpPr>
          <p:spPr bwMode="auto">
            <a:xfrm>
              <a:off x="5901" y="4464"/>
              <a:ext cx="0" cy="1152"/>
            </a:xfrm>
            <a:prstGeom prst="line">
              <a:avLst/>
            </a:prstGeom>
            <a:noFill/>
            <a:ln w="38100">
              <a:solidFill>
                <a:schemeClr val="tx1"/>
              </a:solidFill>
              <a:round/>
              <a:headEnd/>
              <a:tailEnd/>
            </a:ln>
          </p:spPr>
          <p:txBody>
            <a:bodyPr/>
            <a:lstStyle/>
            <a:p>
              <a:endParaRPr lang="nl-NL"/>
            </a:p>
          </p:txBody>
        </p:sp>
        <p:sp>
          <p:nvSpPr>
            <p:cNvPr id="79882" name="Text Box 10"/>
            <p:cNvSpPr txBox="1">
              <a:spLocks noChangeArrowheads="1"/>
            </p:cNvSpPr>
            <p:nvPr/>
          </p:nvSpPr>
          <p:spPr bwMode="auto">
            <a:xfrm>
              <a:off x="3741" y="3312"/>
              <a:ext cx="4464" cy="1152"/>
            </a:xfrm>
            <a:prstGeom prst="rect">
              <a:avLst/>
            </a:prstGeom>
            <a:solidFill>
              <a:srgbClr val="FF0000"/>
            </a:solidFill>
            <a:ln w="9525">
              <a:solidFill>
                <a:schemeClr val="tx1"/>
              </a:solidFill>
              <a:miter lim="800000"/>
              <a:headEnd/>
              <a:tailEnd/>
            </a:ln>
          </p:spPr>
          <p:txBody>
            <a:bodyPr/>
            <a:lstStyle/>
            <a:p>
              <a:pPr algn="ctr" eaLnBrk="0" hangingPunct="0"/>
              <a:r>
                <a:rPr lang="nl-NL" sz="1800"/>
                <a:t>Benadering</a:t>
              </a:r>
            </a:p>
            <a:p>
              <a:pPr algn="ctr" eaLnBrk="0" hangingPunct="0"/>
              <a:r>
                <a:rPr lang="nl-NL" sz="1800"/>
                <a:t>Ongeval</a:t>
              </a:r>
            </a:p>
          </p:txBody>
        </p:sp>
        <p:sp>
          <p:nvSpPr>
            <p:cNvPr id="79883" name="Text Box 11"/>
            <p:cNvSpPr txBox="1">
              <a:spLocks noChangeArrowheads="1"/>
            </p:cNvSpPr>
            <p:nvPr/>
          </p:nvSpPr>
          <p:spPr bwMode="auto">
            <a:xfrm>
              <a:off x="3741" y="5040"/>
              <a:ext cx="4464" cy="1152"/>
            </a:xfrm>
            <a:prstGeom prst="rect">
              <a:avLst/>
            </a:prstGeom>
            <a:solidFill>
              <a:srgbClr val="FFFF00"/>
            </a:solidFill>
            <a:ln w="9525">
              <a:solidFill>
                <a:schemeClr val="tx1"/>
              </a:solidFill>
              <a:miter lim="800000"/>
              <a:headEnd/>
              <a:tailEnd/>
            </a:ln>
          </p:spPr>
          <p:txBody>
            <a:bodyPr/>
            <a:lstStyle/>
            <a:p>
              <a:pPr algn="ctr" eaLnBrk="0" hangingPunct="0"/>
              <a:r>
                <a:rPr lang="nl-NL" sz="1800"/>
                <a:t>Risicobeheersing /</a:t>
              </a:r>
            </a:p>
            <a:p>
              <a:pPr algn="ctr" eaLnBrk="0" hangingPunct="0"/>
              <a:r>
                <a:rPr lang="nl-NL" sz="1800"/>
                <a:t>Stabilisatie</a:t>
              </a:r>
            </a:p>
          </p:txBody>
        </p:sp>
        <p:sp>
          <p:nvSpPr>
            <p:cNvPr id="79884" name="Text Box 12"/>
            <p:cNvSpPr txBox="1">
              <a:spLocks noChangeArrowheads="1"/>
            </p:cNvSpPr>
            <p:nvPr/>
          </p:nvSpPr>
          <p:spPr bwMode="auto">
            <a:xfrm>
              <a:off x="3741" y="6768"/>
              <a:ext cx="4464" cy="1152"/>
            </a:xfrm>
            <a:prstGeom prst="rect">
              <a:avLst/>
            </a:prstGeom>
            <a:solidFill>
              <a:srgbClr val="99CC00"/>
            </a:solidFill>
            <a:ln w="9525">
              <a:solidFill>
                <a:schemeClr val="tx1"/>
              </a:solidFill>
              <a:miter lim="800000"/>
              <a:headEnd/>
              <a:tailEnd/>
            </a:ln>
          </p:spPr>
          <p:txBody>
            <a:bodyPr/>
            <a:lstStyle/>
            <a:p>
              <a:pPr algn="ctr" eaLnBrk="0" hangingPunct="0"/>
              <a:r>
                <a:rPr lang="nl-NL" sz="1800"/>
                <a:t>Toegang verschaffen</a:t>
              </a:r>
            </a:p>
            <a:p>
              <a:pPr algn="ctr" eaLnBrk="0" hangingPunct="0"/>
              <a:r>
                <a:rPr lang="nl-NL" sz="1800"/>
                <a:t>tot slachtoffer</a:t>
              </a:r>
            </a:p>
          </p:txBody>
        </p:sp>
        <p:sp>
          <p:nvSpPr>
            <p:cNvPr id="79885" name="Text Box 13"/>
            <p:cNvSpPr txBox="1">
              <a:spLocks noChangeArrowheads="1"/>
            </p:cNvSpPr>
            <p:nvPr/>
          </p:nvSpPr>
          <p:spPr bwMode="auto">
            <a:xfrm>
              <a:off x="1005" y="8496"/>
              <a:ext cx="4464" cy="1152"/>
            </a:xfrm>
            <a:prstGeom prst="rect">
              <a:avLst/>
            </a:prstGeom>
            <a:solidFill>
              <a:srgbClr val="993366"/>
            </a:solidFill>
            <a:ln w="9525">
              <a:solidFill>
                <a:schemeClr val="tx1"/>
              </a:solidFill>
              <a:miter lim="800000"/>
              <a:headEnd/>
              <a:tailEnd/>
            </a:ln>
          </p:spPr>
          <p:txBody>
            <a:bodyPr/>
            <a:lstStyle/>
            <a:p>
              <a:pPr algn="ctr" eaLnBrk="0" hangingPunct="0"/>
              <a:r>
                <a:rPr lang="nl-NL" sz="1800"/>
                <a:t>Traumazorg /</a:t>
              </a:r>
            </a:p>
            <a:p>
              <a:pPr algn="ctr" eaLnBrk="0" hangingPunct="0"/>
              <a:r>
                <a:rPr lang="nl-NL" sz="1800"/>
                <a:t>Stabilisatie slachtoffer</a:t>
              </a:r>
            </a:p>
          </p:txBody>
        </p:sp>
        <p:sp>
          <p:nvSpPr>
            <p:cNvPr id="79886" name="Text Box 14"/>
            <p:cNvSpPr txBox="1">
              <a:spLocks noChangeArrowheads="1"/>
            </p:cNvSpPr>
            <p:nvPr/>
          </p:nvSpPr>
          <p:spPr bwMode="auto">
            <a:xfrm>
              <a:off x="6477" y="8496"/>
              <a:ext cx="4464" cy="1152"/>
            </a:xfrm>
            <a:prstGeom prst="rect">
              <a:avLst/>
            </a:prstGeom>
            <a:solidFill>
              <a:srgbClr val="00CCFF"/>
            </a:solidFill>
            <a:ln w="9525">
              <a:solidFill>
                <a:schemeClr val="tx1"/>
              </a:solidFill>
              <a:miter lim="800000"/>
              <a:headEnd/>
              <a:tailEnd/>
            </a:ln>
          </p:spPr>
          <p:txBody>
            <a:bodyPr/>
            <a:lstStyle/>
            <a:p>
              <a:pPr algn="ctr" eaLnBrk="0" hangingPunct="0"/>
              <a:r>
                <a:rPr lang="nl-NL" sz="1800"/>
                <a:t>Ruimte creëren:</a:t>
              </a:r>
            </a:p>
            <a:p>
              <a:pPr algn="ctr" eaLnBrk="0" hangingPunct="0"/>
              <a:r>
                <a:rPr lang="nl-NL" sz="1800"/>
                <a:t>slachtoffer bevrijden</a:t>
              </a:r>
            </a:p>
          </p:txBody>
        </p:sp>
        <p:sp>
          <p:nvSpPr>
            <p:cNvPr id="79887" name="Text Box 15"/>
            <p:cNvSpPr txBox="1">
              <a:spLocks noChangeArrowheads="1"/>
            </p:cNvSpPr>
            <p:nvPr/>
          </p:nvSpPr>
          <p:spPr bwMode="auto">
            <a:xfrm>
              <a:off x="3741" y="10224"/>
              <a:ext cx="4464" cy="1152"/>
            </a:xfrm>
            <a:prstGeom prst="rect">
              <a:avLst/>
            </a:prstGeom>
            <a:solidFill>
              <a:srgbClr val="FF99CC"/>
            </a:solidFill>
            <a:ln w="9525">
              <a:solidFill>
                <a:schemeClr val="tx1"/>
              </a:solidFill>
              <a:miter lim="800000"/>
              <a:headEnd/>
              <a:tailEnd/>
            </a:ln>
          </p:spPr>
          <p:txBody>
            <a:bodyPr/>
            <a:lstStyle/>
            <a:p>
              <a:pPr algn="ctr" eaLnBrk="0" hangingPunct="0"/>
              <a:r>
                <a:rPr lang="nl-NL" sz="1700"/>
                <a:t>Slachtoffer immobiliseren</a:t>
              </a:r>
            </a:p>
            <a:p>
              <a:pPr algn="ctr" eaLnBrk="0" hangingPunct="0"/>
              <a:r>
                <a:rPr lang="nl-NL" sz="1700"/>
                <a:t>en verplaatsen uit wrak</a:t>
              </a:r>
            </a:p>
          </p:txBody>
        </p:sp>
        <p:sp>
          <p:nvSpPr>
            <p:cNvPr id="79888" name="Text Box 16"/>
            <p:cNvSpPr txBox="1">
              <a:spLocks noChangeArrowheads="1"/>
            </p:cNvSpPr>
            <p:nvPr/>
          </p:nvSpPr>
          <p:spPr bwMode="auto">
            <a:xfrm>
              <a:off x="3741" y="11952"/>
              <a:ext cx="4464" cy="1152"/>
            </a:xfrm>
            <a:prstGeom prst="rect">
              <a:avLst/>
            </a:prstGeom>
            <a:solidFill>
              <a:srgbClr val="FFFFFF"/>
            </a:solidFill>
            <a:ln w="9525">
              <a:solidFill>
                <a:schemeClr val="tx1"/>
              </a:solidFill>
              <a:miter lim="800000"/>
              <a:headEnd/>
              <a:tailEnd/>
            </a:ln>
          </p:spPr>
          <p:txBody>
            <a:bodyPr/>
            <a:lstStyle/>
            <a:p>
              <a:pPr algn="ctr" eaLnBrk="0" hangingPunct="0"/>
              <a:r>
                <a:rPr lang="nl-NL" sz="1800"/>
                <a:t>Evaluatie en </a:t>
              </a:r>
            </a:p>
            <a:p>
              <a:pPr algn="ctr" eaLnBrk="0" hangingPunct="0"/>
              <a:r>
                <a:rPr lang="nl-NL" sz="1800"/>
                <a:t>oefening</a:t>
              </a:r>
            </a:p>
          </p:txBody>
        </p:sp>
      </p:grpSp>
      <p:sp>
        <p:nvSpPr>
          <p:cNvPr id="79889" name="Text Box 17"/>
          <p:cNvSpPr txBox="1">
            <a:spLocks noChangeArrowheads="1"/>
          </p:cNvSpPr>
          <p:nvPr/>
        </p:nvSpPr>
        <p:spPr bwMode="auto">
          <a:xfrm>
            <a:off x="6327775" y="981075"/>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1</a:t>
            </a:r>
          </a:p>
        </p:txBody>
      </p:sp>
      <p:sp>
        <p:nvSpPr>
          <p:cNvPr id="79890" name="Text Box 18"/>
          <p:cNvSpPr txBox="1">
            <a:spLocks noChangeArrowheads="1"/>
          </p:cNvSpPr>
          <p:nvPr/>
        </p:nvSpPr>
        <p:spPr bwMode="auto">
          <a:xfrm>
            <a:off x="6327775" y="1909763"/>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2</a:t>
            </a:r>
          </a:p>
        </p:txBody>
      </p:sp>
      <p:sp>
        <p:nvSpPr>
          <p:cNvPr id="79891" name="Text Box 19"/>
          <p:cNvSpPr txBox="1">
            <a:spLocks noChangeArrowheads="1"/>
          </p:cNvSpPr>
          <p:nvPr/>
        </p:nvSpPr>
        <p:spPr bwMode="auto">
          <a:xfrm>
            <a:off x="6327775" y="2824163"/>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3</a:t>
            </a:r>
          </a:p>
        </p:txBody>
      </p:sp>
      <p:sp>
        <p:nvSpPr>
          <p:cNvPr id="79892" name="Text Box 20"/>
          <p:cNvSpPr txBox="1">
            <a:spLocks noChangeArrowheads="1"/>
          </p:cNvSpPr>
          <p:nvPr/>
        </p:nvSpPr>
        <p:spPr bwMode="auto">
          <a:xfrm>
            <a:off x="-73025" y="3800475"/>
            <a:ext cx="1371600" cy="457200"/>
          </a:xfrm>
          <a:prstGeom prst="rect">
            <a:avLst/>
          </a:prstGeom>
          <a:noFill/>
          <a:ln w="9525">
            <a:noFill/>
            <a:miter lim="800000"/>
            <a:headEnd/>
            <a:tailEnd/>
          </a:ln>
          <a:effectLst/>
        </p:spPr>
        <p:txBody>
          <a:bodyPr>
            <a:spAutoFit/>
          </a:bodyPr>
          <a:lstStyle/>
          <a:p>
            <a:pPr eaLnBrk="0" hangingPunct="0">
              <a:spcBef>
                <a:spcPct val="50000"/>
              </a:spcBef>
            </a:pPr>
            <a:r>
              <a:rPr lang="nl-NL" sz="2400">
                <a:solidFill>
                  <a:srgbClr val="FF0000"/>
                </a:solidFill>
              </a:rPr>
              <a:t>Fase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nl-NL" dirty="0" smtClean="0"/>
              <a:t>Fase 4</a:t>
            </a:r>
            <a:endParaRPr lang="nl-NL" dirty="0"/>
          </a:p>
        </p:txBody>
      </p:sp>
      <p:sp>
        <p:nvSpPr>
          <p:cNvPr id="81924" name="Rectangle 4"/>
          <p:cNvSpPr>
            <a:spLocks noChangeArrowheads="1"/>
          </p:cNvSpPr>
          <p:nvPr/>
        </p:nvSpPr>
        <p:spPr bwMode="auto">
          <a:xfrm>
            <a:off x="539750" y="6597650"/>
            <a:ext cx="504825" cy="144463"/>
          </a:xfrm>
          <a:prstGeom prst="rect">
            <a:avLst/>
          </a:prstGeom>
          <a:solidFill>
            <a:srgbClr val="FF0000"/>
          </a:solidFill>
          <a:ln w="9525">
            <a:solidFill>
              <a:srgbClr val="868686"/>
            </a:solidFill>
            <a:miter lim="800000"/>
            <a:headEnd/>
            <a:tailEnd/>
          </a:ln>
          <a:effectLst/>
        </p:spPr>
        <p:txBody>
          <a:bodyPr wrap="none" anchor="ctr"/>
          <a:lstStyle/>
          <a:p>
            <a:endParaRPr lang="nl-NL"/>
          </a:p>
        </p:txBody>
      </p:sp>
      <p:sp>
        <p:nvSpPr>
          <p:cNvPr id="81925" name="Rectangle 5"/>
          <p:cNvSpPr>
            <a:spLocks noChangeArrowheads="1"/>
          </p:cNvSpPr>
          <p:nvPr/>
        </p:nvSpPr>
        <p:spPr bwMode="auto">
          <a:xfrm>
            <a:off x="1439863" y="6597650"/>
            <a:ext cx="504825" cy="144463"/>
          </a:xfrm>
          <a:prstGeom prst="rect">
            <a:avLst/>
          </a:prstGeom>
          <a:solidFill>
            <a:srgbClr val="FFFF00"/>
          </a:solidFill>
          <a:ln w="9525">
            <a:solidFill>
              <a:srgbClr val="868686"/>
            </a:solidFill>
            <a:miter lim="800000"/>
            <a:headEnd/>
            <a:tailEnd/>
          </a:ln>
          <a:effectLst/>
        </p:spPr>
        <p:txBody>
          <a:bodyPr wrap="none" anchor="ctr"/>
          <a:lstStyle/>
          <a:p>
            <a:endParaRPr lang="nl-NL"/>
          </a:p>
        </p:txBody>
      </p:sp>
      <p:sp>
        <p:nvSpPr>
          <p:cNvPr id="81926" name="Rectangle 6"/>
          <p:cNvSpPr>
            <a:spLocks noChangeArrowheads="1"/>
          </p:cNvSpPr>
          <p:nvPr/>
        </p:nvSpPr>
        <p:spPr bwMode="auto">
          <a:xfrm>
            <a:off x="2339975" y="6597650"/>
            <a:ext cx="504825" cy="144463"/>
          </a:xfrm>
          <a:prstGeom prst="rect">
            <a:avLst/>
          </a:prstGeom>
          <a:solidFill>
            <a:schemeClr val="folHlink"/>
          </a:solidFill>
          <a:ln w="9525">
            <a:solidFill>
              <a:srgbClr val="868686"/>
            </a:solidFill>
            <a:miter lim="800000"/>
            <a:headEnd/>
            <a:tailEnd/>
          </a:ln>
          <a:effectLst/>
        </p:spPr>
        <p:txBody>
          <a:bodyPr wrap="none" anchor="ctr"/>
          <a:lstStyle/>
          <a:p>
            <a:endParaRPr lang="nl-NL"/>
          </a:p>
        </p:txBody>
      </p:sp>
      <p:sp>
        <p:nvSpPr>
          <p:cNvPr id="81927" name="Rectangle 7"/>
          <p:cNvSpPr>
            <a:spLocks noChangeArrowheads="1"/>
          </p:cNvSpPr>
          <p:nvPr/>
        </p:nvSpPr>
        <p:spPr bwMode="auto">
          <a:xfrm>
            <a:off x="3240088" y="6597650"/>
            <a:ext cx="504825" cy="144463"/>
          </a:xfrm>
          <a:prstGeom prst="rect">
            <a:avLst/>
          </a:prstGeom>
          <a:solidFill>
            <a:srgbClr val="CC3399"/>
          </a:solidFill>
          <a:ln w="9525">
            <a:solidFill>
              <a:srgbClr val="868686"/>
            </a:solidFill>
            <a:miter lim="800000"/>
            <a:headEnd/>
            <a:tailEnd/>
          </a:ln>
          <a:effectLst/>
        </p:spPr>
        <p:txBody>
          <a:bodyPr wrap="none" anchor="ctr"/>
          <a:lstStyle/>
          <a:p>
            <a:endParaRPr lang="nl-NL"/>
          </a:p>
        </p:txBody>
      </p:sp>
      <p:sp>
        <p:nvSpPr>
          <p:cNvPr id="81928" name="Rectangle 8"/>
          <p:cNvSpPr>
            <a:spLocks noChangeArrowheads="1"/>
          </p:cNvSpPr>
          <p:nvPr/>
        </p:nvSpPr>
        <p:spPr bwMode="auto">
          <a:xfrm>
            <a:off x="4140200"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81929" name="Rectangle 9"/>
          <p:cNvSpPr>
            <a:spLocks noChangeArrowheads="1"/>
          </p:cNvSpPr>
          <p:nvPr/>
        </p:nvSpPr>
        <p:spPr bwMode="auto">
          <a:xfrm>
            <a:off x="5040313"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81930" name="Rectangle 10"/>
          <p:cNvSpPr>
            <a:spLocks noChangeArrowheads="1"/>
          </p:cNvSpPr>
          <p:nvPr/>
        </p:nvSpPr>
        <p:spPr bwMode="auto">
          <a:xfrm>
            <a:off x="5940425" y="6597650"/>
            <a:ext cx="504825" cy="144463"/>
          </a:xfrm>
          <a:prstGeom prst="rect">
            <a:avLst/>
          </a:prstGeom>
          <a:noFill/>
          <a:ln w="9525">
            <a:solidFill>
              <a:srgbClr val="868686"/>
            </a:solidFill>
            <a:miter lim="800000"/>
            <a:headEnd/>
            <a:tailEnd/>
          </a:ln>
          <a:effectLst/>
        </p:spPr>
        <p:txBody>
          <a:bodyPr wrap="none" anchor="ctr"/>
          <a:lstStyle/>
          <a:p>
            <a:endParaRPr lang="nl-NL"/>
          </a:p>
        </p:txBody>
      </p:sp>
      <p:pic>
        <p:nvPicPr>
          <p:cNvPr id="14" name="Afbeelding 13" descr="DSC00017-border.jpg"/>
          <p:cNvPicPr>
            <a:picLocks noChangeAspect="1"/>
          </p:cNvPicPr>
          <p:nvPr/>
        </p:nvPicPr>
        <p:blipFill>
          <a:blip r:embed="rId3" cstate="print"/>
          <a:stretch>
            <a:fillRect/>
          </a:stretch>
        </p:blipFill>
        <p:spPr>
          <a:xfrm>
            <a:off x="1331640" y="1700808"/>
            <a:ext cx="6480720" cy="433398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23963" y="887413"/>
            <a:ext cx="6677025" cy="5338762"/>
            <a:chOff x="1005" y="3312"/>
            <a:chExt cx="9936" cy="9792"/>
          </a:xfrm>
        </p:grpSpPr>
        <p:sp>
          <p:nvSpPr>
            <p:cNvPr id="86019" name="Line 3"/>
            <p:cNvSpPr>
              <a:spLocks noChangeShapeType="1"/>
            </p:cNvSpPr>
            <p:nvPr/>
          </p:nvSpPr>
          <p:spPr bwMode="auto">
            <a:xfrm>
              <a:off x="5901" y="11088"/>
              <a:ext cx="0" cy="1152"/>
            </a:xfrm>
            <a:prstGeom prst="line">
              <a:avLst/>
            </a:prstGeom>
            <a:noFill/>
            <a:ln w="38100">
              <a:solidFill>
                <a:schemeClr val="tx1"/>
              </a:solidFill>
              <a:round/>
              <a:headEnd/>
              <a:tailEnd/>
            </a:ln>
          </p:spPr>
          <p:txBody>
            <a:bodyPr/>
            <a:lstStyle/>
            <a:p>
              <a:endParaRPr lang="nl-NL"/>
            </a:p>
          </p:txBody>
        </p:sp>
        <p:sp>
          <p:nvSpPr>
            <p:cNvPr id="86020" name="Line 4"/>
            <p:cNvSpPr>
              <a:spLocks noChangeShapeType="1"/>
            </p:cNvSpPr>
            <p:nvPr/>
          </p:nvSpPr>
          <p:spPr bwMode="auto">
            <a:xfrm rot="18237947" flipH="1">
              <a:off x="5180" y="9360"/>
              <a:ext cx="1" cy="1152"/>
            </a:xfrm>
            <a:prstGeom prst="line">
              <a:avLst/>
            </a:prstGeom>
            <a:noFill/>
            <a:ln w="38100">
              <a:solidFill>
                <a:schemeClr val="tx1"/>
              </a:solidFill>
              <a:round/>
              <a:headEnd/>
              <a:tailEnd/>
            </a:ln>
          </p:spPr>
          <p:txBody>
            <a:bodyPr/>
            <a:lstStyle/>
            <a:p>
              <a:endParaRPr lang="nl-NL"/>
            </a:p>
          </p:txBody>
        </p:sp>
        <p:sp>
          <p:nvSpPr>
            <p:cNvPr id="86021" name="Line 5"/>
            <p:cNvSpPr>
              <a:spLocks noChangeShapeType="1"/>
            </p:cNvSpPr>
            <p:nvPr/>
          </p:nvSpPr>
          <p:spPr bwMode="auto">
            <a:xfrm rot="3362053">
              <a:off x="6620" y="9361"/>
              <a:ext cx="1" cy="1152"/>
            </a:xfrm>
            <a:prstGeom prst="line">
              <a:avLst/>
            </a:prstGeom>
            <a:noFill/>
            <a:ln w="38100">
              <a:solidFill>
                <a:schemeClr val="tx1"/>
              </a:solidFill>
              <a:round/>
              <a:headEnd/>
              <a:tailEnd/>
            </a:ln>
          </p:spPr>
          <p:txBody>
            <a:bodyPr/>
            <a:lstStyle/>
            <a:p>
              <a:endParaRPr lang="nl-NL"/>
            </a:p>
          </p:txBody>
        </p:sp>
        <p:sp>
          <p:nvSpPr>
            <p:cNvPr id="86022" name="Line 6"/>
            <p:cNvSpPr>
              <a:spLocks noChangeShapeType="1"/>
            </p:cNvSpPr>
            <p:nvPr/>
          </p:nvSpPr>
          <p:spPr bwMode="auto">
            <a:xfrm rot="18237947" flipH="1">
              <a:off x="6620" y="7633"/>
              <a:ext cx="1" cy="1152"/>
            </a:xfrm>
            <a:prstGeom prst="line">
              <a:avLst/>
            </a:prstGeom>
            <a:noFill/>
            <a:ln w="38100">
              <a:solidFill>
                <a:schemeClr val="tx1"/>
              </a:solidFill>
              <a:round/>
              <a:headEnd/>
              <a:tailEnd/>
            </a:ln>
          </p:spPr>
          <p:txBody>
            <a:bodyPr/>
            <a:lstStyle/>
            <a:p>
              <a:endParaRPr lang="nl-NL"/>
            </a:p>
          </p:txBody>
        </p:sp>
        <p:sp>
          <p:nvSpPr>
            <p:cNvPr id="86023" name="Line 7"/>
            <p:cNvSpPr>
              <a:spLocks noChangeShapeType="1"/>
            </p:cNvSpPr>
            <p:nvPr/>
          </p:nvSpPr>
          <p:spPr bwMode="auto">
            <a:xfrm rot="3362053">
              <a:off x="5180" y="7632"/>
              <a:ext cx="1" cy="1152"/>
            </a:xfrm>
            <a:prstGeom prst="line">
              <a:avLst/>
            </a:prstGeom>
            <a:noFill/>
            <a:ln w="38100">
              <a:solidFill>
                <a:schemeClr val="tx1"/>
              </a:solidFill>
              <a:round/>
              <a:headEnd/>
              <a:tailEnd/>
            </a:ln>
          </p:spPr>
          <p:txBody>
            <a:bodyPr/>
            <a:lstStyle/>
            <a:p>
              <a:endParaRPr lang="nl-NL"/>
            </a:p>
          </p:txBody>
        </p:sp>
        <p:sp>
          <p:nvSpPr>
            <p:cNvPr id="86024" name="Line 8"/>
            <p:cNvSpPr>
              <a:spLocks noChangeShapeType="1"/>
            </p:cNvSpPr>
            <p:nvPr/>
          </p:nvSpPr>
          <p:spPr bwMode="auto">
            <a:xfrm>
              <a:off x="5901" y="6048"/>
              <a:ext cx="0" cy="1152"/>
            </a:xfrm>
            <a:prstGeom prst="line">
              <a:avLst/>
            </a:prstGeom>
            <a:noFill/>
            <a:ln w="38100">
              <a:solidFill>
                <a:schemeClr val="tx1"/>
              </a:solidFill>
              <a:round/>
              <a:headEnd/>
              <a:tailEnd/>
            </a:ln>
          </p:spPr>
          <p:txBody>
            <a:bodyPr/>
            <a:lstStyle/>
            <a:p>
              <a:endParaRPr lang="nl-NL"/>
            </a:p>
          </p:txBody>
        </p:sp>
        <p:sp>
          <p:nvSpPr>
            <p:cNvPr id="86025" name="Line 9"/>
            <p:cNvSpPr>
              <a:spLocks noChangeShapeType="1"/>
            </p:cNvSpPr>
            <p:nvPr/>
          </p:nvSpPr>
          <p:spPr bwMode="auto">
            <a:xfrm>
              <a:off x="5901" y="4464"/>
              <a:ext cx="0" cy="1152"/>
            </a:xfrm>
            <a:prstGeom prst="line">
              <a:avLst/>
            </a:prstGeom>
            <a:noFill/>
            <a:ln w="38100">
              <a:solidFill>
                <a:schemeClr val="tx1"/>
              </a:solidFill>
              <a:round/>
              <a:headEnd/>
              <a:tailEnd/>
            </a:ln>
          </p:spPr>
          <p:txBody>
            <a:bodyPr/>
            <a:lstStyle/>
            <a:p>
              <a:endParaRPr lang="nl-NL"/>
            </a:p>
          </p:txBody>
        </p:sp>
        <p:sp>
          <p:nvSpPr>
            <p:cNvPr id="86026" name="Text Box 10"/>
            <p:cNvSpPr txBox="1">
              <a:spLocks noChangeArrowheads="1"/>
            </p:cNvSpPr>
            <p:nvPr/>
          </p:nvSpPr>
          <p:spPr bwMode="auto">
            <a:xfrm>
              <a:off x="3741" y="3312"/>
              <a:ext cx="4464" cy="1152"/>
            </a:xfrm>
            <a:prstGeom prst="rect">
              <a:avLst/>
            </a:prstGeom>
            <a:solidFill>
              <a:srgbClr val="FF0000"/>
            </a:solidFill>
            <a:ln w="9525">
              <a:solidFill>
                <a:schemeClr val="tx1"/>
              </a:solidFill>
              <a:miter lim="800000"/>
              <a:headEnd/>
              <a:tailEnd/>
            </a:ln>
          </p:spPr>
          <p:txBody>
            <a:bodyPr/>
            <a:lstStyle/>
            <a:p>
              <a:pPr algn="ctr" eaLnBrk="0" hangingPunct="0"/>
              <a:r>
                <a:rPr lang="nl-NL" sz="1800"/>
                <a:t>Benadering</a:t>
              </a:r>
            </a:p>
            <a:p>
              <a:pPr algn="ctr" eaLnBrk="0" hangingPunct="0"/>
              <a:r>
                <a:rPr lang="nl-NL" sz="1800"/>
                <a:t>Ongeval</a:t>
              </a:r>
            </a:p>
          </p:txBody>
        </p:sp>
        <p:sp>
          <p:nvSpPr>
            <p:cNvPr id="86027" name="Text Box 11"/>
            <p:cNvSpPr txBox="1">
              <a:spLocks noChangeArrowheads="1"/>
            </p:cNvSpPr>
            <p:nvPr/>
          </p:nvSpPr>
          <p:spPr bwMode="auto">
            <a:xfrm>
              <a:off x="3741" y="5040"/>
              <a:ext cx="4464" cy="1152"/>
            </a:xfrm>
            <a:prstGeom prst="rect">
              <a:avLst/>
            </a:prstGeom>
            <a:solidFill>
              <a:srgbClr val="FFFF00"/>
            </a:solidFill>
            <a:ln w="9525">
              <a:solidFill>
                <a:schemeClr val="tx1"/>
              </a:solidFill>
              <a:miter lim="800000"/>
              <a:headEnd/>
              <a:tailEnd/>
            </a:ln>
          </p:spPr>
          <p:txBody>
            <a:bodyPr/>
            <a:lstStyle/>
            <a:p>
              <a:pPr algn="ctr" eaLnBrk="0" hangingPunct="0"/>
              <a:r>
                <a:rPr lang="nl-NL" sz="1800"/>
                <a:t>Risicobeheersing /</a:t>
              </a:r>
            </a:p>
            <a:p>
              <a:pPr algn="ctr" eaLnBrk="0" hangingPunct="0"/>
              <a:r>
                <a:rPr lang="nl-NL" sz="1800"/>
                <a:t>Stabilisatie</a:t>
              </a:r>
            </a:p>
          </p:txBody>
        </p:sp>
        <p:sp>
          <p:nvSpPr>
            <p:cNvPr id="86028" name="Text Box 12"/>
            <p:cNvSpPr txBox="1">
              <a:spLocks noChangeArrowheads="1"/>
            </p:cNvSpPr>
            <p:nvPr/>
          </p:nvSpPr>
          <p:spPr bwMode="auto">
            <a:xfrm>
              <a:off x="3741" y="6768"/>
              <a:ext cx="4464" cy="1152"/>
            </a:xfrm>
            <a:prstGeom prst="rect">
              <a:avLst/>
            </a:prstGeom>
            <a:solidFill>
              <a:srgbClr val="99CC00"/>
            </a:solidFill>
            <a:ln w="9525">
              <a:solidFill>
                <a:schemeClr val="tx1"/>
              </a:solidFill>
              <a:miter lim="800000"/>
              <a:headEnd/>
              <a:tailEnd/>
            </a:ln>
          </p:spPr>
          <p:txBody>
            <a:bodyPr/>
            <a:lstStyle/>
            <a:p>
              <a:pPr algn="ctr" eaLnBrk="0" hangingPunct="0"/>
              <a:r>
                <a:rPr lang="nl-NL" sz="1800"/>
                <a:t>Toegang verschaffen</a:t>
              </a:r>
            </a:p>
            <a:p>
              <a:pPr algn="ctr" eaLnBrk="0" hangingPunct="0"/>
              <a:r>
                <a:rPr lang="nl-NL" sz="1800"/>
                <a:t>tot slachtoffer</a:t>
              </a:r>
            </a:p>
          </p:txBody>
        </p:sp>
        <p:sp>
          <p:nvSpPr>
            <p:cNvPr id="86029" name="Text Box 13"/>
            <p:cNvSpPr txBox="1">
              <a:spLocks noChangeArrowheads="1"/>
            </p:cNvSpPr>
            <p:nvPr/>
          </p:nvSpPr>
          <p:spPr bwMode="auto">
            <a:xfrm>
              <a:off x="1005" y="8496"/>
              <a:ext cx="4464" cy="1152"/>
            </a:xfrm>
            <a:prstGeom prst="rect">
              <a:avLst/>
            </a:prstGeom>
            <a:solidFill>
              <a:srgbClr val="993366"/>
            </a:solidFill>
            <a:ln w="9525">
              <a:solidFill>
                <a:schemeClr val="tx1"/>
              </a:solidFill>
              <a:miter lim="800000"/>
              <a:headEnd/>
              <a:tailEnd/>
            </a:ln>
          </p:spPr>
          <p:txBody>
            <a:bodyPr/>
            <a:lstStyle/>
            <a:p>
              <a:pPr algn="ctr" eaLnBrk="0" hangingPunct="0"/>
              <a:r>
                <a:rPr lang="nl-NL" sz="1800"/>
                <a:t>Traumazorg /</a:t>
              </a:r>
            </a:p>
            <a:p>
              <a:pPr algn="ctr" eaLnBrk="0" hangingPunct="0"/>
              <a:r>
                <a:rPr lang="nl-NL" sz="1800"/>
                <a:t>Stabilisatie slachtoffer</a:t>
              </a:r>
            </a:p>
          </p:txBody>
        </p:sp>
        <p:sp>
          <p:nvSpPr>
            <p:cNvPr id="86030" name="Text Box 14"/>
            <p:cNvSpPr txBox="1">
              <a:spLocks noChangeArrowheads="1"/>
            </p:cNvSpPr>
            <p:nvPr/>
          </p:nvSpPr>
          <p:spPr bwMode="auto">
            <a:xfrm>
              <a:off x="6477" y="8496"/>
              <a:ext cx="4464" cy="1152"/>
            </a:xfrm>
            <a:prstGeom prst="rect">
              <a:avLst/>
            </a:prstGeom>
            <a:solidFill>
              <a:srgbClr val="00CCFF"/>
            </a:solidFill>
            <a:ln w="9525">
              <a:solidFill>
                <a:schemeClr val="tx1"/>
              </a:solidFill>
              <a:miter lim="800000"/>
              <a:headEnd/>
              <a:tailEnd/>
            </a:ln>
          </p:spPr>
          <p:txBody>
            <a:bodyPr/>
            <a:lstStyle/>
            <a:p>
              <a:pPr algn="ctr" eaLnBrk="0" hangingPunct="0"/>
              <a:r>
                <a:rPr lang="nl-NL" sz="1800"/>
                <a:t>Ruimte creëren:</a:t>
              </a:r>
            </a:p>
            <a:p>
              <a:pPr algn="ctr" eaLnBrk="0" hangingPunct="0"/>
              <a:r>
                <a:rPr lang="nl-NL" sz="1800"/>
                <a:t>slachtoffer bevrijden</a:t>
              </a:r>
            </a:p>
          </p:txBody>
        </p:sp>
        <p:sp>
          <p:nvSpPr>
            <p:cNvPr id="86031" name="Text Box 15"/>
            <p:cNvSpPr txBox="1">
              <a:spLocks noChangeArrowheads="1"/>
            </p:cNvSpPr>
            <p:nvPr/>
          </p:nvSpPr>
          <p:spPr bwMode="auto">
            <a:xfrm>
              <a:off x="3741" y="10224"/>
              <a:ext cx="4464" cy="1152"/>
            </a:xfrm>
            <a:prstGeom prst="rect">
              <a:avLst/>
            </a:prstGeom>
            <a:solidFill>
              <a:srgbClr val="FF99CC"/>
            </a:solidFill>
            <a:ln w="9525">
              <a:solidFill>
                <a:schemeClr val="tx1"/>
              </a:solidFill>
              <a:miter lim="800000"/>
              <a:headEnd/>
              <a:tailEnd/>
            </a:ln>
          </p:spPr>
          <p:txBody>
            <a:bodyPr/>
            <a:lstStyle/>
            <a:p>
              <a:pPr algn="ctr" eaLnBrk="0" hangingPunct="0"/>
              <a:r>
                <a:rPr lang="nl-NL" sz="1700"/>
                <a:t>Slachtoffer immobiliseren</a:t>
              </a:r>
            </a:p>
            <a:p>
              <a:pPr algn="ctr" eaLnBrk="0" hangingPunct="0"/>
              <a:r>
                <a:rPr lang="nl-NL" sz="1700"/>
                <a:t>en verplaatsen uit wrak</a:t>
              </a:r>
            </a:p>
          </p:txBody>
        </p:sp>
        <p:sp>
          <p:nvSpPr>
            <p:cNvPr id="86032" name="Text Box 16"/>
            <p:cNvSpPr txBox="1">
              <a:spLocks noChangeArrowheads="1"/>
            </p:cNvSpPr>
            <p:nvPr/>
          </p:nvSpPr>
          <p:spPr bwMode="auto">
            <a:xfrm>
              <a:off x="3741" y="11952"/>
              <a:ext cx="4464" cy="1152"/>
            </a:xfrm>
            <a:prstGeom prst="rect">
              <a:avLst/>
            </a:prstGeom>
            <a:solidFill>
              <a:srgbClr val="FFFFFF"/>
            </a:solidFill>
            <a:ln w="9525">
              <a:solidFill>
                <a:schemeClr val="tx1"/>
              </a:solidFill>
              <a:miter lim="800000"/>
              <a:headEnd/>
              <a:tailEnd/>
            </a:ln>
          </p:spPr>
          <p:txBody>
            <a:bodyPr/>
            <a:lstStyle/>
            <a:p>
              <a:pPr algn="ctr" eaLnBrk="0" hangingPunct="0"/>
              <a:r>
                <a:rPr lang="nl-NL" sz="1800"/>
                <a:t>Evaluatie en </a:t>
              </a:r>
            </a:p>
            <a:p>
              <a:pPr algn="ctr" eaLnBrk="0" hangingPunct="0"/>
              <a:r>
                <a:rPr lang="nl-NL" sz="1800"/>
                <a:t>oefening</a:t>
              </a:r>
            </a:p>
          </p:txBody>
        </p:sp>
      </p:grpSp>
      <p:sp>
        <p:nvSpPr>
          <p:cNvPr id="86033" name="Text Box 17"/>
          <p:cNvSpPr txBox="1">
            <a:spLocks noChangeArrowheads="1"/>
          </p:cNvSpPr>
          <p:nvPr/>
        </p:nvSpPr>
        <p:spPr bwMode="auto">
          <a:xfrm>
            <a:off x="6329363" y="963613"/>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1</a:t>
            </a:r>
          </a:p>
        </p:txBody>
      </p:sp>
      <p:sp>
        <p:nvSpPr>
          <p:cNvPr id="86034" name="Text Box 18"/>
          <p:cNvSpPr txBox="1">
            <a:spLocks noChangeArrowheads="1"/>
          </p:cNvSpPr>
          <p:nvPr/>
        </p:nvSpPr>
        <p:spPr bwMode="auto">
          <a:xfrm>
            <a:off x="6329363" y="1892300"/>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2</a:t>
            </a:r>
          </a:p>
        </p:txBody>
      </p:sp>
      <p:sp>
        <p:nvSpPr>
          <p:cNvPr id="86035" name="Text Box 19"/>
          <p:cNvSpPr txBox="1">
            <a:spLocks noChangeArrowheads="1"/>
          </p:cNvSpPr>
          <p:nvPr/>
        </p:nvSpPr>
        <p:spPr bwMode="auto">
          <a:xfrm>
            <a:off x="6329363" y="2806700"/>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3</a:t>
            </a:r>
          </a:p>
        </p:txBody>
      </p:sp>
      <p:sp>
        <p:nvSpPr>
          <p:cNvPr id="86036" name="Text Box 20"/>
          <p:cNvSpPr txBox="1">
            <a:spLocks noChangeArrowheads="1"/>
          </p:cNvSpPr>
          <p:nvPr/>
        </p:nvSpPr>
        <p:spPr bwMode="auto">
          <a:xfrm>
            <a:off x="7929563" y="3789363"/>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solidFill>
                  <a:srgbClr val="FF0000"/>
                </a:solidFill>
              </a:rPr>
              <a:t>Fase 5</a:t>
            </a:r>
          </a:p>
        </p:txBody>
      </p:sp>
      <p:sp>
        <p:nvSpPr>
          <p:cNvPr id="86037" name="Text Box 21"/>
          <p:cNvSpPr txBox="1">
            <a:spLocks noChangeArrowheads="1"/>
          </p:cNvSpPr>
          <p:nvPr/>
        </p:nvSpPr>
        <p:spPr bwMode="auto">
          <a:xfrm>
            <a:off x="-71438" y="3783013"/>
            <a:ext cx="1371601" cy="457200"/>
          </a:xfrm>
          <a:prstGeom prst="rect">
            <a:avLst/>
          </a:prstGeom>
          <a:noFill/>
          <a:ln w="9525">
            <a:noFill/>
            <a:miter lim="800000"/>
            <a:headEnd/>
            <a:tailEnd/>
          </a:ln>
          <a:effectLst/>
        </p:spPr>
        <p:txBody>
          <a:bodyPr>
            <a:spAutoFit/>
          </a:bodyPr>
          <a:lstStyle/>
          <a:p>
            <a:pPr eaLnBrk="0" hangingPunct="0">
              <a:spcBef>
                <a:spcPct val="50000"/>
              </a:spcBef>
            </a:pPr>
            <a:r>
              <a:rPr lang="nl-NL" sz="2400"/>
              <a:t>Fase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nl-NL" dirty="0" smtClean="0"/>
              <a:t>Fase 5</a:t>
            </a:r>
            <a:endParaRPr lang="nl-NL" dirty="0"/>
          </a:p>
        </p:txBody>
      </p:sp>
      <p:sp>
        <p:nvSpPr>
          <p:cNvPr id="88067" name="Rectangle 3"/>
          <p:cNvSpPr>
            <a:spLocks noChangeArrowheads="1"/>
          </p:cNvSpPr>
          <p:nvPr/>
        </p:nvSpPr>
        <p:spPr bwMode="auto">
          <a:xfrm>
            <a:off x="539750" y="6597650"/>
            <a:ext cx="504825" cy="144463"/>
          </a:xfrm>
          <a:prstGeom prst="rect">
            <a:avLst/>
          </a:prstGeom>
          <a:solidFill>
            <a:srgbClr val="FF0000"/>
          </a:solidFill>
          <a:ln w="9525">
            <a:solidFill>
              <a:srgbClr val="868686"/>
            </a:solidFill>
            <a:miter lim="800000"/>
            <a:headEnd/>
            <a:tailEnd/>
          </a:ln>
          <a:effectLst/>
        </p:spPr>
        <p:txBody>
          <a:bodyPr wrap="none" anchor="ctr"/>
          <a:lstStyle/>
          <a:p>
            <a:endParaRPr lang="nl-NL"/>
          </a:p>
        </p:txBody>
      </p:sp>
      <p:sp>
        <p:nvSpPr>
          <p:cNvPr id="88068" name="Rectangle 4"/>
          <p:cNvSpPr>
            <a:spLocks noChangeArrowheads="1"/>
          </p:cNvSpPr>
          <p:nvPr/>
        </p:nvSpPr>
        <p:spPr bwMode="auto">
          <a:xfrm>
            <a:off x="1439863" y="6597650"/>
            <a:ext cx="504825" cy="144463"/>
          </a:xfrm>
          <a:prstGeom prst="rect">
            <a:avLst/>
          </a:prstGeom>
          <a:solidFill>
            <a:srgbClr val="FFFF00"/>
          </a:solidFill>
          <a:ln w="9525">
            <a:solidFill>
              <a:srgbClr val="868686"/>
            </a:solidFill>
            <a:miter lim="800000"/>
            <a:headEnd/>
            <a:tailEnd/>
          </a:ln>
          <a:effectLst/>
        </p:spPr>
        <p:txBody>
          <a:bodyPr wrap="none" anchor="ctr"/>
          <a:lstStyle/>
          <a:p>
            <a:endParaRPr lang="nl-NL"/>
          </a:p>
        </p:txBody>
      </p:sp>
      <p:sp>
        <p:nvSpPr>
          <p:cNvPr id="88069" name="Rectangle 5"/>
          <p:cNvSpPr>
            <a:spLocks noChangeArrowheads="1"/>
          </p:cNvSpPr>
          <p:nvPr/>
        </p:nvSpPr>
        <p:spPr bwMode="auto">
          <a:xfrm>
            <a:off x="2339975" y="6597650"/>
            <a:ext cx="504825" cy="144463"/>
          </a:xfrm>
          <a:prstGeom prst="rect">
            <a:avLst/>
          </a:prstGeom>
          <a:solidFill>
            <a:schemeClr val="folHlink"/>
          </a:solidFill>
          <a:ln w="9525">
            <a:solidFill>
              <a:srgbClr val="868686"/>
            </a:solidFill>
            <a:miter lim="800000"/>
            <a:headEnd/>
            <a:tailEnd/>
          </a:ln>
          <a:effectLst/>
        </p:spPr>
        <p:txBody>
          <a:bodyPr wrap="none" anchor="ctr"/>
          <a:lstStyle/>
          <a:p>
            <a:endParaRPr lang="nl-NL"/>
          </a:p>
        </p:txBody>
      </p:sp>
      <p:sp>
        <p:nvSpPr>
          <p:cNvPr id="88070" name="Rectangle 6"/>
          <p:cNvSpPr>
            <a:spLocks noChangeArrowheads="1"/>
          </p:cNvSpPr>
          <p:nvPr/>
        </p:nvSpPr>
        <p:spPr bwMode="auto">
          <a:xfrm>
            <a:off x="3240088" y="6597650"/>
            <a:ext cx="504825" cy="144463"/>
          </a:xfrm>
          <a:prstGeom prst="rect">
            <a:avLst/>
          </a:prstGeom>
          <a:solidFill>
            <a:srgbClr val="CC0099"/>
          </a:solidFill>
          <a:ln w="9525">
            <a:solidFill>
              <a:srgbClr val="868686"/>
            </a:solidFill>
            <a:miter lim="800000"/>
            <a:headEnd/>
            <a:tailEnd/>
          </a:ln>
          <a:effectLst/>
        </p:spPr>
        <p:txBody>
          <a:bodyPr wrap="none" anchor="ctr"/>
          <a:lstStyle/>
          <a:p>
            <a:endParaRPr lang="nl-NL"/>
          </a:p>
        </p:txBody>
      </p:sp>
      <p:sp>
        <p:nvSpPr>
          <p:cNvPr id="88071" name="Rectangle 7"/>
          <p:cNvSpPr>
            <a:spLocks noChangeArrowheads="1"/>
          </p:cNvSpPr>
          <p:nvPr/>
        </p:nvSpPr>
        <p:spPr bwMode="auto">
          <a:xfrm>
            <a:off x="4140200" y="6597650"/>
            <a:ext cx="504825" cy="144463"/>
          </a:xfrm>
          <a:prstGeom prst="rect">
            <a:avLst/>
          </a:prstGeom>
          <a:solidFill>
            <a:srgbClr val="0099CC"/>
          </a:solidFill>
          <a:ln w="9525">
            <a:solidFill>
              <a:srgbClr val="868686"/>
            </a:solidFill>
            <a:miter lim="800000"/>
            <a:headEnd/>
            <a:tailEnd/>
          </a:ln>
          <a:effectLst/>
        </p:spPr>
        <p:txBody>
          <a:bodyPr wrap="none" anchor="ctr"/>
          <a:lstStyle/>
          <a:p>
            <a:endParaRPr lang="nl-NL"/>
          </a:p>
        </p:txBody>
      </p:sp>
      <p:sp>
        <p:nvSpPr>
          <p:cNvPr id="88072" name="Rectangle 8"/>
          <p:cNvSpPr>
            <a:spLocks noChangeArrowheads="1"/>
          </p:cNvSpPr>
          <p:nvPr/>
        </p:nvSpPr>
        <p:spPr bwMode="auto">
          <a:xfrm>
            <a:off x="5040313" y="6597650"/>
            <a:ext cx="504825" cy="144463"/>
          </a:xfrm>
          <a:prstGeom prst="rect">
            <a:avLst/>
          </a:prstGeom>
          <a:noFill/>
          <a:ln w="9525">
            <a:solidFill>
              <a:srgbClr val="868686"/>
            </a:solidFill>
            <a:miter lim="800000"/>
            <a:headEnd/>
            <a:tailEnd/>
          </a:ln>
          <a:effectLst/>
        </p:spPr>
        <p:txBody>
          <a:bodyPr wrap="none" anchor="ctr"/>
          <a:lstStyle/>
          <a:p>
            <a:endParaRPr lang="nl-NL"/>
          </a:p>
        </p:txBody>
      </p:sp>
      <p:sp>
        <p:nvSpPr>
          <p:cNvPr id="88073" name="Rectangle 9"/>
          <p:cNvSpPr>
            <a:spLocks noChangeArrowheads="1"/>
          </p:cNvSpPr>
          <p:nvPr/>
        </p:nvSpPr>
        <p:spPr bwMode="auto">
          <a:xfrm>
            <a:off x="5940425" y="6597650"/>
            <a:ext cx="504825" cy="144463"/>
          </a:xfrm>
          <a:prstGeom prst="rect">
            <a:avLst/>
          </a:prstGeom>
          <a:noFill/>
          <a:ln w="9525">
            <a:solidFill>
              <a:srgbClr val="868686"/>
            </a:solidFill>
            <a:miter lim="800000"/>
            <a:headEnd/>
            <a:tailEnd/>
          </a:ln>
          <a:effectLst/>
        </p:spPr>
        <p:txBody>
          <a:bodyPr wrap="none" anchor="ctr"/>
          <a:lstStyle/>
          <a:p>
            <a:endParaRPr lang="nl-NL"/>
          </a:p>
        </p:txBody>
      </p:sp>
      <p:pic>
        <p:nvPicPr>
          <p:cNvPr id="13" name="Afbeelding 12" descr="DSC00021-border.jpg"/>
          <p:cNvPicPr>
            <a:picLocks noChangeAspect="1"/>
          </p:cNvPicPr>
          <p:nvPr/>
        </p:nvPicPr>
        <p:blipFill>
          <a:blip r:embed="rId3" cstate="print"/>
          <a:stretch>
            <a:fillRect/>
          </a:stretch>
        </p:blipFill>
        <p:spPr>
          <a:xfrm>
            <a:off x="508000" y="1556792"/>
            <a:ext cx="6440264" cy="430692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err="1" smtClean="0"/>
              <a:t>Geschiedenis</a:t>
            </a:r>
            <a:endParaRPr lang="nl-NL" dirty="0"/>
          </a:p>
        </p:txBody>
      </p:sp>
      <p:sp>
        <p:nvSpPr>
          <p:cNvPr id="9" name="Tekstvak 8"/>
          <p:cNvSpPr txBox="1"/>
          <p:nvPr/>
        </p:nvSpPr>
        <p:spPr>
          <a:xfrm>
            <a:off x="2263903" y="3212976"/>
            <a:ext cx="4383123" cy="400110"/>
          </a:xfrm>
          <a:prstGeom prst="rect">
            <a:avLst/>
          </a:prstGeom>
          <a:noFill/>
        </p:spPr>
        <p:txBody>
          <a:bodyPr wrap="none" rtlCol="0">
            <a:spAutoFit/>
          </a:bodyPr>
          <a:lstStyle/>
          <a:p>
            <a:r>
              <a:rPr lang="nl-NL" b="0" dirty="0" smtClean="0"/>
              <a:t>Hoe is de SAVER methode ontstaan.</a:t>
            </a:r>
            <a:endParaRPr lang="nl-NL" b="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35075" y="908050"/>
            <a:ext cx="6677025" cy="5338763"/>
            <a:chOff x="1005" y="3312"/>
            <a:chExt cx="9936" cy="9792"/>
          </a:xfrm>
        </p:grpSpPr>
        <p:sp>
          <p:nvSpPr>
            <p:cNvPr id="98307" name="Line 3"/>
            <p:cNvSpPr>
              <a:spLocks noChangeShapeType="1"/>
            </p:cNvSpPr>
            <p:nvPr/>
          </p:nvSpPr>
          <p:spPr bwMode="auto">
            <a:xfrm>
              <a:off x="5901" y="11088"/>
              <a:ext cx="0" cy="1152"/>
            </a:xfrm>
            <a:prstGeom prst="line">
              <a:avLst/>
            </a:prstGeom>
            <a:noFill/>
            <a:ln w="38100">
              <a:solidFill>
                <a:schemeClr val="tx1"/>
              </a:solidFill>
              <a:round/>
              <a:headEnd/>
              <a:tailEnd/>
            </a:ln>
          </p:spPr>
          <p:txBody>
            <a:bodyPr/>
            <a:lstStyle/>
            <a:p>
              <a:endParaRPr lang="nl-NL"/>
            </a:p>
          </p:txBody>
        </p:sp>
        <p:sp>
          <p:nvSpPr>
            <p:cNvPr id="98308" name="Line 4"/>
            <p:cNvSpPr>
              <a:spLocks noChangeShapeType="1"/>
            </p:cNvSpPr>
            <p:nvPr/>
          </p:nvSpPr>
          <p:spPr bwMode="auto">
            <a:xfrm rot="18237947" flipH="1">
              <a:off x="5180" y="9360"/>
              <a:ext cx="1" cy="1152"/>
            </a:xfrm>
            <a:prstGeom prst="line">
              <a:avLst/>
            </a:prstGeom>
            <a:noFill/>
            <a:ln w="38100">
              <a:solidFill>
                <a:schemeClr val="tx1"/>
              </a:solidFill>
              <a:round/>
              <a:headEnd/>
              <a:tailEnd/>
            </a:ln>
          </p:spPr>
          <p:txBody>
            <a:bodyPr/>
            <a:lstStyle/>
            <a:p>
              <a:endParaRPr lang="nl-NL"/>
            </a:p>
          </p:txBody>
        </p:sp>
        <p:sp>
          <p:nvSpPr>
            <p:cNvPr id="98309" name="Line 5"/>
            <p:cNvSpPr>
              <a:spLocks noChangeShapeType="1"/>
            </p:cNvSpPr>
            <p:nvPr/>
          </p:nvSpPr>
          <p:spPr bwMode="auto">
            <a:xfrm rot="3362053">
              <a:off x="6620" y="9361"/>
              <a:ext cx="1" cy="1152"/>
            </a:xfrm>
            <a:prstGeom prst="line">
              <a:avLst/>
            </a:prstGeom>
            <a:noFill/>
            <a:ln w="38100">
              <a:solidFill>
                <a:schemeClr val="tx1"/>
              </a:solidFill>
              <a:round/>
              <a:headEnd/>
              <a:tailEnd/>
            </a:ln>
          </p:spPr>
          <p:txBody>
            <a:bodyPr/>
            <a:lstStyle/>
            <a:p>
              <a:endParaRPr lang="nl-NL"/>
            </a:p>
          </p:txBody>
        </p:sp>
        <p:sp>
          <p:nvSpPr>
            <p:cNvPr id="98310" name="Line 6"/>
            <p:cNvSpPr>
              <a:spLocks noChangeShapeType="1"/>
            </p:cNvSpPr>
            <p:nvPr/>
          </p:nvSpPr>
          <p:spPr bwMode="auto">
            <a:xfrm rot="18237947" flipH="1">
              <a:off x="6620" y="7633"/>
              <a:ext cx="1" cy="1152"/>
            </a:xfrm>
            <a:prstGeom prst="line">
              <a:avLst/>
            </a:prstGeom>
            <a:noFill/>
            <a:ln w="38100">
              <a:solidFill>
                <a:schemeClr val="tx1"/>
              </a:solidFill>
              <a:round/>
              <a:headEnd/>
              <a:tailEnd/>
            </a:ln>
          </p:spPr>
          <p:txBody>
            <a:bodyPr/>
            <a:lstStyle/>
            <a:p>
              <a:endParaRPr lang="nl-NL"/>
            </a:p>
          </p:txBody>
        </p:sp>
        <p:sp>
          <p:nvSpPr>
            <p:cNvPr id="98311" name="Line 7"/>
            <p:cNvSpPr>
              <a:spLocks noChangeShapeType="1"/>
            </p:cNvSpPr>
            <p:nvPr/>
          </p:nvSpPr>
          <p:spPr bwMode="auto">
            <a:xfrm rot="3362053">
              <a:off x="5180" y="7632"/>
              <a:ext cx="1" cy="1152"/>
            </a:xfrm>
            <a:prstGeom prst="line">
              <a:avLst/>
            </a:prstGeom>
            <a:noFill/>
            <a:ln w="38100">
              <a:solidFill>
                <a:schemeClr val="tx1"/>
              </a:solidFill>
              <a:round/>
              <a:headEnd/>
              <a:tailEnd/>
            </a:ln>
          </p:spPr>
          <p:txBody>
            <a:bodyPr/>
            <a:lstStyle/>
            <a:p>
              <a:endParaRPr lang="nl-NL"/>
            </a:p>
          </p:txBody>
        </p:sp>
        <p:sp>
          <p:nvSpPr>
            <p:cNvPr id="98312" name="Line 8"/>
            <p:cNvSpPr>
              <a:spLocks noChangeShapeType="1"/>
            </p:cNvSpPr>
            <p:nvPr/>
          </p:nvSpPr>
          <p:spPr bwMode="auto">
            <a:xfrm>
              <a:off x="5901" y="6048"/>
              <a:ext cx="0" cy="1152"/>
            </a:xfrm>
            <a:prstGeom prst="line">
              <a:avLst/>
            </a:prstGeom>
            <a:noFill/>
            <a:ln w="38100">
              <a:solidFill>
                <a:schemeClr val="tx1"/>
              </a:solidFill>
              <a:round/>
              <a:headEnd/>
              <a:tailEnd/>
            </a:ln>
          </p:spPr>
          <p:txBody>
            <a:bodyPr/>
            <a:lstStyle/>
            <a:p>
              <a:endParaRPr lang="nl-NL"/>
            </a:p>
          </p:txBody>
        </p:sp>
        <p:sp>
          <p:nvSpPr>
            <p:cNvPr id="98313" name="Line 9"/>
            <p:cNvSpPr>
              <a:spLocks noChangeShapeType="1"/>
            </p:cNvSpPr>
            <p:nvPr/>
          </p:nvSpPr>
          <p:spPr bwMode="auto">
            <a:xfrm>
              <a:off x="5901" y="4464"/>
              <a:ext cx="0" cy="1152"/>
            </a:xfrm>
            <a:prstGeom prst="line">
              <a:avLst/>
            </a:prstGeom>
            <a:noFill/>
            <a:ln w="38100">
              <a:solidFill>
                <a:schemeClr val="tx1"/>
              </a:solidFill>
              <a:round/>
              <a:headEnd/>
              <a:tailEnd/>
            </a:ln>
          </p:spPr>
          <p:txBody>
            <a:bodyPr/>
            <a:lstStyle/>
            <a:p>
              <a:endParaRPr lang="nl-NL"/>
            </a:p>
          </p:txBody>
        </p:sp>
        <p:sp>
          <p:nvSpPr>
            <p:cNvPr id="98314" name="Text Box 10"/>
            <p:cNvSpPr txBox="1">
              <a:spLocks noChangeArrowheads="1"/>
            </p:cNvSpPr>
            <p:nvPr/>
          </p:nvSpPr>
          <p:spPr bwMode="auto">
            <a:xfrm>
              <a:off x="3741" y="3312"/>
              <a:ext cx="4464" cy="1152"/>
            </a:xfrm>
            <a:prstGeom prst="rect">
              <a:avLst/>
            </a:prstGeom>
            <a:solidFill>
              <a:srgbClr val="FF0000"/>
            </a:solidFill>
            <a:ln w="9525">
              <a:solidFill>
                <a:schemeClr val="tx1"/>
              </a:solidFill>
              <a:miter lim="800000"/>
              <a:headEnd/>
              <a:tailEnd/>
            </a:ln>
          </p:spPr>
          <p:txBody>
            <a:bodyPr/>
            <a:lstStyle/>
            <a:p>
              <a:pPr algn="ctr" eaLnBrk="0" hangingPunct="0"/>
              <a:r>
                <a:rPr lang="nl-NL" sz="1800"/>
                <a:t>Benadering</a:t>
              </a:r>
            </a:p>
            <a:p>
              <a:pPr algn="ctr" eaLnBrk="0" hangingPunct="0"/>
              <a:r>
                <a:rPr lang="nl-NL" sz="1800"/>
                <a:t>Ongeval</a:t>
              </a:r>
            </a:p>
          </p:txBody>
        </p:sp>
        <p:sp>
          <p:nvSpPr>
            <p:cNvPr id="98315" name="Text Box 11"/>
            <p:cNvSpPr txBox="1">
              <a:spLocks noChangeArrowheads="1"/>
            </p:cNvSpPr>
            <p:nvPr/>
          </p:nvSpPr>
          <p:spPr bwMode="auto">
            <a:xfrm>
              <a:off x="3741" y="5040"/>
              <a:ext cx="4464" cy="1152"/>
            </a:xfrm>
            <a:prstGeom prst="rect">
              <a:avLst/>
            </a:prstGeom>
            <a:solidFill>
              <a:srgbClr val="FFFF00"/>
            </a:solidFill>
            <a:ln w="9525">
              <a:solidFill>
                <a:schemeClr val="tx1"/>
              </a:solidFill>
              <a:miter lim="800000"/>
              <a:headEnd/>
              <a:tailEnd/>
            </a:ln>
          </p:spPr>
          <p:txBody>
            <a:bodyPr/>
            <a:lstStyle/>
            <a:p>
              <a:pPr algn="ctr" eaLnBrk="0" hangingPunct="0"/>
              <a:r>
                <a:rPr lang="nl-NL" sz="1800"/>
                <a:t>Risicobeheersing /</a:t>
              </a:r>
            </a:p>
            <a:p>
              <a:pPr algn="ctr" eaLnBrk="0" hangingPunct="0"/>
              <a:r>
                <a:rPr lang="nl-NL" sz="1800"/>
                <a:t>Stabilisatie</a:t>
              </a:r>
            </a:p>
          </p:txBody>
        </p:sp>
        <p:sp>
          <p:nvSpPr>
            <p:cNvPr id="98316" name="Text Box 12"/>
            <p:cNvSpPr txBox="1">
              <a:spLocks noChangeArrowheads="1"/>
            </p:cNvSpPr>
            <p:nvPr/>
          </p:nvSpPr>
          <p:spPr bwMode="auto">
            <a:xfrm>
              <a:off x="3741" y="6768"/>
              <a:ext cx="4464" cy="1152"/>
            </a:xfrm>
            <a:prstGeom prst="rect">
              <a:avLst/>
            </a:prstGeom>
            <a:solidFill>
              <a:srgbClr val="99CC00"/>
            </a:solidFill>
            <a:ln w="9525">
              <a:solidFill>
                <a:schemeClr val="tx1"/>
              </a:solidFill>
              <a:miter lim="800000"/>
              <a:headEnd/>
              <a:tailEnd/>
            </a:ln>
          </p:spPr>
          <p:txBody>
            <a:bodyPr/>
            <a:lstStyle/>
            <a:p>
              <a:pPr algn="ctr" eaLnBrk="0" hangingPunct="0"/>
              <a:r>
                <a:rPr lang="nl-NL" sz="1800"/>
                <a:t>Toegang verschaffen</a:t>
              </a:r>
            </a:p>
            <a:p>
              <a:pPr algn="ctr" eaLnBrk="0" hangingPunct="0"/>
              <a:r>
                <a:rPr lang="nl-NL" sz="1800"/>
                <a:t>tot slachtoffer</a:t>
              </a:r>
            </a:p>
          </p:txBody>
        </p:sp>
        <p:sp>
          <p:nvSpPr>
            <p:cNvPr id="98317" name="Text Box 13"/>
            <p:cNvSpPr txBox="1">
              <a:spLocks noChangeArrowheads="1"/>
            </p:cNvSpPr>
            <p:nvPr/>
          </p:nvSpPr>
          <p:spPr bwMode="auto">
            <a:xfrm>
              <a:off x="1005" y="8496"/>
              <a:ext cx="4464" cy="1152"/>
            </a:xfrm>
            <a:prstGeom prst="rect">
              <a:avLst/>
            </a:prstGeom>
            <a:solidFill>
              <a:srgbClr val="993366"/>
            </a:solidFill>
            <a:ln w="9525">
              <a:solidFill>
                <a:schemeClr val="tx1"/>
              </a:solidFill>
              <a:miter lim="800000"/>
              <a:headEnd/>
              <a:tailEnd/>
            </a:ln>
          </p:spPr>
          <p:txBody>
            <a:bodyPr/>
            <a:lstStyle/>
            <a:p>
              <a:pPr algn="ctr" eaLnBrk="0" hangingPunct="0"/>
              <a:r>
                <a:rPr lang="nl-NL" sz="1800"/>
                <a:t>Traumazorg /</a:t>
              </a:r>
            </a:p>
            <a:p>
              <a:pPr algn="ctr" eaLnBrk="0" hangingPunct="0"/>
              <a:r>
                <a:rPr lang="nl-NL" sz="1800"/>
                <a:t>Stabilisatie slachtoffer</a:t>
              </a:r>
            </a:p>
          </p:txBody>
        </p:sp>
        <p:sp>
          <p:nvSpPr>
            <p:cNvPr id="98318" name="Text Box 14"/>
            <p:cNvSpPr txBox="1">
              <a:spLocks noChangeArrowheads="1"/>
            </p:cNvSpPr>
            <p:nvPr/>
          </p:nvSpPr>
          <p:spPr bwMode="auto">
            <a:xfrm>
              <a:off x="6477" y="8496"/>
              <a:ext cx="4464" cy="1152"/>
            </a:xfrm>
            <a:prstGeom prst="rect">
              <a:avLst/>
            </a:prstGeom>
            <a:solidFill>
              <a:srgbClr val="00CCFF"/>
            </a:solidFill>
            <a:ln w="9525">
              <a:solidFill>
                <a:schemeClr val="tx1"/>
              </a:solidFill>
              <a:miter lim="800000"/>
              <a:headEnd/>
              <a:tailEnd/>
            </a:ln>
          </p:spPr>
          <p:txBody>
            <a:bodyPr/>
            <a:lstStyle/>
            <a:p>
              <a:pPr algn="ctr" eaLnBrk="0" hangingPunct="0"/>
              <a:r>
                <a:rPr lang="nl-NL" sz="1800"/>
                <a:t>Ruimte creëren:</a:t>
              </a:r>
            </a:p>
            <a:p>
              <a:pPr algn="ctr" eaLnBrk="0" hangingPunct="0"/>
              <a:r>
                <a:rPr lang="nl-NL" sz="1800"/>
                <a:t>slachtoffer bevrijden</a:t>
              </a:r>
            </a:p>
          </p:txBody>
        </p:sp>
        <p:sp>
          <p:nvSpPr>
            <p:cNvPr id="98319" name="Text Box 15"/>
            <p:cNvSpPr txBox="1">
              <a:spLocks noChangeArrowheads="1"/>
            </p:cNvSpPr>
            <p:nvPr/>
          </p:nvSpPr>
          <p:spPr bwMode="auto">
            <a:xfrm>
              <a:off x="3741" y="10224"/>
              <a:ext cx="4464" cy="1152"/>
            </a:xfrm>
            <a:prstGeom prst="rect">
              <a:avLst/>
            </a:prstGeom>
            <a:solidFill>
              <a:srgbClr val="FF99CC"/>
            </a:solidFill>
            <a:ln w="9525">
              <a:solidFill>
                <a:schemeClr val="tx1"/>
              </a:solidFill>
              <a:miter lim="800000"/>
              <a:headEnd/>
              <a:tailEnd/>
            </a:ln>
          </p:spPr>
          <p:txBody>
            <a:bodyPr/>
            <a:lstStyle/>
            <a:p>
              <a:pPr algn="ctr" eaLnBrk="0" hangingPunct="0"/>
              <a:r>
                <a:rPr lang="nl-NL" sz="1700"/>
                <a:t>Slachtoffer immobiliseren</a:t>
              </a:r>
            </a:p>
            <a:p>
              <a:pPr algn="ctr" eaLnBrk="0" hangingPunct="0"/>
              <a:r>
                <a:rPr lang="nl-NL" sz="1700"/>
                <a:t>en verplaatsen uit wrak</a:t>
              </a:r>
            </a:p>
          </p:txBody>
        </p:sp>
        <p:sp>
          <p:nvSpPr>
            <p:cNvPr id="98320" name="Text Box 16"/>
            <p:cNvSpPr txBox="1">
              <a:spLocks noChangeArrowheads="1"/>
            </p:cNvSpPr>
            <p:nvPr/>
          </p:nvSpPr>
          <p:spPr bwMode="auto">
            <a:xfrm>
              <a:off x="3741" y="11952"/>
              <a:ext cx="4464" cy="1152"/>
            </a:xfrm>
            <a:prstGeom prst="rect">
              <a:avLst/>
            </a:prstGeom>
            <a:solidFill>
              <a:srgbClr val="FFFFFF"/>
            </a:solidFill>
            <a:ln w="9525">
              <a:solidFill>
                <a:schemeClr val="tx1"/>
              </a:solidFill>
              <a:miter lim="800000"/>
              <a:headEnd/>
              <a:tailEnd/>
            </a:ln>
          </p:spPr>
          <p:txBody>
            <a:bodyPr/>
            <a:lstStyle/>
            <a:p>
              <a:pPr algn="ctr" eaLnBrk="0" hangingPunct="0"/>
              <a:r>
                <a:rPr lang="nl-NL" sz="1800"/>
                <a:t>Evaluatie en </a:t>
              </a:r>
            </a:p>
            <a:p>
              <a:pPr algn="ctr" eaLnBrk="0" hangingPunct="0"/>
              <a:r>
                <a:rPr lang="nl-NL" sz="1800"/>
                <a:t>oefening</a:t>
              </a:r>
            </a:p>
          </p:txBody>
        </p:sp>
      </p:grpSp>
      <p:sp>
        <p:nvSpPr>
          <p:cNvPr id="98321" name="Text Box 17"/>
          <p:cNvSpPr txBox="1">
            <a:spLocks noChangeArrowheads="1"/>
          </p:cNvSpPr>
          <p:nvPr/>
        </p:nvSpPr>
        <p:spPr bwMode="auto">
          <a:xfrm>
            <a:off x="6340475" y="984250"/>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1</a:t>
            </a:r>
          </a:p>
        </p:txBody>
      </p:sp>
      <p:sp>
        <p:nvSpPr>
          <p:cNvPr id="98322" name="Text Box 18"/>
          <p:cNvSpPr txBox="1">
            <a:spLocks noChangeArrowheads="1"/>
          </p:cNvSpPr>
          <p:nvPr/>
        </p:nvSpPr>
        <p:spPr bwMode="auto">
          <a:xfrm>
            <a:off x="6340475" y="1912938"/>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2</a:t>
            </a:r>
          </a:p>
        </p:txBody>
      </p:sp>
      <p:sp>
        <p:nvSpPr>
          <p:cNvPr id="98323" name="Text Box 19"/>
          <p:cNvSpPr txBox="1">
            <a:spLocks noChangeArrowheads="1"/>
          </p:cNvSpPr>
          <p:nvPr/>
        </p:nvSpPr>
        <p:spPr bwMode="auto">
          <a:xfrm>
            <a:off x="6340475" y="2827338"/>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3</a:t>
            </a:r>
          </a:p>
        </p:txBody>
      </p:sp>
      <p:sp>
        <p:nvSpPr>
          <p:cNvPr id="98324" name="Text Box 20"/>
          <p:cNvSpPr txBox="1">
            <a:spLocks noChangeArrowheads="1"/>
          </p:cNvSpPr>
          <p:nvPr/>
        </p:nvSpPr>
        <p:spPr bwMode="auto">
          <a:xfrm>
            <a:off x="7940675" y="3806825"/>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5</a:t>
            </a:r>
          </a:p>
        </p:txBody>
      </p:sp>
      <p:sp>
        <p:nvSpPr>
          <p:cNvPr id="98325" name="Text Box 21"/>
          <p:cNvSpPr txBox="1">
            <a:spLocks noChangeArrowheads="1"/>
          </p:cNvSpPr>
          <p:nvPr/>
        </p:nvSpPr>
        <p:spPr bwMode="auto">
          <a:xfrm>
            <a:off x="-60325" y="3803650"/>
            <a:ext cx="13716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4</a:t>
            </a:r>
          </a:p>
        </p:txBody>
      </p:sp>
      <p:sp>
        <p:nvSpPr>
          <p:cNvPr id="98326" name="Text Box 22"/>
          <p:cNvSpPr txBox="1">
            <a:spLocks noChangeArrowheads="1"/>
          </p:cNvSpPr>
          <p:nvPr/>
        </p:nvSpPr>
        <p:spPr bwMode="auto">
          <a:xfrm>
            <a:off x="6264275" y="4718050"/>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solidFill>
                  <a:srgbClr val="FF0000"/>
                </a:solidFill>
              </a:rPr>
              <a:t>Fase 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7" name="Rectangle 5"/>
          <p:cNvSpPr>
            <a:spLocks noChangeArrowheads="1"/>
          </p:cNvSpPr>
          <p:nvPr/>
        </p:nvSpPr>
        <p:spPr bwMode="auto">
          <a:xfrm>
            <a:off x="539750" y="6597650"/>
            <a:ext cx="504825" cy="144463"/>
          </a:xfrm>
          <a:prstGeom prst="rect">
            <a:avLst/>
          </a:prstGeom>
          <a:solidFill>
            <a:srgbClr val="FF0000"/>
          </a:solidFill>
          <a:ln w="9525">
            <a:solidFill>
              <a:srgbClr val="868686"/>
            </a:solidFill>
            <a:miter lim="800000"/>
            <a:headEnd/>
            <a:tailEnd/>
          </a:ln>
          <a:effectLst/>
        </p:spPr>
        <p:txBody>
          <a:bodyPr wrap="none" anchor="ctr"/>
          <a:lstStyle/>
          <a:p>
            <a:endParaRPr lang="nl-NL"/>
          </a:p>
        </p:txBody>
      </p:sp>
      <p:sp>
        <p:nvSpPr>
          <p:cNvPr id="100358" name="Rectangle 6"/>
          <p:cNvSpPr>
            <a:spLocks noChangeArrowheads="1"/>
          </p:cNvSpPr>
          <p:nvPr/>
        </p:nvSpPr>
        <p:spPr bwMode="auto">
          <a:xfrm>
            <a:off x="1439863" y="6597650"/>
            <a:ext cx="504825" cy="144463"/>
          </a:xfrm>
          <a:prstGeom prst="rect">
            <a:avLst/>
          </a:prstGeom>
          <a:solidFill>
            <a:srgbClr val="FFFF00"/>
          </a:solidFill>
          <a:ln w="9525">
            <a:solidFill>
              <a:srgbClr val="868686"/>
            </a:solidFill>
            <a:miter lim="800000"/>
            <a:headEnd/>
            <a:tailEnd/>
          </a:ln>
          <a:effectLst/>
        </p:spPr>
        <p:txBody>
          <a:bodyPr wrap="none" anchor="ctr"/>
          <a:lstStyle/>
          <a:p>
            <a:endParaRPr lang="nl-NL"/>
          </a:p>
        </p:txBody>
      </p:sp>
      <p:sp>
        <p:nvSpPr>
          <p:cNvPr id="100359" name="Rectangle 7"/>
          <p:cNvSpPr>
            <a:spLocks noChangeArrowheads="1"/>
          </p:cNvSpPr>
          <p:nvPr/>
        </p:nvSpPr>
        <p:spPr bwMode="auto">
          <a:xfrm>
            <a:off x="2339975" y="6597650"/>
            <a:ext cx="504825" cy="144463"/>
          </a:xfrm>
          <a:prstGeom prst="rect">
            <a:avLst/>
          </a:prstGeom>
          <a:solidFill>
            <a:srgbClr val="33CC33"/>
          </a:solidFill>
          <a:ln w="9525">
            <a:solidFill>
              <a:srgbClr val="868686"/>
            </a:solidFill>
            <a:miter lim="800000"/>
            <a:headEnd/>
            <a:tailEnd/>
          </a:ln>
          <a:effectLst/>
        </p:spPr>
        <p:txBody>
          <a:bodyPr wrap="none" anchor="ctr"/>
          <a:lstStyle/>
          <a:p>
            <a:endParaRPr lang="nl-NL"/>
          </a:p>
        </p:txBody>
      </p:sp>
      <p:sp>
        <p:nvSpPr>
          <p:cNvPr id="100360" name="Rectangle 8"/>
          <p:cNvSpPr>
            <a:spLocks noChangeArrowheads="1"/>
          </p:cNvSpPr>
          <p:nvPr/>
        </p:nvSpPr>
        <p:spPr bwMode="auto">
          <a:xfrm>
            <a:off x="3240088" y="6597650"/>
            <a:ext cx="504825" cy="144463"/>
          </a:xfrm>
          <a:prstGeom prst="rect">
            <a:avLst/>
          </a:prstGeom>
          <a:solidFill>
            <a:srgbClr val="D60093"/>
          </a:solidFill>
          <a:ln w="9525">
            <a:solidFill>
              <a:srgbClr val="868686"/>
            </a:solidFill>
            <a:miter lim="800000"/>
            <a:headEnd/>
            <a:tailEnd/>
          </a:ln>
          <a:effectLst/>
        </p:spPr>
        <p:txBody>
          <a:bodyPr wrap="none" anchor="ctr"/>
          <a:lstStyle/>
          <a:p>
            <a:endParaRPr lang="nl-NL"/>
          </a:p>
        </p:txBody>
      </p:sp>
      <p:sp>
        <p:nvSpPr>
          <p:cNvPr id="100361" name="Rectangle 9"/>
          <p:cNvSpPr>
            <a:spLocks noChangeArrowheads="1"/>
          </p:cNvSpPr>
          <p:nvPr/>
        </p:nvSpPr>
        <p:spPr bwMode="auto">
          <a:xfrm>
            <a:off x="4140200" y="6597650"/>
            <a:ext cx="504825" cy="144463"/>
          </a:xfrm>
          <a:prstGeom prst="rect">
            <a:avLst/>
          </a:prstGeom>
          <a:solidFill>
            <a:srgbClr val="0066FF"/>
          </a:solidFill>
          <a:ln w="9525">
            <a:solidFill>
              <a:srgbClr val="868686"/>
            </a:solidFill>
            <a:miter lim="800000"/>
            <a:headEnd/>
            <a:tailEnd/>
          </a:ln>
          <a:effectLst/>
        </p:spPr>
        <p:txBody>
          <a:bodyPr wrap="none" anchor="ctr"/>
          <a:lstStyle/>
          <a:p>
            <a:endParaRPr lang="nl-NL"/>
          </a:p>
        </p:txBody>
      </p:sp>
      <p:sp>
        <p:nvSpPr>
          <p:cNvPr id="100362" name="Rectangle 10"/>
          <p:cNvSpPr>
            <a:spLocks noChangeArrowheads="1"/>
          </p:cNvSpPr>
          <p:nvPr/>
        </p:nvSpPr>
        <p:spPr bwMode="auto">
          <a:xfrm>
            <a:off x="5040313" y="6597650"/>
            <a:ext cx="504825" cy="144463"/>
          </a:xfrm>
          <a:prstGeom prst="rect">
            <a:avLst/>
          </a:prstGeom>
          <a:solidFill>
            <a:srgbClr val="FF99FF"/>
          </a:solidFill>
          <a:ln w="9525">
            <a:solidFill>
              <a:srgbClr val="868686"/>
            </a:solidFill>
            <a:miter lim="800000"/>
            <a:headEnd/>
            <a:tailEnd/>
          </a:ln>
          <a:effectLst/>
        </p:spPr>
        <p:txBody>
          <a:bodyPr wrap="none" anchor="ctr"/>
          <a:lstStyle/>
          <a:p>
            <a:endParaRPr lang="nl-NL"/>
          </a:p>
        </p:txBody>
      </p:sp>
      <p:sp>
        <p:nvSpPr>
          <p:cNvPr id="100363" name="Rectangle 11"/>
          <p:cNvSpPr>
            <a:spLocks noChangeArrowheads="1"/>
          </p:cNvSpPr>
          <p:nvPr/>
        </p:nvSpPr>
        <p:spPr bwMode="auto">
          <a:xfrm>
            <a:off x="5940425" y="6597650"/>
            <a:ext cx="504825" cy="144463"/>
          </a:xfrm>
          <a:prstGeom prst="rect">
            <a:avLst/>
          </a:prstGeom>
          <a:noFill/>
          <a:ln w="9525">
            <a:solidFill>
              <a:srgbClr val="868686"/>
            </a:solidFill>
            <a:miter lim="800000"/>
            <a:headEnd/>
            <a:tailEnd/>
          </a:ln>
          <a:effectLst/>
        </p:spPr>
        <p:txBody>
          <a:bodyPr wrap="none" anchor="ctr"/>
          <a:lstStyle/>
          <a:p>
            <a:endParaRPr lang="nl-NL"/>
          </a:p>
        </p:txBody>
      </p:sp>
      <p:pic>
        <p:nvPicPr>
          <p:cNvPr id="15" name="Afbeelding 14" descr="DSC00016-border.jpg"/>
          <p:cNvPicPr>
            <a:picLocks noChangeAspect="1"/>
          </p:cNvPicPr>
          <p:nvPr/>
        </p:nvPicPr>
        <p:blipFill>
          <a:blip r:embed="rId3" cstate="print"/>
          <a:stretch>
            <a:fillRect/>
          </a:stretch>
        </p:blipFill>
        <p:spPr>
          <a:xfrm>
            <a:off x="1387199" y="1772816"/>
            <a:ext cx="6369602" cy="425967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35075" y="908050"/>
            <a:ext cx="6677025" cy="5338763"/>
            <a:chOff x="1005" y="3312"/>
            <a:chExt cx="9936" cy="9792"/>
          </a:xfrm>
        </p:grpSpPr>
        <p:sp>
          <p:nvSpPr>
            <p:cNvPr id="104451" name="Line 3"/>
            <p:cNvSpPr>
              <a:spLocks noChangeShapeType="1"/>
            </p:cNvSpPr>
            <p:nvPr/>
          </p:nvSpPr>
          <p:spPr bwMode="auto">
            <a:xfrm>
              <a:off x="5901" y="11088"/>
              <a:ext cx="0" cy="1152"/>
            </a:xfrm>
            <a:prstGeom prst="line">
              <a:avLst/>
            </a:prstGeom>
            <a:noFill/>
            <a:ln w="38100">
              <a:solidFill>
                <a:schemeClr val="tx1"/>
              </a:solidFill>
              <a:round/>
              <a:headEnd/>
              <a:tailEnd/>
            </a:ln>
          </p:spPr>
          <p:txBody>
            <a:bodyPr/>
            <a:lstStyle/>
            <a:p>
              <a:endParaRPr lang="nl-NL"/>
            </a:p>
          </p:txBody>
        </p:sp>
        <p:sp>
          <p:nvSpPr>
            <p:cNvPr id="104452" name="Line 4"/>
            <p:cNvSpPr>
              <a:spLocks noChangeShapeType="1"/>
            </p:cNvSpPr>
            <p:nvPr/>
          </p:nvSpPr>
          <p:spPr bwMode="auto">
            <a:xfrm rot="18237947" flipH="1">
              <a:off x="5180" y="9360"/>
              <a:ext cx="1" cy="1152"/>
            </a:xfrm>
            <a:prstGeom prst="line">
              <a:avLst/>
            </a:prstGeom>
            <a:noFill/>
            <a:ln w="38100">
              <a:solidFill>
                <a:schemeClr val="tx1"/>
              </a:solidFill>
              <a:round/>
              <a:headEnd/>
              <a:tailEnd/>
            </a:ln>
          </p:spPr>
          <p:txBody>
            <a:bodyPr/>
            <a:lstStyle/>
            <a:p>
              <a:endParaRPr lang="nl-NL"/>
            </a:p>
          </p:txBody>
        </p:sp>
        <p:sp>
          <p:nvSpPr>
            <p:cNvPr id="104453" name="Line 5"/>
            <p:cNvSpPr>
              <a:spLocks noChangeShapeType="1"/>
            </p:cNvSpPr>
            <p:nvPr/>
          </p:nvSpPr>
          <p:spPr bwMode="auto">
            <a:xfrm rot="3362053">
              <a:off x="6620" y="9361"/>
              <a:ext cx="1" cy="1152"/>
            </a:xfrm>
            <a:prstGeom prst="line">
              <a:avLst/>
            </a:prstGeom>
            <a:noFill/>
            <a:ln w="38100">
              <a:solidFill>
                <a:schemeClr val="tx1"/>
              </a:solidFill>
              <a:round/>
              <a:headEnd/>
              <a:tailEnd/>
            </a:ln>
          </p:spPr>
          <p:txBody>
            <a:bodyPr/>
            <a:lstStyle/>
            <a:p>
              <a:endParaRPr lang="nl-NL"/>
            </a:p>
          </p:txBody>
        </p:sp>
        <p:sp>
          <p:nvSpPr>
            <p:cNvPr id="104454" name="Line 6"/>
            <p:cNvSpPr>
              <a:spLocks noChangeShapeType="1"/>
            </p:cNvSpPr>
            <p:nvPr/>
          </p:nvSpPr>
          <p:spPr bwMode="auto">
            <a:xfrm rot="18237947" flipH="1">
              <a:off x="6620" y="7633"/>
              <a:ext cx="1" cy="1152"/>
            </a:xfrm>
            <a:prstGeom prst="line">
              <a:avLst/>
            </a:prstGeom>
            <a:noFill/>
            <a:ln w="38100">
              <a:solidFill>
                <a:schemeClr val="tx1"/>
              </a:solidFill>
              <a:round/>
              <a:headEnd/>
              <a:tailEnd/>
            </a:ln>
          </p:spPr>
          <p:txBody>
            <a:bodyPr/>
            <a:lstStyle/>
            <a:p>
              <a:endParaRPr lang="nl-NL"/>
            </a:p>
          </p:txBody>
        </p:sp>
        <p:sp>
          <p:nvSpPr>
            <p:cNvPr id="104455" name="Line 7"/>
            <p:cNvSpPr>
              <a:spLocks noChangeShapeType="1"/>
            </p:cNvSpPr>
            <p:nvPr/>
          </p:nvSpPr>
          <p:spPr bwMode="auto">
            <a:xfrm rot="3362053">
              <a:off x="5180" y="7632"/>
              <a:ext cx="1" cy="1152"/>
            </a:xfrm>
            <a:prstGeom prst="line">
              <a:avLst/>
            </a:prstGeom>
            <a:noFill/>
            <a:ln w="38100">
              <a:solidFill>
                <a:schemeClr val="tx1"/>
              </a:solidFill>
              <a:round/>
              <a:headEnd/>
              <a:tailEnd/>
            </a:ln>
          </p:spPr>
          <p:txBody>
            <a:bodyPr/>
            <a:lstStyle/>
            <a:p>
              <a:endParaRPr lang="nl-NL"/>
            </a:p>
          </p:txBody>
        </p:sp>
        <p:sp>
          <p:nvSpPr>
            <p:cNvPr id="104456" name="Line 8"/>
            <p:cNvSpPr>
              <a:spLocks noChangeShapeType="1"/>
            </p:cNvSpPr>
            <p:nvPr/>
          </p:nvSpPr>
          <p:spPr bwMode="auto">
            <a:xfrm>
              <a:off x="5901" y="6048"/>
              <a:ext cx="0" cy="1152"/>
            </a:xfrm>
            <a:prstGeom prst="line">
              <a:avLst/>
            </a:prstGeom>
            <a:noFill/>
            <a:ln w="38100">
              <a:solidFill>
                <a:schemeClr val="tx1"/>
              </a:solidFill>
              <a:round/>
              <a:headEnd/>
              <a:tailEnd/>
            </a:ln>
          </p:spPr>
          <p:txBody>
            <a:bodyPr/>
            <a:lstStyle/>
            <a:p>
              <a:endParaRPr lang="nl-NL"/>
            </a:p>
          </p:txBody>
        </p:sp>
        <p:sp>
          <p:nvSpPr>
            <p:cNvPr id="104457" name="Line 9"/>
            <p:cNvSpPr>
              <a:spLocks noChangeShapeType="1"/>
            </p:cNvSpPr>
            <p:nvPr/>
          </p:nvSpPr>
          <p:spPr bwMode="auto">
            <a:xfrm>
              <a:off x="5901" y="4464"/>
              <a:ext cx="0" cy="1152"/>
            </a:xfrm>
            <a:prstGeom prst="line">
              <a:avLst/>
            </a:prstGeom>
            <a:noFill/>
            <a:ln w="38100">
              <a:solidFill>
                <a:schemeClr val="tx1"/>
              </a:solidFill>
              <a:round/>
              <a:headEnd/>
              <a:tailEnd/>
            </a:ln>
          </p:spPr>
          <p:txBody>
            <a:bodyPr/>
            <a:lstStyle/>
            <a:p>
              <a:endParaRPr lang="nl-NL"/>
            </a:p>
          </p:txBody>
        </p:sp>
        <p:sp>
          <p:nvSpPr>
            <p:cNvPr id="104458" name="Text Box 10"/>
            <p:cNvSpPr txBox="1">
              <a:spLocks noChangeArrowheads="1"/>
            </p:cNvSpPr>
            <p:nvPr/>
          </p:nvSpPr>
          <p:spPr bwMode="auto">
            <a:xfrm>
              <a:off x="3741" y="3312"/>
              <a:ext cx="4464" cy="1152"/>
            </a:xfrm>
            <a:prstGeom prst="rect">
              <a:avLst/>
            </a:prstGeom>
            <a:solidFill>
              <a:srgbClr val="FF0000"/>
            </a:solidFill>
            <a:ln w="9525">
              <a:solidFill>
                <a:schemeClr val="tx1"/>
              </a:solidFill>
              <a:miter lim="800000"/>
              <a:headEnd/>
              <a:tailEnd/>
            </a:ln>
          </p:spPr>
          <p:txBody>
            <a:bodyPr/>
            <a:lstStyle/>
            <a:p>
              <a:pPr algn="ctr" eaLnBrk="0" hangingPunct="0"/>
              <a:r>
                <a:rPr lang="nl-NL" sz="1800"/>
                <a:t>Benadering</a:t>
              </a:r>
            </a:p>
            <a:p>
              <a:pPr algn="ctr" eaLnBrk="0" hangingPunct="0"/>
              <a:r>
                <a:rPr lang="nl-NL" sz="1800"/>
                <a:t>Ongeval</a:t>
              </a:r>
            </a:p>
          </p:txBody>
        </p:sp>
        <p:sp>
          <p:nvSpPr>
            <p:cNvPr id="104459" name="Text Box 11"/>
            <p:cNvSpPr txBox="1">
              <a:spLocks noChangeArrowheads="1"/>
            </p:cNvSpPr>
            <p:nvPr/>
          </p:nvSpPr>
          <p:spPr bwMode="auto">
            <a:xfrm>
              <a:off x="3741" y="5040"/>
              <a:ext cx="4464" cy="1152"/>
            </a:xfrm>
            <a:prstGeom prst="rect">
              <a:avLst/>
            </a:prstGeom>
            <a:solidFill>
              <a:srgbClr val="FFFF00"/>
            </a:solidFill>
            <a:ln w="9525">
              <a:solidFill>
                <a:schemeClr val="tx1"/>
              </a:solidFill>
              <a:miter lim="800000"/>
              <a:headEnd/>
              <a:tailEnd/>
            </a:ln>
          </p:spPr>
          <p:txBody>
            <a:bodyPr/>
            <a:lstStyle/>
            <a:p>
              <a:pPr algn="ctr" eaLnBrk="0" hangingPunct="0"/>
              <a:r>
                <a:rPr lang="nl-NL" sz="1800"/>
                <a:t>Risicobeheersing /</a:t>
              </a:r>
            </a:p>
            <a:p>
              <a:pPr algn="ctr" eaLnBrk="0" hangingPunct="0"/>
              <a:r>
                <a:rPr lang="nl-NL" sz="1800"/>
                <a:t>Stabilisatie</a:t>
              </a:r>
            </a:p>
          </p:txBody>
        </p:sp>
        <p:sp>
          <p:nvSpPr>
            <p:cNvPr id="104460" name="Text Box 12"/>
            <p:cNvSpPr txBox="1">
              <a:spLocks noChangeArrowheads="1"/>
            </p:cNvSpPr>
            <p:nvPr/>
          </p:nvSpPr>
          <p:spPr bwMode="auto">
            <a:xfrm>
              <a:off x="3741" y="6768"/>
              <a:ext cx="4464" cy="1152"/>
            </a:xfrm>
            <a:prstGeom prst="rect">
              <a:avLst/>
            </a:prstGeom>
            <a:solidFill>
              <a:srgbClr val="99CC00"/>
            </a:solidFill>
            <a:ln w="9525">
              <a:solidFill>
                <a:schemeClr val="tx1"/>
              </a:solidFill>
              <a:miter lim="800000"/>
              <a:headEnd/>
              <a:tailEnd/>
            </a:ln>
          </p:spPr>
          <p:txBody>
            <a:bodyPr/>
            <a:lstStyle/>
            <a:p>
              <a:pPr algn="ctr" eaLnBrk="0" hangingPunct="0"/>
              <a:r>
                <a:rPr lang="nl-NL" sz="1800"/>
                <a:t>Toegang verschaffen</a:t>
              </a:r>
            </a:p>
            <a:p>
              <a:pPr algn="ctr" eaLnBrk="0" hangingPunct="0"/>
              <a:r>
                <a:rPr lang="nl-NL" sz="1800"/>
                <a:t>tot slachtoffer</a:t>
              </a:r>
            </a:p>
          </p:txBody>
        </p:sp>
        <p:sp>
          <p:nvSpPr>
            <p:cNvPr id="104461" name="Text Box 13"/>
            <p:cNvSpPr txBox="1">
              <a:spLocks noChangeArrowheads="1"/>
            </p:cNvSpPr>
            <p:nvPr/>
          </p:nvSpPr>
          <p:spPr bwMode="auto">
            <a:xfrm>
              <a:off x="1005" y="8496"/>
              <a:ext cx="4464" cy="1152"/>
            </a:xfrm>
            <a:prstGeom prst="rect">
              <a:avLst/>
            </a:prstGeom>
            <a:solidFill>
              <a:srgbClr val="993366"/>
            </a:solidFill>
            <a:ln w="9525">
              <a:solidFill>
                <a:schemeClr val="tx1"/>
              </a:solidFill>
              <a:miter lim="800000"/>
              <a:headEnd/>
              <a:tailEnd/>
            </a:ln>
          </p:spPr>
          <p:txBody>
            <a:bodyPr/>
            <a:lstStyle/>
            <a:p>
              <a:pPr algn="ctr" eaLnBrk="0" hangingPunct="0"/>
              <a:r>
                <a:rPr lang="nl-NL" sz="1800"/>
                <a:t>Traumazorg /</a:t>
              </a:r>
            </a:p>
            <a:p>
              <a:pPr algn="ctr" eaLnBrk="0" hangingPunct="0"/>
              <a:r>
                <a:rPr lang="nl-NL" sz="1800"/>
                <a:t>Stabilisatie slachtoffer</a:t>
              </a:r>
            </a:p>
          </p:txBody>
        </p:sp>
        <p:sp>
          <p:nvSpPr>
            <p:cNvPr id="104462" name="Text Box 14"/>
            <p:cNvSpPr txBox="1">
              <a:spLocks noChangeArrowheads="1"/>
            </p:cNvSpPr>
            <p:nvPr/>
          </p:nvSpPr>
          <p:spPr bwMode="auto">
            <a:xfrm>
              <a:off x="6477" y="8496"/>
              <a:ext cx="4464" cy="1152"/>
            </a:xfrm>
            <a:prstGeom prst="rect">
              <a:avLst/>
            </a:prstGeom>
            <a:solidFill>
              <a:srgbClr val="00CCFF"/>
            </a:solidFill>
            <a:ln w="9525">
              <a:solidFill>
                <a:schemeClr val="tx1"/>
              </a:solidFill>
              <a:miter lim="800000"/>
              <a:headEnd/>
              <a:tailEnd/>
            </a:ln>
          </p:spPr>
          <p:txBody>
            <a:bodyPr/>
            <a:lstStyle/>
            <a:p>
              <a:pPr algn="ctr" eaLnBrk="0" hangingPunct="0"/>
              <a:r>
                <a:rPr lang="nl-NL" sz="1800"/>
                <a:t>Ruimte creëren:</a:t>
              </a:r>
            </a:p>
            <a:p>
              <a:pPr algn="ctr" eaLnBrk="0" hangingPunct="0"/>
              <a:r>
                <a:rPr lang="nl-NL" sz="1800"/>
                <a:t>slachtoffer bevrijden</a:t>
              </a:r>
            </a:p>
          </p:txBody>
        </p:sp>
        <p:sp>
          <p:nvSpPr>
            <p:cNvPr id="104463" name="Text Box 15"/>
            <p:cNvSpPr txBox="1">
              <a:spLocks noChangeArrowheads="1"/>
            </p:cNvSpPr>
            <p:nvPr/>
          </p:nvSpPr>
          <p:spPr bwMode="auto">
            <a:xfrm>
              <a:off x="3741" y="10224"/>
              <a:ext cx="4464" cy="1152"/>
            </a:xfrm>
            <a:prstGeom prst="rect">
              <a:avLst/>
            </a:prstGeom>
            <a:solidFill>
              <a:srgbClr val="FF99CC"/>
            </a:solidFill>
            <a:ln w="9525">
              <a:solidFill>
                <a:schemeClr val="tx1"/>
              </a:solidFill>
              <a:miter lim="800000"/>
              <a:headEnd/>
              <a:tailEnd/>
            </a:ln>
          </p:spPr>
          <p:txBody>
            <a:bodyPr/>
            <a:lstStyle/>
            <a:p>
              <a:pPr algn="ctr" eaLnBrk="0" hangingPunct="0"/>
              <a:r>
                <a:rPr lang="nl-NL" sz="1700"/>
                <a:t>Slachtoffer immobiliseren</a:t>
              </a:r>
            </a:p>
            <a:p>
              <a:pPr algn="ctr" eaLnBrk="0" hangingPunct="0"/>
              <a:r>
                <a:rPr lang="nl-NL" sz="1700"/>
                <a:t>en verplaatsen uit wrak</a:t>
              </a:r>
            </a:p>
          </p:txBody>
        </p:sp>
        <p:sp>
          <p:nvSpPr>
            <p:cNvPr id="104464" name="Text Box 16"/>
            <p:cNvSpPr txBox="1">
              <a:spLocks noChangeArrowheads="1"/>
            </p:cNvSpPr>
            <p:nvPr/>
          </p:nvSpPr>
          <p:spPr bwMode="auto">
            <a:xfrm>
              <a:off x="3741" y="11952"/>
              <a:ext cx="4464" cy="1152"/>
            </a:xfrm>
            <a:prstGeom prst="rect">
              <a:avLst/>
            </a:prstGeom>
            <a:solidFill>
              <a:srgbClr val="FFFFFF"/>
            </a:solidFill>
            <a:ln w="9525">
              <a:solidFill>
                <a:schemeClr val="tx1"/>
              </a:solidFill>
              <a:miter lim="800000"/>
              <a:headEnd/>
              <a:tailEnd/>
            </a:ln>
          </p:spPr>
          <p:txBody>
            <a:bodyPr/>
            <a:lstStyle/>
            <a:p>
              <a:pPr algn="ctr" eaLnBrk="0" hangingPunct="0"/>
              <a:r>
                <a:rPr lang="nl-NL" sz="1800"/>
                <a:t>Evaluatie en </a:t>
              </a:r>
            </a:p>
            <a:p>
              <a:pPr algn="ctr" eaLnBrk="0" hangingPunct="0"/>
              <a:r>
                <a:rPr lang="nl-NL" sz="1800"/>
                <a:t>oefening</a:t>
              </a:r>
            </a:p>
          </p:txBody>
        </p:sp>
      </p:grpSp>
      <p:sp>
        <p:nvSpPr>
          <p:cNvPr id="104465" name="Text Box 17"/>
          <p:cNvSpPr txBox="1">
            <a:spLocks noChangeArrowheads="1"/>
          </p:cNvSpPr>
          <p:nvPr/>
        </p:nvSpPr>
        <p:spPr bwMode="auto">
          <a:xfrm>
            <a:off x="6340475" y="984250"/>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1</a:t>
            </a:r>
          </a:p>
        </p:txBody>
      </p:sp>
      <p:sp>
        <p:nvSpPr>
          <p:cNvPr id="104466" name="Text Box 18"/>
          <p:cNvSpPr txBox="1">
            <a:spLocks noChangeArrowheads="1"/>
          </p:cNvSpPr>
          <p:nvPr/>
        </p:nvSpPr>
        <p:spPr bwMode="auto">
          <a:xfrm>
            <a:off x="6340475" y="1912938"/>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2</a:t>
            </a:r>
          </a:p>
        </p:txBody>
      </p:sp>
      <p:sp>
        <p:nvSpPr>
          <p:cNvPr id="104467" name="Text Box 19"/>
          <p:cNvSpPr txBox="1">
            <a:spLocks noChangeArrowheads="1"/>
          </p:cNvSpPr>
          <p:nvPr/>
        </p:nvSpPr>
        <p:spPr bwMode="auto">
          <a:xfrm>
            <a:off x="6340475" y="2827338"/>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3</a:t>
            </a:r>
          </a:p>
        </p:txBody>
      </p:sp>
      <p:sp>
        <p:nvSpPr>
          <p:cNvPr id="104468" name="Text Box 20"/>
          <p:cNvSpPr txBox="1">
            <a:spLocks noChangeArrowheads="1"/>
          </p:cNvSpPr>
          <p:nvPr/>
        </p:nvSpPr>
        <p:spPr bwMode="auto">
          <a:xfrm>
            <a:off x="7940675" y="3741738"/>
            <a:ext cx="16002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5</a:t>
            </a:r>
          </a:p>
        </p:txBody>
      </p:sp>
      <p:sp>
        <p:nvSpPr>
          <p:cNvPr id="104469" name="Text Box 21"/>
          <p:cNvSpPr txBox="1">
            <a:spLocks noChangeArrowheads="1"/>
          </p:cNvSpPr>
          <p:nvPr/>
        </p:nvSpPr>
        <p:spPr bwMode="auto">
          <a:xfrm>
            <a:off x="-60325" y="3803650"/>
            <a:ext cx="13716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4</a:t>
            </a:r>
          </a:p>
        </p:txBody>
      </p:sp>
      <p:sp>
        <p:nvSpPr>
          <p:cNvPr id="104470" name="Text Box 22"/>
          <p:cNvSpPr txBox="1">
            <a:spLocks noChangeArrowheads="1"/>
          </p:cNvSpPr>
          <p:nvPr/>
        </p:nvSpPr>
        <p:spPr bwMode="auto">
          <a:xfrm>
            <a:off x="6264275" y="4718050"/>
            <a:ext cx="1524000" cy="457200"/>
          </a:xfrm>
          <a:prstGeom prst="rect">
            <a:avLst/>
          </a:prstGeom>
          <a:noFill/>
          <a:ln w="9525">
            <a:noFill/>
            <a:miter lim="800000"/>
            <a:headEnd/>
            <a:tailEnd/>
          </a:ln>
          <a:effectLst/>
        </p:spPr>
        <p:txBody>
          <a:bodyPr>
            <a:spAutoFit/>
          </a:bodyPr>
          <a:lstStyle/>
          <a:p>
            <a:pPr eaLnBrk="0" hangingPunct="0">
              <a:spcBef>
                <a:spcPct val="50000"/>
              </a:spcBef>
            </a:pPr>
            <a:r>
              <a:rPr lang="nl-NL" sz="2400"/>
              <a:t>Fase 6</a:t>
            </a:r>
          </a:p>
        </p:txBody>
      </p:sp>
      <p:sp>
        <p:nvSpPr>
          <p:cNvPr id="104471" name="Text Box 23"/>
          <p:cNvSpPr txBox="1">
            <a:spLocks noChangeArrowheads="1"/>
          </p:cNvSpPr>
          <p:nvPr/>
        </p:nvSpPr>
        <p:spPr bwMode="auto">
          <a:xfrm>
            <a:off x="6264275" y="5708650"/>
            <a:ext cx="1447800" cy="457200"/>
          </a:xfrm>
          <a:prstGeom prst="rect">
            <a:avLst/>
          </a:prstGeom>
          <a:noFill/>
          <a:ln w="9525">
            <a:noFill/>
            <a:miter lim="800000"/>
            <a:headEnd/>
            <a:tailEnd/>
          </a:ln>
          <a:effectLst/>
        </p:spPr>
        <p:txBody>
          <a:bodyPr>
            <a:spAutoFit/>
          </a:bodyPr>
          <a:lstStyle/>
          <a:p>
            <a:pPr eaLnBrk="0" hangingPunct="0">
              <a:spcBef>
                <a:spcPct val="50000"/>
              </a:spcBef>
            </a:pPr>
            <a:r>
              <a:rPr lang="nl-NL" sz="2400">
                <a:solidFill>
                  <a:srgbClr val="FF0000"/>
                </a:solidFill>
              </a:rPr>
              <a:t>Fase 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1828800" y="2630488"/>
            <a:ext cx="5486400" cy="2282825"/>
          </a:xfrm>
          <a:prstGeom prst="rect">
            <a:avLst/>
          </a:prstGeom>
          <a:noFill/>
          <a:ln w="9525" algn="ctr">
            <a:noFill/>
            <a:miter lim="800000"/>
            <a:headEnd/>
            <a:tailEnd/>
          </a:ln>
          <a:effectLst/>
        </p:spPr>
        <p:txBody>
          <a:bodyPr wrap="none">
            <a:spAutoFit/>
          </a:bodyPr>
          <a:lstStyle/>
          <a:p>
            <a:pPr algn="ctr" eaLnBrk="0" hangingPunct="0"/>
            <a:r>
              <a:rPr lang="nl-NL" sz="2400">
                <a:solidFill>
                  <a:srgbClr val="4D4D4D"/>
                </a:solidFill>
              </a:rPr>
              <a:t>Wat is het doel van een evaluatie?</a:t>
            </a:r>
          </a:p>
          <a:p>
            <a:pPr algn="ctr" eaLnBrk="0" hangingPunct="0"/>
            <a:endParaRPr lang="nl-NL" sz="2400">
              <a:solidFill>
                <a:srgbClr val="4D4D4D"/>
              </a:solidFill>
            </a:endParaRPr>
          </a:p>
          <a:p>
            <a:pPr algn="ctr" eaLnBrk="0" hangingPunct="0"/>
            <a:r>
              <a:rPr lang="nl-NL" sz="2400">
                <a:solidFill>
                  <a:srgbClr val="4D4D4D"/>
                </a:solidFill>
              </a:rPr>
              <a:t>Wanneer doe</a:t>
            </a:r>
            <a:r>
              <a:rPr lang="en-US" sz="2400">
                <a:solidFill>
                  <a:srgbClr val="4D4D4D"/>
                </a:solidFill>
              </a:rPr>
              <a:t>t u </a:t>
            </a:r>
            <a:r>
              <a:rPr lang="nl-NL" sz="2400">
                <a:solidFill>
                  <a:srgbClr val="4D4D4D"/>
                </a:solidFill>
              </a:rPr>
              <a:t>een evaluatie?</a:t>
            </a:r>
          </a:p>
          <a:p>
            <a:pPr algn="ctr" eaLnBrk="0" hangingPunct="0"/>
            <a:r>
              <a:rPr lang="nl-NL" sz="2400">
                <a:solidFill>
                  <a:srgbClr val="4D4D4D"/>
                </a:solidFill>
              </a:rPr>
              <a:t>En met wie?</a:t>
            </a:r>
          </a:p>
          <a:p>
            <a:pPr algn="ctr" eaLnBrk="0" hangingPunct="0"/>
            <a:endParaRPr lang="nl-NL" sz="2400">
              <a:solidFill>
                <a:srgbClr val="4D4D4D"/>
              </a:solidFill>
            </a:endParaRPr>
          </a:p>
          <a:p>
            <a:pPr algn="ctr" eaLnBrk="0" hangingPunct="0"/>
            <a:r>
              <a:rPr lang="nl-NL" sz="2400">
                <a:solidFill>
                  <a:srgbClr val="4D4D4D"/>
                </a:solidFill>
              </a:rPr>
              <a:t>Wat wordt er geëvalueerd?</a:t>
            </a:r>
          </a:p>
        </p:txBody>
      </p:sp>
      <p:sp>
        <p:nvSpPr>
          <p:cNvPr id="106499" name="Rectangle 3"/>
          <p:cNvSpPr>
            <a:spLocks noChangeArrowheads="1"/>
          </p:cNvSpPr>
          <p:nvPr/>
        </p:nvSpPr>
        <p:spPr bwMode="auto">
          <a:xfrm>
            <a:off x="539750" y="6597650"/>
            <a:ext cx="504825" cy="144463"/>
          </a:xfrm>
          <a:prstGeom prst="rect">
            <a:avLst/>
          </a:prstGeom>
          <a:solidFill>
            <a:srgbClr val="FF0000"/>
          </a:solidFill>
          <a:ln w="9525">
            <a:solidFill>
              <a:srgbClr val="868686"/>
            </a:solidFill>
            <a:miter lim="800000"/>
            <a:headEnd/>
            <a:tailEnd/>
          </a:ln>
          <a:effectLst/>
        </p:spPr>
        <p:txBody>
          <a:bodyPr wrap="none" anchor="ctr"/>
          <a:lstStyle/>
          <a:p>
            <a:endParaRPr lang="nl-NL"/>
          </a:p>
        </p:txBody>
      </p:sp>
      <p:sp>
        <p:nvSpPr>
          <p:cNvPr id="106500" name="Rectangle 4"/>
          <p:cNvSpPr>
            <a:spLocks noChangeArrowheads="1"/>
          </p:cNvSpPr>
          <p:nvPr/>
        </p:nvSpPr>
        <p:spPr bwMode="auto">
          <a:xfrm>
            <a:off x="1439863" y="6597650"/>
            <a:ext cx="504825" cy="144463"/>
          </a:xfrm>
          <a:prstGeom prst="rect">
            <a:avLst/>
          </a:prstGeom>
          <a:solidFill>
            <a:srgbClr val="FFFF00"/>
          </a:solidFill>
          <a:ln w="9525">
            <a:solidFill>
              <a:srgbClr val="868686"/>
            </a:solidFill>
            <a:miter lim="800000"/>
            <a:headEnd/>
            <a:tailEnd/>
          </a:ln>
          <a:effectLst/>
        </p:spPr>
        <p:txBody>
          <a:bodyPr wrap="none" anchor="ctr"/>
          <a:lstStyle/>
          <a:p>
            <a:endParaRPr lang="nl-NL"/>
          </a:p>
        </p:txBody>
      </p:sp>
      <p:sp>
        <p:nvSpPr>
          <p:cNvPr id="106501" name="Rectangle 5"/>
          <p:cNvSpPr>
            <a:spLocks noChangeArrowheads="1"/>
          </p:cNvSpPr>
          <p:nvPr/>
        </p:nvSpPr>
        <p:spPr bwMode="auto">
          <a:xfrm>
            <a:off x="2339975" y="6597650"/>
            <a:ext cx="504825" cy="144463"/>
          </a:xfrm>
          <a:prstGeom prst="rect">
            <a:avLst/>
          </a:prstGeom>
          <a:solidFill>
            <a:schemeClr val="folHlink"/>
          </a:solidFill>
          <a:ln w="9525">
            <a:solidFill>
              <a:srgbClr val="868686"/>
            </a:solidFill>
            <a:miter lim="800000"/>
            <a:headEnd/>
            <a:tailEnd/>
          </a:ln>
          <a:effectLst/>
        </p:spPr>
        <p:txBody>
          <a:bodyPr wrap="none" anchor="ctr"/>
          <a:lstStyle/>
          <a:p>
            <a:endParaRPr lang="nl-NL"/>
          </a:p>
        </p:txBody>
      </p:sp>
      <p:sp>
        <p:nvSpPr>
          <p:cNvPr id="106502" name="Rectangle 6"/>
          <p:cNvSpPr>
            <a:spLocks noChangeArrowheads="1"/>
          </p:cNvSpPr>
          <p:nvPr/>
        </p:nvSpPr>
        <p:spPr bwMode="auto">
          <a:xfrm>
            <a:off x="3240088" y="6597650"/>
            <a:ext cx="504825" cy="144463"/>
          </a:xfrm>
          <a:prstGeom prst="rect">
            <a:avLst/>
          </a:prstGeom>
          <a:solidFill>
            <a:srgbClr val="CC0099"/>
          </a:solidFill>
          <a:ln w="9525">
            <a:solidFill>
              <a:srgbClr val="868686"/>
            </a:solidFill>
            <a:miter lim="800000"/>
            <a:headEnd/>
            <a:tailEnd/>
          </a:ln>
          <a:effectLst/>
        </p:spPr>
        <p:txBody>
          <a:bodyPr wrap="none" anchor="ctr"/>
          <a:lstStyle/>
          <a:p>
            <a:endParaRPr lang="nl-NL"/>
          </a:p>
        </p:txBody>
      </p:sp>
      <p:sp>
        <p:nvSpPr>
          <p:cNvPr id="106503" name="Rectangle 7"/>
          <p:cNvSpPr>
            <a:spLocks noChangeArrowheads="1"/>
          </p:cNvSpPr>
          <p:nvPr/>
        </p:nvSpPr>
        <p:spPr bwMode="auto">
          <a:xfrm>
            <a:off x="4140200" y="6597650"/>
            <a:ext cx="504825" cy="144463"/>
          </a:xfrm>
          <a:prstGeom prst="rect">
            <a:avLst/>
          </a:prstGeom>
          <a:solidFill>
            <a:srgbClr val="0099CC"/>
          </a:solidFill>
          <a:ln w="9525">
            <a:solidFill>
              <a:srgbClr val="868686"/>
            </a:solidFill>
            <a:miter lim="800000"/>
            <a:headEnd/>
            <a:tailEnd/>
          </a:ln>
          <a:effectLst/>
        </p:spPr>
        <p:txBody>
          <a:bodyPr wrap="none" anchor="ctr"/>
          <a:lstStyle/>
          <a:p>
            <a:endParaRPr lang="nl-NL"/>
          </a:p>
        </p:txBody>
      </p:sp>
      <p:sp>
        <p:nvSpPr>
          <p:cNvPr id="106504" name="Rectangle 8"/>
          <p:cNvSpPr>
            <a:spLocks noChangeArrowheads="1"/>
          </p:cNvSpPr>
          <p:nvPr/>
        </p:nvSpPr>
        <p:spPr bwMode="auto">
          <a:xfrm>
            <a:off x="5040313" y="6597650"/>
            <a:ext cx="504825" cy="144463"/>
          </a:xfrm>
          <a:prstGeom prst="rect">
            <a:avLst/>
          </a:prstGeom>
          <a:solidFill>
            <a:srgbClr val="FF99FF"/>
          </a:solidFill>
          <a:ln w="9525">
            <a:solidFill>
              <a:srgbClr val="868686"/>
            </a:solidFill>
            <a:miter lim="800000"/>
            <a:headEnd/>
            <a:tailEnd/>
          </a:ln>
          <a:effectLst/>
        </p:spPr>
        <p:txBody>
          <a:bodyPr wrap="none" anchor="ctr"/>
          <a:lstStyle/>
          <a:p>
            <a:endParaRPr lang="nl-NL"/>
          </a:p>
        </p:txBody>
      </p:sp>
      <p:sp>
        <p:nvSpPr>
          <p:cNvPr id="106505" name="Rectangle 9"/>
          <p:cNvSpPr>
            <a:spLocks noChangeArrowheads="1"/>
          </p:cNvSpPr>
          <p:nvPr/>
        </p:nvSpPr>
        <p:spPr bwMode="auto">
          <a:xfrm>
            <a:off x="5940425" y="6597650"/>
            <a:ext cx="504825" cy="144463"/>
          </a:xfrm>
          <a:prstGeom prst="rect">
            <a:avLst/>
          </a:prstGeom>
          <a:noFill/>
          <a:ln w="9525">
            <a:solidFill>
              <a:srgbClr val="868686"/>
            </a:solidFill>
            <a:miter lim="800000"/>
            <a:headEnd/>
            <a:tailEnd/>
          </a:ln>
          <a:effectLst/>
        </p:spPr>
        <p:txBody>
          <a:bodyPr wrap="none" anchor="ct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 calcmode="lin" valueType="num">
                                      <p:cBhvr>
                                        <p:cTn id="7" dur="1000" fill="hold"/>
                                        <p:tgtEl>
                                          <p:spTgt spid="10649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6498">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649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6498">
                                            <p:txEl>
                                              <p:pRg st="2" end="2"/>
                                            </p:txEl>
                                          </p:spTgt>
                                        </p:tgtEl>
                                        <p:attrNameLst>
                                          <p:attrName>style.visibility</p:attrName>
                                        </p:attrNameLst>
                                      </p:cBhvr>
                                      <p:to>
                                        <p:strVal val="visible"/>
                                      </p:to>
                                    </p:set>
                                    <p:anim calcmode="lin" valueType="num">
                                      <p:cBhvr>
                                        <p:cTn id="14" dur="1000" fill="hold"/>
                                        <p:tgtEl>
                                          <p:spTgt spid="106498">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106498">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10649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6498">
                                            <p:txEl>
                                              <p:pRg st="3" end="3"/>
                                            </p:txEl>
                                          </p:spTgt>
                                        </p:tgtEl>
                                        <p:attrNameLst>
                                          <p:attrName>style.visibility</p:attrName>
                                        </p:attrNameLst>
                                      </p:cBhvr>
                                      <p:to>
                                        <p:strVal val="visible"/>
                                      </p:to>
                                    </p:set>
                                    <p:anim calcmode="lin" valueType="num">
                                      <p:cBhvr>
                                        <p:cTn id="21" dur="1000" fill="hold"/>
                                        <p:tgtEl>
                                          <p:spTgt spid="106498">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106498">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10649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6498">
                                            <p:txEl>
                                              <p:pRg st="5" end="5"/>
                                            </p:txEl>
                                          </p:spTgt>
                                        </p:tgtEl>
                                        <p:attrNameLst>
                                          <p:attrName>style.visibility</p:attrName>
                                        </p:attrNameLst>
                                      </p:cBhvr>
                                      <p:to>
                                        <p:strVal val="visible"/>
                                      </p:to>
                                    </p:set>
                                    <p:anim calcmode="lin" valueType="num">
                                      <p:cBhvr>
                                        <p:cTn id="28" dur="1000" fill="hold"/>
                                        <p:tgtEl>
                                          <p:spTgt spid="106498">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106498">
                                            <p:txEl>
                                              <p:pRg st="5" end="5"/>
                                            </p:txEl>
                                          </p:spTgt>
                                        </p:tgtEl>
                                        <p:attrNameLst>
                                          <p:attrName>ppt_h</p:attrName>
                                        </p:attrNameLst>
                                      </p:cBhvr>
                                      <p:tavLst>
                                        <p:tav tm="0">
                                          <p:val>
                                            <p:fltVal val="0"/>
                                          </p:val>
                                        </p:tav>
                                        <p:tav tm="100000">
                                          <p:val>
                                            <p:strVal val="#ppt_h"/>
                                          </p:val>
                                        </p:tav>
                                      </p:tavLst>
                                    </p:anim>
                                    <p:animEffect transition="in" filter="fade">
                                      <p:cBhvr>
                                        <p:cTn id="30" dur="1000"/>
                                        <p:tgtEl>
                                          <p:spTgt spid="10649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381000" y="2781300"/>
            <a:ext cx="8382000" cy="1433513"/>
          </a:xfrm>
          <a:prstGeom prst="rect">
            <a:avLst/>
          </a:prstGeom>
          <a:noFill/>
          <a:ln w="9525">
            <a:noFill/>
            <a:miter lim="800000"/>
            <a:headEnd/>
            <a:tailEnd/>
          </a:ln>
          <a:effectLst/>
        </p:spPr>
        <p:txBody>
          <a:bodyPr>
            <a:spAutoFit/>
          </a:bodyPr>
          <a:lstStyle/>
          <a:p>
            <a:pPr marL="342900" indent="-342900" algn="ctr" eaLnBrk="0" hangingPunct="0">
              <a:spcBef>
                <a:spcPct val="20000"/>
              </a:spcBef>
            </a:pPr>
            <a:r>
              <a:rPr lang="en-US" sz="8000">
                <a:solidFill>
                  <a:srgbClr val="4D4D4D"/>
                </a:solidFill>
              </a:rPr>
              <a:t>Vragen?</a:t>
            </a:r>
            <a:endParaRPr lang="nl-NL" sz="8000">
              <a:solidFill>
                <a:srgbClr val="4D4D4D"/>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subTitle" idx="1"/>
          </p:nvPr>
        </p:nvSpPr>
        <p:spPr>
          <a:xfrm>
            <a:off x="2887030" y="3068960"/>
            <a:ext cx="3369940" cy="3276600"/>
          </a:xfrm>
        </p:spPr>
        <p:txBody>
          <a:bodyPr/>
          <a:lstStyle/>
          <a:p>
            <a:r>
              <a:rPr lang="en-US" sz="3600" dirty="0">
                <a:solidFill>
                  <a:srgbClr val="FF0000"/>
                </a:solidFill>
              </a:rPr>
              <a:t>S</a:t>
            </a:r>
            <a:r>
              <a:rPr lang="en-US" sz="3600" dirty="0"/>
              <a:t>ystematic</a:t>
            </a:r>
          </a:p>
          <a:p>
            <a:r>
              <a:rPr lang="en-US" sz="3600" dirty="0">
                <a:solidFill>
                  <a:srgbClr val="FF0000"/>
                </a:solidFill>
              </a:rPr>
              <a:t>A</a:t>
            </a:r>
            <a:r>
              <a:rPr lang="en-US" sz="3600" dirty="0"/>
              <a:t>pproach to</a:t>
            </a:r>
          </a:p>
          <a:p>
            <a:r>
              <a:rPr lang="en-US" sz="3600" dirty="0">
                <a:solidFill>
                  <a:srgbClr val="FF0000"/>
                </a:solidFill>
              </a:rPr>
              <a:t>V</a:t>
            </a:r>
            <a:r>
              <a:rPr lang="en-US" sz="3600" dirty="0"/>
              <a:t>ital </a:t>
            </a:r>
          </a:p>
          <a:p>
            <a:r>
              <a:rPr lang="en-US" sz="3600" dirty="0">
                <a:solidFill>
                  <a:srgbClr val="FF0000"/>
                </a:solidFill>
              </a:rPr>
              <a:t>E</a:t>
            </a:r>
            <a:r>
              <a:rPr lang="en-US" sz="3600" dirty="0"/>
              <a:t>mergency</a:t>
            </a:r>
          </a:p>
          <a:p>
            <a:r>
              <a:rPr lang="en-US" sz="3600" dirty="0">
                <a:solidFill>
                  <a:srgbClr val="FF0000"/>
                </a:solidFill>
              </a:rPr>
              <a:t>R</a:t>
            </a:r>
            <a:r>
              <a:rPr lang="en-US" sz="3600" dirty="0"/>
              <a:t>esponse</a:t>
            </a:r>
            <a:endParaRPr lang="nl-NL" sz="2000" dirty="0"/>
          </a:p>
        </p:txBody>
      </p:sp>
      <p:sp>
        <p:nvSpPr>
          <p:cNvPr id="10243" name="Rectangle 3"/>
          <p:cNvSpPr>
            <a:spLocks noGrp="1" noChangeArrowheads="1"/>
          </p:cNvSpPr>
          <p:nvPr>
            <p:ph type="ctrTitle"/>
          </p:nvPr>
        </p:nvSpPr>
        <p:spPr>
          <a:xfrm>
            <a:off x="687388" y="309563"/>
            <a:ext cx="7772400" cy="519112"/>
          </a:xfrm>
        </p:spPr>
        <p:txBody>
          <a:bodyPr/>
          <a:lstStyle/>
          <a:p>
            <a:r>
              <a:rPr lang="en-US"/>
              <a:t>SAVER </a:t>
            </a:r>
            <a:endParaRPr lang="nl-NL"/>
          </a:p>
        </p:txBody>
      </p:sp>
      <p:pic>
        <p:nvPicPr>
          <p:cNvPr id="10246" name="Picture 6" descr="P15-00"/>
          <p:cNvPicPr>
            <a:picLocks noChangeAspect="1" noChangeArrowheads="1"/>
          </p:cNvPicPr>
          <p:nvPr/>
        </p:nvPicPr>
        <p:blipFill>
          <a:blip r:embed="rId2" cstate="print"/>
          <a:srcRect b="12061"/>
          <a:stretch>
            <a:fillRect/>
          </a:stretch>
        </p:blipFill>
        <p:spPr bwMode="auto">
          <a:xfrm>
            <a:off x="6629400" y="4419600"/>
            <a:ext cx="2079625" cy="1828800"/>
          </a:xfrm>
          <a:prstGeom prst="rect">
            <a:avLst/>
          </a:prstGeom>
          <a:noFill/>
        </p:spPr>
      </p:pic>
      <p:pic>
        <p:nvPicPr>
          <p:cNvPr id="10" name="Afbeelding 9" descr="seatbelt 1.jpg"/>
          <p:cNvPicPr>
            <a:picLocks noChangeAspect="1"/>
          </p:cNvPicPr>
          <p:nvPr/>
        </p:nvPicPr>
        <p:blipFill>
          <a:blip r:embed="rId3" cstate="print"/>
          <a:stretch>
            <a:fillRect/>
          </a:stretch>
        </p:blipFill>
        <p:spPr>
          <a:xfrm>
            <a:off x="179512" y="4581128"/>
            <a:ext cx="2466486" cy="16870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10242">
                                            <p:txEl>
                                              <p:pRg st="0" end="0"/>
                                            </p:txEl>
                                          </p:spTgt>
                                        </p:tgtEl>
                                        <p:attrNameLst>
                                          <p:attrName>style.visibility</p:attrName>
                                        </p:attrNameLst>
                                      </p:cBhvr>
                                      <p:to>
                                        <p:strVal val="visible"/>
                                      </p:to>
                                    </p:set>
                                    <p:animEffect transition="in" filter="dissolve">
                                      <p:cBhvr>
                                        <p:cTn id="14" dur="500"/>
                                        <p:tgtEl>
                                          <p:spTgt spid="10242">
                                            <p:txEl>
                                              <p:pRg st="0" end="0"/>
                                            </p:txEl>
                                          </p:spTgt>
                                        </p:tgtEl>
                                      </p:cBhvr>
                                    </p:animEffect>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10242">
                                            <p:txEl>
                                              <p:pRg st="1" end="1"/>
                                            </p:txEl>
                                          </p:spTgt>
                                        </p:tgtEl>
                                        <p:attrNameLst>
                                          <p:attrName>style.visibility</p:attrName>
                                        </p:attrNameLst>
                                      </p:cBhvr>
                                      <p:to>
                                        <p:strVal val="visible"/>
                                      </p:to>
                                    </p:set>
                                    <p:animEffect transition="in" filter="dissolve">
                                      <p:cBhvr>
                                        <p:cTn id="18" dur="500"/>
                                        <p:tgtEl>
                                          <p:spTgt spid="10242">
                                            <p:txEl>
                                              <p:pRg st="1" end="1"/>
                                            </p:txEl>
                                          </p:spTgt>
                                        </p:tgtEl>
                                      </p:cBhvr>
                                    </p:animEffect>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10242">
                                            <p:txEl>
                                              <p:pRg st="2" end="2"/>
                                            </p:txEl>
                                          </p:spTgt>
                                        </p:tgtEl>
                                        <p:attrNameLst>
                                          <p:attrName>style.visibility</p:attrName>
                                        </p:attrNameLst>
                                      </p:cBhvr>
                                      <p:to>
                                        <p:strVal val="visible"/>
                                      </p:to>
                                    </p:set>
                                    <p:animEffect transition="in" filter="dissolve">
                                      <p:cBhvr>
                                        <p:cTn id="22" dur="500"/>
                                        <p:tgtEl>
                                          <p:spTgt spid="10242">
                                            <p:txEl>
                                              <p:pRg st="2" end="2"/>
                                            </p:txEl>
                                          </p:spTgt>
                                        </p:tgtEl>
                                      </p:cBhvr>
                                    </p:animEffect>
                                  </p:childTnLst>
                                </p:cTn>
                              </p:par>
                            </p:childTnLst>
                          </p:cTn>
                        </p:par>
                        <p:par>
                          <p:cTn id="23" fill="hold">
                            <p:stCondLst>
                              <p:cond delay="2500"/>
                            </p:stCondLst>
                            <p:childTnLst>
                              <p:par>
                                <p:cTn id="24" presetID="9" presetClass="entr" presetSubtype="0" fill="hold" grpId="0" nodeType="afterEffect">
                                  <p:stCondLst>
                                    <p:cond delay="0"/>
                                  </p:stCondLst>
                                  <p:childTnLst>
                                    <p:set>
                                      <p:cBhvr>
                                        <p:cTn id="25" dur="1" fill="hold">
                                          <p:stCondLst>
                                            <p:cond delay="0"/>
                                          </p:stCondLst>
                                        </p:cTn>
                                        <p:tgtEl>
                                          <p:spTgt spid="10242">
                                            <p:txEl>
                                              <p:pRg st="3" end="3"/>
                                            </p:txEl>
                                          </p:spTgt>
                                        </p:tgtEl>
                                        <p:attrNameLst>
                                          <p:attrName>style.visibility</p:attrName>
                                        </p:attrNameLst>
                                      </p:cBhvr>
                                      <p:to>
                                        <p:strVal val="visible"/>
                                      </p:to>
                                    </p:set>
                                    <p:animEffect transition="in" filter="dissolve">
                                      <p:cBhvr>
                                        <p:cTn id="26" dur="500"/>
                                        <p:tgtEl>
                                          <p:spTgt spid="10242">
                                            <p:txEl>
                                              <p:pRg st="3" end="3"/>
                                            </p:txEl>
                                          </p:spTgt>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10242">
                                            <p:txEl>
                                              <p:pRg st="4" end="4"/>
                                            </p:txEl>
                                          </p:spTgt>
                                        </p:tgtEl>
                                        <p:attrNameLst>
                                          <p:attrName>style.visibility</p:attrName>
                                        </p:attrNameLst>
                                      </p:cBhvr>
                                      <p:to>
                                        <p:strVal val="visible"/>
                                      </p:to>
                                    </p:set>
                                    <p:animEffect transition="in" filter="dissolve">
                                      <p:cBhvr>
                                        <p:cTn id="30" dur="500"/>
                                        <p:tgtEl>
                                          <p:spTgt spid="10242">
                                            <p:txEl>
                                              <p:pRg st="4" end="4"/>
                                            </p:txEl>
                                          </p:spTgt>
                                        </p:tgtEl>
                                      </p:cBhvr>
                                    </p:animEffect>
                                  </p:childTnLst>
                                </p:cTn>
                              </p:par>
                            </p:childTnLst>
                          </p:cTn>
                        </p:par>
                        <p:par>
                          <p:cTn id="31" fill="hold">
                            <p:stCondLst>
                              <p:cond delay="3500"/>
                            </p:stCondLst>
                            <p:childTnLst>
                              <p:par>
                                <p:cTn id="32" presetID="2" presetClass="entr" presetSubtype="6" fill="hold" nodeType="afterEffect">
                                  <p:stCondLst>
                                    <p:cond delay="2000"/>
                                  </p:stCondLst>
                                  <p:childTnLst>
                                    <p:set>
                                      <p:cBhvr>
                                        <p:cTn id="33" dur="1" fill="hold">
                                          <p:stCondLst>
                                            <p:cond delay="0"/>
                                          </p:stCondLst>
                                        </p:cTn>
                                        <p:tgtEl>
                                          <p:spTgt spid="10246"/>
                                        </p:tgtEl>
                                        <p:attrNameLst>
                                          <p:attrName>style.visibility</p:attrName>
                                        </p:attrNameLst>
                                      </p:cBhvr>
                                      <p:to>
                                        <p:strVal val="visible"/>
                                      </p:to>
                                    </p:set>
                                    <p:anim calcmode="lin" valueType="num">
                                      <p:cBhvr additive="base">
                                        <p:cTn id="34" dur="500" fill="hold"/>
                                        <p:tgtEl>
                                          <p:spTgt spid="10246"/>
                                        </p:tgtEl>
                                        <p:attrNameLst>
                                          <p:attrName>ppt_x</p:attrName>
                                        </p:attrNameLst>
                                      </p:cBhvr>
                                      <p:tavLst>
                                        <p:tav tm="0">
                                          <p:val>
                                            <p:strVal val="1+#ppt_w/2"/>
                                          </p:val>
                                        </p:tav>
                                        <p:tav tm="100000">
                                          <p:val>
                                            <p:strVal val="#ppt_x"/>
                                          </p:val>
                                        </p:tav>
                                      </p:tavLst>
                                    </p:anim>
                                    <p:anim calcmode="lin" valueType="num">
                                      <p:cBhvr additive="base">
                                        <p:cTn id="35"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advAuto="0"/>
      <p:bldP spid="1024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nl-NL"/>
              <a:t>Programma</a:t>
            </a:r>
          </a:p>
        </p:txBody>
      </p:sp>
      <p:sp>
        <p:nvSpPr>
          <p:cNvPr id="13315" name="Text Box 3"/>
          <p:cNvSpPr txBox="1">
            <a:spLocks noChangeArrowheads="1"/>
          </p:cNvSpPr>
          <p:nvPr/>
        </p:nvSpPr>
        <p:spPr bwMode="auto">
          <a:xfrm>
            <a:off x="290870" y="1645104"/>
            <a:ext cx="8555547" cy="3785652"/>
          </a:xfrm>
          <a:prstGeom prst="rect">
            <a:avLst/>
          </a:prstGeom>
          <a:noFill/>
          <a:ln w="9525" algn="ctr">
            <a:noFill/>
            <a:miter lim="800000"/>
            <a:headEnd/>
            <a:tailEnd/>
          </a:ln>
          <a:effectLst/>
        </p:spPr>
        <p:txBody>
          <a:bodyPr wrap="none">
            <a:spAutoFit/>
          </a:bodyPr>
          <a:lstStyle/>
          <a:p>
            <a:pPr eaLnBrk="0" hangingPunct="0"/>
            <a:r>
              <a:rPr lang="nl-NL" sz="2400" dirty="0">
                <a:solidFill>
                  <a:srgbClr val="4D4D4D"/>
                </a:solidFill>
              </a:rPr>
              <a:t>Dag 1: Introductie SAVER</a:t>
            </a:r>
            <a:r>
              <a:rPr lang="en-US" sz="2400" dirty="0">
                <a:solidFill>
                  <a:srgbClr val="4D4D4D"/>
                </a:solidFill>
              </a:rPr>
              <a:t>-</a:t>
            </a:r>
            <a:r>
              <a:rPr lang="nl-NL" sz="2400" dirty="0">
                <a:solidFill>
                  <a:srgbClr val="4D4D4D"/>
                </a:solidFill>
              </a:rPr>
              <a:t>methode</a:t>
            </a:r>
          </a:p>
          <a:p>
            <a:pPr eaLnBrk="0" hangingPunct="0"/>
            <a:endParaRPr lang="nl-NL" sz="2400" dirty="0">
              <a:solidFill>
                <a:srgbClr val="4D4D4D"/>
              </a:solidFill>
            </a:endParaRPr>
          </a:p>
          <a:p>
            <a:pPr eaLnBrk="0" hangingPunct="0"/>
            <a:r>
              <a:rPr lang="nl-NL" sz="2400" dirty="0">
                <a:solidFill>
                  <a:srgbClr val="4D4D4D"/>
                </a:solidFill>
              </a:rPr>
              <a:t>Dag 2</a:t>
            </a:r>
            <a:r>
              <a:rPr lang="nl-NL" sz="2400" dirty="0" smtClean="0">
                <a:solidFill>
                  <a:srgbClr val="4D4D4D"/>
                </a:solidFill>
              </a:rPr>
              <a:t>: Saver vanuit het slachtoffer benaderd</a:t>
            </a:r>
          </a:p>
          <a:p>
            <a:pPr eaLnBrk="0" hangingPunct="0"/>
            <a:endParaRPr lang="nl-NL" sz="2400" dirty="0">
              <a:solidFill>
                <a:srgbClr val="4D4D4D"/>
              </a:solidFill>
            </a:endParaRPr>
          </a:p>
          <a:p>
            <a:pPr eaLnBrk="0" hangingPunct="0"/>
            <a:r>
              <a:rPr lang="nl-NL" sz="2400" dirty="0">
                <a:solidFill>
                  <a:srgbClr val="4D4D4D"/>
                </a:solidFill>
              </a:rPr>
              <a:t>Dag 3: </a:t>
            </a:r>
            <a:r>
              <a:rPr lang="nl-NL" sz="2400" dirty="0" smtClean="0">
                <a:solidFill>
                  <a:srgbClr val="4D4D4D"/>
                </a:solidFill>
              </a:rPr>
              <a:t>Voertuigontwikkeling </a:t>
            </a:r>
          </a:p>
          <a:p>
            <a:pPr eaLnBrk="0" hangingPunct="0"/>
            <a:r>
              <a:rPr lang="nl-NL" sz="2400" dirty="0" smtClean="0">
                <a:solidFill>
                  <a:srgbClr val="4D4D4D"/>
                </a:solidFill>
              </a:rPr>
              <a:t>	wat heeft dat voor gevolgen voor de hulpverlening </a:t>
            </a:r>
            <a:endParaRPr lang="nl-NL" sz="2400" dirty="0">
              <a:solidFill>
                <a:srgbClr val="4D4D4D"/>
              </a:solidFill>
            </a:endParaRPr>
          </a:p>
          <a:p>
            <a:pPr eaLnBrk="0" hangingPunct="0"/>
            <a:r>
              <a:rPr lang="nl-NL" sz="2400" dirty="0">
                <a:solidFill>
                  <a:srgbClr val="4D4D4D"/>
                </a:solidFill>
              </a:rPr>
              <a:t>	</a:t>
            </a:r>
          </a:p>
          <a:p>
            <a:pPr eaLnBrk="0" hangingPunct="0"/>
            <a:r>
              <a:rPr lang="nl-NL" sz="2400" dirty="0">
                <a:solidFill>
                  <a:srgbClr val="4D4D4D"/>
                </a:solidFill>
              </a:rPr>
              <a:t>Dag 4: Zware </a:t>
            </a:r>
            <a:r>
              <a:rPr lang="en-US" sz="2400" dirty="0">
                <a:solidFill>
                  <a:srgbClr val="4D4D4D"/>
                </a:solidFill>
              </a:rPr>
              <a:t>h</a:t>
            </a:r>
            <a:r>
              <a:rPr lang="nl-NL" sz="2400" dirty="0" err="1">
                <a:solidFill>
                  <a:srgbClr val="4D4D4D"/>
                </a:solidFill>
              </a:rPr>
              <a:t>ulpverlening</a:t>
            </a:r>
            <a:r>
              <a:rPr lang="nl-NL" sz="2400" dirty="0">
                <a:solidFill>
                  <a:srgbClr val="4D4D4D"/>
                </a:solidFill>
              </a:rPr>
              <a:t>: </a:t>
            </a:r>
            <a:r>
              <a:rPr lang="en-US" sz="2400" dirty="0">
                <a:solidFill>
                  <a:srgbClr val="4D4D4D"/>
                </a:solidFill>
              </a:rPr>
              <a:t>v</a:t>
            </a:r>
            <a:r>
              <a:rPr lang="nl-NL" sz="2400" dirty="0" err="1" smtClean="0">
                <a:solidFill>
                  <a:srgbClr val="4D4D4D"/>
                </a:solidFill>
              </a:rPr>
              <a:t>rachtauto’s</a:t>
            </a:r>
            <a:r>
              <a:rPr lang="nl-NL" sz="2400" dirty="0" smtClean="0">
                <a:solidFill>
                  <a:srgbClr val="4D4D4D"/>
                </a:solidFill>
              </a:rPr>
              <a:t> en bussen</a:t>
            </a:r>
            <a:endParaRPr lang="nl-NL" sz="2400" dirty="0">
              <a:solidFill>
                <a:srgbClr val="4D4D4D"/>
              </a:solidFill>
            </a:endParaRPr>
          </a:p>
          <a:p>
            <a:pPr eaLnBrk="0" hangingPunct="0"/>
            <a:endParaRPr lang="nl-NL" sz="2400" dirty="0">
              <a:solidFill>
                <a:srgbClr val="4D4D4D"/>
              </a:solidFill>
            </a:endParaRPr>
          </a:p>
          <a:p>
            <a:pPr eaLnBrk="0" hangingPunct="0"/>
            <a:r>
              <a:rPr lang="nl-NL" sz="2400" dirty="0">
                <a:solidFill>
                  <a:srgbClr val="4D4D4D"/>
                </a:solidFill>
              </a:rPr>
              <a:t>Dag 5: </a:t>
            </a:r>
            <a:r>
              <a:rPr lang="nl-NL" sz="2400" dirty="0" smtClean="0">
                <a:solidFill>
                  <a:srgbClr val="4D4D4D"/>
                </a:solidFill>
              </a:rPr>
              <a:t>Complexe scenario’s</a:t>
            </a:r>
            <a:endParaRPr lang="nl-NL" sz="2400" dirty="0">
              <a:solidFill>
                <a:srgbClr val="4D4D4D"/>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l-NL"/>
              <a:t>Programma</a:t>
            </a:r>
          </a:p>
        </p:txBody>
      </p:sp>
      <p:sp>
        <p:nvSpPr>
          <p:cNvPr id="14339" name="Text Box 3"/>
          <p:cNvSpPr txBox="1">
            <a:spLocks noChangeArrowheads="1"/>
          </p:cNvSpPr>
          <p:nvPr/>
        </p:nvSpPr>
        <p:spPr bwMode="auto">
          <a:xfrm>
            <a:off x="276225" y="1622425"/>
            <a:ext cx="8616950" cy="2677656"/>
          </a:xfrm>
          <a:prstGeom prst="rect">
            <a:avLst/>
          </a:prstGeom>
          <a:noFill/>
          <a:ln w="9525" algn="ctr">
            <a:noFill/>
            <a:miter lim="800000"/>
            <a:headEnd/>
            <a:tailEnd/>
          </a:ln>
          <a:effectLst/>
        </p:spPr>
        <p:txBody>
          <a:bodyPr>
            <a:spAutoFit/>
          </a:bodyPr>
          <a:lstStyle/>
          <a:p>
            <a:pPr eaLnBrk="0" hangingPunct="0"/>
            <a:r>
              <a:rPr lang="nl-NL" sz="2400" dirty="0">
                <a:solidFill>
                  <a:srgbClr val="4D4D4D"/>
                </a:solidFill>
              </a:rPr>
              <a:t>Dag 1:</a:t>
            </a:r>
          </a:p>
          <a:p>
            <a:pPr eaLnBrk="0" hangingPunct="0"/>
            <a:endParaRPr lang="nl-NL" sz="2400" dirty="0">
              <a:solidFill>
                <a:srgbClr val="4D4D4D"/>
              </a:solidFill>
            </a:endParaRPr>
          </a:p>
          <a:p>
            <a:pPr eaLnBrk="0" hangingPunct="0"/>
            <a:r>
              <a:rPr lang="nl-NL" sz="2400" dirty="0">
                <a:solidFill>
                  <a:srgbClr val="4D4D4D"/>
                </a:solidFill>
              </a:rPr>
              <a:t>Ochtendprogramma:</a:t>
            </a:r>
          </a:p>
          <a:p>
            <a:pPr eaLnBrk="0" hangingPunct="0"/>
            <a:r>
              <a:rPr lang="nl-NL" sz="2400" dirty="0" err="1" smtClean="0">
                <a:solidFill>
                  <a:srgbClr val="4D4D4D"/>
                </a:solidFill>
              </a:rPr>
              <a:t>SAVER-methodiek</a:t>
            </a:r>
            <a:r>
              <a:rPr lang="nl-NL" sz="2400" dirty="0" smtClean="0">
                <a:solidFill>
                  <a:srgbClr val="4D4D4D"/>
                </a:solidFill>
              </a:rPr>
              <a:t> </a:t>
            </a:r>
            <a:r>
              <a:rPr lang="nl-NL" sz="2400" dirty="0">
                <a:solidFill>
                  <a:srgbClr val="4D4D4D"/>
                </a:solidFill>
              </a:rPr>
              <a:t>aan hand van dia’s en beeldcasussen</a:t>
            </a:r>
          </a:p>
          <a:p>
            <a:pPr eaLnBrk="0" hangingPunct="0"/>
            <a:endParaRPr lang="nl-NL" sz="2400" dirty="0">
              <a:solidFill>
                <a:srgbClr val="4D4D4D"/>
              </a:solidFill>
            </a:endParaRPr>
          </a:p>
          <a:p>
            <a:pPr eaLnBrk="0" hangingPunct="0"/>
            <a:r>
              <a:rPr lang="nl-NL" sz="2400" dirty="0">
                <a:solidFill>
                  <a:srgbClr val="4D4D4D"/>
                </a:solidFill>
              </a:rPr>
              <a:t>Middagprogramma:</a:t>
            </a:r>
          </a:p>
          <a:p>
            <a:pPr eaLnBrk="0" hangingPunct="0"/>
            <a:r>
              <a:rPr lang="nl-NL" sz="2400" dirty="0">
                <a:solidFill>
                  <a:srgbClr val="4D4D4D"/>
                </a:solidFill>
              </a:rPr>
              <a:t>Praktische toepassingen van de </a:t>
            </a:r>
            <a:r>
              <a:rPr lang="nl-NL" sz="2400" dirty="0" err="1">
                <a:solidFill>
                  <a:srgbClr val="4D4D4D"/>
                </a:solidFill>
              </a:rPr>
              <a:t>SAVER-methodiek</a:t>
            </a:r>
            <a:r>
              <a:rPr lang="nl-NL" sz="2400" dirty="0">
                <a:solidFill>
                  <a:srgbClr val="4D4D4D"/>
                </a:solidFill>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nl-NL"/>
              <a:t>Algemene afspraken</a:t>
            </a:r>
          </a:p>
        </p:txBody>
      </p:sp>
      <p:sp>
        <p:nvSpPr>
          <p:cNvPr id="15363" name="Rectangle 3"/>
          <p:cNvSpPr>
            <a:spLocks noChangeArrowheads="1"/>
          </p:cNvSpPr>
          <p:nvPr/>
        </p:nvSpPr>
        <p:spPr bwMode="auto">
          <a:xfrm>
            <a:off x="627063" y="1427163"/>
            <a:ext cx="7848600" cy="4449762"/>
          </a:xfrm>
          <a:prstGeom prst="rect">
            <a:avLst/>
          </a:prstGeom>
          <a:noFill/>
          <a:ln w="9525">
            <a:noFill/>
            <a:miter lim="800000"/>
            <a:headEnd/>
            <a:tailEnd/>
          </a:ln>
          <a:effectLst/>
        </p:spPr>
        <p:txBody>
          <a:bodyPr/>
          <a:lstStyle/>
          <a:p>
            <a:pPr marL="342900" indent="-342900" eaLnBrk="0" hangingPunct="0">
              <a:spcBef>
                <a:spcPct val="20000"/>
              </a:spcBef>
              <a:buFontTx/>
              <a:buChar char="•"/>
            </a:pPr>
            <a:r>
              <a:rPr lang="nl-NL" sz="2400">
                <a:solidFill>
                  <a:srgbClr val="4D4D4D"/>
                </a:solidFill>
              </a:rPr>
              <a:t>Lokalen worden, indien van toepassing, tijdens pauzes afgesloten.</a:t>
            </a:r>
          </a:p>
          <a:p>
            <a:pPr marL="342900" indent="-342900" eaLnBrk="0" hangingPunct="0">
              <a:spcBef>
                <a:spcPct val="20000"/>
              </a:spcBef>
              <a:buFontTx/>
              <a:buChar char="•"/>
            </a:pPr>
            <a:r>
              <a:rPr lang="nl-NL" sz="2400">
                <a:solidFill>
                  <a:srgbClr val="4D4D4D"/>
                </a:solidFill>
              </a:rPr>
              <a:t>Op het oefenterrein is het dragen van een helm verplicht.</a:t>
            </a:r>
          </a:p>
          <a:p>
            <a:pPr marL="342900" indent="-342900" eaLnBrk="0" hangingPunct="0">
              <a:spcBef>
                <a:spcPct val="20000"/>
              </a:spcBef>
              <a:buFontTx/>
              <a:buChar char="•"/>
            </a:pPr>
            <a:r>
              <a:rPr lang="nl-NL" sz="2400">
                <a:solidFill>
                  <a:srgbClr val="4D4D4D"/>
                </a:solidFill>
              </a:rPr>
              <a:t>Niet roken in de gebouwen en op de oefenlocatie bij autowrakken.</a:t>
            </a:r>
          </a:p>
          <a:p>
            <a:pPr marL="342900" indent="-342900" eaLnBrk="0" hangingPunct="0">
              <a:spcBef>
                <a:spcPct val="20000"/>
              </a:spcBef>
              <a:buFontTx/>
              <a:buChar char="•"/>
            </a:pPr>
            <a:r>
              <a:rPr lang="nl-NL" sz="2400">
                <a:solidFill>
                  <a:srgbClr val="4D4D4D"/>
                </a:solidFill>
              </a:rPr>
              <a:t>Niet in uitrukkleding de leslocatie of kantine betreden.</a:t>
            </a:r>
          </a:p>
          <a:p>
            <a:pPr marL="342900" indent="-342900" eaLnBrk="0" hangingPunct="0">
              <a:spcBef>
                <a:spcPct val="20000"/>
              </a:spcBef>
              <a:buFontTx/>
              <a:buChar char="•"/>
            </a:pPr>
            <a:r>
              <a:rPr lang="nl-NL" sz="2400">
                <a:solidFill>
                  <a:srgbClr val="4D4D4D"/>
                </a:solidFill>
              </a:rPr>
              <a:t>Volg aanwijzingen van de instructeurs.</a:t>
            </a:r>
          </a:p>
          <a:p>
            <a:pPr marL="342900" indent="-342900" eaLnBrk="0" hangingPunct="0">
              <a:spcBef>
                <a:spcPct val="20000"/>
              </a:spcBef>
              <a:buFontTx/>
              <a:buChar char="•"/>
            </a:pPr>
            <a:r>
              <a:rPr lang="nl-NL" sz="2400">
                <a:solidFill>
                  <a:srgbClr val="4D4D4D"/>
                </a:solidFill>
              </a:rPr>
              <a:t>GSM tijdens theorie- en praktijklessen </a:t>
            </a:r>
            <a:r>
              <a:rPr lang="nl-NL" sz="2400" u="sng">
                <a:solidFill>
                  <a:srgbClr val="4D4D4D"/>
                </a:solidFill>
              </a:rPr>
              <a:t>uit</a:t>
            </a:r>
            <a:r>
              <a:rPr lang="nl-NL" sz="2400">
                <a:solidFill>
                  <a:srgbClr val="4D4D4D"/>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53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536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 calcmode="lin" valueType="num">
                                      <p:cBhvr>
                                        <p:cTn id="14"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536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536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p:cTn id="21"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36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536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 calcmode="lin" valueType="num">
                                      <p:cBhvr>
                                        <p:cTn id="28"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536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536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 calcmode="lin" valueType="num">
                                      <p:cBhvr>
                                        <p:cTn id="35" dur="500" fill="hold"/>
                                        <p:tgtEl>
                                          <p:spTgt spid="1536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536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536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5363">
                                            <p:txEl>
                                              <p:pRg st="5" end="5"/>
                                            </p:txEl>
                                          </p:spTgt>
                                        </p:tgtEl>
                                        <p:attrNameLst>
                                          <p:attrName>style.visibility</p:attrName>
                                        </p:attrNameLst>
                                      </p:cBhvr>
                                      <p:to>
                                        <p:strVal val="visible"/>
                                      </p:to>
                                    </p:set>
                                    <p:anim calcmode="lin" valueType="num">
                                      <p:cBhvr>
                                        <p:cTn id="42" dur="500" fill="hold"/>
                                        <p:tgtEl>
                                          <p:spTgt spid="1536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536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53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nl-NL"/>
              <a:t>De pieper gaat !!</a:t>
            </a:r>
          </a:p>
        </p:txBody>
      </p:sp>
      <p:sp>
        <p:nvSpPr>
          <p:cNvPr id="16387" name="Rectangle 3"/>
          <p:cNvSpPr>
            <a:spLocks noGrp="1" noChangeArrowheads="1"/>
          </p:cNvSpPr>
          <p:nvPr>
            <p:ph type="body" idx="1"/>
          </p:nvPr>
        </p:nvSpPr>
        <p:spPr>
          <a:xfrm>
            <a:off x="457200" y="1658938"/>
            <a:ext cx="8229600" cy="4022725"/>
          </a:xfrm>
        </p:spPr>
        <p:txBody>
          <a:bodyPr/>
          <a:lstStyle/>
          <a:p>
            <a:r>
              <a:rPr lang="nl-NL"/>
              <a:t>Ongeval doorgaande weg </a:t>
            </a:r>
          </a:p>
          <a:p>
            <a:pPr lvl="1"/>
            <a:r>
              <a:rPr lang="nl-NL"/>
              <a:t>Twee auto’s frontaal</a:t>
            </a:r>
          </a:p>
          <a:p>
            <a:pPr lvl="1"/>
            <a:r>
              <a:rPr lang="nl-NL"/>
              <a:t>Twee ambulances aanrijdend</a:t>
            </a:r>
          </a:p>
          <a:p>
            <a:pPr lvl="1"/>
            <a:endParaRPr lang="nl-NL"/>
          </a:p>
          <a:p>
            <a:r>
              <a:rPr lang="nl-NL"/>
              <a:t>U bent het eerste voertuig aankomend bij het incident.</a:t>
            </a:r>
          </a:p>
          <a:p>
            <a:endParaRPr lang="nl-NL"/>
          </a:p>
          <a:p>
            <a:pPr algn="ctr">
              <a:buFontTx/>
              <a:buNone/>
            </a:pPr>
            <a:r>
              <a:rPr lang="nl-NL"/>
              <a:t>Wat gaat u doen.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 calcmode="lin" valueType="num">
                                      <p:cBhvr>
                                        <p:cTn id="12"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638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6387">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 calcmode="lin" valueType="num">
                                      <p:cBhvr>
                                        <p:cTn id="17"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638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6387">
                                            <p:txEl>
                                              <p:pRg st="4" end="4"/>
                                            </p:txEl>
                                          </p:spTgt>
                                        </p:tgtEl>
                                        <p:attrNameLst>
                                          <p:attrName>style.visibility</p:attrName>
                                        </p:attrNameLst>
                                      </p:cBhvr>
                                      <p:to>
                                        <p:strVal val="visible"/>
                                      </p:to>
                                    </p:set>
                                    <p:anim calcmode="lin" valueType="num">
                                      <p:cBhvr>
                                        <p:cTn id="24"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1638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6387">
                                            <p:txEl>
                                              <p:pRg st="6" end="6"/>
                                            </p:txEl>
                                          </p:spTgt>
                                        </p:tgtEl>
                                        <p:attrNameLst>
                                          <p:attrName>style.visibility</p:attrName>
                                        </p:attrNameLst>
                                      </p:cBhvr>
                                      <p:to>
                                        <p:strVal val="visible"/>
                                      </p:to>
                                    </p:set>
                                    <p:anim calcmode="lin" valueType="num">
                                      <p:cBhvr>
                                        <p:cTn id="31"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drivebetter367frontaal.wmv">
            <a:hlinkClick r:id="" action="ppaction://media"/>
          </p:cNvPr>
          <p:cNvPicPr>
            <a:picLocks noRot="1" noChangeAspect="1" noChangeArrowheads="1"/>
          </p:cNvPicPr>
          <p:nvPr>
            <a:videoFile r:link="rId1"/>
          </p:nvPr>
        </p:nvPicPr>
        <p:blipFill>
          <a:blip r:embed="rId4" cstate="print"/>
          <a:srcRect/>
          <a:stretch>
            <a:fillRect/>
          </a:stretch>
        </p:blipFill>
        <p:spPr bwMode="auto">
          <a:xfrm>
            <a:off x="1150938" y="935038"/>
            <a:ext cx="6840537" cy="5130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7410"/>
                                        </p:tgtEl>
                                      </p:cBhvr>
                                    </p:cmd>
                                  </p:childTnLst>
                                </p:cTn>
                              </p:par>
                            </p:childTnLst>
                          </p:cTn>
                        </p:par>
                      </p:childTnLst>
                    </p:cTn>
                  </p:par>
                </p:childTnLst>
              </p:cTn>
              <p:nextCondLst>
                <p:cond evt="onClick" delay="0">
                  <p:tgtEl>
                    <p:spTgt spid="17410"/>
                  </p:tgtEl>
                </p:cond>
              </p:nextCondLst>
            </p:seq>
            <p:video>
              <p:cMediaNode>
                <p:cTn id="7" fill="hold" display="0">
                  <p:stCondLst>
                    <p:cond delay="indefinite"/>
                  </p:stCondLst>
                  <p:endCondLst>
                    <p:cond evt="onNext" delay="0">
                      <p:tgtEl>
                        <p:sldTgt/>
                      </p:tgtEl>
                    </p:cond>
                    <p:cond evt="onPrev" delay="0">
                      <p:tgtEl>
                        <p:sldTgt/>
                      </p:tgtEl>
                    </p:cond>
                  </p:endCondLst>
                </p:cTn>
                <p:tgtEl>
                  <p:spTgt spid="17410"/>
                </p:tgtEl>
              </p:cMediaNode>
            </p:video>
          </p:childTnLst>
        </p:cTn>
      </p:par>
    </p:tnLst>
  </p:timing>
</p:sld>
</file>

<file path=ppt/theme/theme1.xml><?xml version="1.0" encoding="utf-8"?>
<a:theme xmlns:a="http://schemas.openxmlformats.org/drawingml/2006/main" name="SAVER - Falck">
  <a:themeElements>
    <a:clrScheme name="Falck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lck_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1"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Falck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lck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lck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lck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lck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lck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lck_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lck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lck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lck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lck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lck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SAVER - Falck</Template>
  <TotalTime>325</TotalTime>
  <Words>2175</Words>
  <Application>Microsoft Office PowerPoint</Application>
  <PresentationFormat>Diavoorstelling (4:3)</PresentationFormat>
  <Paragraphs>496</Paragraphs>
  <Slides>34</Slides>
  <Notes>29</Notes>
  <HiddenSlides>0</HiddenSlides>
  <MMClips>2</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SAVER - Falck</vt:lpstr>
      <vt:lpstr>SAVER  Specialist multidisciplinaire technische hulpverlening </vt:lpstr>
      <vt:lpstr>Introductie SAVER-methodiek</vt:lpstr>
      <vt:lpstr>Geschiedenis</vt:lpstr>
      <vt:lpstr>SAVER </vt:lpstr>
      <vt:lpstr>Programma</vt:lpstr>
      <vt:lpstr>Programma</vt:lpstr>
      <vt:lpstr>Algemene afspraken</vt:lpstr>
      <vt:lpstr>De pieper gaat !!</vt:lpstr>
      <vt:lpstr>Dia 9</vt:lpstr>
      <vt:lpstr>Benoem de 7 fasen van de SAVER systematiek</vt:lpstr>
      <vt:lpstr>Begrippen</vt:lpstr>
      <vt:lpstr>Mechanische beknelling</vt:lpstr>
      <vt:lpstr>Fysiek beknelling, type 1</vt:lpstr>
      <vt:lpstr>Fysieke beknelling, type 2</vt:lpstr>
      <vt:lpstr>Video</vt:lpstr>
      <vt:lpstr>Soorten bevrijding</vt:lpstr>
      <vt:lpstr>Soorten bevrijding</vt:lpstr>
      <vt:lpstr>Soorten bevrijding</vt:lpstr>
      <vt:lpstr>Soorten bevrijding</vt:lpstr>
      <vt:lpstr>Dia 20</vt:lpstr>
      <vt:lpstr>Melding</vt:lpstr>
      <vt:lpstr>Dia 22</vt:lpstr>
      <vt:lpstr>Fase 2</vt:lpstr>
      <vt:lpstr>Dia 24</vt:lpstr>
      <vt:lpstr>Fase 3</vt:lpstr>
      <vt:lpstr>Dia 26</vt:lpstr>
      <vt:lpstr>Fase 4</vt:lpstr>
      <vt:lpstr>Dia 28</vt:lpstr>
      <vt:lpstr>Fase 5</vt:lpstr>
      <vt:lpstr>Dia 30</vt:lpstr>
      <vt:lpstr>Dia 31</vt:lpstr>
      <vt:lpstr>Dia 32</vt:lpstr>
      <vt:lpstr>Dia 33</vt:lpstr>
      <vt:lpstr>Dia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Jaap de Geus</dc:creator>
  <cp:lastModifiedBy>NL1327</cp:lastModifiedBy>
  <cp:revision>18</cp:revision>
  <dcterms:created xsi:type="dcterms:W3CDTF">2012-09-17T07:40:17Z</dcterms:created>
  <dcterms:modified xsi:type="dcterms:W3CDTF">2012-09-24T12:08:17Z</dcterms:modified>
</cp:coreProperties>
</file>