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media/image11.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2"/>
  </p:sldMasterIdLst>
  <p:notesMasterIdLst>
    <p:notesMasterId r:id="rId36"/>
  </p:notesMasterIdLst>
  <p:handoutMasterIdLst>
    <p:handoutMasterId r:id="rId37"/>
  </p:handoutMasterIdLst>
  <p:sldIdLst>
    <p:sldId id="286" r:id="rId3"/>
    <p:sldId id="258" r:id="rId4"/>
    <p:sldId id="319" r:id="rId5"/>
    <p:sldId id="320" r:id="rId6"/>
    <p:sldId id="307" r:id="rId7"/>
    <p:sldId id="308" r:id="rId8"/>
    <p:sldId id="309" r:id="rId9"/>
    <p:sldId id="321" r:id="rId10"/>
    <p:sldId id="310" r:id="rId11"/>
    <p:sldId id="312" r:id="rId12"/>
    <p:sldId id="313" r:id="rId13"/>
    <p:sldId id="315" r:id="rId14"/>
    <p:sldId id="293" r:id="rId15"/>
    <p:sldId id="287" r:id="rId16"/>
    <p:sldId id="289" r:id="rId17"/>
    <p:sldId id="322" r:id="rId18"/>
    <p:sldId id="292" r:id="rId19"/>
    <p:sldId id="325" r:id="rId20"/>
    <p:sldId id="323" r:id="rId21"/>
    <p:sldId id="324" r:id="rId22"/>
    <p:sldId id="290" r:id="rId23"/>
    <p:sldId id="294" r:id="rId24"/>
    <p:sldId id="300" r:id="rId25"/>
    <p:sldId id="302" r:id="rId26"/>
    <p:sldId id="304" r:id="rId27"/>
    <p:sldId id="306" r:id="rId28"/>
    <p:sldId id="326" r:id="rId29"/>
    <p:sldId id="327" r:id="rId30"/>
    <p:sldId id="328" r:id="rId31"/>
    <p:sldId id="329" r:id="rId32"/>
    <p:sldId id="298" r:id="rId33"/>
    <p:sldId id="318" r:id="rId34"/>
    <p:sldId id="317" r:id="rId35"/>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1" autoAdjust="0"/>
    <p:restoredTop sz="81181" autoAdjust="0"/>
  </p:normalViewPr>
  <p:slideViewPr>
    <p:cSldViewPr>
      <p:cViewPr varScale="1">
        <p:scale>
          <a:sx n="107" d="100"/>
          <a:sy n="107" d="100"/>
        </p:scale>
        <p:origin x="1040" y="64"/>
      </p:cViewPr>
      <p:guideLst>
        <p:guide orient="horz" pos="2160"/>
        <p:guide pos="2880"/>
      </p:guideLst>
    </p:cSldViewPr>
  </p:slideViewPr>
  <p:notesTextViewPr>
    <p:cViewPr>
      <p:scale>
        <a:sx n="1" d="1"/>
        <a:sy n="1" d="1"/>
      </p:scale>
      <p:origin x="0" y="0"/>
    </p:cViewPr>
  </p:notesTextViewPr>
  <p:notesViewPr>
    <p:cSldViewPr>
      <p:cViewPr varScale="1">
        <p:scale>
          <a:sx n="64" d="100"/>
          <a:sy n="64" d="100"/>
        </p:scale>
        <p:origin x="2676"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8C14906-C7CB-461B-AAD8-932775B3A924}"/>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NL"/>
          </a:p>
        </p:txBody>
      </p:sp>
      <p:sp>
        <p:nvSpPr>
          <p:cNvPr id="3" name="Date Placeholder 2">
            <a:extLst>
              <a:ext uri="{FF2B5EF4-FFF2-40B4-BE49-F238E27FC236}">
                <a16:creationId xmlns:a16="http://schemas.microsoft.com/office/drawing/2014/main" id="{377E5AFB-78C4-4E38-B70E-DF15B0927498}"/>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C12803C-6948-4724-B07C-C7FF56174A0E}" type="datetimeFigureOut">
              <a:rPr lang="nl-NL" smtClean="0"/>
              <a:t>22-11-2018</a:t>
            </a:fld>
            <a:endParaRPr lang="nl-NL"/>
          </a:p>
        </p:txBody>
      </p:sp>
      <p:sp>
        <p:nvSpPr>
          <p:cNvPr id="4" name="Footer Placeholder 3">
            <a:extLst>
              <a:ext uri="{FF2B5EF4-FFF2-40B4-BE49-F238E27FC236}">
                <a16:creationId xmlns:a16="http://schemas.microsoft.com/office/drawing/2014/main" id="{D59A0961-9833-4D41-B6CA-E2F6C1979BC3}"/>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a:extLst>
              <a:ext uri="{FF2B5EF4-FFF2-40B4-BE49-F238E27FC236}">
                <a16:creationId xmlns:a16="http://schemas.microsoft.com/office/drawing/2014/main" id="{75BF0439-DC98-4F16-9FEB-D3239DCA770E}"/>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DEFEE69-7F26-4EEC-8ED4-B628393F4AC0}" type="slidenum">
              <a:rPr lang="nl-NL" smtClean="0"/>
              <a:t>‹#›</a:t>
            </a:fld>
            <a:endParaRPr lang="nl-NL"/>
          </a:p>
        </p:txBody>
      </p:sp>
    </p:spTree>
    <p:extLst>
      <p:ext uri="{BB962C8B-B14F-4D97-AF65-F5344CB8AC3E}">
        <p14:creationId xmlns:p14="http://schemas.microsoft.com/office/powerpoint/2010/main" val="1331677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11750D9-FE38-49A3-9407-4FE45ACFA5C6}" type="datetimeFigureOut">
              <a:rPr lang="nl-NL" smtClean="0"/>
              <a:t>22-11-2018</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7C7616E-36D4-42F3-B15A-39D4DB2CCF14}" type="slidenum">
              <a:rPr lang="nl-NL" smtClean="0"/>
              <a:t>‹#›</a:t>
            </a:fld>
            <a:endParaRPr lang="nl-NL"/>
          </a:p>
        </p:txBody>
      </p:sp>
    </p:spTree>
    <p:extLst>
      <p:ext uri="{BB962C8B-B14F-4D97-AF65-F5344CB8AC3E}">
        <p14:creationId xmlns:p14="http://schemas.microsoft.com/office/powerpoint/2010/main" val="3846841311"/>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7C7616E-36D4-42F3-B15A-39D4DB2CCF14}" type="slidenum">
              <a:rPr lang="nl-NL" smtClean="0"/>
              <a:t>1</a:t>
            </a:fld>
            <a:endParaRPr lang="nl-NL"/>
          </a:p>
        </p:txBody>
      </p:sp>
    </p:spTree>
    <p:extLst>
      <p:ext uri="{BB962C8B-B14F-4D97-AF65-F5344CB8AC3E}">
        <p14:creationId xmlns:p14="http://schemas.microsoft.com/office/powerpoint/2010/main" val="1367378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Header Placeholder 3"/>
          <p:cNvSpPr>
            <a:spLocks noGrp="1"/>
          </p:cNvSpPr>
          <p:nvPr>
            <p:ph type="hdr" sz="quarter"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7C7616E-36D4-42F3-B15A-39D4DB2CCF14}" type="slidenum">
              <a:rPr lang="nl-NL" smtClean="0"/>
              <a:t>10</a:t>
            </a:fld>
            <a:endParaRPr lang="nl-NL"/>
          </a:p>
        </p:txBody>
      </p:sp>
    </p:spTree>
    <p:extLst>
      <p:ext uri="{BB962C8B-B14F-4D97-AF65-F5344CB8AC3E}">
        <p14:creationId xmlns:p14="http://schemas.microsoft.com/office/powerpoint/2010/main" val="3120573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Header Placeholder 3"/>
          <p:cNvSpPr>
            <a:spLocks noGrp="1"/>
          </p:cNvSpPr>
          <p:nvPr>
            <p:ph type="hdr" sz="quarter"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7C7616E-36D4-42F3-B15A-39D4DB2CCF14}" type="slidenum">
              <a:rPr lang="nl-NL" smtClean="0"/>
              <a:t>11</a:t>
            </a:fld>
            <a:endParaRPr lang="nl-NL"/>
          </a:p>
        </p:txBody>
      </p:sp>
    </p:spTree>
    <p:extLst>
      <p:ext uri="{BB962C8B-B14F-4D97-AF65-F5344CB8AC3E}">
        <p14:creationId xmlns:p14="http://schemas.microsoft.com/office/powerpoint/2010/main" val="3830541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Header Placeholder 3"/>
          <p:cNvSpPr>
            <a:spLocks noGrp="1"/>
          </p:cNvSpPr>
          <p:nvPr>
            <p:ph type="hdr" sz="quarter"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7C7616E-36D4-42F3-B15A-39D4DB2CCF14}" type="slidenum">
              <a:rPr lang="nl-NL" smtClean="0"/>
              <a:t>12</a:t>
            </a:fld>
            <a:endParaRPr lang="nl-NL"/>
          </a:p>
        </p:txBody>
      </p:sp>
    </p:spTree>
    <p:extLst>
      <p:ext uri="{BB962C8B-B14F-4D97-AF65-F5344CB8AC3E}">
        <p14:creationId xmlns:p14="http://schemas.microsoft.com/office/powerpoint/2010/main" val="2710975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7C7616E-36D4-42F3-B15A-39D4DB2CCF14}" type="slidenum">
              <a:rPr lang="nl-NL" smtClean="0"/>
              <a:t>13</a:t>
            </a:fld>
            <a:endParaRPr lang="nl-NL"/>
          </a:p>
        </p:txBody>
      </p:sp>
    </p:spTree>
    <p:extLst>
      <p:ext uri="{BB962C8B-B14F-4D97-AF65-F5344CB8AC3E}">
        <p14:creationId xmlns:p14="http://schemas.microsoft.com/office/powerpoint/2010/main" val="789631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7C7616E-36D4-42F3-B15A-39D4DB2CCF14}" type="slidenum">
              <a:rPr lang="nl-NL" smtClean="0"/>
              <a:t>14</a:t>
            </a:fld>
            <a:endParaRPr lang="nl-NL"/>
          </a:p>
        </p:txBody>
      </p:sp>
    </p:spTree>
    <p:extLst>
      <p:ext uri="{BB962C8B-B14F-4D97-AF65-F5344CB8AC3E}">
        <p14:creationId xmlns:p14="http://schemas.microsoft.com/office/powerpoint/2010/main" val="622361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7C7616E-36D4-42F3-B15A-39D4DB2CCF14}" type="slidenum">
              <a:rPr lang="nl-NL" smtClean="0"/>
              <a:t>15</a:t>
            </a:fld>
            <a:endParaRPr lang="nl-NL"/>
          </a:p>
        </p:txBody>
      </p:sp>
    </p:spTree>
    <p:extLst>
      <p:ext uri="{BB962C8B-B14F-4D97-AF65-F5344CB8AC3E}">
        <p14:creationId xmlns:p14="http://schemas.microsoft.com/office/powerpoint/2010/main" val="3510807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Header Placeholder 3"/>
          <p:cNvSpPr>
            <a:spLocks noGrp="1"/>
          </p:cNvSpPr>
          <p:nvPr>
            <p:ph type="hdr" sz="quarter"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7C7616E-36D4-42F3-B15A-39D4DB2CCF14}" type="slidenum">
              <a:rPr lang="nl-NL" smtClean="0"/>
              <a:t>16</a:t>
            </a:fld>
            <a:endParaRPr lang="nl-NL"/>
          </a:p>
        </p:txBody>
      </p:sp>
    </p:spTree>
    <p:extLst>
      <p:ext uri="{BB962C8B-B14F-4D97-AF65-F5344CB8AC3E}">
        <p14:creationId xmlns:p14="http://schemas.microsoft.com/office/powerpoint/2010/main" val="2097430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7C7616E-36D4-42F3-B15A-39D4DB2CCF14}" type="slidenum">
              <a:rPr lang="nl-NL" smtClean="0"/>
              <a:t>17</a:t>
            </a:fld>
            <a:endParaRPr lang="nl-NL"/>
          </a:p>
        </p:txBody>
      </p:sp>
    </p:spTree>
    <p:extLst>
      <p:ext uri="{BB962C8B-B14F-4D97-AF65-F5344CB8AC3E}">
        <p14:creationId xmlns:p14="http://schemas.microsoft.com/office/powerpoint/2010/main" val="3896509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7C7616E-36D4-42F3-B15A-39D4DB2CCF14}" type="slidenum">
              <a:rPr lang="nl-NL" smtClean="0"/>
              <a:t>18</a:t>
            </a:fld>
            <a:endParaRPr lang="nl-NL"/>
          </a:p>
        </p:txBody>
      </p:sp>
    </p:spTree>
    <p:extLst>
      <p:ext uri="{BB962C8B-B14F-4D97-AF65-F5344CB8AC3E}">
        <p14:creationId xmlns:p14="http://schemas.microsoft.com/office/powerpoint/2010/main" val="59867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Informatie, voorbereiding en ondersteuning van patiënt en naasten</a:t>
            </a:r>
          </a:p>
          <a:p>
            <a:pPr marL="171450" indent="-171450">
              <a:buFont typeface="Arial" panose="020B0604020202020204" pitchFamily="34" charset="0"/>
              <a:buChar char="•"/>
            </a:pPr>
            <a:r>
              <a:rPr lang="nl-NL" dirty="0"/>
              <a:t>de patiënt kan snel stoppen met eten, het hongergevoel </a:t>
            </a:r>
            <a:r>
              <a:rPr lang="nl-NL" dirty="0" err="1"/>
              <a:t>verdwijntmeestal</a:t>
            </a:r>
            <a:r>
              <a:rPr lang="nl-NL" dirty="0"/>
              <a:t> binnen enkele dagen;</a:t>
            </a:r>
          </a:p>
          <a:p>
            <a:pPr marL="171450" indent="-171450">
              <a:buFont typeface="Arial" panose="020B0604020202020204" pitchFamily="34" charset="0"/>
              <a:buChar char="•"/>
            </a:pPr>
            <a:r>
              <a:rPr lang="nl-NL" dirty="0"/>
              <a:t>de patiënt kan ervoor kiezen af te bouwen met drinken of om abrupt te stoppen met drinken (zie 5.5.1);</a:t>
            </a:r>
          </a:p>
          <a:p>
            <a:pPr marL="171450" indent="-171450">
              <a:buFont typeface="Arial" panose="020B0604020202020204" pitchFamily="34" charset="0"/>
              <a:buChar char="•"/>
            </a:pPr>
            <a:r>
              <a:rPr lang="nl-NL" dirty="0"/>
              <a:t>dorstgevoelens kunnen meestal grotendeels verlicht worden door goede mondverzorging;</a:t>
            </a:r>
          </a:p>
          <a:p>
            <a:pPr marL="171450" indent="-171450">
              <a:buFont typeface="Arial" panose="020B0604020202020204" pitchFamily="34" charset="0"/>
              <a:buChar char="•"/>
            </a:pPr>
            <a:r>
              <a:rPr lang="nl-NL" dirty="0"/>
              <a:t>gelegenheid om terug te komen op het besluit om af te zien van eten en drinken;</a:t>
            </a:r>
          </a:p>
          <a:p>
            <a:pPr marL="171450" indent="-171450">
              <a:buFont typeface="Arial" panose="020B0604020202020204" pitchFamily="34" charset="0"/>
              <a:buChar char="•"/>
            </a:pPr>
            <a:r>
              <a:rPr lang="nl-NL" dirty="0"/>
              <a:t>de meeste mensen overlijden binnen één tot twee weken nadat ze niet of nauwelijks meer drinken. Als mensen wel vocht blijven innemen dan kan de periode tot overlijden enkele weken tot maanden duren;</a:t>
            </a:r>
          </a:p>
          <a:p>
            <a:pPr marL="171450" indent="-171450">
              <a:buFont typeface="Arial" panose="020B0604020202020204" pitchFamily="34" charset="0"/>
              <a:buChar char="•"/>
            </a:pPr>
            <a:r>
              <a:rPr lang="nl-NL" dirty="0"/>
              <a:t>Moet worden afgeraden bij patiënten die jonger dan 60 jaar zijn én waarbij geen sprake is van een levensbedreigende ziekte;</a:t>
            </a:r>
          </a:p>
          <a:p>
            <a:pPr marL="171450" indent="-171450">
              <a:buFont typeface="Arial" panose="020B0604020202020204" pitchFamily="34" charset="0"/>
              <a:buChar char="•"/>
            </a:pPr>
            <a:r>
              <a:rPr lang="nl-NL" dirty="0"/>
              <a:t>er zijn ook andere mogelijkheden voor een zelfgekozen levenseinde;</a:t>
            </a:r>
          </a:p>
          <a:p>
            <a:pPr marL="171450" indent="-171450">
              <a:buFont typeface="Arial" panose="020B0604020202020204" pitchFamily="34" charset="0"/>
              <a:buChar char="•"/>
            </a:pPr>
            <a:r>
              <a:rPr lang="nl-NL" dirty="0"/>
              <a:t>goede mondverzorging, slaapmedicatie en soms pijnstilling en </a:t>
            </a:r>
            <a:r>
              <a:rPr lang="nl-NL" dirty="0" err="1"/>
              <a:t>benzo’s</a:t>
            </a:r>
            <a:r>
              <a:rPr lang="nl-NL" dirty="0"/>
              <a:t>  zijn essentieel;</a:t>
            </a:r>
          </a:p>
          <a:p>
            <a:pPr marL="171450" indent="-171450">
              <a:buFont typeface="Arial" panose="020B0604020202020204" pitchFamily="34" charset="0"/>
              <a:buChar char="•"/>
            </a:pPr>
            <a:r>
              <a:rPr lang="nl-NL" dirty="0"/>
              <a:t>er treedt vaak sterk wisselende, maar geleidelijk toenemende sufheid op. Hierbij kan ook verwardheid (delier) </a:t>
            </a:r>
            <a:r>
              <a:rPr lang="nl-NL" dirty="0" err="1"/>
              <a:t>opteden</a:t>
            </a:r>
            <a:endParaRPr lang="nl-NL" dirty="0"/>
          </a:p>
          <a:p>
            <a:pPr marL="171450" indent="-171450">
              <a:buFont typeface="Arial" panose="020B0604020202020204" pitchFamily="34" charset="0"/>
              <a:buChar char="•"/>
            </a:pPr>
            <a:r>
              <a:rPr lang="nl-NL" dirty="0"/>
              <a:t>ongemak en leed zijn ook met maximale ondersteuning niet altijd te voorkomen;</a:t>
            </a:r>
          </a:p>
          <a:p>
            <a:pPr marL="171450" indent="-171450">
              <a:buFont typeface="Arial" panose="020B0604020202020204" pitchFamily="34" charset="0"/>
              <a:buChar char="•"/>
            </a:pPr>
            <a:r>
              <a:rPr lang="nl-NL" dirty="0"/>
              <a:t>in sommige situaties kan palliatieve sedatie worden ingezet, maar alleen als er sprake is van een refractair symptoom.</a:t>
            </a:r>
          </a:p>
        </p:txBody>
      </p:sp>
      <p:sp>
        <p:nvSpPr>
          <p:cNvPr id="4" name="Tijdelijke aanduiding voor dianummer 3"/>
          <p:cNvSpPr>
            <a:spLocks noGrp="1"/>
          </p:cNvSpPr>
          <p:nvPr>
            <p:ph type="sldNum" sz="quarter" idx="10"/>
          </p:nvPr>
        </p:nvSpPr>
        <p:spPr/>
        <p:txBody>
          <a:bodyPr/>
          <a:lstStyle/>
          <a:p>
            <a:fld id="{37C7616E-36D4-42F3-B15A-39D4DB2CCF14}" type="slidenum">
              <a:rPr lang="nl-NL" smtClean="0"/>
              <a:t>19</a:t>
            </a:fld>
            <a:endParaRPr lang="nl-NL"/>
          </a:p>
        </p:txBody>
      </p:sp>
    </p:spTree>
    <p:extLst>
      <p:ext uri="{BB962C8B-B14F-4D97-AF65-F5344CB8AC3E}">
        <p14:creationId xmlns:p14="http://schemas.microsoft.com/office/powerpoint/2010/main" val="1536793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Header Placeholder 3"/>
          <p:cNvSpPr>
            <a:spLocks noGrp="1"/>
          </p:cNvSpPr>
          <p:nvPr>
            <p:ph type="hdr" sz="quarter"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D29D2ED-0283-4D15-8CEE-8AD88990BB96}" type="slidenum">
              <a:rPr lang="nl-NL" smtClean="0"/>
              <a:t>2</a:t>
            </a:fld>
            <a:endParaRPr lang="nl-NL"/>
          </a:p>
        </p:txBody>
      </p:sp>
    </p:spTree>
    <p:extLst>
      <p:ext uri="{BB962C8B-B14F-4D97-AF65-F5344CB8AC3E}">
        <p14:creationId xmlns:p14="http://schemas.microsoft.com/office/powerpoint/2010/main" val="3815750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7C7616E-36D4-42F3-B15A-39D4DB2CCF14}" type="slidenum">
              <a:rPr lang="nl-NL" smtClean="0"/>
              <a:t>20</a:t>
            </a:fld>
            <a:endParaRPr lang="nl-NL"/>
          </a:p>
        </p:txBody>
      </p:sp>
    </p:spTree>
    <p:extLst>
      <p:ext uri="{BB962C8B-B14F-4D97-AF65-F5344CB8AC3E}">
        <p14:creationId xmlns:p14="http://schemas.microsoft.com/office/powerpoint/2010/main" val="2822494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7C7616E-36D4-42F3-B15A-39D4DB2CCF14}" type="slidenum">
              <a:rPr lang="nl-NL" smtClean="0"/>
              <a:t>21</a:t>
            </a:fld>
            <a:endParaRPr lang="nl-NL"/>
          </a:p>
        </p:txBody>
      </p:sp>
    </p:spTree>
    <p:extLst>
      <p:ext uri="{BB962C8B-B14F-4D97-AF65-F5344CB8AC3E}">
        <p14:creationId xmlns:p14="http://schemas.microsoft.com/office/powerpoint/2010/main" val="23342659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7C7616E-36D4-42F3-B15A-39D4DB2CCF14}" type="slidenum">
              <a:rPr lang="nl-NL" smtClean="0"/>
              <a:t>22</a:t>
            </a:fld>
            <a:endParaRPr lang="nl-NL"/>
          </a:p>
        </p:txBody>
      </p:sp>
    </p:spTree>
    <p:extLst>
      <p:ext uri="{BB962C8B-B14F-4D97-AF65-F5344CB8AC3E}">
        <p14:creationId xmlns:p14="http://schemas.microsoft.com/office/powerpoint/2010/main" val="2478468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79768" y="4715153"/>
            <a:ext cx="5502679" cy="4625753"/>
          </a:xfrm>
        </p:spPr>
        <p:txBody>
          <a:bodyPr/>
          <a:lstStyle/>
          <a:p>
            <a:r>
              <a:rPr lang="nl-NL" b="1" dirty="0" err="1"/>
              <a:t>Wils</a:t>
            </a:r>
            <a:r>
              <a:rPr lang="nl-NL" b="1" dirty="0"/>
              <a:t>(on)bekwaamheid</a:t>
            </a:r>
          </a:p>
          <a:p>
            <a:r>
              <a:rPr lang="nl-NL" dirty="0"/>
              <a:t>Een patiënt moet wilsbekwaam worden geacht, tot het tegendeel is komen</a:t>
            </a:r>
          </a:p>
          <a:p>
            <a:r>
              <a:rPr lang="nl-NL" dirty="0"/>
              <a:t>vast te staan (KNMG 2004). Wilsbekwaamheid kan fluctueren in de tijd en</a:t>
            </a:r>
          </a:p>
          <a:p>
            <a:r>
              <a:rPr lang="nl-NL" dirty="0"/>
              <a:t>kan variëren per beslissings- of handelingsdomein. De volgende aspecten zijn kenmerkend voor een patiënt die ter zake van een beslissing wilsbekwaam is:</a:t>
            </a:r>
          </a:p>
          <a:p>
            <a:r>
              <a:rPr lang="nl-NL" dirty="0"/>
              <a:t>1 kenbaar maken van een keuze;</a:t>
            </a:r>
          </a:p>
          <a:p>
            <a:r>
              <a:rPr lang="nl-NL" dirty="0"/>
              <a:t>2 begrijpen van relevante informatie;</a:t>
            </a:r>
          </a:p>
          <a:p>
            <a:r>
              <a:rPr lang="nl-NL" dirty="0"/>
              <a:t>3 beseffen en waarderen van de betekenis van de informatie voor de eigen situatie;</a:t>
            </a:r>
          </a:p>
          <a:p>
            <a:r>
              <a:rPr lang="nl-NL" dirty="0"/>
              <a:t>4 logisch redeneren en betrekken van de informatie in het overwegen van de   </a:t>
            </a:r>
          </a:p>
          <a:p>
            <a:r>
              <a:rPr lang="nl-NL" dirty="0"/>
              <a:t>    behandelopties.</a:t>
            </a:r>
          </a:p>
          <a:p>
            <a:endParaRPr lang="nl-NL" dirty="0"/>
          </a:p>
          <a:p>
            <a:r>
              <a:rPr lang="nl-NL" b="1" dirty="0"/>
              <a:t>Redenen om te besluiten om te stoppen met eten en drinken: </a:t>
            </a:r>
          </a:p>
          <a:p>
            <a:r>
              <a:rPr lang="nl-NL" dirty="0"/>
              <a:t>1 Somatische redenen (pijn, kortademigheid, misselijkheid/braken en</a:t>
            </a:r>
          </a:p>
          <a:p>
            <a:r>
              <a:rPr lang="nl-NL" dirty="0"/>
              <a:t>algehele zwakte/vermoeidheid);</a:t>
            </a:r>
          </a:p>
          <a:p>
            <a:r>
              <a:rPr lang="nl-NL" dirty="0"/>
              <a:t>2 Afhankelijkheid (invaliditeit door moeilijk lopen, blindheid of doofheid,</a:t>
            </a:r>
          </a:p>
          <a:p>
            <a:r>
              <a:rPr lang="nl-NL" dirty="0"/>
              <a:t>onvermogen voor zichzelf te zorgen, incontinentie of de angst daarvoor,</a:t>
            </a:r>
          </a:p>
          <a:p>
            <a:r>
              <a:rPr lang="nl-NL" dirty="0"/>
              <a:t>anderen tot last zijn of angst daarvoor; en/of verlies van waardigheid of</a:t>
            </a:r>
          </a:p>
          <a:p>
            <a:r>
              <a:rPr lang="nl-NL" dirty="0"/>
              <a:t>ontluistering);</a:t>
            </a:r>
          </a:p>
          <a:p>
            <a:r>
              <a:rPr lang="nl-NL" dirty="0"/>
              <a:t>3 Demoralisatie (somberheid, eenzaamheid en/of ervaren zinloosheid van</a:t>
            </a:r>
          </a:p>
          <a:p>
            <a:r>
              <a:rPr lang="nl-NL" dirty="0"/>
              <a:t>het leven);</a:t>
            </a:r>
          </a:p>
          <a:p>
            <a:r>
              <a:rPr lang="nl-NL" dirty="0"/>
              <a:t>4 Beheersing van tijd en plaats van sterven (de wens het sterven onder</a:t>
            </a:r>
          </a:p>
          <a:p>
            <a:r>
              <a:rPr lang="nl-NL" dirty="0"/>
              <a:t>controle te hebben, het verlangen thuis te sterven en/of klaar met</a:t>
            </a:r>
          </a:p>
          <a:p>
            <a:r>
              <a:rPr lang="nl-NL" dirty="0"/>
              <a:t>leven).</a:t>
            </a:r>
          </a:p>
          <a:p>
            <a:endParaRPr lang="nl-NL" dirty="0"/>
          </a:p>
        </p:txBody>
      </p:sp>
      <p:sp>
        <p:nvSpPr>
          <p:cNvPr id="4" name="Tijdelijke aanduiding voor dianummer 3"/>
          <p:cNvSpPr>
            <a:spLocks noGrp="1"/>
          </p:cNvSpPr>
          <p:nvPr>
            <p:ph type="sldNum" sz="quarter" idx="10"/>
          </p:nvPr>
        </p:nvSpPr>
        <p:spPr/>
        <p:txBody>
          <a:bodyPr/>
          <a:lstStyle/>
          <a:p>
            <a:fld id="{37C7616E-36D4-42F3-B15A-39D4DB2CCF14}" type="slidenum">
              <a:rPr lang="nl-NL" smtClean="0"/>
              <a:t>23</a:t>
            </a:fld>
            <a:endParaRPr lang="nl-NL"/>
          </a:p>
        </p:txBody>
      </p:sp>
    </p:spTree>
    <p:extLst>
      <p:ext uri="{BB962C8B-B14F-4D97-AF65-F5344CB8AC3E}">
        <p14:creationId xmlns:p14="http://schemas.microsoft.com/office/powerpoint/2010/main" val="36079075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7C7616E-36D4-42F3-B15A-39D4DB2CCF14}" type="slidenum">
              <a:rPr lang="nl-NL" smtClean="0"/>
              <a:t>24</a:t>
            </a:fld>
            <a:endParaRPr lang="nl-NL"/>
          </a:p>
        </p:txBody>
      </p:sp>
    </p:spTree>
    <p:extLst>
      <p:ext uri="{BB962C8B-B14F-4D97-AF65-F5344CB8AC3E}">
        <p14:creationId xmlns:p14="http://schemas.microsoft.com/office/powerpoint/2010/main" val="2914018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Alleen medicatie die gericht is op bestaande klachten, bijvoorbeeld pijn, kortademigheid of misselijkheid wordt gecontinueerd. Als het stoppen van medicatie kan leiden tot het optreden van onttrekkingsverschijnselen (opioïden en benzodiazepines) wordt deze gecontinueerd, zeker wanneer deze langdurig en/of in hoge doseringen zijn gegeven. </a:t>
            </a:r>
          </a:p>
          <a:p>
            <a:pPr marL="171450" indent="-171450">
              <a:buFont typeface="Arial" panose="020B0604020202020204" pitchFamily="34" charset="0"/>
              <a:buChar char="•"/>
            </a:pPr>
            <a:r>
              <a:rPr lang="nl-NL" dirty="0"/>
              <a:t>Corticosteroïden (prednison of dexamethason)worden bij voorkeur gestaakt gezien hun eetlust bevorderende werking, tenzij deze medicatie noodzakelijk is voor bestrijding van pijn of andere symptomen. </a:t>
            </a:r>
          </a:p>
          <a:p>
            <a:pPr marL="171450" indent="-171450">
              <a:buFont typeface="Arial" panose="020B0604020202020204" pitchFamily="34" charset="0"/>
              <a:buChar char="•"/>
            </a:pPr>
            <a:r>
              <a:rPr lang="nl-NL" dirty="0"/>
              <a:t>De medicatie wordt, zeker in de loop van het proces, niet meer oraal toegediend. </a:t>
            </a:r>
          </a:p>
          <a:p>
            <a:pPr marL="171450" indent="-171450">
              <a:buFont typeface="Arial" panose="020B0604020202020204" pitchFamily="34" charset="0"/>
              <a:buChar char="•"/>
            </a:pPr>
            <a:r>
              <a:rPr lang="nl-NL" dirty="0"/>
              <a:t>Verder wordt de volgende medicatie voorgeschreven </a:t>
            </a:r>
          </a:p>
          <a:p>
            <a:pPr marL="628650" lvl="1" indent="-171450">
              <a:buFont typeface="Arial" panose="020B0604020202020204" pitchFamily="34" charset="0"/>
              <a:buChar char="•"/>
            </a:pPr>
            <a:r>
              <a:rPr lang="nl-NL" dirty="0"/>
              <a:t>medicatie om te slapen;</a:t>
            </a:r>
          </a:p>
          <a:p>
            <a:pPr marL="628650" lvl="1" indent="-171450">
              <a:buFont typeface="Arial" panose="020B0604020202020204" pitchFamily="34" charset="0"/>
              <a:buChar char="•"/>
            </a:pPr>
            <a:r>
              <a:rPr lang="nl-NL" dirty="0"/>
              <a:t>pijnstillers voor acute pijn;</a:t>
            </a:r>
          </a:p>
          <a:p>
            <a:pPr marL="628650" lvl="1" indent="-171450">
              <a:buFont typeface="Arial" panose="020B0604020202020204" pitchFamily="34" charset="0"/>
              <a:buChar char="•"/>
            </a:pPr>
            <a:r>
              <a:rPr lang="nl-NL" dirty="0"/>
              <a:t>indien noodzakelijk: andere medicatie voor klachten die op korte termijn bij de patiënt zouden kunnen optreden (bijvoorbeeld kortademigheid, delier of angst).</a:t>
            </a:r>
          </a:p>
        </p:txBody>
      </p:sp>
      <p:sp>
        <p:nvSpPr>
          <p:cNvPr id="4" name="Tijdelijke aanduiding voor dianummer 3"/>
          <p:cNvSpPr>
            <a:spLocks noGrp="1"/>
          </p:cNvSpPr>
          <p:nvPr>
            <p:ph type="sldNum" sz="quarter" idx="10"/>
          </p:nvPr>
        </p:nvSpPr>
        <p:spPr/>
        <p:txBody>
          <a:bodyPr/>
          <a:lstStyle/>
          <a:p>
            <a:fld id="{37C7616E-36D4-42F3-B15A-39D4DB2CCF14}" type="slidenum">
              <a:rPr lang="nl-NL" smtClean="0"/>
              <a:t>25</a:t>
            </a:fld>
            <a:endParaRPr lang="nl-NL"/>
          </a:p>
        </p:txBody>
      </p:sp>
    </p:spTree>
    <p:extLst>
      <p:ext uri="{BB962C8B-B14F-4D97-AF65-F5344CB8AC3E}">
        <p14:creationId xmlns:p14="http://schemas.microsoft.com/office/powerpoint/2010/main" val="38663278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7C7616E-36D4-42F3-B15A-39D4DB2CCF14}" type="slidenum">
              <a:rPr lang="nl-NL" smtClean="0"/>
              <a:t>26</a:t>
            </a:fld>
            <a:endParaRPr lang="nl-NL"/>
          </a:p>
        </p:txBody>
      </p:sp>
    </p:spTree>
    <p:extLst>
      <p:ext uri="{BB962C8B-B14F-4D97-AF65-F5344CB8AC3E}">
        <p14:creationId xmlns:p14="http://schemas.microsoft.com/office/powerpoint/2010/main" val="2120246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Header Placeholder 3"/>
          <p:cNvSpPr>
            <a:spLocks noGrp="1"/>
          </p:cNvSpPr>
          <p:nvPr>
            <p:ph type="hdr" sz="quarter"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7C7616E-36D4-42F3-B15A-39D4DB2CCF14}" type="slidenum">
              <a:rPr lang="nl-NL" smtClean="0"/>
              <a:t>27</a:t>
            </a:fld>
            <a:endParaRPr lang="nl-NL"/>
          </a:p>
        </p:txBody>
      </p:sp>
    </p:spTree>
    <p:extLst>
      <p:ext uri="{BB962C8B-B14F-4D97-AF65-F5344CB8AC3E}">
        <p14:creationId xmlns:p14="http://schemas.microsoft.com/office/powerpoint/2010/main" val="39952979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Header Placeholder 3"/>
          <p:cNvSpPr>
            <a:spLocks noGrp="1"/>
          </p:cNvSpPr>
          <p:nvPr>
            <p:ph type="hdr" sz="quarter"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7C7616E-36D4-42F3-B15A-39D4DB2CCF14}" type="slidenum">
              <a:rPr lang="nl-NL" smtClean="0"/>
              <a:t>28</a:t>
            </a:fld>
            <a:endParaRPr lang="nl-NL"/>
          </a:p>
        </p:txBody>
      </p:sp>
    </p:spTree>
    <p:extLst>
      <p:ext uri="{BB962C8B-B14F-4D97-AF65-F5344CB8AC3E}">
        <p14:creationId xmlns:p14="http://schemas.microsoft.com/office/powerpoint/2010/main" val="24836456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Header Placeholder 3"/>
          <p:cNvSpPr>
            <a:spLocks noGrp="1"/>
          </p:cNvSpPr>
          <p:nvPr>
            <p:ph type="hdr" sz="quarter"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7C7616E-36D4-42F3-B15A-39D4DB2CCF14}" type="slidenum">
              <a:rPr lang="nl-NL" smtClean="0"/>
              <a:t>29</a:t>
            </a:fld>
            <a:endParaRPr lang="nl-NL"/>
          </a:p>
        </p:txBody>
      </p:sp>
    </p:spTree>
    <p:extLst>
      <p:ext uri="{BB962C8B-B14F-4D97-AF65-F5344CB8AC3E}">
        <p14:creationId xmlns:p14="http://schemas.microsoft.com/office/powerpoint/2010/main" val="883080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Header Placeholder 3"/>
          <p:cNvSpPr>
            <a:spLocks noGrp="1"/>
          </p:cNvSpPr>
          <p:nvPr>
            <p:ph type="hdr" sz="quarter"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7C7616E-36D4-42F3-B15A-39D4DB2CCF14}" type="slidenum">
              <a:rPr lang="nl-NL" smtClean="0"/>
              <a:t>3</a:t>
            </a:fld>
            <a:endParaRPr lang="nl-NL"/>
          </a:p>
        </p:txBody>
      </p:sp>
    </p:spTree>
    <p:extLst>
      <p:ext uri="{BB962C8B-B14F-4D97-AF65-F5344CB8AC3E}">
        <p14:creationId xmlns:p14="http://schemas.microsoft.com/office/powerpoint/2010/main" val="33109488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Header Placeholder 3"/>
          <p:cNvSpPr>
            <a:spLocks noGrp="1"/>
          </p:cNvSpPr>
          <p:nvPr>
            <p:ph type="hdr" sz="quarter"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7C7616E-36D4-42F3-B15A-39D4DB2CCF14}" type="slidenum">
              <a:rPr lang="nl-NL" smtClean="0"/>
              <a:t>30</a:t>
            </a:fld>
            <a:endParaRPr lang="nl-NL"/>
          </a:p>
        </p:txBody>
      </p:sp>
    </p:spTree>
    <p:extLst>
      <p:ext uri="{BB962C8B-B14F-4D97-AF65-F5344CB8AC3E}">
        <p14:creationId xmlns:p14="http://schemas.microsoft.com/office/powerpoint/2010/main" val="7124573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7C7616E-36D4-42F3-B15A-39D4DB2CCF14}" type="slidenum">
              <a:rPr lang="nl-NL" smtClean="0"/>
              <a:t>31</a:t>
            </a:fld>
            <a:endParaRPr lang="nl-NL"/>
          </a:p>
        </p:txBody>
      </p:sp>
    </p:spTree>
    <p:extLst>
      <p:ext uri="{BB962C8B-B14F-4D97-AF65-F5344CB8AC3E}">
        <p14:creationId xmlns:p14="http://schemas.microsoft.com/office/powerpoint/2010/main" val="22708011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Header Placeholder 3"/>
          <p:cNvSpPr>
            <a:spLocks noGrp="1"/>
          </p:cNvSpPr>
          <p:nvPr>
            <p:ph type="hdr" sz="quarter"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7C7616E-36D4-42F3-B15A-39D4DB2CCF14}" type="slidenum">
              <a:rPr lang="nl-NL" smtClean="0"/>
              <a:t>32</a:t>
            </a:fld>
            <a:endParaRPr lang="nl-NL"/>
          </a:p>
        </p:txBody>
      </p:sp>
    </p:spTree>
    <p:extLst>
      <p:ext uri="{BB962C8B-B14F-4D97-AF65-F5344CB8AC3E}">
        <p14:creationId xmlns:p14="http://schemas.microsoft.com/office/powerpoint/2010/main" val="11106186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Header Placeholder 3"/>
          <p:cNvSpPr>
            <a:spLocks noGrp="1"/>
          </p:cNvSpPr>
          <p:nvPr>
            <p:ph type="hdr" sz="quarter"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7C7616E-36D4-42F3-B15A-39D4DB2CCF14}" type="slidenum">
              <a:rPr lang="nl-NL" smtClean="0"/>
              <a:t>33</a:t>
            </a:fld>
            <a:endParaRPr lang="nl-NL"/>
          </a:p>
        </p:txBody>
      </p:sp>
    </p:spTree>
    <p:extLst>
      <p:ext uri="{BB962C8B-B14F-4D97-AF65-F5344CB8AC3E}">
        <p14:creationId xmlns:p14="http://schemas.microsoft.com/office/powerpoint/2010/main" val="742448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Header Placeholder 3"/>
          <p:cNvSpPr>
            <a:spLocks noGrp="1"/>
          </p:cNvSpPr>
          <p:nvPr>
            <p:ph type="hdr" sz="quarter"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7C7616E-36D4-42F3-B15A-39D4DB2CCF14}" type="slidenum">
              <a:rPr lang="nl-NL" smtClean="0"/>
              <a:t>4</a:t>
            </a:fld>
            <a:endParaRPr lang="nl-NL"/>
          </a:p>
        </p:txBody>
      </p:sp>
    </p:spTree>
    <p:extLst>
      <p:ext uri="{BB962C8B-B14F-4D97-AF65-F5344CB8AC3E}">
        <p14:creationId xmlns:p14="http://schemas.microsoft.com/office/powerpoint/2010/main" val="4012643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7C7616E-36D4-42F3-B15A-39D4DB2CCF14}" type="slidenum">
              <a:rPr lang="nl-NL" smtClean="0"/>
              <a:t>5</a:t>
            </a:fld>
            <a:endParaRPr lang="nl-NL"/>
          </a:p>
        </p:txBody>
      </p:sp>
    </p:spTree>
    <p:extLst>
      <p:ext uri="{BB962C8B-B14F-4D97-AF65-F5344CB8AC3E}">
        <p14:creationId xmlns:p14="http://schemas.microsoft.com/office/powerpoint/2010/main" val="3955029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7C7616E-36D4-42F3-B15A-39D4DB2CCF14}" type="slidenum">
              <a:rPr lang="nl-NL" smtClean="0"/>
              <a:t>6</a:t>
            </a:fld>
            <a:endParaRPr lang="nl-NL"/>
          </a:p>
        </p:txBody>
      </p:sp>
    </p:spTree>
    <p:extLst>
      <p:ext uri="{BB962C8B-B14F-4D97-AF65-F5344CB8AC3E}">
        <p14:creationId xmlns:p14="http://schemas.microsoft.com/office/powerpoint/2010/main" val="2624865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Header Placeholder 3"/>
          <p:cNvSpPr>
            <a:spLocks noGrp="1"/>
          </p:cNvSpPr>
          <p:nvPr>
            <p:ph type="hdr" sz="quarter"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7C7616E-36D4-42F3-B15A-39D4DB2CCF14}" type="slidenum">
              <a:rPr lang="nl-NL" smtClean="0"/>
              <a:t>7</a:t>
            </a:fld>
            <a:endParaRPr lang="nl-NL"/>
          </a:p>
        </p:txBody>
      </p:sp>
    </p:spTree>
    <p:extLst>
      <p:ext uri="{BB962C8B-B14F-4D97-AF65-F5344CB8AC3E}">
        <p14:creationId xmlns:p14="http://schemas.microsoft.com/office/powerpoint/2010/main" val="73651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Header Placeholder 3"/>
          <p:cNvSpPr>
            <a:spLocks noGrp="1"/>
          </p:cNvSpPr>
          <p:nvPr>
            <p:ph type="hdr" sz="quarter"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7C7616E-36D4-42F3-B15A-39D4DB2CCF14}" type="slidenum">
              <a:rPr lang="nl-NL" smtClean="0"/>
              <a:t>8</a:t>
            </a:fld>
            <a:endParaRPr lang="nl-NL"/>
          </a:p>
        </p:txBody>
      </p:sp>
    </p:spTree>
    <p:extLst>
      <p:ext uri="{BB962C8B-B14F-4D97-AF65-F5344CB8AC3E}">
        <p14:creationId xmlns:p14="http://schemas.microsoft.com/office/powerpoint/2010/main" val="3797936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Header Placeholder 3"/>
          <p:cNvSpPr>
            <a:spLocks noGrp="1"/>
          </p:cNvSpPr>
          <p:nvPr>
            <p:ph type="hdr" sz="quarter"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7C7616E-36D4-42F3-B15A-39D4DB2CCF14}" type="slidenum">
              <a:rPr lang="nl-NL" smtClean="0"/>
              <a:t>9</a:t>
            </a:fld>
            <a:endParaRPr lang="nl-NL"/>
          </a:p>
        </p:txBody>
      </p:sp>
    </p:spTree>
    <p:extLst>
      <p:ext uri="{BB962C8B-B14F-4D97-AF65-F5344CB8AC3E}">
        <p14:creationId xmlns:p14="http://schemas.microsoft.com/office/powerpoint/2010/main" val="9241941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hospicedemeter.nl/index.html" TargetMode="External"/><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hospicedemeter.nl/index.html"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hospicedemeter.nl/index.html"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hospicedemeter.nl/index.html"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hospicedemeter.nl/index.html"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hospicedemeter.nl/index.html"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hospicedemeter.nl/index.html"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hospicedemeter.nl/index.html"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hospicedemeter.nl/index.html"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988840"/>
            <a:ext cx="7774632" cy="1296144"/>
          </a:xfrm>
        </p:spPr>
        <p:txBody>
          <a:bodyPr/>
          <a:lstStyle>
            <a:lvl1pPr>
              <a:defRPr/>
            </a:lvl1pPr>
          </a:lstStyle>
          <a:p>
            <a:endParaRPr lang="nl-NL" dirty="0"/>
          </a:p>
        </p:txBody>
      </p:sp>
      <p:sp>
        <p:nvSpPr>
          <p:cNvPr id="4" name="Tijdelijke aanduiding voor datum 3"/>
          <p:cNvSpPr>
            <a:spLocks noGrp="1"/>
          </p:cNvSpPr>
          <p:nvPr>
            <p:ph type="dt" sz="half" idx="10"/>
          </p:nvPr>
        </p:nvSpPr>
        <p:spPr/>
        <p:txBody>
          <a:bodyPr/>
          <a:lstStyle/>
          <a:p>
            <a:fld id="{68C73293-5344-4ED2-9971-B9DFA7B4FCC7}" type="datetimeFigureOut">
              <a:rPr lang="nl-NL" smtClean="0">
                <a:solidFill>
                  <a:prstClr val="black">
                    <a:tint val="75000"/>
                  </a:prstClr>
                </a:solidFill>
              </a:rPr>
              <a:pPr/>
              <a:t>22-11-2018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r>
              <a:rPr lang="nl-NL" dirty="0">
                <a:solidFill>
                  <a:prstClr val="black">
                    <a:tint val="75000"/>
                  </a:prstClr>
                </a:solidFill>
              </a:rPr>
              <a:t>Oncologiedagen</a:t>
            </a:r>
          </a:p>
        </p:txBody>
      </p:sp>
      <p:sp>
        <p:nvSpPr>
          <p:cNvPr id="6" name="Tijdelijke aanduiding voor dianummer 5"/>
          <p:cNvSpPr>
            <a:spLocks noGrp="1"/>
          </p:cNvSpPr>
          <p:nvPr>
            <p:ph type="sldNum" sz="quarter" idx="12"/>
          </p:nvPr>
        </p:nvSpPr>
        <p:spPr/>
        <p:txBody>
          <a:bodyPr/>
          <a:lstStyle/>
          <a:p>
            <a:fld id="{7965215A-7312-4CEC-A4D5-DD7235385415}" type="slidenum">
              <a:rPr lang="nl-NL" smtClean="0">
                <a:solidFill>
                  <a:prstClr val="black">
                    <a:tint val="75000"/>
                  </a:prstClr>
                </a:solidFill>
              </a:rPr>
              <a:pPr/>
              <a:t>‹#›</a:t>
            </a:fld>
            <a:endParaRPr lang="nl-NL" dirty="0">
              <a:solidFill>
                <a:prstClr val="black">
                  <a:tint val="75000"/>
                </a:prstClr>
              </a:solidFill>
            </a:endParaRP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987513"/>
            <a:ext cx="9144000" cy="2033773"/>
          </a:xfrm>
          <a:prstGeom prst="rect">
            <a:avLst/>
          </a:prstGeom>
        </p:spPr>
      </p:pic>
      <p:pic>
        <p:nvPicPr>
          <p:cNvPr id="8" name="Picture 2" descr="logo academisch hospice Demeter">
            <a:hlinkClick r:id="rId3"/>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300192" y="476672"/>
            <a:ext cx="2241480" cy="1035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668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8C73293-5344-4ED2-9971-B9DFA7B4FCC7}" type="datetimeFigureOut">
              <a:rPr lang="nl-NL" smtClean="0">
                <a:solidFill>
                  <a:prstClr val="black">
                    <a:tint val="75000"/>
                  </a:prstClr>
                </a:solidFill>
              </a:rPr>
              <a:pPr/>
              <a:t>22-11-2018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7965215A-7312-4CEC-A4D5-DD7235385415}"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457756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8C73293-5344-4ED2-9971-B9DFA7B4FCC7}" type="datetimeFigureOut">
              <a:rPr lang="nl-NL" smtClean="0">
                <a:solidFill>
                  <a:prstClr val="black">
                    <a:tint val="75000"/>
                  </a:prstClr>
                </a:solidFill>
              </a:rPr>
              <a:pPr/>
              <a:t>22-11-2018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7965215A-7312-4CEC-A4D5-DD7235385415}"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1283823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635080" cy="1143000"/>
          </a:xfrm>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8C73293-5344-4ED2-9971-B9DFA7B4FCC7}" type="datetimeFigureOut">
              <a:rPr lang="nl-NL" smtClean="0">
                <a:solidFill>
                  <a:prstClr val="black">
                    <a:tint val="75000"/>
                  </a:prstClr>
                </a:solidFill>
              </a:rPr>
              <a:pPr/>
              <a:t>22-11-2018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7965215A-7312-4CEC-A4D5-DD7235385415}" type="slidenum">
              <a:rPr lang="nl-NL" smtClean="0">
                <a:solidFill>
                  <a:prstClr val="black">
                    <a:tint val="75000"/>
                  </a:prstClr>
                </a:solidFill>
              </a:rPr>
              <a:pPr/>
              <a:t>‹#›</a:t>
            </a:fld>
            <a:endParaRPr lang="nl-NL">
              <a:solidFill>
                <a:prstClr val="black">
                  <a:tint val="75000"/>
                </a:prstClr>
              </a:solidFill>
            </a:endParaRPr>
          </a:p>
        </p:txBody>
      </p:sp>
      <p:pic>
        <p:nvPicPr>
          <p:cNvPr id="8" name="Picture 2" descr="logo academisch hospice Demeter">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96336" y="116870"/>
            <a:ext cx="1449392" cy="669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72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68C73293-5344-4ED2-9971-B9DFA7B4FCC7}" type="datetimeFigureOut">
              <a:rPr lang="nl-NL" smtClean="0">
                <a:solidFill>
                  <a:prstClr val="black">
                    <a:tint val="75000"/>
                  </a:prstClr>
                </a:solidFill>
              </a:rPr>
              <a:pPr/>
              <a:t>22-11-2018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7965215A-7312-4CEC-A4D5-DD7235385415}" type="slidenum">
              <a:rPr lang="nl-NL" smtClean="0">
                <a:solidFill>
                  <a:prstClr val="black">
                    <a:tint val="75000"/>
                  </a:prstClr>
                </a:solidFill>
              </a:rPr>
              <a:pPr/>
              <a:t>‹#›</a:t>
            </a:fld>
            <a:endParaRPr lang="nl-NL">
              <a:solidFill>
                <a:prstClr val="black">
                  <a:tint val="75000"/>
                </a:prstClr>
              </a:solidFill>
            </a:endParaRPr>
          </a:p>
        </p:txBody>
      </p:sp>
      <p:pic>
        <p:nvPicPr>
          <p:cNvPr id="7" name="Picture 2" descr="logo academisch hospice Demeter">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96336" y="116870"/>
            <a:ext cx="1449392" cy="669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86522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68C73293-5344-4ED2-9971-B9DFA7B4FCC7}" type="datetimeFigureOut">
              <a:rPr lang="nl-NL" smtClean="0">
                <a:solidFill>
                  <a:prstClr val="black">
                    <a:tint val="75000"/>
                  </a:prstClr>
                </a:solidFill>
              </a:rPr>
              <a:pPr/>
              <a:t>22-11-2018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7965215A-7312-4CEC-A4D5-DD7235385415}" type="slidenum">
              <a:rPr lang="nl-NL" smtClean="0">
                <a:solidFill>
                  <a:prstClr val="black">
                    <a:tint val="75000"/>
                  </a:prstClr>
                </a:solidFill>
              </a:rPr>
              <a:pPr/>
              <a:t>‹#›</a:t>
            </a:fld>
            <a:endParaRPr lang="nl-NL">
              <a:solidFill>
                <a:prstClr val="black">
                  <a:tint val="75000"/>
                </a:prstClr>
              </a:solidFill>
            </a:endParaRPr>
          </a:p>
        </p:txBody>
      </p:sp>
      <p:pic>
        <p:nvPicPr>
          <p:cNvPr id="8" name="Picture 2" descr="logo academisch hospice Demeter">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96336" y="116870"/>
            <a:ext cx="1449392" cy="669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825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68C73293-5344-4ED2-9971-B9DFA7B4FCC7}" type="datetimeFigureOut">
              <a:rPr lang="nl-NL" smtClean="0">
                <a:solidFill>
                  <a:prstClr val="black">
                    <a:tint val="75000"/>
                  </a:prstClr>
                </a:solidFill>
              </a:rPr>
              <a:pPr/>
              <a:t>22-11-2018</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7965215A-7312-4CEC-A4D5-DD7235385415}" type="slidenum">
              <a:rPr lang="nl-NL" smtClean="0">
                <a:solidFill>
                  <a:prstClr val="black">
                    <a:tint val="75000"/>
                  </a:prstClr>
                </a:solidFill>
              </a:rPr>
              <a:pPr/>
              <a:t>‹#›</a:t>
            </a:fld>
            <a:endParaRPr lang="nl-NL">
              <a:solidFill>
                <a:prstClr val="black">
                  <a:tint val="75000"/>
                </a:prstClr>
              </a:solidFill>
            </a:endParaRPr>
          </a:p>
        </p:txBody>
      </p:sp>
      <p:pic>
        <p:nvPicPr>
          <p:cNvPr id="10" name="Picture 2" descr="logo academisch hospice Demeter">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96336" y="116870"/>
            <a:ext cx="1449392" cy="669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556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68C73293-5344-4ED2-9971-B9DFA7B4FCC7}" type="datetimeFigureOut">
              <a:rPr lang="nl-NL" smtClean="0">
                <a:solidFill>
                  <a:prstClr val="black">
                    <a:tint val="75000"/>
                  </a:prstClr>
                </a:solidFill>
              </a:rPr>
              <a:pPr/>
              <a:t>22-11-2018</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7965215A-7312-4CEC-A4D5-DD7235385415}" type="slidenum">
              <a:rPr lang="nl-NL" smtClean="0">
                <a:solidFill>
                  <a:prstClr val="black">
                    <a:tint val="75000"/>
                  </a:prstClr>
                </a:solidFill>
              </a:rPr>
              <a:pPr/>
              <a:t>‹#›</a:t>
            </a:fld>
            <a:endParaRPr lang="nl-NL">
              <a:solidFill>
                <a:prstClr val="black">
                  <a:tint val="75000"/>
                </a:prstClr>
              </a:solidFill>
            </a:endParaRPr>
          </a:p>
        </p:txBody>
      </p:sp>
      <p:pic>
        <p:nvPicPr>
          <p:cNvPr id="6" name="Picture 2" descr="logo academisch hospice Demeter">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96336" y="116870"/>
            <a:ext cx="1449392" cy="669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252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8C73293-5344-4ED2-9971-B9DFA7B4FCC7}" type="datetimeFigureOut">
              <a:rPr lang="nl-NL" smtClean="0">
                <a:solidFill>
                  <a:prstClr val="black">
                    <a:tint val="75000"/>
                  </a:prstClr>
                </a:solidFill>
              </a:rPr>
              <a:pPr/>
              <a:t>22-11-2018</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7965215A-7312-4CEC-A4D5-DD7235385415}" type="slidenum">
              <a:rPr lang="nl-NL" smtClean="0">
                <a:solidFill>
                  <a:prstClr val="black">
                    <a:tint val="75000"/>
                  </a:prstClr>
                </a:solidFill>
              </a:rPr>
              <a:pPr/>
              <a:t>‹#›</a:t>
            </a:fld>
            <a:endParaRPr lang="nl-NL">
              <a:solidFill>
                <a:prstClr val="black">
                  <a:tint val="75000"/>
                </a:prstClr>
              </a:solidFill>
            </a:endParaRPr>
          </a:p>
        </p:txBody>
      </p:sp>
      <p:pic>
        <p:nvPicPr>
          <p:cNvPr id="5" name="Picture 2" descr="logo academisch hospice Demeter">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96336" y="116870"/>
            <a:ext cx="1449392" cy="669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146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3805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8C73293-5344-4ED2-9971-B9DFA7B4FCC7}" type="datetimeFigureOut">
              <a:rPr lang="nl-NL" smtClean="0">
                <a:solidFill>
                  <a:prstClr val="black">
                    <a:tint val="75000"/>
                  </a:prstClr>
                </a:solidFill>
              </a:rPr>
              <a:pPr/>
              <a:t>22-11-2018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7965215A-7312-4CEC-A4D5-DD7235385415}" type="slidenum">
              <a:rPr lang="nl-NL" smtClean="0">
                <a:solidFill>
                  <a:prstClr val="black">
                    <a:tint val="75000"/>
                  </a:prstClr>
                </a:solidFill>
              </a:rPr>
              <a:pPr/>
              <a:t>‹#›</a:t>
            </a:fld>
            <a:endParaRPr lang="nl-NL">
              <a:solidFill>
                <a:prstClr val="black">
                  <a:tint val="75000"/>
                </a:prstClr>
              </a:solidFill>
            </a:endParaRPr>
          </a:p>
        </p:txBody>
      </p:sp>
      <p:pic>
        <p:nvPicPr>
          <p:cNvPr id="8" name="Picture 2" descr="logo academisch hospice Demeter">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96336" y="116870"/>
            <a:ext cx="1449392" cy="669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767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8C73293-5344-4ED2-9971-B9DFA7B4FCC7}" type="datetimeFigureOut">
              <a:rPr lang="nl-NL" smtClean="0">
                <a:solidFill>
                  <a:prstClr val="black">
                    <a:tint val="75000"/>
                  </a:prstClr>
                </a:solidFill>
              </a:rPr>
              <a:pPr/>
              <a:t>22-11-2018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7965215A-7312-4CEC-A4D5-DD7235385415}" type="slidenum">
              <a:rPr lang="nl-NL" smtClean="0">
                <a:solidFill>
                  <a:prstClr val="black">
                    <a:tint val="75000"/>
                  </a:prstClr>
                </a:solidFill>
              </a:rPr>
              <a:pPr/>
              <a:t>‹#›</a:t>
            </a:fld>
            <a:endParaRPr lang="nl-NL">
              <a:solidFill>
                <a:prstClr val="black">
                  <a:tint val="75000"/>
                </a:prstClr>
              </a:solidFill>
            </a:endParaRPr>
          </a:p>
        </p:txBody>
      </p:sp>
      <p:pic>
        <p:nvPicPr>
          <p:cNvPr id="8" name="Picture 2" descr="logo academisch hospice Demeter">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96336" y="116870"/>
            <a:ext cx="1449392" cy="669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9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alpha val="65000"/>
          </a:scheme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73293-5344-4ED2-9971-B9DFA7B4FCC7}" type="datetimeFigureOut">
              <a:rPr lang="nl-NL" smtClean="0">
                <a:solidFill>
                  <a:prstClr val="black">
                    <a:tint val="75000"/>
                  </a:prstClr>
                </a:solidFill>
              </a:rPr>
              <a:pPr/>
              <a:t>22-11-2018</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5215A-7312-4CEC-A4D5-DD7235385415}"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77454608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knmg.nl/advies-richtlijnen/dossiers/bewust-afzien-van-eten-en-drinken.ht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988840"/>
            <a:ext cx="7056784" cy="1368152"/>
          </a:xfrm>
        </p:spPr>
        <p:txBody>
          <a:bodyPr>
            <a:normAutofit fontScale="90000"/>
          </a:bodyPr>
          <a:lstStyle/>
          <a:p>
            <a:pPr algn="r"/>
            <a:br>
              <a:rPr lang="nl-NL" altLang="nl-NL" sz="4000" dirty="0">
                <a:latin typeface="Arial" panose="020B0604020202020204" pitchFamily="34" charset="0"/>
              </a:rPr>
            </a:br>
            <a:r>
              <a:rPr lang="nl-NL" altLang="nl-NL" sz="4000" dirty="0">
                <a:latin typeface="Arial" panose="020B0604020202020204" pitchFamily="34" charset="0"/>
              </a:rPr>
              <a:t>  </a:t>
            </a:r>
            <a:r>
              <a:rPr lang="nl-NL" altLang="nl-NL" sz="4000" i="1" dirty="0">
                <a:solidFill>
                  <a:schemeClr val="bg2">
                    <a:lumMod val="10000"/>
                  </a:schemeClr>
                </a:solidFill>
                <a:latin typeface="Arial" panose="020B0604020202020204" pitchFamily="34" charset="0"/>
              </a:rPr>
              <a:t> </a:t>
            </a:r>
            <a:br>
              <a:rPr lang="nl-NL" altLang="nl-NL" dirty="0">
                <a:latin typeface="Arial" panose="020B0604020202020204" pitchFamily="34" charset="0"/>
              </a:rPr>
            </a:br>
            <a:br>
              <a:rPr lang="nl-NL" altLang="nl-NL" dirty="0">
                <a:latin typeface="Arial" panose="020B0604020202020204" pitchFamily="34" charset="0"/>
              </a:rPr>
            </a:br>
            <a:r>
              <a:rPr lang="nl-NL" altLang="nl-NL" sz="1800" dirty="0">
                <a:solidFill>
                  <a:schemeClr val="accent1">
                    <a:lumMod val="50000"/>
                  </a:schemeClr>
                </a:solidFill>
                <a:latin typeface="Arial" panose="020B0604020202020204" pitchFamily="34" charset="0"/>
              </a:rPr>
              <a:t>Gon Uyttewaal RN OCN</a:t>
            </a:r>
            <a:br>
              <a:rPr lang="nl-NL" altLang="nl-NL" sz="1800" dirty="0">
                <a:solidFill>
                  <a:schemeClr val="accent1">
                    <a:lumMod val="50000"/>
                  </a:schemeClr>
                </a:solidFill>
                <a:latin typeface="Arial" panose="020B0604020202020204" pitchFamily="34" charset="0"/>
              </a:rPr>
            </a:br>
            <a:r>
              <a:rPr lang="nl-NL" altLang="nl-NL" sz="1800" i="1" dirty="0">
                <a:solidFill>
                  <a:schemeClr val="accent1">
                    <a:lumMod val="50000"/>
                  </a:schemeClr>
                </a:solidFill>
                <a:latin typeface="Arial" panose="020B0604020202020204" pitchFamily="34" charset="0"/>
              </a:rPr>
              <a:t>Verpleegkundig Specialist </a:t>
            </a:r>
            <a:r>
              <a:rPr lang="nl-NL" altLang="nl-NL" sz="1800" i="1" dirty="0" err="1">
                <a:solidFill>
                  <a:schemeClr val="accent1">
                    <a:lumMod val="50000"/>
                  </a:schemeClr>
                </a:solidFill>
                <a:latin typeface="Arial" panose="020B0604020202020204" pitchFamily="34" charset="0"/>
              </a:rPr>
              <a:t>io</a:t>
            </a:r>
            <a:r>
              <a:rPr lang="nl-NL" altLang="nl-NL" sz="1800" i="1" dirty="0">
                <a:solidFill>
                  <a:schemeClr val="accent1">
                    <a:lumMod val="50000"/>
                  </a:schemeClr>
                </a:solidFill>
                <a:latin typeface="Arial" panose="020B0604020202020204" pitchFamily="34" charset="0"/>
              </a:rPr>
              <a:t> Academisch Hospice Demeter</a:t>
            </a:r>
            <a:br>
              <a:rPr lang="nl-NL" altLang="nl-NL" sz="1800" i="1" dirty="0">
                <a:solidFill>
                  <a:schemeClr val="accent1">
                    <a:lumMod val="50000"/>
                  </a:schemeClr>
                </a:solidFill>
                <a:latin typeface="Arial" panose="020B0604020202020204" pitchFamily="34" charset="0"/>
              </a:rPr>
            </a:br>
            <a:r>
              <a:rPr lang="nl-NL" altLang="nl-NL" sz="1800" i="1" dirty="0">
                <a:solidFill>
                  <a:schemeClr val="accent1">
                    <a:lumMod val="50000"/>
                  </a:schemeClr>
                </a:solidFill>
                <a:latin typeface="Arial" panose="020B0604020202020204" pitchFamily="34" charset="0"/>
              </a:rPr>
              <a:t>Consulent Palliatie Team Midden-Nederland</a:t>
            </a:r>
            <a:br>
              <a:rPr lang="nl-NL" altLang="nl-NL" i="1" dirty="0">
                <a:latin typeface="Arial" panose="020B0604020202020204" pitchFamily="34" charset="0"/>
              </a:rPr>
            </a:br>
            <a:endParaRPr lang="nl-NL" dirty="0"/>
          </a:p>
        </p:txBody>
      </p:sp>
      <p:sp>
        <p:nvSpPr>
          <p:cNvPr id="3" name="Tekstvak 2"/>
          <p:cNvSpPr txBox="1"/>
          <p:nvPr/>
        </p:nvSpPr>
        <p:spPr>
          <a:xfrm>
            <a:off x="467544" y="620688"/>
            <a:ext cx="6048672" cy="1200329"/>
          </a:xfrm>
          <a:prstGeom prst="rect">
            <a:avLst/>
          </a:prstGeom>
          <a:noFill/>
        </p:spPr>
        <p:txBody>
          <a:bodyPr wrap="square" rtlCol="0">
            <a:spAutoFit/>
          </a:bodyPr>
          <a:lstStyle/>
          <a:p>
            <a:r>
              <a:rPr lang="nl-NL" sz="3600" b="1" dirty="0">
                <a:solidFill>
                  <a:schemeClr val="bg2">
                    <a:lumMod val="10000"/>
                  </a:schemeClr>
                </a:solidFill>
              </a:rPr>
              <a:t>Stoppen met eten en drinken</a:t>
            </a:r>
          </a:p>
          <a:p>
            <a:r>
              <a:rPr lang="nl-NL" sz="3600" b="1" dirty="0">
                <a:solidFill>
                  <a:schemeClr val="bg2">
                    <a:lumMod val="10000"/>
                  </a:schemeClr>
                </a:solidFill>
              </a:rPr>
              <a:t>om de dood te bespoedigen </a:t>
            </a:r>
          </a:p>
        </p:txBody>
      </p:sp>
    </p:spTree>
    <p:extLst>
      <p:ext uri="{BB962C8B-B14F-4D97-AF65-F5344CB8AC3E}">
        <p14:creationId xmlns:p14="http://schemas.microsoft.com/office/powerpoint/2010/main" val="1440836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Waarom verminderde eetlust?</a:t>
            </a:r>
          </a:p>
        </p:txBody>
      </p:sp>
      <p:sp>
        <p:nvSpPr>
          <p:cNvPr id="3" name="Tijdelijke aanduiding voor inhoud 2"/>
          <p:cNvSpPr>
            <a:spLocks noGrp="1"/>
          </p:cNvSpPr>
          <p:nvPr>
            <p:ph idx="1"/>
          </p:nvPr>
        </p:nvSpPr>
        <p:spPr/>
        <p:txBody>
          <a:bodyPr>
            <a:normAutofit lnSpcReduction="10000"/>
          </a:bodyPr>
          <a:lstStyle/>
          <a:p>
            <a:r>
              <a:rPr lang="nl-NL" dirty="0"/>
              <a:t>Misselijkheid </a:t>
            </a:r>
          </a:p>
          <a:p>
            <a:r>
              <a:rPr lang="nl-NL" dirty="0"/>
              <a:t>Gebrek aan energie / gebrek aan zuurstof</a:t>
            </a:r>
          </a:p>
          <a:p>
            <a:r>
              <a:rPr lang="nl-NL" dirty="0"/>
              <a:t>Uitval vitale organen</a:t>
            </a:r>
          </a:p>
          <a:p>
            <a:r>
              <a:rPr lang="nl-NL" dirty="0"/>
              <a:t>Aversie tegen eten</a:t>
            </a:r>
          </a:p>
          <a:p>
            <a:r>
              <a:rPr lang="nl-NL" dirty="0"/>
              <a:t>Mondslijmvliesproblemen</a:t>
            </a:r>
          </a:p>
          <a:p>
            <a:r>
              <a:rPr lang="nl-NL" dirty="0"/>
              <a:t>Niet passende voeding</a:t>
            </a:r>
          </a:p>
          <a:p>
            <a:r>
              <a:rPr lang="nl-NL" dirty="0"/>
              <a:t>Ontbreken passende prothese</a:t>
            </a:r>
          </a:p>
          <a:p>
            <a:r>
              <a:rPr lang="nl-NL" dirty="0" err="1"/>
              <a:t>Electrolyten</a:t>
            </a:r>
            <a:r>
              <a:rPr lang="nl-NL" dirty="0"/>
              <a:t> disbalans</a:t>
            </a:r>
          </a:p>
          <a:p>
            <a:endParaRPr lang="nl-NL" dirty="0"/>
          </a:p>
          <a:p>
            <a:endParaRPr lang="nl-NL" dirty="0"/>
          </a:p>
          <a:p>
            <a:endParaRPr lang="nl-NL" dirty="0"/>
          </a:p>
        </p:txBody>
      </p:sp>
    </p:spTree>
    <p:extLst>
      <p:ext uri="{BB962C8B-B14F-4D97-AF65-F5344CB8AC3E}">
        <p14:creationId xmlns:p14="http://schemas.microsoft.com/office/powerpoint/2010/main" val="4028750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Anorexie / Cachexie Syndroom</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5616" y="1412776"/>
            <a:ext cx="6510864" cy="4712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7008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Wat is de betekenis van eten en drinken?</a:t>
            </a:r>
          </a:p>
        </p:txBody>
      </p:sp>
      <p:pic>
        <p:nvPicPr>
          <p:cNvPr id="409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58463" y="1600200"/>
            <a:ext cx="602707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7307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Stelling</a:t>
            </a:r>
          </a:p>
        </p:txBody>
      </p:sp>
      <p:sp>
        <p:nvSpPr>
          <p:cNvPr id="3" name="Tijdelijke aanduiding voor inhoud 2"/>
          <p:cNvSpPr>
            <a:spLocks noGrp="1"/>
          </p:cNvSpPr>
          <p:nvPr>
            <p:ph idx="1"/>
          </p:nvPr>
        </p:nvSpPr>
        <p:spPr/>
        <p:txBody>
          <a:bodyPr/>
          <a:lstStyle/>
          <a:p>
            <a:pPr marL="0" indent="0">
              <a:buNone/>
            </a:pPr>
            <a:r>
              <a:rPr lang="nl-NL" dirty="0"/>
              <a:t>Het afzien van eten en drinken om de dood te bespoedigen is een uitvoerbare en humane wijze van sterven</a:t>
            </a:r>
          </a:p>
          <a:p>
            <a:pPr marL="0" indent="0">
              <a:buNone/>
            </a:pPr>
            <a:endParaRPr lang="nl-NL" dirty="0"/>
          </a:p>
        </p:txBody>
      </p:sp>
    </p:spTree>
    <p:extLst>
      <p:ext uri="{BB962C8B-B14F-4D97-AF65-F5344CB8AC3E}">
        <p14:creationId xmlns:p14="http://schemas.microsoft.com/office/powerpoint/2010/main" val="852787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Mw</a:t>
            </a:r>
            <a:r>
              <a:rPr lang="nl-NL" dirty="0"/>
              <a:t> </a:t>
            </a:r>
            <a:r>
              <a:rPr lang="nl-NL" dirty="0" err="1"/>
              <a:t>vd</a:t>
            </a:r>
            <a:r>
              <a:rPr lang="nl-NL" dirty="0"/>
              <a:t> Linden</a:t>
            </a:r>
          </a:p>
        </p:txBody>
      </p:sp>
      <p:pic>
        <p:nvPicPr>
          <p:cNvPr id="11" name="Tijdelijke aanduiding voor inhoud 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59631" y="1556792"/>
            <a:ext cx="7142217" cy="4752528"/>
          </a:xfrm>
        </p:spPr>
      </p:pic>
      <p:sp>
        <p:nvSpPr>
          <p:cNvPr id="4" name="Tekstvak 3"/>
          <p:cNvSpPr txBox="1"/>
          <p:nvPr/>
        </p:nvSpPr>
        <p:spPr>
          <a:xfrm>
            <a:off x="6588225" y="6453336"/>
            <a:ext cx="2016224" cy="307777"/>
          </a:xfrm>
          <a:prstGeom prst="rect">
            <a:avLst/>
          </a:prstGeom>
          <a:noFill/>
        </p:spPr>
        <p:txBody>
          <a:bodyPr wrap="square" rtlCol="0">
            <a:spAutoFit/>
          </a:bodyPr>
          <a:lstStyle/>
          <a:p>
            <a:r>
              <a:rPr lang="nl-NL" sz="1400" dirty="0"/>
              <a:t>Foto: Nienke </a:t>
            </a:r>
            <a:r>
              <a:rPr lang="nl-NL" sz="1400" dirty="0" err="1"/>
              <a:t>Thien</a:t>
            </a:r>
            <a:endParaRPr lang="nl-NL" sz="1400" dirty="0"/>
          </a:p>
        </p:txBody>
      </p:sp>
    </p:spTree>
    <p:extLst>
      <p:ext uri="{BB962C8B-B14F-4D97-AF65-F5344CB8AC3E}">
        <p14:creationId xmlns:p14="http://schemas.microsoft.com/office/powerpoint/2010/main" val="1884194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fontScale="92500" lnSpcReduction="20000"/>
          </a:bodyPr>
          <a:lstStyle/>
          <a:p>
            <a:r>
              <a:rPr lang="nl-NL" dirty="0"/>
              <a:t>Vrouw (1940) </a:t>
            </a:r>
          </a:p>
          <a:p>
            <a:r>
              <a:rPr lang="nl-NL" dirty="0"/>
              <a:t>Toetsing ondraaglijk lijden onhaalbaar</a:t>
            </a:r>
          </a:p>
          <a:p>
            <a:r>
              <a:rPr lang="nl-NL" dirty="0"/>
              <a:t>Progressief dementieel beeld, nog wel wilsbekwaam (oordeel psychiater)</a:t>
            </a:r>
          </a:p>
          <a:p>
            <a:r>
              <a:rPr lang="nl-NL" dirty="0"/>
              <a:t>Kwetsbare </a:t>
            </a:r>
            <a:r>
              <a:rPr lang="nl-NL" dirty="0" err="1"/>
              <a:t>psyche</a:t>
            </a:r>
            <a:r>
              <a:rPr lang="nl-NL" dirty="0"/>
              <a:t> / chronische depressie</a:t>
            </a:r>
          </a:p>
          <a:p>
            <a:r>
              <a:rPr lang="nl-NL" dirty="0"/>
              <a:t>Leeft afgezonderd m.u.v.  een zaakwaarnemer </a:t>
            </a:r>
          </a:p>
          <a:p>
            <a:r>
              <a:rPr lang="nl-NL" dirty="0"/>
              <a:t>Kwetsbaar zorgvangnet</a:t>
            </a:r>
          </a:p>
          <a:p>
            <a:r>
              <a:rPr lang="nl-NL" dirty="0"/>
              <a:t>Nog geen thuiszorg</a:t>
            </a:r>
          </a:p>
          <a:p>
            <a:endParaRPr lang="nl-NL" dirty="0"/>
          </a:p>
          <a:p>
            <a:r>
              <a:rPr lang="nl-NL" dirty="0"/>
              <a:t>Kiest voor STED</a:t>
            </a:r>
          </a:p>
          <a:p>
            <a:endParaRPr lang="nl-NL" dirty="0"/>
          </a:p>
        </p:txBody>
      </p:sp>
    </p:spTree>
    <p:extLst>
      <p:ext uri="{BB962C8B-B14F-4D97-AF65-F5344CB8AC3E}">
        <p14:creationId xmlns:p14="http://schemas.microsoft.com/office/powerpoint/2010/main" val="643897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BC0000-857A-41DE-B4B5-35F8C9EB8146}"/>
              </a:ext>
            </a:extLst>
          </p:cNvPr>
          <p:cNvSpPr>
            <a:spLocks noGrp="1"/>
          </p:cNvSpPr>
          <p:nvPr>
            <p:ph type="title"/>
          </p:nvPr>
        </p:nvSpPr>
        <p:spPr>
          <a:xfrm>
            <a:off x="457200" y="908720"/>
            <a:ext cx="6635080" cy="2016224"/>
          </a:xfrm>
        </p:spPr>
        <p:txBody>
          <a:bodyPr/>
          <a:lstStyle/>
          <a:p>
            <a:r>
              <a:rPr lang="nl-NL" dirty="0"/>
              <a:t>Welke informatie hebben we nodig?</a:t>
            </a:r>
          </a:p>
        </p:txBody>
      </p:sp>
    </p:spTree>
    <p:extLst>
      <p:ext uri="{BB962C8B-B14F-4D97-AF65-F5344CB8AC3E}">
        <p14:creationId xmlns:p14="http://schemas.microsoft.com/office/powerpoint/2010/main" val="3481476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Zorgaspecten </a:t>
            </a:r>
          </a:p>
        </p:txBody>
      </p:sp>
      <p:sp>
        <p:nvSpPr>
          <p:cNvPr id="3" name="Tijdelijke aanduiding voor inhoud 2"/>
          <p:cNvSpPr>
            <a:spLocks noGrp="1"/>
          </p:cNvSpPr>
          <p:nvPr>
            <p:ph idx="1"/>
          </p:nvPr>
        </p:nvSpPr>
        <p:spPr>
          <a:xfrm>
            <a:off x="457200" y="1600200"/>
            <a:ext cx="8363272" cy="4525963"/>
          </a:xfrm>
        </p:spPr>
        <p:txBody>
          <a:bodyPr>
            <a:normAutofit fontScale="92500" lnSpcReduction="10000"/>
          </a:bodyPr>
          <a:lstStyle/>
          <a:p>
            <a:pPr marL="514350" indent="-514350">
              <a:buFont typeface="+mj-lt"/>
              <a:buAutoNum type="arabicPeriod"/>
            </a:pPr>
            <a:r>
              <a:rPr lang="nl-NL" dirty="0"/>
              <a:t>Ondersteuning  bieden besluit en dit volhouden – Risico op vergeten </a:t>
            </a:r>
          </a:p>
          <a:p>
            <a:pPr marL="514350" indent="-514350">
              <a:buFont typeface="+mj-lt"/>
              <a:buAutoNum type="arabicPeriod"/>
            </a:pPr>
            <a:r>
              <a:rPr lang="nl-NL" dirty="0"/>
              <a:t>Lichamelijke zorg </a:t>
            </a:r>
            <a:r>
              <a:rPr lang="nl-NL" dirty="0" err="1"/>
              <a:t>oa</a:t>
            </a:r>
            <a:r>
              <a:rPr lang="nl-NL" dirty="0"/>
              <a:t> mondzorg</a:t>
            </a:r>
          </a:p>
          <a:p>
            <a:pPr marL="514350" indent="-514350">
              <a:buFont typeface="+mj-lt"/>
              <a:buAutoNum type="arabicPeriod"/>
            </a:pPr>
            <a:r>
              <a:rPr lang="nl-NL" dirty="0"/>
              <a:t>Risico op onttrekking antidepressivum en cafeïne (</a:t>
            </a:r>
            <a:r>
              <a:rPr lang="nl-NL" dirty="0" err="1"/>
              <a:t>sertraline</a:t>
            </a:r>
            <a:r>
              <a:rPr lang="nl-NL" dirty="0"/>
              <a:t> 1 x 150 mg)</a:t>
            </a:r>
          </a:p>
          <a:p>
            <a:pPr marL="514350" indent="-514350">
              <a:buFont typeface="+mj-lt"/>
              <a:buAutoNum type="arabicPeriod"/>
            </a:pPr>
            <a:r>
              <a:rPr lang="nl-NL" dirty="0"/>
              <a:t>Tijdig zorgen en anticiperen prodromen delier</a:t>
            </a:r>
          </a:p>
          <a:p>
            <a:pPr marL="514350" indent="-514350">
              <a:buFont typeface="+mj-lt"/>
              <a:buAutoNum type="arabicPeriod"/>
            </a:pPr>
            <a:r>
              <a:rPr lang="nl-NL" dirty="0"/>
              <a:t>Ondersteunen zaakwaarnemer / risico </a:t>
            </a:r>
            <a:r>
              <a:rPr lang="nl-NL" dirty="0" err="1"/>
              <a:t>burn</a:t>
            </a:r>
            <a:r>
              <a:rPr lang="nl-NL" dirty="0"/>
              <a:t> out</a:t>
            </a:r>
          </a:p>
          <a:p>
            <a:pPr marL="514350" indent="-514350">
              <a:buFont typeface="+mj-lt"/>
              <a:buAutoNum type="arabicPeriod"/>
            </a:pPr>
            <a:r>
              <a:rPr lang="nl-NL" dirty="0"/>
              <a:t>Afstemming samenwerking verschillende betrokken disciplines</a:t>
            </a:r>
          </a:p>
          <a:p>
            <a:endParaRPr lang="nl-NL" dirty="0"/>
          </a:p>
        </p:txBody>
      </p:sp>
    </p:spTree>
    <p:extLst>
      <p:ext uri="{BB962C8B-B14F-4D97-AF65-F5344CB8AC3E}">
        <p14:creationId xmlns:p14="http://schemas.microsoft.com/office/powerpoint/2010/main" val="3018175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715200" cy="3802434"/>
          </a:xfrm>
        </p:spPr>
        <p:txBody>
          <a:bodyPr>
            <a:normAutofit/>
          </a:bodyPr>
          <a:lstStyle/>
          <a:p>
            <a:r>
              <a:rPr lang="nl-NL" sz="3600" dirty="0"/>
              <a:t>Wij als V&amp;Z hebben voldoende kennis, kunde en tijd om patiënt die kiest voor STED thuis te begeleiden</a:t>
            </a:r>
          </a:p>
        </p:txBody>
      </p:sp>
      <p:sp>
        <p:nvSpPr>
          <p:cNvPr id="3" name="Tijdelijke aanduiding voor inhoud 2"/>
          <p:cNvSpPr>
            <a:spLocks noGrp="1"/>
          </p:cNvSpPr>
          <p:nvPr>
            <p:ph idx="1"/>
          </p:nvPr>
        </p:nvSpPr>
        <p:spPr>
          <a:xfrm>
            <a:off x="2483768" y="3861048"/>
            <a:ext cx="6048672" cy="2265115"/>
          </a:xfrm>
        </p:spPr>
        <p:txBody>
          <a:bodyPr>
            <a:normAutofit/>
          </a:bodyPr>
          <a:lstStyle/>
          <a:p>
            <a:pPr marL="514350" indent="-514350">
              <a:buFont typeface="+mj-lt"/>
              <a:buAutoNum type="arabicPeriod"/>
            </a:pPr>
            <a:r>
              <a:rPr lang="nl-NL" sz="3600" dirty="0"/>
              <a:t>Eens</a:t>
            </a:r>
          </a:p>
          <a:p>
            <a:pPr marL="514350" indent="-514350">
              <a:buFont typeface="+mj-lt"/>
              <a:buAutoNum type="arabicPeriod"/>
            </a:pPr>
            <a:r>
              <a:rPr lang="nl-NL" sz="3600" dirty="0"/>
              <a:t>Oneens</a:t>
            </a:r>
          </a:p>
        </p:txBody>
      </p:sp>
    </p:spTree>
    <p:extLst>
      <p:ext uri="{BB962C8B-B14F-4D97-AF65-F5344CB8AC3E}">
        <p14:creationId xmlns:p14="http://schemas.microsoft.com/office/powerpoint/2010/main" val="3383242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Voorbereiding</a:t>
            </a:r>
          </a:p>
        </p:txBody>
      </p:sp>
      <p:sp>
        <p:nvSpPr>
          <p:cNvPr id="3" name="Tijdelijke aanduiding voor inhoud 2"/>
          <p:cNvSpPr>
            <a:spLocks noGrp="1"/>
          </p:cNvSpPr>
          <p:nvPr>
            <p:ph idx="1"/>
          </p:nvPr>
        </p:nvSpPr>
        <p:spPr/>
        <p:txBody>
          <a:bodyPr/>
          <a:lstStyle/>
          <a:p>
            <a:r>
              <a:rPr lang="nl-NL" dirty="0"/>
              <a:t>informatie, voorbereiding en ondersteuning van patiënt en naasten;</a:t>
            </a:r>
          </a:p>
          <a:p>
            <a:r>
              <a:rPr lang="nl-NL" dirty="0"/>
              <a:t>aanpassing van medicatie; </a:t>
            </a:r>
          </a:p>
          <a:p>
            <a:r>
              <a:rPr lang="nl-NL" dirty="0"/>
              <a:t>organisatie en coördinatie van de zorg;</a:t>
            </a:r>
          </a:p>
          <a:p>
            <a:r>
              <a:rPr lang="nl-NL" dirty="0"/>
              <a:t>het opstellen van een schriftelijke wilsverklaring en aanwijzen van een wettelijk vertegenwoordiger</a:t>
            </a:r>
          </a:p>
        </p:txBody>
      </p:sp>
    </p:spTree>
    <p:extLst>
      <p:ext uri="{BB962C8B-B14F-4D97-AF65-F5344CB8AC3E}">
        <p14:creationId xmlns:p14="http://schemas.microsoft.com/office/powerpoint/2010/main" val="1202485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err="1"/>
              <a:t>Disclosure</a:t>
            </a:r>
            <a:r>
              <a:rPr lang="nl-NL" dirty="0"/>
              <a:t> belangen spreker</a:t>
            </a:r>
            <a:br>
              <a:rPr lang="nl-NL" dirty="0"/>
            </a:br>
            <a:r>
              <a:rPr lang="nl-NL" dirty="0"/>
              <a:t>Gon Uyttewaal</a:t>
            </a:r>
          </a:p>
        </p:txBody>
      </p:sp>
      <p:sp>
        <p:nvSpPr>
          <p:cNvPr id="3" name="Text Placeholder 2"/>
          <p:cNvSpPr>
            <a:spLocks noGrp="1"/>
          </p:cNvSpPr>
          <p:nvPr>
            <p:ph type="body" idx="1"/>
          </p:nvPr>
        </p:nvSpPr>
        <p:spPr/>
        <p:txBody>
          <a:bodyPr>
            <a:normAutofit fontScale="92500" lnSpcReduction="20000"/>
          </a:bodyPr>
          <a:lstStyle/>
          <a:p>
            <a:r>
              <a:rPr lang="nl-NL" dirty="0"/>
              <a:t>Potentiële belangenverstrengeling</a:t>
            </a:r>
          </a:p>
        </p:txBody>
      </p:sp>
      <p:sp>
        <p:nvSpPr>
          <p:cNvPr id="4" name="Content Placeholder 3"/>
          <p:cNvSpPr>
            <a:spLocks noGrp="1"/>
          </p:cNvSpPr>
          <p:nvPr>
            <p:ph sz="half" idx="2"/>
          </p:nvPr>
        </p:nvSpPr>
        <p:spPr/>
        <p:txBody>
          <a:bodyPr/>
          <a:lstStyle/>
          <a:p>
            <a:r>
              <a:rPr lang="nl-NL" dirty="0"/>
              <a:t>Sponsoring of onderzoeksgeld</a:t>
            </a:r>
          </a:p>
          <a:p>
            <a:r>
              <a:rPr lang="nl-NL" dirty="0"/>
              <a:t>Honorarium of andere financiële vergoeding</a:t>
            </a:r>
          </a:p>
          <a:p>
            <a:r>
              <a:rPr lang="nl-NL" dirty="0"/>
              <a:t>Aandeelhouder </a:t>
            </a:r>
          </a:p>
          <a:p>
            <a:r>
              <a:rPr lang="nl-NL" dirty="0"/>
              <a:t>Andere relatie nl.</a:t>
            </a:r>
          </a:p>
        </p:txBody>
      </p:sp>
      <p:sp>
        <p:nvSpPr>
          <p:cNvPr id="12" name="Text Placeholder 11">
            <a:extLst>
              <a:ext uri="{FF2B5EF4-FFF2-40B4-BE49-F238E27FC236}">
                <a16:creationId xmlns:a16="http://schemas.microsoft.com/office/drawing/2014/main" id="{6CE44943-72A0-4617-97A6-3C7EF0FC5566}"/>
              </a:ext>
            </a:extLst>
          </p:cNvPr>
          <p:cNvSpPr>
            <a:spLocks noGrp="1"/>
          </p:cNvSpPr>
          <p:nvPr>
            <p:ph type="body" sz="quarter" idx="3"/>
          </p:nvPr>
        </p:nvSpPr>
        <p:spPr/>
        <p:txBody>
          <a:bodyPr>
            <a:normAutofit fontScale="92500" lnSpcReduction="20000"/>
          </a:bodyPr>
          <a:lstStyle/>
          <a:p>
            <a:r>
              <a:rPr lang="en-US" dirty="0" err="1"/>
              <a:t>Geen</a:t>
            </a:r>
            <a:endParaRPr lang="nl-NL" dirty="0"/>
          </a:p>
        </p:txBody>
      </p:sp>
      <p:sp>
        <p:nvSpPr>
          <p:cNvPr id="11" name="Content Placeholder 10">
            <a:extLst>
              <a:ext uri="{FF2B5EF4-FFF2-40B4-BE49-F238E27FC236}">
                <a16:creationId xmlns:a16="http://schemas.microsoft.com/office/drawing/2014/main" id="{DAB9F61B-C768-4880-A4DB-FA4CAFEAB32D}"/>
              </a:ext>
            </a:extLst>
          </p:cNvPr>
          <p:cNvSpPr>
            <a:spLocks noGrp="1"/>
          </p:cNvSpPr>
          <p:nvPr>
            <p:ph sz="quarter" idx="4"/>
          </p:nvPr>
        </p:nvSpPr>
        <p:spPr/>
        <p:txBody>
          <a:bodyPr/>
          <a:lstStyle/>
          <a:p>
            <a:pPr marL="0" indent="0">
              <a:buNone/>
            </a:pPr>
            <a:r>
              <a:rPr lang="en-US" dirty="0" err="1"/>
              <a:t>Geen</a:t>
            </a:r>
            <a:endParaRPr lang="en-US" dirty="0"/>
          </a:p>
          <a:p>
            <a:endParaRPr lang="en-US" dirty="0"/>
          </a:p>
          <a:p>
            <a:pPr marL="0" indent="0">
              <a:buNone/>
            </a:pPr>
            <a:endParaRPr lang="nl-NL" dirty="0"/>
          </a:p>
        </p:txBody>
      </p:sp>
    </p:spTree>
    <p:extLst>
      <p:ext uri="{BB962C8B-B14F-4D97-AF65-F5344CB8AC3E}">
        <p14:creationId xmlns:p14="http://schemas.microsoft.com/office/powerpoint/2010/main" val="994776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Voorbereiden</a:t>
            </a:r>
          </a:p>
        </p:txBody>
      </p:sp>
      <p:sp>
        <p:nvSpPr>
          <p:cNvPr id="3" name="Tijdelijke aanduiding voor inhoud 2"/>
          <p:cNvSpPr>
            <a:spLocks noGrp="1"/>
          </p:cNvSpPr>
          <p:nvPr>
            <p:ph idx="1"/>
          </p:nvPr>
        </p:nvSpPr>
        <p:spPr/>
        <p:txBody>
          <a:bodyPr/>
          <a:lstStyle/>
          <a:p>
            <a:r>
              <a:rPr lang="nl-NL" dirty="0"/>
              <a:t>Minder honger gevoel bij afbouw koolhydraten en suikers</a:t>
            </a:r>
          </a:p>
          <a:p>
            <a:r>
              <a:rPr lang="nl-NL" dirty="0"/>
              <a:t>Minder dorstgevoel bij goede mondzorg</a:t>
            </a:r>
          </a:p>
          <a:p>
            <a:r>
              <a:rPr lang="nl-NL" dirty="0"/>
              <a:t>50 cc water per dag voor mondzorg</a:t>
            </a:r>
          </a:p>
          <a:p>
            <a:r>
              <a:rPr lang="nl-NL" dirty="0"/>
              <a:t>Inbouw beschermmaatregels</a:t>
            </a:r>
          </a:p>
        </p:txBody>
      </p:sp>
    </p:spTree>
    <p:extLst>
      <p:ext uri="{BB962C8B-B14F-4D97-AF65-F5344CB8AC3E}">
        <p14:creationId xmlns:p14="http://schemas.microsoft.com/office/powerpoint/2010/main" val="3238091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indent="0">
              <a:buNone/>
            </a:pPr>
            <a:r>
              <a:rPr lang="nl-NL" dirty="0"/>
              <a:t>Medicatiegebruik</a:t>
            </a:r>
          </a:p>
          <a:p>
            <a:pPr marL="0" indent="0">
              <a:buNone/>
            </a:pPr>
            <a:endParaRPr lang="nl-NL" dirty="0"/>
          </a:p>
          <a:p>
            <a:pPr marL="0" indent="0">
              <a:buNone/>
            </a:pPr>
            <a:r>
              <a:rPr lang="nl-NL" dirty="0"/>
              <a:t>Wat doen we met orale anti </a:t>
            </a:r>
            <a:r>
              <a:rPr lang="nl-NL" dirty="0" err="1"/>
              <a:t>depressivum</a:t>
            </a:r>
            <a:r>
              <a:rPr lang="nl-NL" dirty="0"/>
              <a:t> met risico op onttrekking?</a:t>
            </a:r>
          </a:p>
          <a:p>
            <a:pPr marL="0" indent="0">
              <a:buNone/>
            </a:pPr>
            <a:endParaRPr lang="nl-NL" dirty="0"/>
          </a:p>
          <a:p>
            <a:pPr marL="514350" indent="-514350">
              <a:buFont typeface="+mj-lt"/>
              <a:buAutoNum type="arabicPeriod"/>
            </a:pPr>
            <a:r>
              <a:rPr lang="nl-NL" dirty="0"/>
              <a:t>Stoppen</a:t>
            </a:r>
          </a:p>
          <a:p>
            <a:pPr marL="514350" indent="-514350">
              <a:buFont typeface="+mj-lt"/>
              <a:buAutoNum type="arabicPeriod"/>
            </a:pPr>
            <a:r>
              <a:rPr lang="nl-NL" dirty="0"/>
              <a:t>Continueren</a:t>
            </a:r>
          </a:p>
        </p:txBody>
      </p:sp>
    </p:spTree>
    <p:extLst>
      <p:ext uri="{BB962C8B-B14F-4D97-AF65-F5344CB8AC3E}">
        <p14:creationId xmlns:p14="http://schemas.microsoft.com/office/powerpoint/2010/main" val="1283619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Conclusie</a:t>
            </a:r>
          </a:p>
        </p:txBody>
      </p:sp>
      <p:sp>
        <p:nvSpPr>
          <p:cNvPr id="3" name="Tijdelijke aanduiding voor inhoud 2"/>
          <p:cNvSpPr>
            <a:spLocks noGrp="1"/>
          </p:cNvSpPr>
          <p:nvPr>
            <p:ph idx="1"/>
          </p:nvPr>
        </p:nvSpPr>
        <p:spPr/>
        <p:txBody>
          <a:bodyPr>
            <a:normAutofit/>
          </a:bodyPr>
          <a:lstStyle/>
          <a:p>
            <a:r>
              <a:rPr lang="nl-NL" dirty="0"/>
              <a:t>Belang </a:t>
            </a:r>
            <a:r>
              <a:rPr lang="nl-NL" dirty="0" err="1"/>
              <a:t>multi-disciplinaire</a:t>
            </a:r>
            <a:r>
              <a:rPr lang="nl-NL" dirty="0"/>
              <a:t> samenwerking</a:t>
            </a:r>
          </a:p>
          <a:p>
            <a:r>
              <a:rPr lang="nl-NL" dirty="0"/>
              <a:t>Vroegtijdig aanwezigheid medicatie, zorgmiddelen</a:t>
            </a:r>
          </a:p>
          <a:p>
            <a:r>
              <a:rPr lang="nl-NL" dirty="0"/>
              <a:t>Belang anticiperen op scenario’s</a:t>
            </a:r>
          </a:p>
          <a:p>
            <a:r>
              <a:rPr lang="nl-NL" dirty="0"/>
              <a:t>Mondzorg, decubituspreventie</a:t>
            </a:r>
          </a:p>
          <a:p>
            <a:r>
              <a:rPr lang="nl-NL" dirty="0"/>
              <a:t>Tijdig signaleren symptomen</a:t>
            </a:r>
          </a:p>
          <a:p>
            <a:r>
              <a:rPr lang="nl-NL" dirty="0"/>
              <a:t>Voorkom transities</a:t>
            </a:r>
          </a:p>
          <a:p>
            <a:endParaRPr lang="nl-NL" dirty="0"/>
          </a:p>
        </p:txBody>
      </p:sp>
    </p:spTree>
    <p:extLst>
      <p:ext uri="{BB962C8B-B14F-4D97-AF65-F5344CB8AC3E}">
        <p14:creationId xmlns:p14="http://schemas.microsoft.com/office/powerpoint/2010/main" val="2601586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Wie?</a:t>
            </a:r>
          </a:p>
        </p:txBody>
      </p:sp>
      <p:sp>
        <p:nvSpPr>
          <p:cNvPr id="3" name="Tijdelijke aanduiding voor inhoud 2"/>
          <p:cNvSpPr>
            <a:spLocks noGrp="1"/>
          </p:cNvSpPr>
          <p:nvPr>
            <p:ph idx="1"/>
          </p:nvPr>
        </p:nvSpPr>
        <p:spPr/>
        <p:txBody>
          <a:bodyPr/>
          <a:lstStyle/>
          <a:p>
            <a:r>
              <a:rPr lang="nl-NL" dirty="0"/>
              <a:t>Wilsbekwame mensen</a:t>
            </a:r>
          </a:p>
          <a:p>
            <a:r>
              <a:rPr lang="nl-NL" dirty="0"/>
              <a:t>Diversiteit van redenen</a:t>
            </a:r>
          </a:p>
          <a:p>
            <a:r>
              <a:rPr lang="nl-NL" dirty="0"/>
              <a:t>Onderzoek Chabot (2007): 50% had een afgewezen euthanasieverzoek</a:t>
            </a:r>
          </a:p>
          <a:p>
            <a:endParaRPr lang="nl-NL" dirty="0"/>
          </a:p>
        </p:txBody>
      </p:sp>
    </p:spTree>
    <p:extLst>
      <p:ext uri="{BB962C8B-B14F-4D97-AF65-F5344CB8AC3E}">
        <p14:creationId xmlns:p14="http://schemas.microsoft.com/office/powerpoint/2010/main" val="1873231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Taken zorgverleners</a:t>
            </a:r>
          </a:p>
        </p:txBody>
      </p:sp>
      <p:sp>
        <p:nvSpPr>
          <p:cNvPr id="3" name="Tijdelijke aanduiding voor inhoud 2"/>
          <p:cNvSpPr>
            <a:spLocks noGrp="1"/>
          </p:cNvSpPr>
          <p:nvPr>
            <p:ph idx="1"/>
          </p:nvPr>
        </p:nvSpPr>
        <p:spPr/>
        <p:txBody>
          <a:bodyPr/>
          <a:lstStyle/>
          <a:p>
            <a:pPr marL="0" indent="0">
              <a:buNone/>
            </a:pPr>
            <a:r>
              <a:rPr lang="nl-NL" dirty="0"/>
              <a:t>De taken van de betrokken hulpverleners zijn achtereenvolgens:</a:t>
            </a:r>
          </a:p>
          <a:p>
            <a:pPr marL="0" indent="0">
              <a:buNone/>
            </a:pPr>
            <a:endParaRPr lang="nl-NL" dirty="0"/>
          </a:p>
          <a:p>
            <a:pPr marL="514350" indent="-514350">
              <a:buFont typeface="+mj-lt"/>
              <a:buAutoNum type="arabicPeriod"/>
            </a:pPr>
            <a:r>
              <a:rPr lang="nl-NL" dirty="0"/>
              <a:t>het verstrekken van informatie;</a:t>
            </a:r>
          </a:p>
          <a:p>
            <a:pPr marL="514350" indent="-514350">
              <a:buFont typeface="+mj-lt"/>
              <a:buAutoNum type="arabicPeriod"/>
            </a:pPr>
            <a:r>
              <a:rPr lang="nl-NL" dirty="0"/>
              <a:t>het voorbereiden van de patiënt;</a:t>
            </a:r>
          </a:p>
          <a:p>
            <a:pPr marL="514350" indent="-514350">
              <a:buFont typeface="+mj-lt"/>
              <a:buAutoNum type="arabicPeriod"/>
            </a:pPr>
            <a:r>
              <a:rPr lang="nl-NL" dirty="0"/>
              <a:t>het begeleiden van de patiënt.</a:t>
            </a:r>
          </a:p>
        </p:txBody>
      </p:sp>
    </p:spTree>
    <p:extLst>
      <p:ext uri="{BB962C8B-B14F-4D97-AF65-F5344CB8AC3E}">
        <p14:creationId xmlns:p14="http://schemas.microsoft.com/office/powerpoint/2010/main" val="3558841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Stoppen met medicatie</a:t>
            </a:r>
          </a:p>
        </p:txBody>
      </p:sp>
      <p:sp>
        <p:nvSpPr>
          <p:cNvPr id="3" name="Tijdelijke aanduiding voor inhoud 2"/>
          <p:cNvSpPr>
            <a:spLocks noGrp="1"/>
          </p:cNvSpPr>
          <p:nvPr>
            <p:ph idx="1"/>
          </p:nvPr>
        </p:nvSpPr>
        <p:spPr/>
        <p:txBody>
          <a:bodyPr/>
          <a:lstStyle/>
          <a:p>
            <a:r>
              <a:rPr lang="nl-NL" dirty="0"/>
              <a:t>Zoveel mogelijk stoppen</a:t>
            </a:r>
          </a:p>
          <a:p>
            <a:r>
              <a:rPr lang="nl-NL" dirty="0"/>
              <a:t>Liefst geen orale medicatie</a:t>
            </a:r>
          </a:p>
          <a:p>
            <a:r>
              <a:rPr lang="nl-NL" dirty="0"/>
              <a:t>Middelen die bijdragen aan kwaliteit van leven en kwaliteit van sterven continueren in alternatieve toedieningsweg.</a:t>
            </a:r>
          </a:p>
        </p:txBody>
      </p:sp>
    </p:spTree>
    <p:extLst>
      <p:ext uri="{BB962C8B-B14F-4D97-AF65-F5344CB8AC3E}">
        <p14:creationId xmlns:p14="http://schemas.microsoft.com/office/powerpoint/2010/main" val="1296852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Begeleiding patiënt</a:t>
            </a:r>
          </a:p>
        </p:txBody>
      </p:sp>
      <p:sp>
        <p:nvSpPr>
          <p:cNvPr id="3" name="Tijdelijke aanduiding voor inhoud 2"/>
          <p:cNvSpPr>
            <a:spLocks noGrp="1"/>
          </p:cNvSpPr>
          <p:nvPr>
            <p:ph idx="1"/>
          </p:nvPr>
        </p:nvSpPr>
        <p:spPr/>
        <p:txBody>
          <a:bodyPr>
            <a:normAutofit lnSpcReduction="10000"/>
          </a:bodyPr>
          <a:lstStyle/>
          <a:p>
            <a:r>
              <a:rPr lang="nl-NL" dirty="0"/>
              <a:t>Intensieve begeleiding</a:t>
            </a:r>
          </a:p>
          <a:p>
            <a:r>
              <a:rPr lang="nl-NL" dirty="0"/>
              <a:t>Eerste dag(en) zolang patiënt nog in kracht zit vinger aan de pols</a:t>
            </a:r>
          </a:p>
          <a:p>
            <a:r>
              <a:rPr lang="nl-NL" dirty="0"/>
              <a:t>Intensiveren begeleiding wanneer het zwaarder voor patiënt wordt</a:t>
            </a:r>
          </a:p>
          <a:p>
            <a:r>
              <a:rPr lang="nl-NL" dirty="0"/>
              <a:t>Verantwoordelijkheid delen met breder zorgteam / huisarts / specialist of expert.</a:t>
            </a:r>
          </a:p>
          <a:p>
            <a:r>
              <a:rPr lang="nl-NL" dirty="0"/>
              <a:t>Liefst geen vreemde professionals betrekken (weerstand tegen keuze STED)</a:t>
            </a:r>
          </a:p>
        </p:txBody>
      </p:sp>
    </p:spTree>
    <p:extLst>
      <p:ext uri="{BB962C8B-B14F-4D97-AF65-F5344CB8AC3E}">
        <p14:creationId xmlns:p14="http://schemas.microsoft.com/office/powerpoint/2010/main" val="367944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CF834-F70E-4472-8A66-859C4945D8FC}"/>
              </a:ext>
            </a:extLst>
          </p:cNvPr>
          <p:cNvSpPr>
            <a:spLocks noGrp="1"/>
          </p:cNvSpPr>
          <p:nvPr>
            <p:ph type="title"/>
          </p:nvPr>
        </p:nvSpPr>
        <p:spPr>
          <a:xfrm>
            <a:off x="457200" y="274638"/>
            <a:ext cx="2530624" cy="1143000"/>
          </a:xfrm>
        </p:spPr>
        <p:txBody>
          <a:bodyPr>
            <a:normAutofit fontScale="90000"/>
          </a:bodyPr>
          <a:lstStyle/>
          <a:p>
            <a:r>
              <a:rPr lang="nl-NL" dirty="0"/>
              <a:t>Dhr. de Vries</a:t>
            </a:r>
          </a:p>
        </p:txBody>
      </p:sp>
      <p:pic>
        <p:nvPicPr>
          <p:cNvPr id="4" name="Tijdelijke aanduiding voor inhoud 3">
            <a:extLst>
              <a:ext uri="{FF2B5EF4-FFF2-40B4-BE49-F238E27FC236}">
                <a16:creationId xmlns:a16="http://schemas.microsoft.com/office/drawing/2014/main" id="{B28CC803-F526-41B6-8043-B1880ECE9FB1}"/>
              </a:ext>
            </a:extLst>
          </p:cNvPr>
          <p:cNvPicPr>
            <a:picLocks noGrp="1" noChangeAspect="1"/>
          </p:cNvPicPr>
          <p:nvPr>
            <p:ph idx="1"/>
          </p:nvPr>
        </p:nvPicPr>
        <p:blipFill>
          <a:blip r:embed="rId3"/>
          <a:stretch>
            <a:fillRect/>
          </a:stretch>
        </p:blipFill>
        <p:spPr>
          <a:xfrm>
            <a:off x="3995936" y="804656"/>
            <a:ext cx="4846911" cy="6018117"/>
          </a:xfrm>
          <a:prstGeom prst="rect">
            <a:avLst/>
          </a:prstGeom>
        </p:spPr>
      </p:pic>
    </p:spTree>
    <p:extLst>
      <p:ext uri="{BB962C8B-B14F-4D97-AF65-F5344CB8AC3E}">
        <p14:creationId xmlns:p14="http://schemas.microsoft.com/office/powerpoint/2010/main" val="3542105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341D00B-C4C1-4EAE-8B0A-02A14E188091}"/>
              </a:ext>
            </a:extLst>
          </p:cNvPr>
          <p:cNvSpPr>
            <a:spLocks noGrp="1"/>
          </p:cNvSpPr>
          <p:nvPr>
            <p:ph idx="1"/>
          </p:nvPr>
        </p:nvSpPr>
        <p:spPr>
          <a:xfrm>
            <a:off x="457200" y="764704"/>
            <a:ext cx="8229600" cy="5361459"/>
          </a:xfrm>
        </p:spPr>
        <p:txBody>
          <a:bodyPr>
            <a:normAutofit lnSpcReduction="10000"/>
          </a:bodyPr>
          <a:lstStyle/>
          <a:p>
            <a:r>
              <a:rPr lang="nl-NL" dirty="0"/>
              <a:t>78 jaar</a:t>
            </a:r>
          </a:p>
          <a:p>
            <a:r>
              <a:rPr lang="nl-NL" dirty="0"/>
              <a:t>Echtgenote is vorig jaar overleden</a:t>
            </a:r>
          </a:p>
          <a:p>
            <a:r>
              <a:rPr lang="nl-NL" dirty="0"/>
              <a:t>Heeft chronische leukemie, tot voorkort behandeld. Levensverwachting: &gt; 6 maanden</a:t>
            </a:r>
          </a:p>
          <a:p>
            <a:r>
              <a:rPr lang="nl-NL" dirty="0"/>
              <a:t>Klaar met leven</a:t>
            </a:r>
          </a:p>
          <a:p>
            <a:r>
              <a:rPr lang="nl-NL" dirty="0" err="1"/>
              <a:t>Neuropatieen</a:t>
            </a:r>
            <a:r>
              <a:rPr lang="nl-NL" dirty="0"/>
              <a:t> ten gevolge van diabetes</a:t>
            </a:r>
          </a:p>
          <a:p>
            <a:r>
              <a:rPr lang="nl-NL" dirty="0"/>
              <a:t>Symptomen: vermoeidheid, pijn in extremiteiten, verminderde eetlust, misselijk, somber</a:t>
            </a:r>
          </a:p>
          <a:p>
            <a:r>
              <a:rPr lang="nl-NL" dirty="0"/>
              <a:t>Euthanasieverzoek is twee keer afgewezen</a:t>
            </a:r>
          </a:p>
          <a:p>
            <a:endParaRPr lang="nl-NL" dirty="0"/>
          </a:p>
          <a:p>
            <a:endParaRPr lang="nl-NL" dirty="0"/>
          </a:p>
          <a:p>
            <a:endParaRPr lang="nl-NL" dirty="0"/>
          </a:p>
        </p:txBody>
      </p:sp>
    </p:spTree>
    <p:extLst>
      <p:ext uri="{BB962C8B-B14F-4D97-AF65-F5344CB8AC3E}">
        <p14:creationId xmlns:p14="http://schemas.microsoft.com/office/powerpoint/2010/main" val="2425963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2863AB-C59E-4F27-A1AE-717145E7DAB8}"/>
              </a:ext>
            </a:extLst>
          </p:cNvPr>
          <p:cNvSpPr>
            <a:spLocks noGrp="1"/>
          </p:cNvSpPr>
          <p:nvPr>
            <p:ph type="title"/>
          </p:nvPr>
        </p:nvSpPr>
        <p:spPr/>
        <p:txBody>
          <a:bodyPr/>
          <a:lstStyle/>
          <a:p>
            <a:r>
              <a:rPr lang="nl-NL" dirty="0"/>
              <a:t>Kiest voor STED</a:t>
            </a:r>
          </a:p>
        </p:txBody>
      </p:sp>
      <p:sp>
        <p:nvSpPr>
          <p:cNvPr id="3" name="Tijdelijke aanduiding voor inhoud 2">
            <a:extLst>
              <a:ext uri="{FF2B5EF4-FFF2-40B4-BE49-F238E27FC236}">
                <a16:creationId xmlns:a16="http://schemas.microsoft.com/office/drawing/2014/main" id="{03FD44CD-5E1C-452A-A4A6-5883AA19860C}"/>
              </a:ext>
            </a:extLst>
          </p:cNvPr>
          <p:cNvSpPr>
            <a:spLocks noGrp="1"/>
          </p:cNvSpPr>
          <p:nvPr>
            <p:ph idx="1"/>
          </p:nvPr>
        </p:nvSpPr>
        <p:spPr/>
        <p:txBody>
          <a:bodyPr/>
          <a:lstStyle/>
          <a:p>
            <a:r>
              <a:rPr lang="nl-NL" dirty="0"/>
              <a:t>Thuiszorg betrokken, goed contact</a:t>
            </a:r>
          </a:p>
          <a:p>
            <a:r>
              <a:rPr lang="nl-NL" dirty="0"/>
              <a:t>Adequaat</a:t>
            </a:r>
          </a:p>
          <a:p>
            <a:r>
              <a:rPr lang="nl-NL" dirty="0"/>
              <a:t>1 zoon, dochter uit beeld (verdriet)</a:t>
            </a:r>
          </a:p>
          <a:p>
            <a:r>
              <a:rPr lang="nl-NL" dirty="0"/>
              <a:t>Touringcar chauffeur geweest</a:t>
            </a:r>
          </a:p>
          <a:p>
            <a:r>
              <a:rPr lang="nl-NL" dirty="0"/>
              <a:t>Weinig leven om hem heen</a:t>
            </a:r>
          </a:p>
          <a:p>
            <a:endParaRPr lang="nl-NL" dirty="0"/>
          </a:p>
          <a:p>
            <a:endParaRPr lang="nl-NL" dirty="0"/>
          </a:p>
        </p:txBody>
      </p:sp>
    </p:spTree>
    <p:extLst>
      <p:ext uri="{BB962C8B-B14F-4D97-AF65-F5344CB8AC3E}">
        <p14:creationId xmlns:p14="http://schemas.microsoft.com/office/powerpoint/2010/main" val="4022004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5F4B1C97-BC88-4EE1-A519-5DFEE13B5831}"/>
              </a:ext>
            </a:extLst>
          </p:cNvPr>
          <p:cNvPicPr>
            <a:picLocks noGrp="1" noChangeAspect="1"/>
          </p:cNvPicPr>
          <p:nvPr>
            <p:ph idx="1"/>
          </p:nvPr>
        </p:nvPicPr>
        <p:blipFill>
          <a:blip r:embed="rId3"/>
          <a:stretch>
            <a:fillRect/>
          </a:stretch>
        </p:blipFill>
        <p:spPr>
          <a:xfrm>
            <a:off x="1714500" y="2420888"/>
            <a:ext cx="5742086" cy="2871043"/>
          </a:xfrm>
          <a:prstGeom prst="rect">
            <a:avLst/>
          </a:prstGeom>
        </p:spPr>
      </p:pic>
    </p:spTree>
    <p:extLst>
      <p:ext uri="{BB962C8B-B14F-4D97-AF65-F5344CB8AC3E}">
        <p14:creationId xmlns:p14="http://schemas.microsoft.com/office/powerpoint/2010/main" val="3505276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56134C-7664-4CBD-92A8-D72A05278D4A}"/>
              </a:ext>
            </a:extLst>
          </p:cNvPr>
          <p:cNvSpPr>
            <a:spLocks noGrp="1"/>
          </p:cNvSpPr>
          <p:nvPr>
            <p:ph type="title"/>
          </p:nvPr>
        </p:nvSpPr>
        <p:spPr/>
        <p:txBody>
          <a:bodyPr/>
          <a:lstStyle/>
          <a:p>
            <a:r>
              <a:rPr lang="nl-NL" dirty="0"/>
              <a:t>Wat gaan jullie doen?</a:t>
            </a:r>
          </a:p>
        </p:txBody>
      </p:sp>
      <p:sp>
        <p:nvSpPr>
          <p:cNvPr id="3" name="Tijdelijke aanduiding voor inhoud 2">
            <a:extLst>
              <a:ext uri="{FF2B5EF4-FFF2-40B4-BE49-F238E27FC236}">
                <a16:creationId xmlns:a16="http://schemas.microsoft.com/office/drawing/2014/main" id="{F6C1352E-8ED4-45D9-9A75-C076F70EAFD8}"/>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885029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Achtergrondinformatie</a:t>
            </a:r>
          </a:p>
        </p:txBody>
      </p:sp>
      <p:sp>
        <p:nvSpPr>
          <p:cNvPr id="3" name="Tijdelijke aanduiding voor inhoud 2"/>
          <p:cNvSpPr>
            <a:spLocks noGrp="1"/>
          </p:cNvSpPr>
          <p:nvPr>
            <p:ph idx="1"/>
          </p:nvPr>
        </p:nvSpPr>
        <p:spPr/>
        <p:txBody>
          <a:bodyPr/>
          <a:lstStyle/>
          <a:p>
            <a:pPr marL="0" indent="0">
              <a:buNone/>
            </a:pPr>
            <a:endParaRPr lang="nl-NL" dirty="0"/>
          </a:p>
          <a:p>
            <a:pPr marL="0" indent="0">
              <a:buNone/>
            </a:pPr>
            <a:endParaRPr lang="nl-NL" dirty="0"/>
          </a:p>
          <a:p>
            <a:pPr marL="0" indent="0">
              <a:buNone/>
            </a:pPr>
            <a:r>
              <a:rPr lang="nl-NL" dirty="0">
                <a:hlinkClick r:id="rId3"/>
              </a:rPr>
              <a:t>www.knmg.nl/advies-richtlijnen/dossiers/bewust-afzien-van-eten-en-drinken.htm</a:t>
            </a:r>
            <a:endParaRPr lang="nl-NL" dirty="0"/>
          </a:p>
          <a:p>
            <a:pPr marL="0" indent="0">
              <a:buNone/>
            </a:pPr>
            <a:endParaRPr lang="nl-NL" dirty="0"/>
          </a:p>
        </p:txBody>
      </p:sp>
    </p:spTree>
    <p:extLst>
      <p:ext uri="{BB962C8B-B14F-4D97-AF65-F5344CB8AC3E}">
        <p14:creationId xmlns:p14="http://schemas.microsoft.com/office/powerpoint/2010/main" val="2221693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72914" y="1268760"/>
            <a:ext cx="6798171" cy="4857403"/>
          </a:xfrm>
        </p:spPr>
      </p:pic>
    </p:spTree>
    <p:extLst>
      <p:ext uri="{BB962C8B-B14F-4D97-AF65-F5344CB8AC3E}">
        <p14:creationId xmlns:p14="http://schemas.microsoft.com/office/powerpoint/2010/main" val="1275957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9363" y="2132856"/>
            <a:ext cx="8725273" cy="2865800"/>
          </a:xfrm>
        </p:spPr>
      </p:pic>
    </p:spTree>
    <p:extLst>
      <p:ext uri="{BB962C8B-B14F-4D97-AF65-F5344CB8AC3E}">
        <p14:creationId xmlns:p14="http://schemas.microsoft.com/office/powerpoint/2010/main" val="2052375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117C9A-7208-4ECE-A5C9-5640C4B8CFE1}"/>
              </a:ext>
            </a:extLst>
          </p:cNvPr>
          <p:cNvSpPr>
            <a:spLocks noGrp="1"/>
          </p:cNvSpPr>
          <p:nvPr>
            <p:ph type="title"/>
          </p:nvPr>
        </p:nvSpPr>
        <p:spPr/>
        <p:txBody>
          <a:bodyPr/>
          <a:lstStyle/>
          <a:p>
            <a:r>
              <a:rPr lang="nl-NL" dirty="0"/>
              <a:t>STED = palliatieve zorg?</a:t>
            </a:r>
          </a:p>
        </p:txBody>
      </p:sp>
      <p:sp>
        <p:nvSpPr>
          <p:cNvPr id="3" name="Tijdelijke aanduiding voor inhoud 2">
            <a:extLst>
              <a:ext uri="{FF2B5EF4-FFF2-40B4-BE49-F238E27FC236}">
                <a16:creationId xmlns:a16="http://schemas.microsoft.com/office/drawing/2014/main" id="{0C7AC866-4439-4E58-8F63-D2A590F9197C}"/>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1575808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Dhr. de Bruin</a:t>
            </a:r>
          </a:p>
        </p:txBody>
      </p:sp>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15616" y="1772816"/>
            <a:ext cx="6817386" cy="4536381"/>
          </a:xfrm>
        </p:spPr>
      </p:pic>
      <p:sp>
        <p:nvSpPr>
          <p:cNvPr id="5" name="Tekstvak 4"/>
          <p:cNvSpPr txBox="1"/>
          <p:nvPr/>
        </p:nvSpPr>
        <p:spPr>
          <a:xfrm>
            <a:off x="6588225" y="6453336"/>
            <a:ext cx="2016224" cy="307777"/>
          </a:xfrm>
          <a:prstGeom prst="rect">
            <a:avLst/>
          </a:prstGeom>
          <a:noFill/>
        </p:spPr>
        <p:txBody>
          <a:bodyPr wrap="square" rtlCol="0">
            <a:spAutoFit/>
          </a:bodyPr>
          <a:lstStyle/>
          <a:p>
            <a:r>
              <a:rPr lang="nl-NL" sz="1400" dirty="0"/>
              <a:t>Foto: Nienke </a:t>
            </a:r>
            <a:r>
              <a:rPr lang="nl-NL" sz="1400" dirty="0" err="1"/>
              <a:t>Thien</a:t>
            </a:r>
            <a:endParaRPr lang="nl-NL" sz="1400" dirty="0"/>
          </a:p>
        </p:txBody>
      </p:sp>
    </p:spTree>
    <p:extLst>
      <p:ext uri="{BB962C8B-B14F-4D97-AF65-F5344CB8AC3E}">
        <p14:creationId xmlns:p14="http://schemas.microsoft.com/office/powerpoint/2010/main" val="3475570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r>
              <a:rPr lang="nl-NL" dirty="0"/>
              <a:t>Man (1936)</a:t>
            </a:r>
          </a:p>
          <a:p>
            <a:r>
              <a:rPr lang="nl-NL" dirty="0"/>
              <a:t>Gemetastaseerd longcarcinoom, verzwakking, sinds dit weekend meer op bed.</a:t>
            </a:r>
          </a:p>
          <a:p>
            <a:r>
              <a:rPr lang="nl-NL" dirty="0"/>
              <a:t>Moe</a:t>
            </a:r>
          </a:p>
          <a:p>
            <a:r>
              <a:rPr lang="nl-NL" dirty="0"/>
              <a:t>Last van droge mond. </a:t>
            </a:r>
          </a:p>
          <a:p>
            <a:r>
              <a:rPr lang="nl-NL" dirty="0"/>
              <a:t>Het eten smaakt niet, drinkt matig</a:t>
            </a:r>
          </a:p>
          <a:p>
            <a:r>
              <a:rPr lang="nl-NL" dirty="0"/>
              <a:t>Groot effectief steunsysteem</a:t>
            </a:r>
          </a:p>
          <a:p>
            <a:pPr marL="0" indent="0">
              <a:buNone/>
            </a:pPr>
            <a:endParaRPr lang="nl-NL" dirty="0"/>
          </a:p>
        </p:txBody>
      </p:sp>
    </p:spTree>
    <p:extLst>
      <p:ext uri="{BB962C8B-B14F-4D97-AF65-F5344CB8AC3E}">
        <p14:creationId xmlns:p14="http://schemas.microsoft.com/office/powerpoint/2010/main" val="3132161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052736"/>
            <a:ext cx="8229600" cy="5073427"/>
          </a:xfrm>
        </p:spPr>
        <p:txBody>
          <a:bodyPr/>
          <a:lstStyle/>
          <a:p>
            <a:r>
              <a:rPr lang="nl-NL" dirty="0"/>
              <a:t>Dhr de Bruin: geagiteerd naar familie. Heeft het gevoel te ‘moeten’ eten en drinken. Hoeft niet meer zo nodig. </a:t>
            </a:r>
          </a:p>
          <a:p>
            <a:r>
              <a:rPr lang="nl-NL" dirty="0"/>
              <a:t>Echtgenote: “sinds hij niet minder eet en weinig drinkt gaat hij veel sneller achteruit”.</a:t>
            </a:r>
          </a:p>
          <a:p>
            <a:r>
              <a:rPr lang="nl-NL" dirty="0"/>
              <a:t>Zoon: “Laat hem toch!”</a:t>
            </a:r>
          </a:p>
          <a:p>
            <a:r>
              <a:rPr lang="nl-NL" dirty="0"/>
              <a:t>Schoondochter: “2 decubitus plekjes op stuit en heup en hij is zichzelf niet”</a:t>
            </a:r>
          </a:p>
        </p:txBody>
      </p:sp>
    </p:spTree>
    <p:extLst>
      <p:ext uri="{BB962C8B-B14F-4D97-AF65-F5344CB8AC3E}">
        <p14:creationId xmlns:p14="http://schemas.microsoft.com/office/powerpoint/2010/main" val="3013892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2B6D64-4258-4BFD-8FA7-42D5F6DAB222}"/>
              </a:ext>
            </a:extLst>
          </p:cNvPr>
          <p:cNvSpPr>
            <a:spLocks noGrp="1"/>
          </p:cNvSpPr>
          <p:nvPr>
            <p:ph type="title"/>
          </p:nvPr>
        </p:nvSpPr>
        <p:spPr/>
        <p:txBody>
          <a:bodyPr/>
          <a:lstStyle/>
          <a:p>
            <a:r>
              <a:rPr lang="nl-NL" dirty="0"/>
              <a:t>Vocht via infuus?</a:t>
            </a:r>
          </a:p>
        </p:txBody>
      </p:sp>
      <p:sp>
        <p:nvSpPr>
          <p:cNvPr id="3" name="Tijdelijke aanduiding voor inhoud 2">
            <a:extLst>
              <a:ext uri="{FF2B5EF4-FFF2-40B4-BE49-F238E27FC236}">
                <a16:creationId xmlns:a16="http://schemas.microsoft.com/office/drawing/2014/main" id="{C3CD286E-BA7F-47D7-907D-489299906C6E}"/>
              </a:ext>
            </a:extLst>
          </p:cNvPr>
          <p:cNvSpPr>
            <a:spLocks noGrp="1"/>
          </p:cNvSpPr>
          <p:nvPr>
            <p:ph idx="1"/>
          </p:nvPr>
        </p:nvSpPr>
        <p:spPr/>
        <p:txBody>
          <a:bodyPr/>
          <a:lstStyle/>
          <a:p>
            <a:r>
              <a:rPr lang="nl-NL" dirty="0" err="1"/>
              <a:t>Dhr</a:t>
            </a:r>
            <a:r>
              <a:rPr lang="nl-NL" dirty="0"/>
              <a:t> twijfelt. Zegt geen nee. </a:t>
            </a:r>
          </a:p>
          <a:p>
            <a:r>
              <a:rPr lang="nl-NL" dirty="0"/>
              <a:t>Wat adviseer jij? </a:t>
            </a:r>
          </a:p>
        </p:txBody>
      </p:sp>
    </p:spTree>
    <p:extLst>
      <p:ext uri="{BB962C8B-B14F-4D97-AF65-F5344CB8AC3E}">
        <p14:creationId xmlns:p14="http://schemas.microsoft.com/office/powerpoint/2010/main" val="811916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88640"/>
            <a:ext cx="5616624" cy="6585008"/>
          </a:xfrm>
        </p:spPr>
      </p:pic>
    </p:spTree>
    <p:extLst>
      <p:ext uri="{BB962C8B-B14F-4D97-AF65-F5344CB8AC3E}">
        <p14:creationId xmlns:p14="http://schemas.microsoft.com/office/powerpoint/2010/main" val="4170528312"/>
      </p:ext>
    </p:extLst>
  </p:cSld>
  <p:clrMapOvr>
    <a:masterClrMapping/>
  </p:clrMapOvr>
</p:sld>
</file>

<file path=ppt/theme/theme1.xml><?xml version="1.0" encoding="utf-8"?>
<a:theme xmlns:a="http://schemas.openxmlformats.org/drawingml/2006/main" name="1_Kantoorthema">
  <a:themeElements>
    <a:clrScheme name="Elementair">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a10f9ac0-5937-4b4f-b459-96aedd9ed2c5" origin="userSelected">
  <element uid="9920fcc9-9f43-4d43-9e3e-b98a219cfd55" value=""/>
</sisl>
</file>

<file path=customXml/itemProps1.xml><?xml version="1.0" encoding="utf-8"?>
<ds:datastoreItem xmlns:ds="http://schemas.openxmlformats.org/officeDocument/2006/customXml" ds:itemID="{474194B6-FED7-4147-889F-598D0524065F}">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949</TotalTime>
  <Words>1238</Words>
  <Application>Microsoft Office PowerPoint</Application>
  <PresentationFormat>On-screen Show (4:3)</PresentationFormat>
  <Paragraphs>200</Paragraphs>
  <Slides>33</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1_Kantoorthema</vt:lpstr>
      <vt:lpstr>      Gon Uyttewaal RN OCN Verpleegkundig Specialist io Academisch Hospice Demeter Consulent Palliatie Team Midden-Nederland </vt:lpstr>
      <vt:lpstr>Disclosure belangen spreker Gon Uyttewaal</vt:lpstr>
      <vt:lpstr>PowerPoint Presentation</vt:lpstr>
      <vt:lpstr>STED = palliatieve zorg?</vt:lpstr>
      <vt:lpstr>Dhr. de Bruin</vt:lpstr>
      <vt:lpstr>PowerPoint Presentation</vt:lpstr>
      <vt:lpstr>PowerPoint Presentation</vt:lpstr>
      <vt:lpstr>Vocht via infuus?</vt:lpstr>
      <vt:lpstr>PowerPoint Presentation</vt:lpstr>
      <vt:lpstr>Waarom verminderde eetlust?</vt:lpstr>
      <vt:lpstr>Anorexie / Cachexie Syndroom</vt:lpstr>
      <vt:lpstr>Wat is de betekenis van eten en drinken?</vt:lpstr>
      <vt:lpstr>Stelling</vt:lpstr>
      <vt:lpstr>Mw vd Linden</vt:lpstr>
      <vt:lpstr>PowerPoint Presentation</vt:lpstr>
      <vt:lpstr>Welke informatie hebben we nodig?</vt:lpstr>
      <vt:lpstr>Zorgaspecten </vt:lpstr>
      <vt:lpstr>Wij als V&amp;Z hebben voldoende kennis, kunde en tijd om patiënt die kiest voor STED thuis te begeleiden</vt:lpstr>
      <vt:lpstr>Voorbereiding</vt:lpstr>
      <vt:lpstr>Voorbereiden</vt:lpstr>
      <vt:lpstr>PowerPoint Presentation</vt:lpstr>
      <vt:lpstr>Conclusie</vt:lpstr>
      <vt:lpstr>Wie?</vt:lpstr>
      <vt:lpstr>Taken zorgverleners</vt:lpstr>
      <vt:lpstr>Stoppen met medicatie</vt:lpstr>
      <vt:lpstr>Begeleiding patiënt</vt:lpstr>
      <vt:lpstr>Dhr. de Vries</vt:lpstr>
      <vt:lpstr>PowerPoint Presentation</vt:lpstr>
      <vt:lpstr>Kiest voor STED</vt:lpstr>
      <vt:lpstr>Wat gaan jullie doen?</vt:lpstr>
      <vt:lpstr>Achtergrondinformatie</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Gon Uyttewaal</dc:creator>
  <cp:lastModifiedBy>Vereb, Petra</cp:lastModifiedBy>
  <cp:revision>77</cp:revision>
  <cp:lastPrinted>2016-12-14T23:56:01Z</cp:lastPrinted>
  <dcterms:created xsi:type="dcterms:W3CDTF">2015-06-15T14:17:52Z</dcterms:created>
  <dcterms:modified xsi:type="dcterms:W3CDTF">2018-11-22T15:35:37Z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704d91d4-068d-48b2-98e5-766b020d52f0</vt:lpwstr>
  </property>
  <property fmtid="{D5CDD505-2E9C-101B-9397-08002B2CF9AE}" pid="3" name="bjSaver">
    <vt:lpwstr>Q+sOd2lz3X2XIfihPBKCa8NP4ZyVp5x6</vt:lpwstr>
  </property>
  <property fmtid="{D5CDD505-2E9C-101B-9397-08002B2CF9AE}" pid="4" name="bjDocumentLabelXML">
    <vt:lpwstr>&lt;?xml version="1.0" encoding="us-ascii"?&gt;&lt;sisl xmlns:xsi="http://www.w3.org/2001/XMLSchema-instance" xmlns:xsd="http://www.w3.org/2001/XMLSchema" sislVersion="0" policy="a10f9ac0-5937-4b4f-b459-96aedd9ed2c5" origin="userSelected" xmlns="http://www.boldonj</vt:lpwstr>
  </property>
  <property fmtid="{D5CDD505-2E9C-101B-9397-08002B2CF9AE}" pid="5" name="bjDocumentLabelXML-0">
    <vt:lpwstr>ames.com/2008/01/sie/internal/label"&gt;&lt;element uid="9920fcc9-9f43-4d43-9e3e-b98a219cfd55" value="" /&gt;&lt;/sisl&gt;</vt:lpwstr>
  </property>
  <property fmtid="{D5CDD505-2E9C-101B-9397-08002B2CF9AE}" pid="6" name="bjDocumentSecurityLabel">
    <vt:lpwstr>Not Classified</vt:lpwstr>
  </property>
</Properties>
</file>