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1" r:id="rId3"/>
    <p:sldId id="308" r:id="rId4"/>
    <p:sldId id="309" r:id="rId5"/>
    <p:sldId id="306" r:id="rId6"/>
    <p:sldId id="303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0" marR="0" indent="3429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0" marR="0" indent="6858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0" marR="0" indent="10287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0" marR="0" indent="13716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0" marR="0" indent="17145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0" marR="0" indent="20574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0" marR="0" indent="24003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0" marR="0" indent="27432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01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F1"/>
          </a:solidFill>
        </a:fill>
      </a:tcStyle>
    </a:wholeTbl>
    <a:band2H>
      <a:tcTxStyle/>
      <a:tcStyle>
        <a:tcBdr/>
        <a:fill>
          <a:solidFill>
            <a:srgbClr val="F0F4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B84B8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B84B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B84B8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66" autoAdjust="0"/>
    <p:restoredTop sz="94624"/>
  </p:normalViewPr>
  <p:slideViewPr>
    <p:cSldViewPr snapToGrid="0" snapToObjects="1">
      <p:cViewPr varScale="1">
        <p:scale>
          <a:sx n="48" d="100"/>
          <a:sy n="48" d="100"/>
        </p:scale>
        <p:origin x="-894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indent="2286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indent="4572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indent="6858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indent="9144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indent="11430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indent="13716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indent="16002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indent="1828800" defTabSz="457200" latinLnBrk="0">
      <a:spcBef>
        <a:spcPts val="400"/>
      </a:spcBef>
      <a:defRPr sz="1200"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74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74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745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74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74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VoorpaginaA-beeldvla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idx="3"/>
          </p:nvPr>
        </p:nvSpPr>
        <p:spPr>
          <a:xfrm>
            <a:off x="0" y="2324100"/>
            <a:ext cx="13017500" cy="4597400"/>
          </a:xfrm>
          <a:prstGeom prst="rect">
            <a:avLst/>
          </a:prstGeom>
          <a:ln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defRPr sz="5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3"/>
          </p:nvPr>
        </p:nvSpPr>
        <p:spPr>
          <a:xfrm>
            <a:off x="2032000" y="7874000"/>
            <a:ext cx="10502900" cy="596900"/>
          </a:xfrm>
          <a:prstGeom prst="rect">
            <a:avLst/>
          </a:prstGeom>
          <a:ln>
            <a:miter lim="400000"/>
          </a:ln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="1"/>
            </a:lvl1pPr>
          </a:lstStyle>
          <a:p>
            <a:r>
              <a:t>Naamtekst (sectie)</a:t>
            </a:r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t>Titeltekst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kst&amp;beeld A-zonder log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idx="3"/>
          </p:nvPr>
        </p:nvSpPr>
        <p:spPr>
          <a:xfrm>
            <a:off x="0" y="2374900"/>
            <a:ext cx="13004800" cy="4521200"/>
          </a:xfrm>
          <a:prstGeom prst="rect">
            <a:avLst/>
          </a:prstGeom>
          <a:ln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spcBef>
                <a:spcPts val="0"/>
              </a:spcBef>
              <a:defRPr sz="5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1pPr>
          </a:lstStyle>
          <a:p>
            <a:r>
              <a:t>Titeltekst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1pPr>
            <a:lvl2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2pPr>
            <a:lvl3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3pPr>
            <a:lvl4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4pPr>
            <a:lvl5pPr>
              <a:defRPr>
                <a:solidFill>
                  <a:srgbClr val="002E85"/>
                </a:solidFill>
                <a:uFill>
                  <a:solidFill>
                    <a:srgbClr val="002E85"/>
                  </a:solidFill>
                </a:u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93571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20750" y="818800"/>
            <a:ext cx="11163301" cy="787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32200" y="1827249"/>
            <a:ext cx="11163301" cy="52578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2pPr marL="647700">
              <a:defRPr sz="3600"/>
            </a:lvl2pPr>
            <a:lvl3pPr marL="1295400">
              <a:defRPr sz="3200"/>
            </a:lvl3pPr>
            <a:lvl4pPr marL="1955800">
              <a:defRPr sz="2800"/>
            </a:lvl4pPr>
            <a:lvl5pPr marL="2603500">
              <a:defRPr sz="2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14239" y="9238262"/>
            <a:ext cx="340321" cy="32355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buClrTx/>
              <a:defRPr sz="16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l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1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245110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280670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316230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3517900" algn="l" defTabSz="1295400" rtl="0" latinLnBrk="0">
        <a:lnSpc>
          <a:spcPct val="13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2E85"/>
          </a:solidFill>
          <a:uFill>
            <a:solidFill>
              <a:srgbClr val="002E85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r" defTabSz="1295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3"/>
          </p:nvPr>
        </p:nvSpPr>
        <p:spPr>
          <a:xfrm>
            <a:off x="2173856" y="7563449"/>
            <a:ext cx="10361043" cy="10002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Huisartsopleiding UMCG</a:t>
            </a:r>
            <a:endParaRPr lang="nl-NL" dirty="0"/>
          </a:p>
          <a:p>
            <a:r>
              <a:rPr sz="2400" dirty="0" err="1" smtClean="0"/>
              <a:t>Afdeling</a:t>
            </a:r>
            <a:r>
              <a:rPr lang="nl-NL" sz="2400" dirty="0" smtClean="0"/>
              <a:t> Huisartsgeneeskunde </a:t>
            </a:r>
            <a:r>
              <a:rPr lang="nl-NL" sz="2400" smtClean="0"/>
              <a:t>&amp; Ouderengeneeskunde</a:t>
            </a:r>
            <a:endParaRPr dirty="0"/>
          </a:p>
        </p:txBody>
      </p:sp>
      <p:sp>
        <p:nvSpPr>
          <p:cNvPr id="84" name="Shape 8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800" dirty="0"/>
              <a:t/>
            </a:r>
            <a:br>
              <a:rPr lang="nl-NL" sz="4800" dirty="0"/>
            </a:br>
            <a:r>
              <a:rPr lang="nl-NL" sz="4800" dirty="0" smtClean="0"/>
              <a:t>Pilot</a:t>
            </a:r>
            <a:endParaRPr sz="4800" dirty="0"/>
          </a:p>
        </p:txBody>
      </p:sp>
      <p:sp>
        <p:nvSpPr>
          <p:cNvPr id="3" name="Tekstvak 2"/>
          <p:cNvSpPr txBox="1"/>
          <p:nvPr/>
        </p:nvSpPr>
        <p:spPr>
          <a:xfrm>
            <a:off x="1742536" y="3768299"/>
            <a:ext cx="93855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1295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7200" dirty="0" err="1" smtClean="0">
                <a:solidFill>
                  <a:srgbClr val="002060"/>
                </a:solidFill>
              </a:rPr>
              <a:t>Chronische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zorgdag</a:t>
            </a:r>
            <a:endParaRPr kumimoji="0" lang="nl-NL" sz="7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rPr lang="nl-NL" dirty="0"/>
              <a:t>Pilot </a:t>
            </a:r>
            <a:r>
              <a:rPr lang="nl-NL" dirty="0" smtClean="0"/>
              <a:t>chronische </a:t>
            </a:r>
            <a:r>
              <a:rPr lang="nl-NL" dirty="0" err="1" smtClean="0"/>
              <a:t>zorgdag</a:t>
            </a:r>
            <a:endParaRPr dirty="0"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0750" y="1827249"/>
            <a:ext cx="11163301" cy="5257801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002E85"/>
              </a:buClr>
            </a:lvl1pPr>
          </a:lstStyle>
          <a:p>
            <a:endParaRPr lang="nl-NL" dirty="0" smtClean="0"/>
          </a:p>
          <a:p>
            <a:r>
              <a:rPr lang="nl-NL" b="1" i="1" dirty="0" smtClean="0"/>
              <a:t>Wanneer? </a:t>
            </a:r>
            <a:endParaRPr lang="nl-NL" b="1" i="1" dirty="0"/>
          </a:p>
          <a:p>
            <a:r>
              <a:rPr lang="nl-NL" dirty="0" smtClean="0"/>
              <a:t>Donderdag 19 april 2018 9:30-16:00</a:t>
            </a:r>
            <a:endParaRPr lang="nl-NL" dirty="0"/>
          </a:p>
          <a:p>
            <a:endParaRPr lang="nl-NL" dirty="0" smtClean="0"/>
          </a:p>
          <a:p>
            <a:r>
              <a:rPr lang="nl-NL" b="1" i="1" dirty="0" smtClean="0"/>
              <a:t>Wie?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AIOS samen met POH </a:t>
            </a:r>
          </a:p>
          <a:p>
            <a:endParaRPr lang="nl-NL" dirty="0" smtClean="0"/>
          </a:p>
        </p:txBody>
      </p:sp>
      <p:sp>
        <p:nvSpPr>
          <p:cNvPr id="2" name="AutoShape 4" descr="Afbeeldingsresultaat voor vraagteken"/>
          <p:cNvSpPr>
            <a:spLocks noChangeAspect="1" noChangeArrowheads="1"/>
          </p:cNvSpPr>
          <p:nvPr/>
        </p:nvSpPr>
        <p:spPr bwMode="auto">
          <a:xfrm>
            <a:off x="155575" y="-1766888"/>
            <a:ext cx="49530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3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pPr marL="571500" indent="-571500"/>
            <a:r>
              <a:rPr lang="nl-NL" sz="4800" dirty="0" smtClean="0"/>
              <a:t>Doel chronische </a:t>
            </a:r>
            <a:r>
              <a:rPr lang="nl-NL" sz="4800" dirty="0" err="1" smtClean="0"/>
              <a:t>zorgdag</a:t>
            </a:r>
            <a:endParaRPr lang="en-US" sz="4800" dirty="0"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1141750" y="2017749"/>
            <a:ext cx="11163301" cy="5257801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002E85"/>
              </a:buClr>
            </a:lvl1pPr>
          </a:lstStyle>
          <a:p>
            <a:r>
              <a:rPr lang="nl-NL" dirty="0" smtClean="0"/>
              <a:t>Uitwisselen van elkaars </a:t>
            </a:r>
            <a:r>
              <a:rPr lang="nl-NL" dirty="0"/>
              <a:t>visie op de chronische zorg en </a:t>
            </a:r>
            <a:r>
              <a:rPr lang="nl-NL" dirty="0" smtClean="0"/>
              <a:t>het bevorderen van een </a:t>
            </a:r>
            <a:r>
              <a:rPr lang="nl-NL" dirty="0"/>
              <a:t>goede samenwerking tussen praktijkondersteuners en huisartsen (in opleiding).</a:t>
            </a:r>
          </a:p>
        </p:txBody>
      </p:sp>
    </p:spTree>
    <p:extLst>
      <p:ext uri="{BB962C8B-B14F-4D97-AF65-F5344CB8AC3E}">
        <p14:creationId xmlns:p14="http://schemas.microsoft.com/office/powerpoint/2010/main" val="64593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pPr marL="571500" indent="-571500"/>
            <a:r>
              <a:rPr lang="nl-NL" sz="4800" dirty="0" smtClean="0"/>
              <a:t>Subdoelen</a:t>
            </a:r>
            <a:endParaRPr lang="en-US" sz="4800" dirty="0"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1141750" y="2017749"/>
            <a:ext cx="11163301" cy="5257801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002E85"/>
              </a:buClr>
            </a:lvl1pPr>
          </a:lstStyle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nl-NL" sz="3200" dirty="0"/>
              <a:t>Weten welke denkbeelden er zijn rond gezondheid en </a:t>
            </a:r>
            <a:r>
              <a:rPr lang="nl-NL" sz="3200" dirty="0" smtClean="0"/>
              <a:t>(chronische) ziekte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nl-NL" sz="3200" dirty="0" smtClean="0"/>
              <a:t>Weten </a:t>
            </a:r>
            <a:r>
              <a:rPr lang="nl-NL" sz="3200" dirty="0"/>
              <a:t>welke factoren van invloed zijn op het omgaan met een chronische </a:t>
            </a:r>
            <a:r>
              <a:rPr lang="nl-NL" sz="3200" dirty="0" smtClean="0"/>
              <a:t>aandoening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nl-NL" sz="3200" dirty="0" smtClean="0"/>
              <a:t>Het </a:t>
            </a:r>
            <a:r>
              <a:rPr lang="nl-NL" sz="3200" dirty="0"/>
              <a:t>hebben van een eigen visie op chronische </a:t>
            </a:r>
            <a:r>
              <a:rPr lang="nl-NL" sz="3200" dirty="0" smtClean="0"/>
              <a:t>aandoeningen </a:t>
            </a:r>
            <a:r>
              <a:rPr lang="nl-NL" sz="3200" dirty="0"/>
              <a:t>en </a:t>
            </a:r>
            <a:r>
              <a:rPr lang="nl-NL" sz="3200" dirty="0" smtClean="0"/>
              <a:t>de zorg hiervoor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nl-NL" sz="3200" dirty="0" smtClean="0"/>
              <a:t>Weet </a:t>
            </a:r>
            <a:r>
              <a:rPr lang="nl-NL" sz="3200" dirty="0"/>
              <a:t>hebben van de rol, de werkwijze en de samenwerking van de POH en de huisarts t.a.v. chronische zorg, </a:t>
            </a:r>
            <a:r>
              <a:rPr lang="nl-NL" sz="3200" dirty="0" smtClean="0"/>
              <a:t>patiënt met een chronische aandoening </a:t>
            </a:r>
            <a:r>
              <a:rPr lang="nl-NL" sz="3200" dirty="0"/>
              <a:t>en diens context</a:t>
            </a:r>
          </a:p>
        </p:txBody>
      </p:sp>
    </p:spTree>
    <p:extLst>
      <p:ext uri="{BB962C8B-B14F-4D97-AF65-F5344CB8AC3E}">
        <p14:creationId xmlns:p14="http://schemas.microsoft.com/office/powerpoint/2010/main" val="37353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rPr lang="nl-NL" dirty="0" smtClean="0"/>
              <a:t>Inhoud chronische </a:t>
            </a:r>
            <a:r>
              <a:rPr lang="nl-NL" dirty="0" err="1" smtClean="0"/>
              <a:t>zorgdag</a:t>
            </a:r>
            <a:endParaRPr dirty="0"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0750" y="1827249"/>
            <a:ext cx="11163301" cy="5257801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002E85"/>
              </a:buClr>
            </a:lvl1pPr>
          </a:lstStyle>
          <a:p>
            <a:endParaRPr lang="nl-NL" dirty="0" smtClean="0"/>
          </a:p>
          <a:p>
            <a:r>
              <a:rPr lang="nl-NL" sz="3600" dirty="0" smtClean="0"/>
              <a:t>In de ochtend maken we kennis, en gaan we</a:t>
            </a:r>
            <a:r>
              <a:rPr lang="nl-NL" sz="3600" dirty="0"/>
              <a:t> </a:t>
            </a:r>
            <a:r>
              <a:rPr lang="nl-NL" sz="3600" dirty="0" smtClean="0"/>
              <a:t>in op de </a:t>
            </a:r>
            <a:r>
              <a:rPr lang="nl-NL" sz="3600" dirty="0"/>
              <a:t>factoren die meespelen in het hebben van een chronische </a:t>
            </a:r>
            <a:r>
              <a:rPr lang="nl-NL" sz="3600" dirty="0" smtClean="0"/>
              <a:t>aandoening en </a:t>
            </a:r>
            <a:r>
              <a:rPr lang="nl-NL" sz="3600" dirty="0"/>
              <a:t>de zorg </a:t>
            </a:r>
            <a:r>
              <a:rPr lang="nl-NL" sz="3600" dirty="0" smtClean="0"/>
              <a:t>daarvoor. We kijken hoe je met elkaar zo goed mogelijk de patiënt en zijn/haar systeem kunt </a:t>
            </a:r>
            <a:r>
              <a:rPr lang="nl-NL" sz="3600" dirty="0"/>
              <a:t>begeleiden. </a:t>
            </a:r>
            <a:endParaRPr lang="nl-NL" sz="3600" dirty="0" smtClean="0"/>
          </a:p>
          <a:p>
            <a:r>
              <a:rPr lang="nl-NL" sz="3600" dirty="0" smtClean="0"/>
              <a:t>In de middag onderzoeken en bevorderen we </a:t>
            </a:r>
            <a:r>
              <a:rPr lang="nl-NL" sz="3600" dirty="0"/>
              <a:t>de samenwerking van POH en huisarts (i.o.) in de </a:t>
            </a:r>
            <a:r>
              <a:rPr lang="nl-NL" sz="3600" dirty="0" smtClean="0"/>
              <a:t>huisartspraktijk.</a:t>
            </a:r>
          </a:p>
        </p:txBody>
      </p:sp>
      <p:sp>
        <p:nvSpPr>
          <p:cNvPr id="2" name="AutoShape 4" descr="Afbeeldingsresultaat voor vraagteken"/>
          <p:cNvSpPr>
            <a:spLocks noChangeAspect="1" noChangeArrowheads="1"/>
          </p:cNvSpPr>
          <p:nvPr/>
        </p:nvSpPr>
        <p:spPr bwMode="auto">
          <a:xfrm>
            <a:off x="155575" y="-1766888"/>
            <a:ext cx="49530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3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rPr lang="nl-NL" dirty="0" smtClean="0"/>
              <a:t>Praktijkopdracht</a:t>
            </a:r>
            <a:endParaRPr dirty="0"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0750" y="1827249"/>
            <a:ext cx="11163301" cy="5257801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002E85"/>
              </a:buClr>
            </a:lvl1pPr>
          </a:lstStyle>
          <a:p>
            <a:endParaRPr lang="nl-NL" dirty="0" smtClean="0"/>
          </a:p>
          <a:p>
            <a:r>
              <a:rPr lang="nl-NL" dirty="0" smtClean="0"/>
              <a:t>Voorafgaand aan deze dag gaat de </a:t>
            </a:r>
            <a:r>
              <a:rPr lang="nl-NL" dirty="0" err="1" smtClean="0"/>
              <a:t>aios</a:t>
            </a:r>
            <a:r>
              <a:rPr lang="nl-NL" dirty="0" smtClean="0"/>
              <a:t> samen met de </a:t>
            </a:r>
            <a:r>
              <a:rPr lang="nl-NL" dirty="0"/>
              <a:t>POH, </a:t>
            </a:r>
            <a:r>
              <a:rPr lang="nl-NL" dirty="0" smtClean="0"/>
              <a:t>met een patiënt met een chronische aandoening en </a:t>
            </a:r>
            <a:r>
              <a:rPr lang="nl-NL" dirty="0"/>
              <a:t>diens partner in gesprek. </a:t>
            </a:r>
            <a:r>
              <a:rPr lang="nl-NL" dirty="0" smtClean="0"/>
              <a:t>Samen met de POH interviewt de </a:t>
            </a:r>
            <a:r>
              <a:rPr lang="nl-NL" dirty="0" err="1" smtClean="0"/>
              <a:t>aios</a:t>
            </a:r>
            <a:r>
              <a:rPr lang="nl-NL" dirty="0" smtClean="0"/>
              <a:t> beurtelings de patiënt en diens partner. </a:t>
            </a:r>
          </a:p>
        </p:txBody>
      </p:sp>
      <p:sp>
        <p:nvSpPr>
          <p:cNvPr id="2" name="AutoShape 4" descr="Afbeeldingsresultaat voor vraagteken"/>
          <p:cNvSpPr>
            <a:spLocks noChangeAspect="1" noChangeArrowheads="1"/>
          </p:cNvSpPr>
          <p:nvPr/>
        </p:nvSpPr>
        <p:spPr bwMode="auto">
          <a:xfrm>
            <a:off x="155575" y="-1766888"/>
            <a:ext cx="49530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1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223</Words>
  <Application>Microsoft Office PowerPoint</Application>
  <PresentationFormat>Aangepast</PresentationFormat>
  <Paragraphs>24</Paragraphs>
  <Slides>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White</vt:lpstr>
      <vt:lpstr>  Pilot</vt:lpstr>
      <vt:lpstr>Pilot chronische zorgdag</vt:lpstr>
      <vt:lpstr>Doel chronische zorgdag</vt:lpstr>
      <vt:lpstr>Subdoelen</vt:lpstr>
      <vt:lpstr>Inhoud chronische zorgdag</vt:lpstr>
      <vt:lpstr>Praktijkopdracht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Hoofdkop onderwerp</dc:title>
  <dc:creator>K.T. Slotman</dc:creator>
  <cp:lastModifiedBy>Agnes</cp:lastModifiedBy>
  <cp:revision>50</cp:revision>
  <dcterms:modified xsi:type="dcterms:W3CDTF">2018-04-16T10:30:02Z</dcterms:modified>
</cp:coreProperties>
</file>