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5"/>
  </p:notesMasterIdLst>
  <p:sldIdLst>
    <p:sldId id="358" r:id="rId2"/>
    <p:sldId id="338" r:id="rId3"/>
    <p:sldId id="294" r:id="rId4"/>
    <p:sldId id="339" r:id="rId5"/>
    <p:sldId id="360" r:id="rId6"/>
    <p:sldId id="364" r:id="rId7"/>
    <p:sldId id="365" r:id="rId8"/>
    <p:sldId id="340" r:id="rId9"/>
    <p:sldId id="362" r:id="rId10"/>
    <p:sldId id="363" r:id="rId11"/>
    <p:sldId id="367" r:id="rId12"/>
    <p:sldId id="368" r:id="rId13"/>
    <p:sldId id="369" r:id="rId14"/>
    <p:sldId id="370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41" r:id="rId28"/>
    <p:sldId id="273" r:id="rId29"/>
    <p:sldId id="342" r:id="rId30"/>
    <p:sldId id="343" r:id="rId31"/>
    <p:sldId id="331" r:id="rId32"/>
    <p:sldId id="332" r:id="rId33"/>
    <p:sldId id="333" r:id="rId34"/>
    <p:sldId id="344" r:id="rId35"/>
    <p:sldId id="345" r:id="rId36"/>
    <p:sldId id="346" r:id="rId37"/>
    <p:sldId id="347" r:id="rId38"/>
    <p:sldId id="351" r:id="rId39"/>
    <p:sldId id="350" r:id="rId40"/>
    <p:sldId id="354" r:id="rId41"/>
    <p:sldId id="355" r:id="rId42"/>
    <p:sldId id="359" r:id="rId43"/>
    <p:sldId id="366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3"/>
          <c:h val="0.976601001819944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nl-N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5997375328097"/>
          <c:y val="3.4335875984252008E-2"/>
          <c:w val="0.88604002624671985"/>
          <c:h val="0.85659645669291362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Toegepaste euthanasie</c:v>
                </c:pt>
              </c:strCache>
            </c:strRef>
          </c:tx>
          <c:spPr>
            <a:ln w="73025">
              <a:solidFill>
                <a:schemeClr val="accent6">
                  <a:lumMod val="75000"/>
                </a:schemeClr>
              </a:solidFill>
            </a:ln>
          </c:spPr>
          <c:cat>
            <c:numRef>
              <c:f>Blad1!$A$2:$A$5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2007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1852</c:v>
                </c:pt>
                <c:pt idx="1">
                  <c:v>2120</c:v>
                </c:pt>
                <c:pt idx="2">
                  <c:v>4188</c:v>
                </c:pt>
                <c:pt idx="3">
                  <c:v>6585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EC-4DC4-B03D-227D34ABE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16480"/>
        <c:axId val="39318272"/>
      </c:lineChart>
      <c:catAx>
        <c:axId val="3931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925"/>
        </c:spPr>
        <c:txPr>
          <a:bodyPr/>
          <a:lstStyle/>
          <a:p>
            <a:pPr>
              <a:defRPr sz="2200" b="1" i="0" baseline="0"/>
            </a:pPr>
            <a:endParaRPr lang="nl-NL"/>
          </a:p>
        </c:txPr>
        <c:crossAx val="39318272"/>
        <c:crosses val="autoZero"/>
        <c:auto val="1"/>
        <c:lblAlgn val="ctr"/>
        <c:lblOffset val="100"/>
        <c:noMultiLvlLbl val="0"/>
      </c:catAx>
      <c:valAx>
        <c:axId val="3931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316480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59946522309711281"/>
          <c:y val="0.65946717983122005"/>
          <c:w val="0.34081255468066546"/>
          <c:h val="0.10707443239998587"/>
        </c:manualLayout>
      </c:layout>
      <c:overlay val="0"/>
      <c:txPr>
        <a:bodyPr/>
        <a:lstStyle/>
        <a:p>
          <a:pPr>
            <a:defRPr sz="2200" b="1" i="0" baseline="0">
              <a:solidFill>
                <a:schemeClr val="tx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900" baseline="0">
          <a:solidFill>
            <a:schemeClr val="bg1"/>
          </a:solidFill>
        </a:defRPr>
      </a:pPr>
      <a:endParaRPr lang="nl-N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35695538057699E-2"/>
          <c:y val="2.23577235772358E-2"/>
          <c:w val="0.57973680947361905"/>
          <c:h val="0.88008130081300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09822886312502"/>
          <c:y val="2.3398950131233599E-2"/>
          <c:w val="0.32854549431321201"/>
          <c:h val="0.97660100181994403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0.24201</cdr:y>
    </cdr:from>
    <cdr:to>
      <cdr:x>0.41996</cdr:x>
      <cdr:y>0.84791</cdr:y>
    </cdr:to>
    <cdr:pic>
      <cdr:nvPicPr>
        <cdr:cNvPr id="4" name="Tijdelijke aanduiding voor inhoud 3">
          <a:extLst xmlns:a="http://schemas.openxmlformats.org/drawingml/2006/main">
            <a:ext uri="{FF2B5EF4-FFF2-40B4-BE49-F238E27FC236}">
              <a16:creationId xmlns:a16="http://schemas.microsoft.com/office/drawing/2014/main" id="{B6CC2B6C-CCE5-4BC3-8984-585CB0F646BB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1512168"/>
          <a:ext cx="4064121" cy="3785913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0.70032</cdr:x>
      <cdr:y>0.56158</cdr:y>
    </cdr:to>
    <cdr:sp macro="" textlink="">
      <cdr:nvSpPr>
        <cdr:cNvPr id="3" name="Tijdelijke aanduiding voor inhoud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6500275" cy="3162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400" kern="1200">
              <a:solidFill>
                <a:srgbClr val="3E3D2D"/>
              </a:solidFill>
              <a:latin typeface="Century Gothic"/>
            </a:defRPr>
          </a:lvl1pPr>
          <a:lvl2pPr marL="64008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200" kern="1200">
              <a:solidFill>
                <a:srgbClr val="3E3D2D"/>
              </a:solidFill>
              <a:latin typeface="Century Gothic"/>
            </a:defRPr>
          </a:lvl2pPr>
          <a:lvl3pPr marL="91440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000" kern="1200">
              <a:solidFill>
                <a:srgbClr val="3E3D2D"/>
              </a:solidFill>
              <a:latin typeface="Century Gothic"/>
            </a:defRPr>
          </a:lvl3pPr>
          <a:lvl4pPr marL="112471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800" kern="1200">
              <a:solidFill>
                <a:srgbClr val="3E3D2D"/>
              </a:solidFill>
              <a:latin typeface="Century Gothic"/>
            </a:defRPr>
          </a:lvl4pPr>
          <a:lvl5pPr marL="132588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 baseline="0">
              <a:solidFill>
                <a:srgbClr val="3E3D2D"/>
              </a:solidFill>
              <a:latin typeface="Century Gothic"/>
            </a:defRPr>
          </a:lvl5pPr>
          <a:lvl6pPr marL="1517904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6pPr>
          <a:lvl7pPr marL="171907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7pPr>
          <a:lvl8pPr marL="192024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8pPr>
          <a:lvl9pPr marL="2121408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9pPr>
        </a:lstStyle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Vraagt bij dementie extra aandacht</a:t>
          </a:r>
        </a:p>
        <a:p xmlns:a="http://schemas.openxmlformats.org/drawingml/2006/main">
          <a:pPr marL="68580" indent="0">
            <a:buNone/>
          </a:pPr>
          <a:endParaRPr lang="nl-NL" sz="28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Ter zake deskundige arts raadplegen, naast de SCEN</a:t>
          </a:r>
          <a:r>
            <a:rPr lang="en-US" sz="2800" dirty="0">
              <a:solidFill>
                <a:schemeClr val="bg1"/>
              </a:solidFill>
              <a:latin typeface="+mn-lt"/>
            </a:rPr>
            <a:t>-arts (geriater, SO)</a:t>
          </a:r>
        </a:p>
        <a:p xmlns:a="http://schemas.openxmlformats.org/drawingml/2006/main">
          <a:pPr marL="68580" indent="0">
            <a:buNone/>
          </a:pPr>
          <a:endParaRPr lang="en-US" sz="28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r>
            <a:rPr lang="en-US" sz="2800" dirty="0">
              <a:solidFill>
                <a:schemeClr val="bg1"/>
              </a:solidFill>
              <a:latin typeface="+mn-lt"/>
            </a:rPr>
            <a:t>Bij wilsonbekwaamheid kan een schriftelijk verzoek het mondelinge verzoek om euthanasie vervangen. </a:t>
          </a:r>
        </a:p>
        <a:p xmlns:a="http://schemas.openxmlformats.org/drawingml/2006/main">
          <a:endParaRPr lang="nl-NL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0.7998</cdr:x>
      <cdr:y>0.86492</cdr:y>
    </cdr:to>
    <cdr:pic>
      <cdr:nvPicPr>
        <cdr:cNvPr id="3" name="Tijdelijke aanduiding voor inhoud 3">
          <a:extLst xmlns:a="http://schemas.openxmlformats.org/drawingml/2006/main">
            <a:ext uri="{FF2B5EF4-FFF2-40B4-BE49-F238E27FC236}">
              <a16:creationId xmlns:a16="http://schemas.microsoft.com/office/drawing/2014/main" id="{72392565-95F4-49BD-A84B-9597541FAD4B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387000" cy="4896544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0.70032</cdr:x>
      <cdr:y>0.73041</cdr:y>
    </cdr:to>
    <cdr:sp macro="" textlink="">
      <cdr:nvSpPr>
        <cdr:cNvPr id="3" name="Tijdelijke aanduiding voor inhoud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6777317" cy="4563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92500"/>
        </a:bodyPr>
        <a:lstStyle xmlns:a="http://schemas.openxmlformats.org/drawingml/2006/main">
          <a:lvl1pPr marL="34290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400" kern="1200">
              <a:solidFill>
                <a:srgbClr val="3E3D2D"/>
              </a:solidFill>
              <a:latin typeface="Century Gothic"/>
            </a:defRPr>
          </a:lvl1pPr>
          <a:lvl2pPr marL="64008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200" kern="1200">
              <a:solidFill>
                <a:srgbClr val="3E3D2D"/>
              </a:solidFill>
              <a:latin typeface="Century Gothic"/>
            </a:defRPr>
          </a:lvl2pPr>
          <a:lvl3pPr marL="91440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000" kern="1200">
              <a:solidFill>
                <a:srgbClr val="3E3D2D"/>
              </a:solidFill>
              <a:latin typeface="Century Gothic"/>
            </a:defRPr>
          </a:lvl3pPr>
          <a:lvl4pPr marL="112471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800" kern="1200">
              <a:solidFill>
                <a:srgbClr val="3E3D2D"/>
              </a:solidFill>
              <a:latin typeface="Century Gothic"/>
            </a:defRPr>
          </a:lvl4pPr>
          <a:lvl5pPr marL="132588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 baseline="0">
              <a:solidFill>
                <a:srgbClr val="3E3D2D"/>
              </a:solidFill>
              <a:latin typeface="Century Gothic"/>
            </a:defRPr>
          </a:lvl5pPr>
          <a:lvl6pPr marL="1517904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6pPr>
          <a:lvl7pPr marL="171907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7pPr>
          <a:lvl8pPr marL="192024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8pPr>
          <a:lvl9pPr marL="2121408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9pPr>
        </a:lstStyle>
        <a:p xmlns:a="http://schemas.openxmlformats.org/drawingml/2006/main">
          <a:r>
            <a:rPr lang="nl-NL" sz="3000" dirty="0">
              <a:solidFill>
                <a:schemeClr val="bg1"/>
              </a:solidFill>
              <a:latin typeface="+mn-lt"/>
            </a:rPr>
            <a:t>Bespreking wens patiënt niet mogelijk EN geen schriftelijke wilsverklaring= geen euthanasie.</a:t>
          </a:r>
        </a:p>
        <a:p xmlns:a="http://schemas.openxmlformats.org/drawingml/2006/main">
          <a:endParaRPr lang="nl-NL" sz="30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r>
            <a:rPr lang="nl-NL" sz="3000" dirty="0">
              <a:solidFill>
                <a:schemeClr val="bg1"/>
              </a:solidFill>
              <a:latin typeface="+mn-lt"/>
            </a:rPr>
            <a:t>Bespreking wens patiënt niet mogelijk WEL een schriftelijke wilsverklaring= eventueel euthanasie wel mogelijk MITS aan alle zorgvuldigheidscriteria wordt voldaan.</a:t>
          </a:r>
        </a:p>
        <a:p xmlns:a="http://schemas.openxmlformats.org/drawingml/2006/main">
          <a:endParaRPr lang="nl-NL" sz="30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r>
            <a:rPr lang="nl-NL" sz="3000" dirty="0">
              <a:solidFill>
                <a:schemeClr val="bg1"/>
              </a:solidFill>
              <a:latin typeface="+mn-lt"/>
            </a:rPr>
            <a:t>De verklaring is dus geen garantie op euthanasie.</a:t>
          </a:r>
        </a:p>
        <a:p xmlns:a="http://schemas.openxmlformats.org/drawingml/2006/main">
          <a:pPr marL="68580" indent="0">
            <a:buNone/>
          </a:pPr>
          <a:endParaRPr lang="nl-NL" sz="3000" dirty="0">
            <a:solidFill>
              <a:schemeClr val="tx1"/>
            </a:solidFill>
            <a:latin typeface="+mn-lt"/>
          </a:endParaRPr>
        </a:p>
        <a:p xmlns:a="http://schemas.openxmlformats.org/drawingml/2006/main">
          <a:r>
            <a:rPr lang="nl-NL" sz="3000" dirty="0">
              <a:solidFill>
                <a:schemeClr val="tx1"/>
              </a:solidFill>
              <a:latin typeface="+mn-lt"/>
            </a:rPr>
            <a:t>Kan wel een gespreksdocument zijn over geen levensverlengende behandeling meer.</a:t>
          </a:r>
          <a:r>
            <a:rPr lang="nl-NL" dirty="0">
              <a:solidFill>
                <a:schemeClr val="tx1"/>
              </a:solidFill>
            </a:rPr>
            <a:t> 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0.07064</cdr:x>
      <cdr:y>0.07092</cdr:y>
    </cdr:from>
    <cdr:to>
      <cdr:x>0.16512</cdr:x>
      <cdr:y>0.21726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683568" y="443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0.10784</cdr:x>
      <cdr:y>0.11702</cdr:y>
    </cdr:from>
    <cdr:to>
      <cdr:x>0.84448</cdr:x>
      <cdr:y>0.37055</cdr:y>
    </cdr:to>
    <cdr:sp macro="" textlink="">
      <cdr:nvSpPr>
        <cdr:cNvPr id="6" name="Tekstvak 5"/>
        <cdr:cNvSpPr txBox="1"/>
      </cdr:nvSpPr>
      <cdr:spPr>
        <a:xfrm xmlns:a="http://schemas.openxmlformats.org/drawingml/2006/main">
          <a:off x="1043608" y="731168"/>
          <a:ext cx="7128792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2800" dirty="0">
              <a:solidFill>
                <a:schemeClr val="bg1"/>
              </a:solidFill>
            </a:rPr>
            <a:t>De gevoelens van de arts:</a:t>
          </a:r>
        </a:p>
        <a:p xmlns:a="http://schemas.openxmlformats.org/drawingml/2006/main">
          <a:endParaRPr lang="nl-NL" sz="2800" dirty="0">
            <a:solidFill>
              <a:schemeClr val="bg1"/>
            </a:solidFill>
          </a:endParaRPr>
        </a:p>
        <a:p xmlns:a="http://schemas.openxmlformats.org/drawingml/2006/main">
          <a:r>
            <a:rPr lang="nl-NL" sz="2800" dirty="0">
              <a:solidFill>
                <a:schemeClr val="bg1"/>
              </a:solidFill>
            </a:rPr>
            <a:t>Huisarts versus specialist ouderengeneeskunde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</a:rPr>
            <a:t>Behandelduur van groot belang</a:t>
          </a:r>
        </a:p>
      </cdr:txBody>
    </cdr:sp>
  </cdr:relSizeAnchor>
  <cdr:relSizeAnchor xmlns:cdr="http://schemas.openxmlformats.org/drawingml/2006/chartDrawing">
    <cdr:from>
      <cdr:x>0.11528</cdr:x>
      <cdr:y>0.16311</cdr:y>
    </cdr:from>
    <cdr:to>
      <cdr:x>0.20977</cdr:x>
      <cdr:y>0.30946</cdr:y>
    </cdr:to>
    <cdr:sp macro="" textlink="">
      <cdr:nvSpPr>
        <cdr:cNvPr id="7" name="Tekstvak 6"/>
        <cdr:cNvSpPr txBox="1"/>
      </cdr:nvSpPr>
      <cdr:spPr>
        <a:xfrm xmlns:a="http://schemas.openxmlformats.org/drawingml/2006/main">
          <a:off x="1115616" y="10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0.08552</cdr:x>
      <cdr:y>0.47503</cdr:y>
    </cdr:from>
    <cdr:to>
      <cdr:x>0.39059</cdr:x>
      <cdr:y>0.81649</cdr:y>
    </cdr:to>
    <cdr:pic>
      <cdr:nvPicPr>
        <cdr:cNvPr id="9" name="Tijdelijke aanduiding voor inhoud 7">
          <a:extLst xmlns:a="http://schemas.openxmlformats.org/drawingml/2006/main">
            <a:ext uri="{FF2B5EF4-FFF2-40B4-BE49-F238E27FC236}">
              <a16:creationId xmlns:a16="http://schemas.microsoft.com/office/drawing/2014/main" id="{505AB8B3-DAF5-45CD-8913-01B4FFFAE040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27584" y="2968150"/>
          <a:ext cx="2952284" cy="21335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0.50634</cdr:x>
      <cdr:y>0.47949</cdr:y>
    </cdr:from>
    <cdr:to>
      <cdr:x>0.81898</cdr:x>
      <cdr:y>0.81437</cdr:y>
    </cdr:to>
    <cdr:pic>
      <cdr:nvPicPr>
        <cdr:cNvPr id="10" name="Tijdelijke aanduiding voor inhoud 8">
          <a:extLst xmlns:a="http://schemas.openxmlformats.org/drawingml/2006/main">
            <a:ext uri="{FF2B5EF4-FFF2-40B4-BE49-F238E27FC236}">
              <a16:creationId xmlns:a16="http://schemas.microsoft.com/office/drawing/2014/main" id="{670F7A8A-BE33-43D3-B104-580E8222D9BA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00058" y="2996036"/>
          <a:ext cx="3025542" cy="209246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0.31135</cdr:x>
      <cdr:y>0.6804</cdr:y>
    </cdr:to>
    <cdr:pic>
      <cdr:nvPicPr>
        <cdr:cNvPr id="3" name="Tijdelijke aanduiding voor inhoud 3">
          <a:extLst xmlns:a="http://schemas.openxmlformats.org/drawingml/2006/main">
            <a:ext uri="{FF2B5EF4-FFF2-40B4-BE49-F238E27FC236}">
              <a16:creationId xmlns:a16="http://schemas.microsoft.com/office/drawing/2014/main" id="{89D0FDC7-D9AF-476D-A5A3-E1A3989A7451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013021" cy="425142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0.70032</cdr:x>
      <cdr:y>0.56158</cdr:y>
    </cdr:to>
    <cdr:sp macro="" textlink="">
      <cdr:nvSpPr>
        <cdr:cNvPr id="3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6777317" cy="350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400" kern="1200">
              <a:solidFill>
                <a:srgbClr val="3E3D2D"/>
              </a:solidFill>
              <a:latin typeface="Century Gothic"/>
            </a:defRPr>
          </a:lvl1pPr>
          <a:lvl2pPr marL="64008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200" kern="1200">
              <a:solidFill>
                <a:srgbClr val="3E3D2D"/>
              </a:solidFill>
              <a:latin typeface="Century Gothic"/>
            </a:defRPr>
          </a:lvl2pPr>
          <a:lvl3pPr marL="91440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000" kern="1200">
              <a:solidFill>
                <a:srgbClr val="3E3D2D"/>
              </a:solidFill>
              <a:latin typeface="Century Gothic"/>
            </a:defRPr>
          </a:lvl3pPr>
          <a:lvl4pPr marL="112471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800" kern="1200">
              <a:solidFill>
                <a:srgbClr val="3E3D2D"/>
              </a:solidFill>
              <a:latin typeface="Century Gothic"/>
            </a:defRPr>
          </a:lvl4pPr>
          <a:lvl5pPr marL="132588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 baseline="0">
              <a:solidFill>
                <a:srgbClr val="3E3D2D"/>
              </a:solidFill>
              <a:latin typeface="Century Gothic"/>
            </a:defRPr>
          </a:lvl5pPr>
          <a:lvl6pPr marL="1517904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6pPr>
          <a:lvl7pPr marL="171907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7pPr>
          <a:lvl8pPr marL="192024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8pPr>
          <a:lvl9pPr marL="2121408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9pPr>
        </a:lstStyle>
        <a:p xmlns:a="http://schemas.openxmlformats.org/drawingml/2006/main">
          <a:endParaRPr lang="nl-NL" altLang="nl-NL" dirty="0"/>
        </a:p>
        <a:p xmlns:a="http://schemas.openxmlformats.org/drawingml/2006/main">
          <a:r>
            <a:rPr lang="nl-NL" altLang="nl-NL" sz="2800" dirty="0">
              <a:solidFill>
                <a:schemeClr val="bg1"/>
              </a:solidFill>
              <a:latin typeface="+mn-lt"/>
            </a:rPr>
            <a:t>Continue diepe sedatie</a:t>
          </a:r>
        </a:p>
        <a:p xmlns:a="http://schemas.openxmlformats.org/drawingml/2006/main">
          <a:r>
            <a:rPr lang="nl-NL" altLang="nl-NL" sz="2800" dirty="0">
              <a:solidFill>
                <a:schemeClr val="bg1"/>
              </a:solidFill>
              <a:latin typeface="+mn-lt"/>
            </a:rPr>
            <a:t>Refractaire symptomen (onbehandelbaar)</a:t>
          </a:r>
        </a:p>
        <a:p xmlns:a="http://schemas.openxmlformats.org/drawingml/2006/main">
          <a:r>
            <a:rPr lang="nl-NL" altLang="nl-NL" sz="2800" dirty="0">
              <a:solidFill>
                <a:schemeClr val="bg1"/>
              </a:solidFill>
              <a:latin typeface="+mn-lt"/>
            </a:rPr>
            <a:t>Korte levensverwachting (&lt;2 weken)</a:t>
          </a:r>
        </a:p>
        <a:p xmlns:a="http://schemas.openxmlformats.org/drawingml/2006/main">
          <a:r>
            <a:rPr lang="nl-NL" altLang="nl-NL" sz="2800" dirty="0">
              <a:solidFill>
                <a:schemeClr val="bg1"/>
              </a:solidFill>
              <a:latin typeface="+mn-lt"/>
            </a:rPr>
            <a:t>CAD, mondzorg, huidzorg</a:t>
          </a:r>
        </a:p>
        <a:p xmlns:a="http://schemas.openxmlformats.org/drawingml/2006/main">
          <a:endParaRPr lang="nl-NL" altLang="nl-NL" sz="28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endParaRPr lang="nl-NL" altLang="nl-NL" sz="28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r>
            <a:rPr lang="nl-NL" altLang="nl-NL" sz="2800" dirty="0">
              <a:solidFill>
                <a:schemeClr val="bg1"/>
              </a:solidFill>
              <a:latin typeface="+mn-lt"/>
            </a:rPr>
            <a:t>Intermitterende sedatie: geeft rust</a:t>
          </a:r>
        </a:p>
        <a:p xmlns:a="http://schemas.openxmlformats.org/drawingml/2006/main">
          <a:r>
            <a:rPr lang="nl-NL" altLang="nl-NL" sz="2800" dirty="0">
              <a:solidFill>
                <a:schemeClr val="bg1"/>
              </a:solidFill>
              <a:latin typeface="+mn-lt"/>
            </a:rPr>
            <a:t>Gaat later vaak over in een continue sedatie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0.87444</cdr:x>
      <cdr:y>0.71412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447AABA4-4C87-41DD-A628-D3EFFFF6629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42365" cy="4248472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0.70032</cdr:x>
      <cdr:y>0.63821</cdr:y>
    </cdr:to>
    <cdr:sp macro="" textlink="">
      <cdr:nvSpPr>
        <cdr:cNvPr id="3" name="Rectangle 3"/>
        <cdr:cNvSpPr>
          <a:spLocks xmlns:a="http://schemas.openxmlformats.org/drawingml/2006/main" noGrp="1" noChangeArrowheads="1"/>
        </cdr:cNvSpPr>
      </cdr:nvSpPr>
      <cdr:spPr>
        <a:xfrm xmlns:a="http://schemas.openxmlformats.org/drawingml/2006/main">
          <a:off x="0" y="0"/>
          <a:ext cx="6777317" cy="3987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34290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400" kern="1200">
              <a:solidFill>
                <a:srgbClr val="3E3D2D"/>
              </a:solidFill>
              <a:latin typeface="Century Gothic"/>
            </a:defRPr>
          </a:lvl1pPr>
          <a:lvl2pPr marL="64008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200" kern="1200">
              <a:solidFill>
                <a:srgbClr val="3E3D2D"/>
              </a:solidFill>
              <a:latin typeface="Century Gothic"/>
            </a:defRPr>
          </a:lvl2pPr>
          <a:lvl3pPr marL="91440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000" kern="1200">
              <a:solidFill>
                <a:srgbClr val="3E3D2D"/>
              </a:solidFill>
              <a:latin typeface="Century Gothic"/>
            </a:defRPr>
          </a:lvl3pPr>
          <a:lvl4pPr marL="112471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800" kern="1200">
              <a:solidFill>
                <a:srgbClr val="3E3D2D"/>
              </a:solidFill>
              <a:latin typeface="Century Gothic"/>
            </a:defRPr>
          </a:lvl4pPr>
          <a:lvl5pPr marL="132588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 baseline="0">
              <a:solidFill>
                <a:srgbClr val="3E3D2D"/>
              </a:solidFill>
              <a:latin typeface="Century Gothic"/>
            </a:defRPr>
          </a:lvl5pPr>
          <a:lvl6pPr marL="1517904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6pPr>
          <a:lvl7pPr marL="171907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7pPr>
          <a:lvl8pPr marL="192024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8pPr>
          <a:lvl9pPr marL="2121408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9pPr>
        </a:lstStyle>
        <a:p xmlns:a="http://schemas.openxmlformats.org/drawingml/2006/main">
          <a:pPr>
            <a:defRPr/>
          </a:pPr>
          <a:r>
            <a:rPr lang="nl-NL" altLang="nl-NL" sz="2200" b="1" dirty="0">
              <a:solidFill>
                <a:schemeClr val="bg1"/>
              </a:solidFill>
              <a:latin typeface="+mn-lt"/>
            </a:rPr>
            <a:t>* </a:t>
          </a:r>
          <a:r>
            <a:rPr lang="nl-NL" altLang="nl-NL" sz="2200" dirty="0">
              <a:solidFill>
                <a:schemeClr val="bg1"/>
              </a:solidFill>
              <a:latin typeface="+mn-lt"/>
            </a:rPr>
            <a:t>Euthanasie: </a:t>
          </a:r>
        </a:p>
        <a:p xmlns:a="http://schemas.openxmlformats.org/drawingml/2006/main">
          <a:pPr marL="0" indent="0">
            <a:buNone/>
            <a:defRPr/>
          </a:pPr>
          <a:endParaRPr lang="nl-NL" altLang="nl-NL" sz="22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pPr marL="0" indent="0">
            <a:buNone/>
            <a:defRPr/>
          </a:pPr>
          <a:r>
            <a:rPr lang="nl-NL" sz="2200" i="1" dirty="0">
              <a:solidFill>
                <a:schemeClr val="bg1"/>
              </a:solidFill>
              <a:latin typeface="+mn-lt"/>
            </a:rPr>
            <a:t>   Euthanasie is het opzettelijk levensbeëindigend</a:t>
          </a:r>
        </a:p>
        <a:p xmlns:a="http://schemas.openxmlformats.org/drawingml/2006/main">
          <a:pPr marL="0" indent="0">
            <a:buNone/>
            <a:defRPr/>
          </a:pPr>
          <a:r>
            <a:rPr lang="nl-NL" sz="2200" i="1" dirty="0">
              <a:solidFill>
                <a:schemeClr val="bg1"/>
              </a:solidFill>
              <a:latin typeface="+mn-lt"/>
            </a:rPr>
            <a:t>   handelen door een ander dan de betrokkene, op</a:t>
          </a:r>
        </a:p>
        <a:p xmlns:a="http://schemas.openxmlformats.org/drawingml/2006/main">
          <a:pPr marL="0" indent="0">
            <a:buNone/>
            <a:defRPr/>
          </a:pPr>
          <a:r>
            <a:rPr lang="nl-NL" sz="2200" i="1" dirty="0">
              <a:solidFill>
                <a:schemeClr val="bg1"/>
              </a:solidFill>
              <a:latin typeface="+mn-lt"/>
            </a:rPr>
            <a:t>   diens verzoek.</a:t>
          </a:r>
          <a:endParaRPr lang="nl-NL" altLang="nl-NL" sz="2200" i="1" dirty="0">
            <a:solidFill>
              <a:schemeClr val="bg1"/>
            </a:solidFill>
            <a:latin typeface="+mn-lt"/>
          </a:endParaRPr>
        </a:p>
        <a:p xmlns:a="http://schemas.openxmlformats.org/drawingml/2006/main">
          <a:pPr>
            <a:defRPr/>
          </a:pPr>
          <a:endParaRPr lang="en-US" altLang="nl-NL" sz="22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pPr>
            <a:defRPr/>
          </a:pPr>
          <a:r>
            <a:rPr lang="en-US" altLang="nl-NL" sz="2200" dirty="0">
              <a:solidFill>
                <a:schemeClr val="bg1"/>
              </a:solidFill>
              <a:latin typeface="+mn-lt"/>
            </a:rPr>
            <a:t>E</a:t>
          </a:r>
          <a:r>
            <a:rPr lang="nl-NL" altLang="nl-NL" sz="2200" dirty="0" err="1">
              <a:solidFill>
                <a:schemeClr val="bg1"/>
              </a:solidFill>
              <a:latin typeface="+mn-lt"/>
            </a:rPr>
            <a:t>uthanasie</a:t>
          </a:r>
          <a:r>
            <a:rPr lang="nl-NL" altLang="nl-NL" sz="2200" dirty="0">
              <a:solidFill>
                <a:schemeClr val="bg1"/>
              </a:solidFill>
              <a:latin typeface="+mn-lt"/>
            </a:rPr>
            <a:t> is strafbaar, tenzij uitgevoerd door een arts, met inachtneming van zorgvuldigheidscriteria.</a:t>
          </a:r>
        </a:p>
        <a:p xmlns:a="http://schemas.openxmlformats.org/drawingml/2006/main">
          <a:pPr>
            <a:defRPr/>
          </a:pPr>
          <a:endParaRPr lang="nl-NL" altLang="nl-NL" sz="22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pPr>
            <a:defRPr/>
          </a:pPr>
          <a:r>
            <a:rPr lang="nl-NL" altLang="nl-NL" sz="2200" dirty="0">
              <a:solidFill>
                <a:schemeClr val="bg1"/>
              </a:solidFill>
              <a:latin typeface="+mn-lt"/>
            </a:rPr>
            <a:t>Wettelijke kaders via wetboek voor strafrecht. Kan gevangenisstraf voor worden opgelegd.</a:t>
          </a:r>
        </a:p>
        <a:p xmlns:a="http://schemas.openxmlformats.org/drawingml/2006/main">
          <a:pPr>
            <a:defRPr/>
          </a:pPr>
          <a:endParaRPr lang="nl-NL" altLang="nl-NL" sz="22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pPr>
            <a:defRPr/>
          </a:pPr>
          <a:r>
            <a:rPr lang="nl-NL" altLang="nl-NL" sz="2200" dirty="0">
              <a:solidFill>
                <a:schemeClr val="bg1"/>
              </a:solidFill>
              <a:latin typeface="+mn-lt"/>
            </a:rPr>
            <a:t>Toetsing achteraf door Regionale Toetsingscommissie Euthanasie (RTE) </a:t>
          </a:r>
        </a:p>
        <a:p xmlns:a="http://schemas.openxmlformats.org/drawingml/2006/main">
          <a:pPr eaLnBrk="1" hangingPunct="1">
            <a:buFontTx/>
            <a:buNone/>
          </a:pPr>
          <a:endParaRPr lang="nl-NL" altLang="nl-NL" sz="2000" b="1" dirty="0">
            <a:solidFill>
              <a:schemeClr val="bg1"/>
            </a:solidFill>
          </a:endParaRPr>
        </a:p>
        <a:p xmlns:a="http://schemas.openxmlformats.org/drawingml/2006/main">
          <a:pPr lvl="1" eaLnBrk="1" hangingPunct="1">
            <a:buFont typeface="Arial" pitchFamily="34" charset="0"/>
            <a:buChar char="•"/>
          </a:pPr>
          <a:endParaRPr lang="nl-NL" altLang="nl-NL" sz="1400" dirty="0">
            <a:solidFill>
              <a:schemeClr val="bg1"/>
            </a:solidFill>
          </a:endParaRPr>
        </a:p>
        <a:p xmlns:a="http://schemas.openxmlformats.org/drawingml/2006/main">
          <a:pPr eaLnBrk="1" hangingPunct="1"/>
          <a:endParaRPr lang="nl-NL" altLang="nl-NL" sz="1400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0.70032</cdr:x>
      <cdr:y>0.56158</cdr:y>
    </cdr:to>
    <cdr:sp macro="" textlink="">
      <cdr:nvSpPr>
        <cdr:cNvPr id="3" name="Tijdelijke aanduiding voor inhoud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6777317" cy="350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34290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400" kern="1200">
              <a:solidFill>
                <a:srgbClr val="3E3D2D"/>
              </a:solidFill>
              <a:latin typeface="Century Gothic"/>
            </a:defRPr>
          </a:lvl1pPr>
          <a:lvl2pPr marL="64008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200" kern="1200">
              <a:solidFill>
                <a:srgbClr val="3E3D2D"/>
              </a:solidFill>
              <a:latin typeface="Century Gothic"/>
            </a:defRPr>
          </a:lvl2pPr>
          <a:lvl3pPr marL="91440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000" kern="1200">
              <a:solidFill>
                <a:srgbClr val="3E3D2D"/>
              </a:solidFill>
              <a:latin typeface="Century Gothic"/>
            </a:defRPr>
          </a:lvl3pPr>
          <a:lvl4pPr marL="112471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800" kern="1200">
              <a:solidFill>
                <a:srgbClr val="3E3D2D"/>
              </a:solidFill>
              <a:latin typeface="Century Gothic"/>
            </a:defRPr>
          </a:lvl4pPr>
          <a:lvl5pPr marL="132588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 baseline="0">
              <a:solidFill>
                <a:srgbClr val="3E3D2D"/>
              </a:solidFill>
              <a:latin typeface="Century Gothic"/>
            </a:defRPr>
          </a:lvl5pPr>
          <a:lvl6pPr marL="1517904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6pPr>
          <a:lvl7pPr marL="171907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7pPr>
          <a:lvl8pPr marL="192024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8pPr>
          <a:lvl9pPr marL="2121408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9pPr>
        </a:lstStyle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Soms moeilijk vast te stellen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Vroeger wellicht vrijwillig, maar nu nog</a:t>
          </a:r>
          <a:r>
            <a:rPr lang="en-US" sz="2800" dirty="0">
              <a:solidFill>
                <a:schemeClr val="bg1"/>
              </a:solidFill>
              <a:latin typeface="+mn-lt"/>
            </a:rPr>
            <a:t>?</a:t>
          </a:r>
          <a:endParaRPr lang="nl-NL" sz="2800" dirty="0">
            <a:solidFill>
              <a:schemeClr val="bg1"/>
            </a:solidFill>
            <a:latin typeface="+mn-lt"/>
          </a:endParaRP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Altijd kijken of de patiënt het nog kan aangeven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Omgeving gebruiken, maar geen druk toestaan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Meerdere gesprekken nodig, opbouw dossier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Wilsverklaring kan mondelinge verzoek vervangen, up </a:t>
          </a:r>
          <a:r>
            <a:rPr lang="nl-NL" sz="2800" dirty="0" err="1">
              <a:solidFill>
                <a:schemeClr val="bg1"/>
              </a:solidFill>
              <a:latin typeface="+mn-lt"/>
            </a:rPr>
            <a:t>to</a:t>
          </a:r>
          <a:r>
            <a:rPr lang="nl-NL" sz="2800" dirty="0">
              <a:solidFill>
                <a:schemeClr val="bg1"/>
              </a:solidFill>
              <a:latin typeface="+mn-lt"/>
            </a:rPr>
            <a:t> date, glashelder.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0.70032</cdr:x>
      <cdr:y>0.56158</cdr:y>
    </cdr:to>
    <cdr:sp macro="" textlink="">
      <cdr:nvSpPr>
        <cdr:cNvPr id="3" name="Tijdelijke aanduiding voor inhoud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6777317" cy="350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400" kern="1200">
              <a:solidFill>
                <a:srgbClr val="3E3D2D"/>
              </a:solidFill>
              <a:latin typeface="Century Gothic"/>
            </a:defRPr>
          </a:lvl1pPr>
          <a:lvl2pPr marL="64008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200" kern="1200">
              <a:solidFill>
                <a:srgbClr val="3E3D2D"/>
              </a:solidFill>
              <a:latin typeface="Century Gothic"/>
            </a:defRPr>
          </a:lvl2pPr>
          <a:lvl3pPr marL="91440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000" kern="1200">
              <a:solidFill>
                <a:srgbClr val="3E3D2D"/>
              </a:solidFill>
              <a:latin typeface="Century Gothic"/>
            </a:defRPr>
          </a:lvl3pPr>
          <a:lvl4pPr marL="112471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800" kern="1200">
              <a:solidFill>
                <a:srgbClr val="3E3D2D"/>
              </a:solidFill>
              <a:latin typeface="Century Gothic"/>
            </a:defRPr>
          </a:lvl4pPr>
          <a:lvl5pPr marL="132588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 baseline="0">
              <a:solidFill>
                <a:srgbClr val="3E3D2D"/>
              </a:solidFill>
              <a:latin typeface="Century Gothic"/>
            </a:defRPr>
          </a:lvl5pPr>
          <a:lvl6pPr marL="1517904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6pPr>
          <a:lvl7pPr marL="171907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7pPr>
          <a:lvl8pPr marL="192024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8pPr>
          <a:lvl9pPr marL="2121408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9pPr>
        </a:lstStyle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Geschiedenis van het verzoek, ook voor het ontstaan van de dementie speelt een rol bij de weloverwogenheid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Herhaling, nu en in verleden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Omgeving gebruiken, geen druk toestaan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0.48715</cdr:x>
      <cdr:y>0.84726</cdr:y>
    </cdr:to>
    <cdr:sp macro="" textlink="">
      <cdr:nvSpPr>
        <cdr:cNvPr id="3" name="Tijdelijke aanduiding voor inhoud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4788024" cy="504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34290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400" kern="1200">
              <a:solidFill>
                <a:srgbClr val="3E3D2D"/>
              </a:solidFill>
              <a:latin typeface="Century Gothic"/>
            </a:defRPr>
          </a:lvl1pPr>
          <a:lvl2pPr marL="64008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000" kern="1200">
              <a:solidFill>
                <a:srgbClr val="3E3D2D"/>
              </a:solidFill>
              <a:latin typeface="Century Gothic"/>
            </a:defRPr>
          </a:lvl2pPr>
          <a:lvl3pPr marL="91440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800" kern="1200">
              <a:solidFill>
                <a:srgbClr val="3E3D2D"/>
              </a:solidFill>
              <a:latin typeface="Century Gothic"/>
            </a:defRPr>
          </a:lvl3pPr>
          <a:lvl4pPr marL="112471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>
              <a:solidFill>
                <a:srgbClr val="3E3D2D"/>
              </a:solidFill>
              <a:latin typeface="Century Gothic"/>
            </a:defRPr>
          </a:lvl4pPr>
          <a:lvl5pPr marL="132588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 baseline="0">
              <a:solidFill>
                <a:srgbClr val="3E3D2D"/>
              </a:solidFill>
              <a:latin typeface="Century Gothic"/>
            </a:defRPr>
          </a:lvl5pPr>
          <a:lvl6pPr marL="1517904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>
              <a:solidFill>
                <a:srgbClr val="3E3D2D"/>
              </a:solidFill>
              <a:latin typeface="Century Gothic"/>
            </a:defRPr>
          </a:lvl6pPr>
          <a:lvl7pPr marL="171907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>
              <a:solidFill>
                <a:srgbClr val="3E3D2D"/>
              </a:solidFill>
              <a:latin typeface="Century Gothic"/>
            </a:defRPr>
          </a:lvl7pPr>
          <a:lvl8pPr marL="192024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>
              <a:solidFill>
                <a:srgbClr val="3E3D2D"/>
              </a:solidFill>
              <a:latin typeface="Century Gothic"/>
            </a:defRPr>
          </a:lvl8pPr>
          <a:lvl9pPr marL="2121408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>
              <a:solidFill>
                <a:srgbClr val="3E3D2D"/>
              </a:solidFill>
              <a:latin typeface="Century Gothic"/>
            </a:defRPr>
          </a:lvl9pPr>
        </a:lstStyle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Wat maakt het voor </a:t>
          </a:r>
          <a:r>
            <a:rPr lang="nl-NL" sz="2800" b="1" dirty="0">
              <a:solidFill>
                <a:schemeClr val="bg1"/>
              </a:solidFill>
              <a:latin typeface="+mn-lt"/>
            </a:rPr>
            <a:t>deze</a:t>
          </a:r>
          <a:r>
            <a:rPr lang="nl-NL" sz="2800" dirty="0">
              <a:solidFill>
                <a:schemeClr val="bg1"/>
              </a:solidFill>
              <a:latin typeface="+mn-lt"/>
            </a:rPr>
            <a:t> patiënt ondraaglijk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Wat heeft patiënt vastgelegd over het ondraaglijk lijden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Naasten gebruiken om te kaderen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Dossieropbouw van groot belang, blijven schrijven</a:t>
          </a:r>
        </a:p>
      </cdr:txBody>
    </cdr:sp>
  </cdr:relSizeAnchor>
  <cdr:relSizeAnchor xmlns:cdr="http://schemas.openxmlformats.org/drawingml/2006/chartDrawing">
    <cdr:from>
      <cdr:x>0.56774</cdr:x>
      <cdr:y>0.28794</cdr:y>
    </cdr:from>
    <cdr:to>
      <cdr:x>0.8441</cdr:x>
      <cdr:y>0.62773</cdr:y>
    </cdr:to>
    <cdr:pic>
      <cdr:nvPicPr>
        <cdr:cNvPr id="5" name="Tijdelijke aanduiding voor inhoud 6">
          <a:extLst xmlns:a="http://schemas.openxmlformats.org/drawingml/2006/main">
            <a:ext uri="{FF2B5EF4-FFF2-40B4-BE49-F238E27FC236}">
              <a16:creationId xmlns:a16="http://schemas.microsoft.com/office/drawing/2014/main" id="{A5E00520-DAB7-43A7-AEFC-03115EBBAD21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80112" y="1713062"/>
          <a:ext cx="2716227" cy="2021506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0.65102</cdr:x>
      <cdr:y>0.52036</cdr:y>
    </cdr:from>
    <cdr:to>
      <cdr:x>0.74551</cdr:x>
      <cdr:y>0.57799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300192" y="32514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0.70032</cdr:x>
      <cdr:y>0.56158</cdr:y>
    </cdr:to>
    <cdr:sp macro="" textlink="">
      <cdr:nvSpPr>
        <cdr:cNvPr id="3" name="Tijdelijke aanduiding voor inhoud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6777317" cy="350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400" kern="1200">
              <a:solidFill>
                <a:srgbClr val="3E3D2D"/>
              </a:solidFill>
              <a:latin typeface="Century Gothic"/>
            </a:defRPr>
          </a:lvl1pPr>
          <a:lvl2pPr marL="640080" indent="-27432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200" kern="1200">
              <a:solidFill>
                <a:srgbClr val="3E3D2D"/>
              </a:solidFill>
              <a:latin typeface="Century Gothic"/>
            </a:defRPr>
          </a:lvl2pPr>
          <a:lvl3pPr marL="91440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2000" kern="1200">
              <a:solidFill>
                <a:srgbClr val="3E3D2D"/>
              </a:solidFill>
              <a:latin typeface="Century Gothic"/>
            </a:defRPr>
          </a:lvl3pPr>
          <a:lvl4pPr marL="112471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800" kern="1200">
              <a:solidFill>
                <a:srgbClr val="3E3D2D"/>
              </a:solidFill>
              <a:latin typeface="Century Gothic"/>
            </a:defRPr>
          </a:lvl4pPr>
          <a:lvl5pPr marL="132588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600" kern="1200" baseline="0">
              <a:solidFill>
                <a:srgbClr val="3E3D2D"/>
              </a:solidFill>
              <a:latin typeface="Century Gothic"/>
            </a:defRPr>
          </a:lvl5pPr>
          <a:lvl6pPr marL="1517904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6pPr>
          <a:lvl7pPr marL="1719072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7pPr>
          <a:lvl8pPr marL="1920240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8pPr>
          <a:lvl9pPr marL="2121408" indent="-228600" algn="l" defTabSz="914400" rtl="0" eaLnBrk="1" latinLnBrk="0" hangingPunct="1">
            <a:spcBef>
              <a:spcPct val="20000"/>
            </a:spcBef>
            <a:buClr>
              <a:srgbClr val="94C600"/>
            </a:buClr>
            <a:buSzPct val="76000"/>
            <a:buFont typeface="Wingdings 2" pitchFamily="18" charset="2"/>
            <a:buChar char=""/>
            <a:defRPr sz="1400" kern="1200">
              <a:solidFill>
                <a:srgbClr val="3E3D2D"/>
              </a:solidFill>
              <a:latin typeface="Century Gothic"/>
            </a:defRPr>
          </a:lvl9pPr>
        </a:lstStyle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Is de situatie voor deze patiënt uitzichtloos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Of is de situatie voor de naasten uitzichtloos en niet zozeer voor de patiënt </a:t>
          </a:r>
        </a:p>
        <a:p xmlns:a="http://schemas.openxmlformats.org/drawingml/2006/main">
          <a:r>
            <a:rPr lang="nl-NL" sz="2800" dirty="0">
              <a:solidFill>
                <a:schemeClr val="bg1"/>
              </a:solidFill>
              <a:latin typeface="+mn-lt"/>
            </a:rPr>
            <a:t>Wat kun nog doen om het lijden te verminderen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8FBF-5197-464F-936F-E886A0E6A0D8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8E7A8-E7CD-448A-A218-2DEAFA3EE85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39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8E7A8-E7CD-448A-A218-2DEAFA3EE85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30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Stop medicatie waar geen indicatie meer voor bestaat ( statines, diuretica, antihypertensiva, anticoagulantia, antidiabetica)</a:t>
            </a:r>
          </a:p>
          <a:p>
            <a:r>
              <a:rPr lang="nl-NL" altLang="nl-NL"/>
              <a:t>Medicatie waarbij stoppen ontrekkingsverschijnselen kan geven continueren 9 opioiden, benzo’s)</a:t>
            </a:r>
          </a:p>
          <a:p>
            <a:r>
              <a:rPr lang="nl-NL" altLang="nl-NL"/>
              <a:t>Corticosteroiden liefst stoppen ivm eetlustbevorderend effect, bij langdurig ( &gt;4 wkn) gebruik in dagen tot week uitsluipen</a:t>
            </a: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C78DA3-4368-40BD-93D7-C734E8B626AC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012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Direct stoppen met eten en drinken of geleidelijk</a:t>
            </a:r>
          </a:p>
          <a:p>
            <a:r>
              <a:rPr lang="nl-NL" altLang="nl-NL"/>
              <a:t>Hongergevoel verdwijnt binnen aantal dagen, mits geen koolhydraten</a:t>
            </a:r>
          </a:p>
          <a:p>
            <a:r>
              <a:rPr lang="nl-NL" altLang="nl-NL"/>
              <a:t>1 op de 6 komt terug op besluit</a:t>
            </a:r>
          </a:p>
          <a:p>
            <a:endParaRPr lang="nl-NL" altLang="nl-NL"/>
          </a:p>
          <a:p>
            <a:r>
              <a:rPr lang="nl-NL" altLang="nl-NL"/>
              <a:t>Verzorgingsafspraken, soms in begin nog minimaal hulp, goede huidzorg belangrijk, decubituspreventie, comfort prioriteit, geen verpleegkundige routine handelingen</a:t>
            </a:r>
          </a:p>
          <a:p>
            <a:endParaRPr lang="nl-NL" altLang="nl-NL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F85ED5-F2A4-4273-87DE-094FD820D001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302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nl-NL" altLang="nl-NL"/>
              <a:t>Duur van middenfase is variabel</a:t>
            </a:r>
          </a:p>
          <a:p>
            <a:pPr>
              <a:lnSpc>
                <a:spcPct val="90000"/>
              </a:lnSpc>
            </a:pPr>
            <a:r>
              <a:rPr lang="nl-NL" altLang="nl-NL"/>
              <a:t>Gunstige gevolgen dehydratie: minder urine prod, minder sputum/hoesten, minder braken/diarree, afname oedeem ( perifeer, hersen of long), minder pijn door tumordruk/zwelling</a:t>
            </a:r>
          </a:p>
          <a:p>
            <a:pPr>
              <a:lnSpc>
                <a:spcPct val="90000"/>
              </a:lnSpc>
            </a:pPr>
            <a:r>
              <a:rPr lang="nl-NL" altLang="nl-NL"/>
              <a:t>Ongunstige gevolgen: UWI’s, droge slijmvliezen, taaier slijm, obstipatie, medicatiestapeling, verwardheid/delier</a:t>
            </a:r>
          </a:p>
          <a:p>
            <a:pPr>
              <a:lnSpc>
                <a:spcPct val="90000"/>
              </a:lnSpc>
            </a:pPr>
            <a:endParaRPr lang="nl-NL" altLang="nl-NL"/>
          </a:p>
          <a:p>
            <a:pPr>
              <a:lnSpc>
                <a:spcPct val="90000"/>
              </a:lnSpc>
            </a:pPr>
            <a:r>
              <a:rPr lang="nl-NL" altLang="nl-NL"/>
              <a:t>Symptoom die wat mij betreft ontbreekt is geur!</a:t>
            </a:r>
          </a:p>
          <a:p>
            <a:pPr>
              <a:lnSpc>
                <a:spcPct val="90000"/>
              </a:lnSpc>
            </a:pPr>
            <a:r>
              <a:rPr lang="nl-NL" altLang="nl-NL"/>
              <a:t>Bij misselijkheid geen dexa geven ivm eetlustbevorderende werking</a:t>
            </a:r>
          </a:p>
          <a:p>
            <a:pPr>
              <a:lnSpc>
                <a:spcPct val="90000"/>
              </a:lnSpc>
            </a:pPr>
            <a:endParaRPr lang="nl-NL" altLang="nl-NL"/>
          </a:p>
          <a:p>
            <a:pPr>
              <a:lnSpc>
                <a:spcPct val="90000"/>
              </a:lnSpc>
            </a:pPr>
            <a:r>
              <a:rPr lang="nl-NL" altLang="nl-NL"/>
              <a:t>DOS lijst kan behulpzaam zijn</a:t>
            </a:r>
          </a:p>
          <a:p>
            <a:pPr>
              <a:lnSpc>
                <a:spcPct val="90000"/>
              </a:lnSpc>
            </a:pPr>
            <a:endParaRPr lang="nl-NL" altLang="nl-NL"/>
          </a:p>
          <a:p>
            <a:pPr>
              <a:lnSpc>
                <a:spcPct val="90000"/>
              </a:lnSpc>
            </a:pPr>
            <a:r>
              <a:rPr lang="nl-NL" altLang="nl-NL"/>
              <a:t>Moeilijke situatie wanneer patient in delirante toestand om drinken vraagt, belangrijk vooraf gemaakte afspraken, vaak wilsonbekwaam te beschouwen, vertegenwoordiger belangrijk</a:t>
            </a:r>
          </a:p>
          <a:p>
            <a:pPr>
              <a:lnSpc>
                <a:spcPct val="90000"/>
              </a:lnSpc>
            </a:pPr>
            <a:r>
              <a:rPr lang="nl-NL" altLang="nl-NL"/>
              <a:t>Haloperidol eerste keuze, echter gezien korte levensverwachting vaak snel combineren met benzo’s, evt inzetten sedatie.</a:t>
            </a:r>
          </a:p>
          <a:p>
            <a:pPr>
              <a:lnSpc>
                <a:spcPct val="90000"/>
              </a:lnSpc>
            </a:pPr>
            <a:endParaRPr lang="nl-NL" altLang="nl-NL"/>
          </a:p>
          <a:p>
            <a:pPr>
              <a:lnSpc>
                <a:spcPct val="90000"/>
              </a:lnSpc>
            </a:pPr>
            <a:r>
              <a:rPr lang="nl-NL" altLang="nl-NL"/>
              <a:t>Uitputting en delier, soms ook dorst ondanks goede mondverzorging kan gezien worden als refractair symptoom aangezien voor aanreiken van vocht geen toestemming is.</a:t>
            </a:r>
          </a:p>
          <a:p>
            <a:pPr>
              <a:lnSpc>
                <a:spcPct val="90000"/>
              </a:lnSpc>
            </a:pPr>
            <a:r>
              <a:rPr lang="nl-NL" altLang="nl-NL"/>
              <a:t>Sedatie kan nachtelijk, intemitterend/time out, continue</a:t>
            </a:r>
          </a:p>
          <a:p>
            <a:pPr>
              <a:lnSpc>
                <a:spcPct val="90000"/>
              </a:lnSpc>
            </a:pPr>
            <a:r>
              <a:rPr lang="nl-NL" altLang="nl-NL"/>
              <a:t>Toestemming sedatie is niet vereist, bij wilsonbekwaamheid overleg met vertegenwoordiger wel gewenst</a:t>
            </a:r>
          </a:p>
          <a:p>
            <a:pPr>
              <a:lnSpc>
                <a:spcPct val="90000"/>
              </a:lnSpc>
            </a:pPr>
            <a:endParaRPr lang="nl-NL" altLang="nl-NL"/>
          </a:p>
          <a:p>
            <a:pPr>
              <a:lnSpc>
                <a:spcPct val="90000"/>
              </a:lnSpc>
            </a:pPr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5A61F6-2888-43DC-8E3B-A6AC0211078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332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Overlijden wordt binnen enkele dagen verwacht, in essentie niet anders dan andere sterfsituaties</a:t>
            </a:r>
          </a:p>
          <a:p>
            <a:endParaRPr lang="nl-NL" altLang="nl-NL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B4C1989-AB78-485E-A373-246EEEC9642B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337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2002: </a:t>
            </a:r>
            <a:r>
              <a:rPr lang="nl-NL" dirty="0"/>
              <a:t> </a:t>
            </a:r>
            <a:r>
              <a:rPr lang="nl-NL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1852</a:t>
            </a:r>
            <a:r>
              <a:rPr lang="nl-NL" dirty="0"/>
              <a:t>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2007: </a:t>
            </a:r>
            <a:r>
              <a:rPr lang="nl-NL" dirty="0"/>
              <a:t> </a:t>
            </a:r>
            <a:r>
              <a:rPr lang="nl-NL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2120</a:t>
            </a:r>
            <a:r>
              <a:rPr lang="nl-NL" dirty="0"/>
              <a:t>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2012: </a:t>
            </a:r>
            <a:r>
              <a:rPr lang="nl-NL" dirty="0"/>
              <a:t> </a:t>
            </a:r>
            <a:r>
              <a:rPr lang="nl-NL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4188</a:t>
            </a:r>
            <a:r>
              <a:rPr lang="nl-NL" dirty="0"/>
              <a:t>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2017:  6585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4E26-3D14-42A0-871A-F31C1671E62D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22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1CECC-D907-453F-BBC8-D00DF658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6FD672-A677-487C-8840-9DB940053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229A47-6607-430E-8137-B3F8EF46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2404F8-EDDB-4E75-B099-AC714940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70591-7455-41E9-A87B-006A04A6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52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45BA2-47CB-4539-B243-C0792031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E06B99-0EF9-414C-8180-73C4F6535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BB9801-BF8F-4F02-A398-63B714A2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CBC7F6-3E4E-453F-A5BC-91488B5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280273-A477-4B60-A620-FA89622B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5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C8ACA0-A0E3-4F5F-8F5B-3E98AD2BD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A99274-A4D4-4131-BEF1-A2AAAFB5F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D880A-4464-4A66-8CE3-EB692692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9FD500-A6F1-421D-8528-13B23A3C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B779E1-D596-4214-888A-A2FE035F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32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8E83F-1E60-40E6-82DB-FF87BD69F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DEDB3-8528-4C45-B68C-B1C3405DA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01BDD-9C7A-4D78-ADE5-11720F28E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441A-4FAA-454E-A1D6-662D590B5C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870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5F4ED-70F6-44EC-8D8B-CFB3BEE7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70AB2C-A4A3-455C-BC23-6EFCB57D5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20A3A0-B97F-43FD-9B90-4EFF60A9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D9D3C7-E704-45F1-92EC-903433C8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B4492B-625A-47DA-8854-32E3CFD7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34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D4E96-EDC5-42A6-911B-6F189548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ADA1F1-F19A-4BE4-BDB6-678B30FA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F9F676-0945-4F78-9948-86CCA8EF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A7F51-6FD2-4B05-AE42-BDDCE76B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CB0A87-5952-4659-A83B-F10B1FC0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85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67993-22F4-40F6-909A-AE614BA7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6A141-BE26-41D3-B297-A4C05FC9F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1121A7-79CA-4E29-9A69-AB1B3DF7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04E8F0-E4FE-4903-85DC-62C5424E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8B7E9D-B70E-48AD-B3A8-58BE5837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06D555-64E6-4AAF-BDD6-B111FC0F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10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1769C-89D5-4D39-BE99-6F070DC6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0A3530-8B37-4085-BD70-A8A531346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ED41DC-779A-4990-8F2F-B3125A6C9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9D319C-51B7-4C21-AF19-CEE1387C1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DC85BA-D5E0-4500-9981-EC3E073FB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5F1018-B5F0-4772-AC8A-9A1720E7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4819C98-F5C6-4BB1-8732-8FDE1DA4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7E8765-DC9F-4CEF-B1CC-A9608CFF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5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02740-C343-4AFB-A5C9-81B597FD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BF4E0DD-B93E-41C9-9B9A-5671DE84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8D740C-3EE3-4289-B403-E6AF2B39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25588D-3150-4337-8205-4CA7FBC6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05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3D2A06E-3C94-42FD-A728-82C0F89C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2DF716-E23D-4868-A633-2F97FC3F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849005-9269-424A-9FAE-E2403AB9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01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E6B02-ACF0-4527-9008-F7645108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BC03CD-5B2D-4134-9D5C-1F9ACE08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95A413-32C7-4CF8-9A52-9DFCB58EC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3859DF-B923-4AA6-8DD8-AE621B33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96B4CE-70A7-4582-A38C-B76A91D1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A09173-3AEE-4AD3-9FAF-FAF87150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8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49B6B-CCA6-4A0E-AF71-3C7345BE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B594F76-FFBB-43CB-BEB9-3C54DA08C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5F801E-A10E-40BC-A98A-92601B538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24910B-B61F-4A47-990E-C01BD6F9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05BF3F-74F3-409A-B844-093DF1A5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7276E5-CD99-4C35-8748-BC27A4DE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89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8D8BA9-9D97-4750-95AC-EF2908FB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04E527-C28F-4888-A16C-37143DBC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E3DD47-9454-4479-804A-208440BFA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6FD7-BA40-41F7-80F2-D6D11487BF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01F51F-5393-47CB-AE51-B005D7321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C86B81-B3F3-4CD1-A154-3D808B35A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A984-822C-43A2-943E-48DEEE5FB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79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23422" r="65947" b="69195"/>
          <a:stretch>
            <a:fillRect/>
          </a:stretch>
        </p:blipFill>
        <p:spPr bwMode="auto">
          <a:xfrm flipV="1">
            <a:off x="0" y="1981976"/>
            <a:ext cx="9144000" cy="48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044151"/>
              </p:ext>
            </p:extLst>
          </p:nvPr>
        </p:nvGraphicFramePr>
        <p:xfrm>
          <a:off x="2555776" y="1268760"/>
          <a:ext cx="9677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0" y="0"/>
            <a:ext cx="88924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Tijdig spreken over het levenseinde</a:t>
            </a:r>
          </a:p>
          <a:p>
            <a:pPr algn="ctr"/>
            <a:endParaRPr lang="nl-NL" sz="2000" dirty="0"/>
          </a:p>
          <a:p>
            <a:pPr algn="ctr"/>
            <a:r>
              <a:rPr lang="nl-NL" sz="2000" dirty="0"/>
              <a:t>Dementie in de laatste levensfase</a:t>
            </a:r>
          </a:p>
          <a:p>
            <a:pPr algn="ctr"/>
            <a:r>
              <a:rPr lang="nl-NL" sz="1600" dirty="0" err="1"/>
              <a:t>Drs</a:t>
            </a:r>
            <a:r>
              <a:rPr lang="nl-NL" sz="1600" dirty="0"/>
              <a:t> Ronald TCM van Nordennen</a:t>
            </a:r>
          </a:p>
          <a:p>
            <a:pPr algn="ctr"/>
            <a:r>
              <a:rPr lang="nl-NL" sz="1600" dirty="0"/>
              <a:t>Specialist ouderengeneeskunde</a:t>
            </a:r>
            <a:r>
              <a:rPr lang="en-US" sz="1600" dirty="0"/>
              <a:t> / hospice arts / SCEN-arts / RTE-lid</a:t>
            </a:r>
          </a:p>
          <a:p>
            <a:pPr algn="ctr"/>
            <a:r>
              <a:rPr lang="en-US" sz="1600" dirty="0"/>
              <a:t>Stichting Groenhuysen, Roosendaal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46312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-14794" y="66543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71600" y="1296034"/>
            <a:ext cx="6777317" cy="506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nl-NL" altLang="nl-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26B7AF-07A6-4E68-A23C-5CBECB29FBD9}"/>
              </a:ext>
            </a:extLst>
          </p:cNvPr>
          <p:cNvSpPr/>
          <p:nvPr/>
        </p:nvSpPr>
        <p:spPr>
          <a:xfrm>
            <a:off x="611560" y="1319229"/>
            <a:ext cx="727280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nl-NL" sz="2800" dirty="0">
                <a:solidFill>
                  <a:schemeClr val="bg1"/>
                </a:solidFill>
              </a:rPr>
              <a:t>Longontsteking</a:t>
            </a:r>
          </a:p>
          <a:p>
            <a:pPr>
              <a:lnSpc>
                <a:spcPct val="90000"/>
              </a:lnSpc>
            </a:pPr>
            <a:endParaRPr lang="nl-NL" altLang="nl-NL" sz="2800" dirty="0"/>
          </a:p>
          <a:p>
            <a:pPr>
              <a:lnSpc>
                <a:spcPct val="90000"/>
              </a:lnSpc>
            </a:pPr>
            <a:r>
              <a:rPr lang="nl-NL" altLang="nl-NL" sz="2800" dirty="0">
                <a:solidFill>
                  <a:schemeClr val="bg1"/>
                </a:solidFill>
              </a:rPr>
              <a:t>Belangrijke doodsoorzaak</a:t>
            </a:r>
          </a:p>
          <a:p>
            <a:pPr>
              <a:lnSpc>
                <a:spcPct val="90000"/>
              </a:lnSpc>
            </a:pPr>
            <a:endParaRPr lang="nl-NL" altLang="nl-NL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sz="2800" dirty="0">
                <a:solidFill>
                  <a:schemeClr val="bg1"/>
                </a:solidFill>
              </a:rPr>
              <a:t>Ook bij behandeling met antibiotica overlijdt 50% binnen 6 maanden</a:t>
            </a:r>
          </a:p>
          <a:p>
            <a:pPr>
              <a:lnSpc>
                <a:spcPct val="90000"/>
              </a:lnSpc>
            </a:pPr>
            <a:endParaRPr lang="nl-NL" altLang="nl-NL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sz="2800" dirty="0">
                <a:solidFill>
                  <a:schemeClr val="bg1"/>
                </a:solidFill>
              </a:rPr>
              <a:t>Het zeer actief behandelen van een pneumonie inclusief ziekenhuisopname leidt niet tot betere resultaten</a:t>
            </a:r>
          </a:p>
          <a:p>
            <a:pPr>
              <a:lnSpc>
                <a:spcPct val="90000"/>
              </a:lnSpc>
            </a:pPr>
            <a:endParaRPr lang="nl-NL" altLang="nl-NL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sz="2800" dirty="0">
                <a:solidFill>
                  <a:schemeClr val="bg1"/>
                </a:solidFill>
              </a:rPr>
              <a:t>Zorgvuldige besluitvorming in goed overleg</a:t>
            </a:r>
          </a:p>
        </p:txBody>
      </p:sp>
    </p:spTree>
    <p:extLst>
      <p:ext uri="{BB962C8B-B14F-4D97-AF65-F5344CB8AC3E}">
        <p14:creationId xmlns:p14="http://schemas.microsoft.com/office/powerpoint/2010/main" val="274273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nl-NL" altLang="nl-NL" sz="2800" b="1">
                <a:latin typeface="Arial" panose="020B0604020202020204" pitchFamily="34" charset="0"/>
              </a:rPr>
              <a:t>Zorg voor mensen die bewust afzien van eten en drinken om het levenseinde te bespoedigen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extLst>
            <a:ext uri="{FAA26D3D-D897-4be2-8F04-BA451C77F1D7}"/>
          </a:extLst>
        </p:spPr>
        <p:txBody>
          <a:bodyPr rtlCol="0">
            <a:normAutofit/>
          </a:bodyPr>
          <a:lstStyle/>
          <a:p>
            <a:pPr marL="2008188" lvl="7" indent="0">
              <a:buFont typeface="Wingdings 2" pitchFamily="18" charset="2"/>
              <a:buNone/>
              <a:defRPr/>
            </a:pPr>
            <a:r>
              <a:rPr lang="nl-NL" sz="3600" b="1" dirty="0">
                <a:latin typeface="Arial" charset="0"/>
              </a:rPr>
              <a:t>KNMG en V&amp;VN handreiking</a:t>
            </a:r>
          </a:p>
          <a:p>
            <a:pPr marL="2008188" lvl="7" indent="0">
              <a:buFontTx/>
              <a:buNone/>
              <a:defRPr/>
            </a:pPr>
            <a:endParaRPr lang="nl-NL" sz="3600" b="1" dirty="0">
              <a:latin typeface="Arial" charset="0"/>
            </a:endParaRPr>
          </a:p>
          <a:p>
            <a:pPr marL="2008188" lvl="7" indent="0">
              <a:buFontTx/>
              <a:buNone/>
              <a:defRPr/>
            </a:pPr>
            <a:r>
              <a:rPr lang="nl-NL" sz="5100" b="1" dirty="0">
                <a:latin typeface="Arial" charset="0"/>
              </a:rPr>
              <a:t>(STED)</a:t>
            </a:r>
            <a:endParaRPr lang="nl-NL" sz="5100" dirty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nl-NL" dirty="0">
              <a:ea typeface="+mn-ea"/>
              <a:cs typeface="+mn-cs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nl-NL" sz="3600" b="1" dirty="0">
              <a:latin typeface="Arial" charset="0"/>
              <a:ea typeface="+mn-ea"/>
              <a:cs typeface="+mn-cs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nl-NL" sz="4400" b="1" dirty="0">
              <a:latin typeface="Arial" charset="0"/>
              <a:ea typeface="+mn-ea"/>
              <a:cs typeface="+mn-cs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nl-NL" sz="36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0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  <a:cs typeface="Arial" panose="020B0604020202020204" pitchFamily="34" charset="0"/>
              </a:rPr>
              <a:t>Palliatieve zorg</a:t>
            </a:r>
          </a:p>
        </p:txBody>
      </p:sp>
      <p:sp>
        <p:nvSpPr>
          <p:cNvPr id="50178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sz="2000" dirty="0">
                <a:latin typeface="Arial"/>
                <a:ea typeface="+mn-ea"/>
                <a:cs typeface="Arial"/>
              </a:rPr>
              <a:t>Afzien van eten en drinken leidt onherroepelijk tot de dood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sz="2000" dirty="0">
                <a:latin typeface="Arial"/>
                <a:ea typeface="+mn-ea"/>
                <a:cs typeface="Arial"/>
              </a:rPr>
              <a:t>De zorg voor de mens die deze beslissing neemt is daarmee vorm van de palliatieve zorg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sz="2000" dirty="0">
                <a:latin typeface="Arial"/>
                <a:ea typeface="+mn-ea"/>
                <a:cs typeface="Arial"/>
              </a:rPr>
              <a:t>Ook als ten tijde van beslissing geen sprake was van een direct levensbedreigende ziekte</a:t>
            </a:r>
          </a:p>
        </p:txBody>
      </p:sp>
    </p:spTree>
    <p:extLst>
      <p:ext uri="{BB962C8B-B14F-4D97-AF65-F5344CB8AC3E}">
        <p14:creationId xmlns:p14="http://schemas.microsoft.com/office/powerpoint/2010/main" val="404746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</a:rPr>
              <a:t>Handreiking KNMG en V&amp;VN</a:t>
            </a:r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</a:rPr>
              <a:t>Bewust stoppen met eten en drinken met goede palliatieve zorg kan leiden tot een waardig sterven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De arts heeft de plicht, als de patiënt dat ter sprake brengt, het gesprek aan te gaan over STED</a:t>
            </a:r>
            <a:endParaRPr lang="nl-NL" altLang="nl-NL" sz="200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De arts behoort te informeren over de voor- en nadelen van STED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nl-NL" altLang="nl-NL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is de arts toegestaan de patiënt te wijzen op de mogelijkheid van STED als de patiënt het niet zelf ter sprake brengt, is daartoe echter niet verplicht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nl-NL" altLang="nl-NL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arts dient adequate palliatieve zorg te verlenen, indien geïndiceerd palliatieve sedatie te starten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nl-NL" altLang="nl-NL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Overlijden als gevolg van STED is een natuurlijk overlijden</a:t>
            </a:r>
          </a:p>
          <a:p>
            <a:pPr marL="0" indent="0" eaLnBrk="1" hangingPunct="1">
              <a:lnSpc>
                <a:spcPct val="90000"/>
              </a:lnSpc>
            </a:pPr>
            <a:endParaRPr lang="nl-NL" altLang="nl-NL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nl-NL" altLang="nl-NL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31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</a:rPr>
              <a:t>Frequentie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dirty="0">
                <a:latin typeface="Arial"/>
                <a:ea typeface="+mn-ea"/>
                <a:cs typeface="Arial"/>
              </a:rPr>
              <a:t>Schatting varieert van 0,4% tot 1,7% van alle sterfgevallen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dirty="0">
                <a:latin typeface="Arial"/>
                <a:ea typeface="+mn-ea"/>
                <a:cs typeface="Arial"/>
              </a:rPr>
              <a:t>50% van de artsen heeft situatie meegemaakt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nl-NL" dirty="0"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dirty="0">
                <a:latin typeface="Arial"/>
                <a:ea typeface="+mn-ea"/>
                <a:cs typeface="Arial"/>
              </a:rPr>
              <a:t>In bijna de helft van gevallen sprake van voorafgaand euthanasieverzoek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ea typeface="+mn-ea"/>
                <a:cs typeface="Arial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</a:rPr>
              <a:t>Pathofysiologie</a:t>
            </a:r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</a:rPr>
              <a:t>Glucose belangrijkste brandstof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</a:rPr>
              <a:t>Streng vasten:</a:t>
            </a:r>
          </a:p>
          <a:p>
            <a:pPr lvl="1" eaLnBrk="1" hangingPunct="1"/>
            <a:r>
              <a:rPr lang="nl-NL" altLang="nl-NL">
                <a:latin typeface="Arial" panose="020B0604020202020204" pitchFamily="34" charset="0"/>
              </a:rPr>
              <a:t>1</a:t>
            </a:r>
            <a:r>
              <a:rPr lang="nl-NL" altLang="nl-NL" baseline="30000">
                <a:latin typeface="Arial" panose="020B0604020202020204" pitchFamily="34" charset="0"/>
              </a:rPr>
              <a:t>e</a:t>
            </a:r>
            <a:r>
              <a:rPr lang="nl-NL" altLang="nl-NL">
                <a:latin typeface="Arial" panose="020B0604020202020204" pitchFamily="34" charset="0"/>
              </a:rPr>
              <a:t> 24h glucose uit reserves glycogeen in lever</a:t>
            </a:r>
          </a:p>
          <a:p>
            <a:pPr lvl="1" eaLnBrk="1" hangingPunct="1"/>
            <a:r>
              <a:rPr lang="nl-NL" altLang="nl-NL">
                <a:latin typeface="Arial" panose="020B0604020202020204" pitchFamily="34" charset="0"/>
              </a:rPr>
              <a:t>Vorming glucose in lever uit aminozuren, lactaat en pyruvaat ( gluconeogenese)</a:t>
            </a:r>
          </a:p>
          <a:p>
            <a:pPr lvl="1" eaLnBrk="1" hangingPunct="1"/>
            <a:r>
              <a:rPr lang="nl-NL" altLang="nl-NL">
                <a:latin typeface="Arial" panose="020B0604020202020204" pitchFamily="34" charset="0"/>
              </a:rPr>
              <a:t>Vorming van ketonlichamen door afbraak van vrije vetzuren; worden belangrijkste energiebron voor hersenen</a:t>
            </a:r>
          </a:p>
          <a:p>
            <a:pPr lvl="1" eaLnBrk="1" hangingPunct="1"/>
            <a:r>
              <a:rPr lang="nl-NL" altLang="nl-NL">
                <a:latin typeface="Arial" panose="020B0604020202020204" pitchFamily="34" charset="0"/>
              </a:rPr>
              <a:t>Tot slot afbraak lichaamseiwitten in spieren</a:t>
            </a:r>
          </a:p>
          <a:p>
            <a:pPr marL="0" indent="0" eaLnBrk="1" hangingPunct="1">
              <a:buFontTx/>
              <a:buNone/>
            </a:pPr>
            <a:endParaRPr lang="nl-NL" altLang="nl-NL" sz="2000"/>
          </a:p>
        </p:txBody>
      </p:sp>
    </p:spTree>
    <p:extLst>
      <p:ext uri="{BB962C8B-B14F-4D97-AF65-F5344CB8AC3E}">
        <p14:creationId xmlns:p14="http://schemas.microsoft.com/office/powerpoint/2010/main" val="410108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nl-NL" altLang="nl-NL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Strikt vasten en weinig drinken</a:t>
            </a:r>
            <a:endParaRPr lang="nl-NL" altLang="nl-N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sz="2000" dirty="0">
                <a:latin typeface="Arial"/>
                <a:ea typeface="+mn-ea"/>
                <a:cs typeface="Arial"/>
              </a:rPr>
              <a:t>Vaak goed verdragen door: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sz="2000" dirty="0"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000" dirty="0" err="1">
                <a:latin typeface="Arial"/>
                <a:ea typeface="+mn-ea"/>
                <a:cs typeface="Arial"/>
              </a:rPr>
              <a:t>Ketonlichamen</a:t>
            </a:r>
            <a:r>
              <a:rPr lang="nl-NL" sz="2000" dirty="0">
                <a:latin typeface="Arial"/>
                <a:ea typeface="+mn-ea"/>
                <a:cs typeface="Arial"/>
              </a:rPr>
              <a:t> ontstaan uit vetverbranding hebben pijnstillend effect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000" dirty="0">
                <a:latin typeface="Arial"/>
                <a:ea typeface="+mn-ea"/>
                <a:cs typeface="Arial"/>
              </a:rPr>
              <a:t>Morfine-achtige stoffen ( </a:t>
            </a:r>
            <a:r>
              <a:rPr lang="nl-NL" sz="2000" dirty="0" err="1">
                <a:latin typeface="Arial"/>
                <a:ea typeface="+mn-ea"/>
                <a:cs typeface="Arial"/>
              </a:rPr>
              <a:t>endorfines</a:t>
            </a:r>
            <a:r>
              <a:rPr lang="nl-NL" sz="2000" dirty="0">
                <a:latin typeface="Arial"/>
                <a:ea typeface="+mn-ea"/>
                <a:cs typeface="Arial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000" dirty="0">
                <a:latin typeface="Arial"/>
                <a:ea typeface="+mn-ea"/>
                <a:cs typeface="Arial"/>
              </a:rPr>
              <a:t>Geringe vochtinname leidt tot nierfunctiestoornis, gepaard gaande met sufheid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sz="2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sz="2000" b="1" dirty="0">
                <a:latin typeface="Arial"/>
                <a:ea typeface="+mn-ea"/>
                <a:cs typeface="Arial"/>
              </a:rPr>
              <a:t>Hongergevoel</a:t>
            </a:r>
            <a:r>
              <a:rPr lang="nl-NL" sz="2000" dirty="0">
                <a:latin typeface="Arial"/>
                <a:ea typeface="+mn-ea"/>
                <a:cs typeface="Arial"/>
              </a:rPr>
              <a:t> verdwijnt na enkele dagen mits geen koolhydraatinname ( bv frisdrank of fruit)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nl-NL" sz="2000" dirty="0"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sz="2000" dirty="0">
                <a:latin typeface="Arial"/>
                <a:ea typeface="+mn-ea"/>
                <a:cs typeface="Arial"/>
              </a:rPr>
              <a:t>Goede mondverzorging kan gevoel van </a:t>
            </a:r>
            <a:r>
              <a:rPr lang="nl-NL" sz="2000" b="1" dirty="0">
                <a:latin typeface="Arial"/>
                <a:ea typeface="+mn-ea"/>
                <a:cs typeface="Arial"/>
              </a:rPr>
              <a:t>dorst </a:t>
            </a:r>
            <a:r>
              <a:rPr lang="nl-NL" sz="2000" dirty="0">
                <a:latin typeface="Arial"/>
                <a:ea typeface="+mn-ea"/>
                <a:cs typeface="Arial"/>
              </a:rPr>
              <a:t>en droge mond grotendeels doen verdwijnen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sz="2000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55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</a:rPr>
              <a:t>Duur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Onderzoek Ganzini: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	85% overlijdt binnen 15 dgn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Onderzoek Chabot: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	50% overlijdt binnen 13 dgn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Bij inname vocht &gt;50 cc langere duur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Overlijden t.g.v. acute hartstilstand</a:t>
            </a:r>
          </a:p>
        </p:txBody>
      </p:sp>
    </p:spTree>
    <p:extLst>
      <p:ext uri="{BB962C8B-B14F-4D97-AF65-F5344CB8AC3E}">
        <p14:creationId xmlns:p14="http://schemas.microsoft.com/office/powerpoint/2010/main" val="76565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2800">
                <a:latin typeface="Arial" panose="020B0604020202020204" pitchFamily="34" charset="0"/>
              </a:rPr>
              <a:t>Informatie, voorbereiding en ondersteuning van patiënt en naasten</a:t>
            </a:r>
            <a:br>
              <a:rPr lang="nl-NL" altLang="nl-NL" sz="2800">
                <a:latin typeface="Arial" panose="020B0604020202020204" pitchFamily="34" charset="0"/>
              </a:rPr>
            </a:br>
            <a:endParaRPr lang="nl-NL" altLang="nl-NL" sz="2800">
              <a:latin typeface="Arial" panose="020B0604020202020204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81000" y="1828800"/>
            <a:ext cx="7583488" cy="42084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Informatie over te verwachten beloop, symptomen, mogelijke behandelingen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Evt. overleg cardioloog over noodzaak uitzetten ICD/pacemaker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Aanpassing bed, AD matras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Aanwezigheid urinaal, incomateriaal, noodzaak/wens CAD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Evt klysma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Financiële/juridische regelingen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Andere ( materiële/materiële) regel zaken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Afscheid nemen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Wens voor rituelen voor/na overlijden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Regelen en vormgeven van begravenis/crematie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1800">
                <a:latin typeface="Arial" panose="020B0604020202020204" pitchFamily="34" charset="0"/>
              </a:rPr>
              <a:t>Inzet thuiszorg, gezinshulp, vrijwilligers, geestelijk verzorger</a:t>
            </a:r>
          </a:p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73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2" grpId="2" build="p"/>
      <p:bldP spid="2" grpId="3" build="p"/>
      <p:bldP spid="2" grpId="4" build="p"/>
      <p:bldP spid="2" grpId="5" build="p"/>
      <p:bldP spid="2" grpId="6" build="p"/>
      <p:bldP spid="2" grpId="7" build="p"/>
      <p:bldP spid="2" grpId="8" build="p"/>
      <p:bldP spid="2" grpId="9" build="p"/>
      <p:bldP spid="2" grpId="1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/>
        </p:nvGraphicFramePr>
        <p:xfrm>
          <a:off x="2915816" y="1268760"/>
          <a:ext cx="9677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0" y="0"/>
            <a:ext cx="731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                 </a:t>
            </a:r>
            <a:r>
              <a:rPr lang="en-US" sz="3600" dirty="0" err="1"/>
              <a:t>Palliatieve</a:t>
            </a:r>
            <a:r>
              <a:rPr lang="en-US" sz="3600" dirty="0"/>
              <a:t> zorg bij dementie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6543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eaLnBrk="1" hangingPunct="1"/>
            <a:r>
              <a:rPr lang="nl-NL" altLang="nl-NL" sz="2800">
                <a:latin typeface="Arial" panose="020B0604020202020204" pitchFamily="34" charset="0"/>
              </a:rPr>
              <a:t>Aanpassing van de medicatie</a:t>
            </a:r>
            <a:br>
              <a:rPr lang="nl-NL" altLang="nl-NL" sz="2800">
                <a:latin typeface="Arial" panose="020B0604020202020204" pitchFamily="34" charset="0"/>
              </a:rPr>
            </a:br>
            <a:endParaRPr lang="nl-NL" altLang="nl-NL" sz="2800"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>
                <a:latin typeface="Arial" panose="020B0604020202020204" pitchFamily="34" charset="0"/>
              </a:rPr>
              <a:t>Saneren medicatie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>
                <a:latin typeface="Arial" panose="020B0604020202020204" pitchFamily="34" charset="0"/>
              </a:rPr>
              <a:t>Oraal omzetten naar alternatieve toedieningsweg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>
                <a:latin typeface="Arial" panose="020B0604020202020204" pitchFamily="34" charset="0"/>
              </a:rPr>
              <a:t>Rectaal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>
                <a:latin typeface="Arial" panose="020B0604020202020204" pitchFamily="34" charset="0"/>
              </a:rPr>
              <a:t>Sublinguaal, buccaal, oromucosaal, intranasaal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>
                <a:latin typeface="Arial" panose="020B0604020202020204" pitchFamily="34" charset="0"/>
              </a:rPr>
              <a:t>Transdermaal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>
                <a:latin typeface="Arial" panose="020B0604020202020204" pitchFamily="34" charset="0"/>
              </a:rPr>
              <a:t>Subcutaan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>
                <a:latin typeface="Arial" panose="020B0604020202020204" pitchFamily="34" charset="0"/>
              </a:rPr>
              <a:t>( IM, IV)</a:t>
            </a:r>
            <a:endParaRPr lang="nl-NL" altLang="nl-NL" sz="24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>
                <a:latin typeface="Arial" panose="020B0604020202020204" pitchFamily="34" charset="0"/>
              </a:rPr>
              <a:t>Zo nodig medicatie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>
                <a:latin typeface="Arial" panose="020B0604020202020204" pitchFamily="34" charset="0"/>
              </a:rPr>
              <a:t>Slaap, pijn, angst, delier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nl-NL" altLang="nl-NL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eaLnBrk="1" hangingPunct="1"/>
            <a:r>
              <a:rPr lang="nl-NL" altLang="nl-NL" sz="2800">
                <a:latin typeface="Arial" panose="020B0604020202020204" pitchFamily="34" charset="0"/>
              </a:rPr>
              <a:t>Organisatie en coördinatie van zorg</a:t>
            </a:r>
            <a:br>
              <a:rPr lang="nl-NL" altLang="nl-NL" sz="2800">
                <a:latin typeface="Arial" panose="020B0604020202020204" pitchFamily="34" charset="0"/>
              </a:rPr>
            </a:br>
            <a:endParaRPr lang="nl-NL" altLang="nl-NL" sz="2800"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nl-NL" sz="2400" dirty="0">
                <a:latin typeface="Arial" charset="0"/>
                <a:ea typeface="+mn-ea"/>
                <a:cs typeface="+mn-cs"/>
              </a:rPr>
              <a:t>Duidelijke afspraken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+mn-ea"/>
                <a:cs typeface="+mn-cs"/>
              </a:rPr>
              <a:t>Betrokkenheid hulpverleners en naasten, taakverdeling, verantwoordelijkheden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+mn-ea"/>
                <a:cs typeface="+mn-cs"/>
              </a:rPr>
              <a:t>Aanwezigheid en bereikbaarheid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+mn-ea"/>
                <a:cs typeface="+mn-cs"/>
              </a:rPr>
              <a:t>Onderlinge overdracht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+mn-ea"/>
                <a:cs typeface="+mn-cs"/>
              </a:rPr>
              <a:t>Overlegmomenten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+mn-ea"/>
                <a:cs typeface="+mn-cs"/>
              </a:rPr>
              <a:t>Zorgplan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+mn-ea"/>
                <a:cs typeface="+mn-cs"/>
              </a:rPr>
              <a:t>Goede verslaglegging, centraal dossier, </a:t>
            </a:r>
            <a:r>
              <a:rPr lang="nl-NL" sz="2400" dirty="0" err="1">
                <a:latin typeface="Arial" charset="0"/>
                <a:ea typeface="+mn-ea"/>
                <a:cs typeface="+mn-cs"/>
              </a:rPr>
              <a:t>zorgpad</a:t>
            </a:r>
            <a:endParaRPr lang="nl-NL" sz="2400" dirty="0"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7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nl-NL" altLang="nl-NL" sz="2800">
                <a:latin typeface="Arial" panose="020B0604020202020204" pitchFamily="34" charset="0"/>
              </a:rPr>
            </a:br>
            <a:br>
              <a:rPr lang="nl-NL" altLang="nl-NL" sz="2800">
                <a:latin typeface="Arial" panose="020B0604020202020204" pitchFamily="34" charset="0"/>
              </a:rPr>
            </a:br>
            <a:br>
              <a:rPr lang="nl-NL" altLang="nl-NL" sz="2800">
                <a:latin typeface="Arial" panose="020B0604020202020204" pitchFamily="34" charset="0"/>
              </a:rPr>
            </a:br>
            <a:br>
              <a:rPr lang="nl-NL" altLang="nl-NL" sz="2800">
                <a:latin typeface="Arial" panose="020B0604020202020204" pitchFamily="34" charset="0"/>
              </a:rPr>
            </a:br>
            <a:r>
              <a:rPr lang="nl-NL" altLang="nl-NL" sz="2800">
                <a:latin typeface="Arial" panose="020B0604020202020204" pitchFamily="34" charset="0"/>
              </a:rPr>
              <a:t>Schriftelijke wilsverklaring en aanwijzen van wettelijk vertegenwoordiger</a:t>
            </a:r>
            <a:br>
              <a:rPr lang="nl-NL" altLang="nl-NL" sz="2800">
                <a:latin typeface="Arial" panose="020B0604020202020204" pitchFamily="34" charset="0"/>
              </a:rPr>
            </a:br>
            <a:endParaRPr lang="nl-NL" altLang="nl-NL" sz="2800"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nl-NL" altLang="nl-NL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nl-NL" altLang="nl-NL" dirty="0">
                <a:latin typeface="Arial" panose="020B0604020202020204" pitchFamily="34" charset="0"/>
              </a:rPr>
              <a:t>Patiënt legt vast:</a:t>
            </a:r>
            <a:endParaRPr lang="nl-NL" altLang="nl-NL" sz="20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Arial" panose="020B0604020202020204" pitchFamily="34" charset="0"/>
              </a:rPr>
              <a:t>dat hij bewust af van eten en drinken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Arial" panose="020B0604020202020204" pitchFamily="34" charset="0"/>
              </a:rPr>
              <a:t>geen ziekenhuisopname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Arial" panose="020B0604020202020204" pitchFamily="34" charset="0"/>
              </a:rPr>
              <a:t>geen toestemming voor aanbieden voeding en vocht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Arial" panose="020B0604020202020204" pitchFamily="34" charset="0"/>
              </a:rPr>
              <a:t>ziet af van levensverlengende behandelingen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Arial" panose="020B0604020202020204" pitchFamily="34" charset="0"/>
              </a:rPr>
              <a:t>hoe te handelen als hij in delirante toestand om vocht vraagt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Arial" panose="020B0604020202020204" pitchFamily="34" charset="0"/>
              </a:rPr>
              <a:t>wie patiënt vertegenwoordigt bij wilsonbekwaamheid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2000" dirty="0"/>
          </a:p>
        </p:txBody>
      </p:sp>
    </p:spTree>
    <p:extLst>
      <p:ext uri="{BB962C8B-B14F-4D97-AF65-F5344CB8AC3E}">
        <p14:creationId xmlns:p14="http://schemas.microsoft.com/office/powerpoint/2010/main" val="27919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1219200"/>
          </a:xfrm>
        </p:spPr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</a:rPr>
              <a:t>Uitvoerende fase, begin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/>
                <a:ea typeface="+mn-ea"/>
                <a:cs typeface="Arial"/>
              </a:rPr>
              <a:t>Afbouwen eten en drinken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/>
                <a:ea typeface="+mn-ea"/>
                <a:cs typeface="Arial"/>
              </a:rPr>
              <a:t>Algemene lichamelijke verzorging en huidverzorging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b="1" dirty="0">
                <a:latin typeface="Arial"/>
                <a:ea typeface="+mn-ea"/>
                <a:cs typeface="Arial"/>
              </a:rPr>
              <a:t>Mondverzorging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00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</a:rPr>
              <a:t>Mondverzorging</a:t>
            </a:r>
            <a:br>
              <a:rPr lang="nl-NL" altLang="nl-NL" sz="3600">
                <a:latin typeface="Arial" panose="020B0604020202020204" pitchFamily="34" charset="0"/>
              </a:rPr>
            </a:br>
            <a:endParaRPr lang="nl-NL" altLang="nl-NL" sz="3600"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nl-NL" sz="2400" dirty="0">
                <a:latin typeface="Arial" charset="0"/>
                <a:ea typeface="+mn-ea"/>
              </a:rPr>
              <a:t>Dagelijks mondinspectie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sz="2400" dirty="0">
                <a:latin typeface="Arial" charset="0"/>
                <a:ea typeface="+mn-ea"/>
              </a:rPr>
              <a:t>Verfrissen van de mond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sz="2400" dirty="0" err="1">
                <a:latin typeface="Arial" charset="0"/>
                <a:ea typeface="+mn-ea"/>
              </a:rPr>
              <a:t>evt</a:t>
            </a:r>
            <a:r>
              <a:rPr lang="nl-NL" sz="2400" dirty="0">
                <a:latin typeface="Arial" charset="0"/>
                <a:ea typeface="+mn-ea"/>
              </a:rPr>
              <a:t> stimuleren speekselafscheiding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sz="2400" dirty="0" err="1">
                <a:latin typeface="Arial" charset="0"/>
                <a:ea typeface="+mn-ea"/>
              </a:rPr>
              <a:t>evt</a:t>
            </a:r>
            <a:r>
              <a:rPr lang="nl-NL" sz="2400" dirty="0">
                <a:latin typeface="Arial" charset="0"/>
                <a:ea typeface="+mn-ea"/>
              </a:rPr>
              <a:t> gebruik speekselvervangers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sz="2400" dirty="0">
                <a:latin typeface="Arial" charset="0"/>
                <a:ea typeface="+mn-ea"/>
              </a:rPr>
              <a:t>Spoelen met fysiologisch zoutoplossing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sz="2400" dirty="0">
                <a:latin typeface="Arial" charset="0"/>
                <a:ea typeface="+mn-ea"/>
              </a:rPr>
              <a:t>Lippen invetten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sz="2400" dirty="0">
                <a:latin typeface="Arial" charset="0"/>
                <a:ea typeface="+mn-ea"/>
              </a:rPr>
              <a:t>Poetsen gebit, tong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800" dirty="0">
                <a:latin typeface="Arial" charset="0"/>
                <a:ea typeface="+mn-ea"/>
                <a:cs typeface="+mn-cs"/>
              </a:rPr>
              <a:t>evt. stoomapparaat boven het bed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800" dirty="0">
                <a:latin typeface="Arial" charset="0"/>
                <a:ea typeface="+mn-ea"/>
                <a:cs typeface="+mn-cs"/>
              </a:rPr>
              <a:t>Behandelen candida infectie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3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</a:rPr>
              <a:t>Uitvoerende fase, midden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/>
                <a:ea typeface="+mn-ea"/>
                <a:cs typeface="Arial"/>
              </a:rPr>
              <a:t>Mictie- en </a:t>
            </a:r>
            <a:r>
              <a:rPr lang="nl-NL" sz="2400" dirty="0" err="1">
                <a:latin typeface="Arial"/>
                <a:ea typeface="+mn-ea"/>
                <a:cs typeface="Arial"/>
              </a:rPr>
              <a:t>defaecatiestoornissen</a:t>
            </a:r>
            <a:endParaRPr lang="nl-NL" sz="2400" dirty="0"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/>
                <a:ea typeface="+mn-ea"/>
                <a:cs typeface="Arial"/>
              </a:rPr>
              <a:t>Pijn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/>
                <a:ea typeface="+mn-ea"/>
                <a:cs typeface="Arial"/>
              </a:rPr>
              <a:t>Misselijkheid en braken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/>
                <a:ea typeface="+mn-ea"/>
                <a:cs typeface="Arial"/>
              </a:rPr>
              <a:t>Onrust, verwardheid en delier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/>
                <a:ea typeface="+mn-ea"/>
                <a:cs typeface="Arial"/>
              </a:rPr>
              <a:t>Palliatieve sedatie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sz="2400" dirty="0">
                <a:latin typeface="Arial"/>
                <a:ea typeface="+mn-ea"/>
                <a:cs typeface="Arial"/>
              </a:rPr>
              <a:t>( Geur)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9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/>
          <a:lstStyle/>
          <a:p>
            <a:pPr eaLnBrk="1" hangingPunct="1"/>
            <a:r>
              <a:rPr lang="nl-NL" altLang="nl-NL" sz="3600">
                <a:latin typeface="Arial" panose="020B0604020202020204" pitchFamily="34" charset="0"/>
              </a:rPr>
              <a:t>Uitvoerende fase, stervensfase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2209800"/>
            <a:ext cx="8229600" cy="38401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7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1900">
                <a:latin typeface="Arial" panose="020B0604020202020204" pitchFamily="34" charset="0"/>
              </a:rPr>
              <a:t>Betrokkenen informeren over aanbreken stervensfase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9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1900">
                <a:latin typeface="Arial" panose="020B0604020202020204" pitchFamily="34" charset="0"/>
              </a:rPr>
              <a:t>Zorgpad stervensfase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9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1900">
                <a:latin typeface="Arial" panose="020B0604020202020204" pitchFamily="34" charset="0"/>
              </a:rPr>
              <a:t>Overlijden is natuurlijke dood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9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1900">
                <a:latin typeface="Arial" panose="020B0604020202020204" pitchFamily="34" charset="0"/>
              </a:rPr>
              <a:t>“ afzien van eten en drinken” invullen bij directe doodsoorzaak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9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1900">
                <a:latin typeface="Arial" panose="020B0604020202020204" pitchFamily="34" charset="0"/>
              </a:rPr>
              <a:t>Nagesprek met betrokken hulpverleners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9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1900">
                <a:latin typeface="Arial" panose="020B0604020202020204" pitchFamily="34" charset="0"/>
              </a:rPr>
              <a:t>Nagesprek familie en naasten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70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nl-NL" altLang="nl-NL" sz="1900"/>
          </a:p>
        </p:txBody>
      </p:sp>
    </p:spTree>
    <p:extLst>
      <p:ext uri="{BB962C8B-B14F-4D97-AF65-F5344CB8AC3E}">
        <p14:creationId xmlns:p14="http://schemas.microsoft.com/office/powerpoint/2010/main" val="41026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  <p:bldP spid="3" grpId="5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797530"/>
              </p:ext>
            </p:extLst>
          </p:nvPr>
        </p:nvGraphicFramePr>
        <p:xfrm>
          <a:off x="395536" y="980728"/>
          <a:ext cx="9281864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-2188086" y="0"/>
            <a:ext cx="7927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altLang="nl-NL" sz="3600" dirty="0"/>
              <a:t>                                         Palliatieve sedatie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39552" y="18864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502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32" t="8928" r="79391" b="80913"/>
          <a:stretch>
            <a:fillRect/>
          </a:stretch>
        </p:blipFill>
        <p:spPr bwMode="auto">
          <a:xfrm>
            <a:off x="7848600" y="76200"/>
            <a:ext cx="1236569" cy="5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Tijdelijke aanduiding voor inhoud 3" descr="plaatje euthanasi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69988"/>
            <a:ext cx="8496300" cy="43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2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/>
        </p:nvGraphicFramePr>
        <p:xfrm>
          <a:off x="251520" y="908720"/>
          <a:ext cx="942588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0" y="0"/>
            <a:ext cx="648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sz="3600" dirty="0"/>
              <a:t>                    Verschil euthanasie-PS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97455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1886E9D-41F4-45E2-A1E6-7655A46B5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B2C081F-DFE7-4D8C-82BA-D51BC83943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nl-NL" altLang="nl-NL" sz="2800"/>
          </a:p>
        </p:txBody>
      </p:sp>
      <p:pic>
        <p:nvPicPr>
          <p:cNvPr id="9220" name="Picture 4" descr="elderly_devotion">
            <a:extLst>
              <a:ext uri="{FF2B5EF4-FFF2-40B4-BE49-F238E27FC236}">
                <a16:creationId xmlns:a16="http://schemas.microsoft.com/office/drawing/2014/main" id="{37D28319-DA13-4507-93B2-C2F1D61277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920" y="1196752"/>
            <a:ext cx="6335759" cy="475319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212924"/>
              </p:ext>
            </p:extLst>
          </p:nvPr>
        </p:nvGraphicFramePr>
        <p:xfrm>
          <a:off x="179512" y="908720"/>
          <a:ext cx="949788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0" y="0"/>
            <a:ext cx="77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Euthanasie: bijzonder medisch handelen</a:t>
            </a:r>
          </a:p>
        </p:txBody>
      </p:sp>
    </p:spTree>
    <p:extLst>
      <p:ext uri="{BB962C8B-B14F-4D97-AF65-F5344CB8AC3E}">
        <p14:creationId xmlns:p14="http://schemas.microsoft.com/office/powerpoint/2010/main" val="2447904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228600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34053"/>
                </a:solidFill>
              </a:rPr>
              <a:t>Cijfers sinds 2002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032" t="8928" r="79391" b="80913"/>
          <a:stretch>
            <a:fillRect/>
          </a:stretch>
        </p:blipFill>
        <p:spPr bwMode="auto">
          <a:xfrm>
            <a:off x="7848600" y="76200"/>
            <a:ext cx="1236569" cy="5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1" name="Grafiek 10"/>
          <p:cNvGraphicFramePr/>
          <p:nvPr/>
        </p:nvGraphicFramePr>
        <p:xfrm>
          <a:off x="-228600" y="990600"/>
          <a:ext cx="9144000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6039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228600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34053"/>
                </a:solidFill>
              </a:rPr>
              <a:t>Cijfers 2017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32" t="8928" r="79391" b="80913"/>
          <a:stretch>
            <a:fillRect/>
          </a:stretch>
        </p:blipFill>
        <p:spPr bwMode="auto">
          <a:xfrm>
            <a:off x="7848600" y="76200"/>
            <a:ext cx="1236569" cy="5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228600" y="2708920"/>
          <a:ext cx="8763001" cy="384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2107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Aandoening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Locatie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Leeftijd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606">
                <a:tc>
                  <a:txBody>
                    <a:bodyPr/>
                    <a:lstStyle/>
                    <a:p>
                      <a:pPr algn="r"/>
                      <a:r>
                        <a:rPr lang="nl-NL" sz="1500" dirty="0"/>
                        <a:t>Kanker</a:t>
                      </a:r>
                    </a:p>
                    <a:p>
                      <a:pPr algn="r"/>
                      <a:r>
                        <a:rPr lang="nl-NL" sz="1500" dirty="0"/>
                        <a:t>Zenuwstelsel</a:t>
                      </a:r>
                    </a:p>
                    <a:p>
                      <a:pPr algn="r"/>
                      <a:r>
                        <a:rPr lang="nl-NL" sz="1500" dirty="0"/>
                        <a:t>Anders</a:t>
                      </a:r>
                    </a:p>
                    <a:p>
                      <a:pPr algn="r"/>
                      <a:r>
                        <a:rPr lang="nl-NL" sz="1500" dirty="0"/>
                        <a:t>Combinatie</a:t>
                      </a:r>
                    </a:p>
                    <a:p>
                      <a:pPr algn="r"/>
                      <a:r>
                        <a:rPr lang="nl-NL" sz="1500" dirty="0"/>
                        <a:t>Dementie</a:t>
                      </a:r>
                    </a:p>
                    <a:p>
                      <a:pPr algn="r"/>
                      <a:r>
                        <a:rPr lang="nl-NL" sz="1500" dirty="0"/>
                        <a:t>Hart &amp; Vaat</a:t>
                      </a:r>
                    </a:p>
                    <a:p>
                      <a:pPr algn="r"/>
                      <a:r>
                        <a:rPr lang="nl-NL" sz="1500" dirty="0"/>
                        <a:t>Long</a:t>
                      </a:r>
                    </a:p>
                    <a:p>
                      <a:pPr algn="r"/>
                      <a:r>
                        <a:rPr lang="nl-NL" sz="1500" dirty="0"/>
                        <a:t>Psychiatrisch</a:t>
                      </a:r>
                    </a:p>
                    <a:p>
                      <a:pPr algn="r"/>
                      <a:r>
                        <a:rPr lang="nl-NL" sz="1500" dirty="0"/>
                        <a:t>Stapeling </a:t>
                      </a:r>
                      <a:r>
                        <a:rPr lang="nl-NL" sz="1500" dirty="0" err="1"/>
                        <a:t>ouderd</a:t>
                      </a:r>
                      <a:r>
                        <a:rPr lang="nl-NL" sz="1500" dirty="0"/>
                        <a:t>.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4236</a:t>
                      </a:r>
                    </a:p>
                    <a:p>
                      <a:r>
                        <a:rPr lang="nl-NL" sz="1500" dirty="0"/>
                        <a:t>374</a:t>
                      </a:r>
                    </a:p>
                    <a:p>
                      <a:r>
                        <a:rPr lang="nl-NL" sz="1500" dirty="0"/>
                        <a:t>147</a:t>
                      </a:r>
                    </a:p>
                    <a:p>
                      <a:r>
                        <a:rPr lang="nl-NL" sz="1500" dirty="0"/>
                        <a:t>782</a:t>
                      </a:r>
                    </a:p>
                    <a:p>
                      <a:r>
                        <a:rPr lang="nl-NL" sz="1500" dirty="0"/>
                        <a:t>169</a:t>
                      </a:r>
                    </a:p>
                    <a:p>
                      <a:r>
                        <a:rPr lang="nl-NL" sz="1500" dirty="0"/>
                        <a:t>275</a:t>
                      </a:r>
                    </a:p>
                    <a:p>
                      <a:r>
                        <a:rPr lang="nl-NL" sz="1500" dirty="0"/>
                        <a:t>226</a:t>
                      </a:r>
                    </a:p>
                    <a:p>
                      <a:r>
                        <a:rPr lang="nl-NL" sz="1500" dirty="0"/>
                        <a:t>83</a:t>
                      </a:r>
                    </a:p>
                    <a:p>
                      <a:r>
                        <a:rPr lang="nl-NL" sz="1500" dirty="0"/>
                        <a:t>293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500" dirty="0"/>
                        <a:t>Huisarts</a:t>
                      </a:r>
                    </a:p>
                    <a:p>
                      <a:pPr algn="r"/>
                      <a:r>
                        <a:rPr lang="nl-NL" sz="1500" dirty="0"/>
                        <a:t>Medisch  specialist</a:t>
                      </a:r>
                    </a:p>
                    <a:p>
                      <a:pPr algn="r"/>
                      <a:r>
                        <a:rPr lang="nl-NL" sz="1500" dirty="0"/>
                        <a:t>AIOS</a:t>
                      </a:r>
                    </a:p>
                    <a:p>
                      <a:pPr algn="r"/>
                      <a:r>
                        <a:rPr lang="nl-NL" sz="1500" dirty="0" err="1"/>
                        <a:t>Spec</a:t>
                      </a:r>
                      <a:r>
                        <a:rPr lang="nl-NL" sz="1500" dirty="0"/>
                        <a:t>. Ouderen</a:t>
                      </a:r>
                    </a:p>
                    <a:p>
                      <a:pPr algn="r"/>
                      <a:r>
                        <a:rPr lang="nl-NL" sz="1500" dirty="0"/>
                        <a:t>Anders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5636</a:t>
                      </a:r>
                    </a:p>
                    <a:p>
                      <a:r>
                        <a:rPr lang="nl-NL" sz="1500" dirty="0"/>
                        <a:t>247</a:t>
                      </a:r>
                    </a:p>
                    <a:p>
                      <a:r>
                        <a:rPr lang="nl-NL" sz="1500" dirty="0"/>
                        <a:t>68</a:t>
                      </a:r>
                    </a:p>
                    <a:p>
                      <a:r>
                        <a:rPr lang="nl-NL" sz="1500" dirty="0"/>
                        <a:t>382</a:t>
                      </a:r>
                    </a:p>
                    <a:p>
                      <a:r>
                        <a:rPr lang="nl-NL" sz="1500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500" dirty="0"/>
                        <a:t>Thuis</a:t>
                      </a:r>
                    </a:p>
                    <a:p>
                      <a:pPr algn="r"/>
                      <a:r>
                        <a:rPr lang="nl-NL" sz="1500" dirty="0"/>
                        <a:t>Elders</a:t>
                      </a:r>
                    </a:p>
                    <a:p>
                      <a:pPr algn="r"/>
                      <a:r>
                        <a:rPr lang="nl-NL" sz="1500" dirty="0" err="1"/>
                        <a:t>Hospice</a:t>
                      </a:r>
                      <a:r>
                        <a:rPr lang="nl-NL" sz="1500" baseline="0" dirty="0"/>
                        <a:t> </a:t>
                      </a:r>
                    </a:p>
                    <a:p>
                      <a:pPr algn="r"/>
                      <a:r>
                        <a:rPr lang="nl-NL" sz="1500" baseline="0" dirty="0"/>
                        <a:t>Verpleeghuis</a:t>
                      </a:r>
                    </a:p>
                    <a:p>
                      <a:pPr algn="r"/>
                      <a:r>
                        <a:rPr lang="nl-NL" sz="1500" baseline="0" dirty="0"/>
                        <a:t>Verzorgingshuis</a:t>
                      </a:r>
                    </a:p>
                    <a:p>
                      <a:pPr algn="r"/>
                      <a:r>
                        <a:rPr lang="nl-NL" sz="1500" baseline="0" dirty="0"/>
                        <a:t>Ziekenhuis</a:t>
                      </a:r>
                      <a:endParaRPr lang="nl-N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5308</a:t>
                      </a:r>
                    </a:p>
                    <a:p>
                      <a:r>
                        <a:rPr lang="nl-NL" sz="1500" dirty="0"/>
                        <a:t>96</a:t>
                      </a:r>
                    </a:p>
                    <a:p>
                      <a:r>
                        <a:rPr lang="nl-NL" sz="1500" dirty="0"/>
                        <a:t>436</a:t>
                      </a:r>
                    </a:p>
                    <a:p>
                      <a:r>
                        <a:rPr lang="nl-NL" sz="1500" dirty="0"/>
                        <a:t>287</a:t>
                      </a:r>
                    </a:p>
                    <a:p>
                      <a:r>
                        <a:rPr lang="nl-NL" sz="1500" dirty="0"/>
                        <a:t>286</a:t>
                      </a:r>
                    </a:p>
                    <a:p>
                      <a:r>
                        <a:rPr lang="nl-NL" sz="1500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500" dirty="0"/>
                        <a:t>12-40</a:t>
                      </a:r>
                    </a:p>
                    <a:p>
                      <a:pPr algn="r"/>
                      <a:r>
                        <a:rPr lang="nl-NL" sz="1500" dirty="0"/>
                        <a:t>40-50</a:t>
                      </a:r>
                    </a:p>
                    <a:p>
                      <a:pPr algn="r"/>
                      <a:r>
                        <a:rPr lang="nl-NL" sz="1500" dirty="0"/>
                        <a:t>50-60</a:t>
                      </a:r>
                    </a:p>
                    <a:p>
                      <a:pPr algn="r"/>
                      <a:r>
                        <a:rPr lang="nl-NL" sz="1500" dirty="0"/>
                        <a:t>60-70</a:t>
                      </a:r>
                    </a:p>
                    <a:p>
                      <a:pPr algn="r"/>
                      <a:r>
                        <a:rPr lang="nl-NL" sz="1500" dirty="0"/>
                        <a:t>70-80</a:t>
                      </a:r>
                    </a:p>
                    <a:p>
                      <a:pPr algn="r"/>
                      <a:r>
                        <a:rPr lang="nl-NL" sz="1500" dirty="0"/>
                        <a:t>80-90</a:t>
                      </a:r>
                    </a:p>
                    <a:p>
                      <a:pPr algn="r"/>
                      <a:r>
                        <a:rPr lang="nl-NL" sz="1500" dirty="0"/>
                        <a:t>90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 dirty="0"/>
                        <a:t>73</a:t>
                      </a:r>
                    </a:p>
                    <a:p>
                      <a:r>
                        <a:rPr lang="nl-NL" sz="1500" dirty="0"/>
                        <a:t>183</a:t>
                      </a:r>
                    </a:p>
                    <a:p>
                      <a:r>
                        <a:rPr lang="nl-NL" sz="1500" dirty="0"/>
                        <a:t>635</a:t>
                      </a:r>
                    </a:p>
                    <a:p>
                      <a:r>
                        <a:rPr lang="nl-NL" sz="1500" dirty="0"/>
                        <a:t>1405</a:t>
                      </a:r>
                    </a:p>
                    <a:p>
                      <a:r>
                        <a:rPr lang="nl-NL" sz="1500" dirty="0"/>
                        <a:t>2002</a:t>
                      </a:r>
                    </a:p>
                    <a:p>
                      <a:r>
                        <a:rPr lang="nl-NL" sz="1500" dirty="0"/>
                        <a:t>1634</a:t>
                      </a:r>
                    </a:p>
                    <a:p>
                      <a:r>
                        <a:rPr lang="nl-NL" sz="1500" dirty="0"/>
                        <a:t>653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hthoek 10"/>
          <p:cNvSpPr/>
          <p:nvPr/>
        </p:nvSpPr>
        <p:spPr>
          <a:xfrm>
            <a:off x="381000" y="914400"/>
            <a:ext cx="88392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 Totaal aantal meldingen: 6.585 (4,4% van totaal)</a:t>
            </a:r>
          </a:p>
          <a:p>
            <a:pPr fontAlgn="t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 Onzorgvuldig: 12 (0,18%)</a:t>
            </a:r>
          </a:p>
          <a:p>
            <a:pPr fontAlgn="t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 Meestal kanker, huisarts, thuis, 70-80 jaar</a:t>
            </a:r>
          </a:p>
          <a:p>
            <a:pPr algn="r"/>
            <a:endParaRPr lang="nl-NL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89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381000" y="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28600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34053"/>
                </a:solidFill>
              </a:rPr>
              <a:t>Zorgvuldigheidseisen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7" name="Rechthoek 16"/>
          <p:cNvSpPr/>
          <p:nvPr/>
        </p:nvSpPr>
        <p:spPr>
          <a:xfrm>
            <a:off x="304800" y="1524000"/>
            <a:ext cx="8839200" cy="453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sz="3000" dirty="0">
                <a:solidFill>
                  <a:schemeClr val="bg1"/>
                </a:solidFill>
              </a:rPr>
              <a:t>Vrijwillig en weloverwogen verzoek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nl-NL" sz="3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sz="3000" dirty="0">
                <a:solidFill>
                  <a:schemeClr val="bg1"/>
                </a:solidFill>
              </a:rPr>
              <a:t> Uitzichtloos en ondraaglijk lijden </a:t>
            </a:r>
          </a:p>
          <a:p>
            <a:pPr>
              <a:lnSpc>
                <a:spcPct val="80000"/>
              </a:lnSpc>
            </a:pPr>
            <a:endParaRPr lang="nl-NL" sz="3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sz="3000" dirty="0">
                <a:solidFill>
                  <a:schemeClr val="bg1"/>
                </a:solidFill>
              </a:rPr>
              <a:t> Voorlichting over situatie en vooruitzichten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nl-NL" sz="3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sz="3000" dirty="0">
                <a:solidFill>
                  <a:schemeClr val="bg1"/>
                </a:solidFill>
              </a:rPr>
              <a:t> Arts en patiënt overtuigd: geen redelijke andere</a:t>
            </a:r>
          </a:p>
          <a:p>
            <a:pPr>
              <a:lnSpc>
                <a:spcPct val="80000"/>
              </a:lnSpc>
            </a:pPr>
            <a:r>
              <a:rPr lang="nl-NL" sz="3000" dirty="0">
                <a:solidFill>
                  <a:schemeClr val="bg1"/>
                </a:solidFill>
              </a:rPr>
              <a:t>  oplossing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nl-NL" sz="3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sz="3000" dirty="0">
                <a:solidFill>
                  <a:schemeClr val="bg1"/>
                </a:solidFill>
              </a:rPr>
              <a:t> Onafhankelijke arts geraadpleegd</a:t>
            </a:r>
          </a:p>
          <a:p>
            <a:pPr>
              <a:lnSpc>
                <a:spcPct val="80000"/>
              </a:lnSpc>
            </a:pPr>
            <a:endParaRPr lang="nl-NL" sz="3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sz="3000" dirty="0">
                <a:solidFill>
                  <a:schemeClr val="bg1"/>
                </a:solidFill>
              </a:rPr>
              <a:t> Medisch zorgvuldige uitvoering</a:t>
            </a:r>
          </a:p>
        </p:txBody>
      </p:sp>
    </p:spTree>
    <p:extLst>
      <p:ext uri="{BB962C8B-B14F-4D97-AF65-F5344CB8AC3E}">
        <p14:creationId xmlns:p14="http://schemas.microsoft.com/office/powerpoint/2010/main" val="1093461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018956"/>
              </p:ext>
            </p:extLst>
          </p:nvPr>
        </p:nvGraphicFramePr>
        <p:xfrm>
          <a:off x="0" y="980728"/>
          <a:ext cx="96774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0" y="0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1.Vrijwillig verzoek bij dementie</a:t>
            </a:r>
          </a:p>
        </p:txBody>
      </p:sp>
    </p:spTree>
    <p:extLst>
      <p:ext uri="{BB962C8B-B14F-4D97-AF65-F5344CB8AC3E}">
        <p14:creationId xmlns:p14="http://schemas.microsoft.com/office/powerpoint/2010/main" val="2700614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7964"/>
              </p:ext>
            </p:extLst>
          </p:nvPr>
        </p:nvGraphicFramePr>
        <p:xfrm>
          <a:off x="0" y="1504212"/>
          <a:ext cx="9677400" cy="535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0" y="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2.Weloverwogenheid bij dementie</a:t>
            </a:r>
          </a:p>
        </p:txBody>
      </p:sp>
    </p:spTree>
    <p:extLst>
      <p:ext uri="{BB962C8B-B14F-4D97-AF65-F5344CB8AC3E}">
        <p14:creationId xmlns:p14="http://schemas.microsoft.com/office/powerpoint/2010/main" val="2718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078933"/>
              </p:ext>
            </p:extLst>
          </p:nvPr>
        </p:nvGraphicFramePr>
        <p:xfrm>
          <a:off x="0" y="908720"/>
          <a:ext cx="9828584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107504" y="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3. Ondraaglijk lijden bij dementie</a:t>
            </a:r>
          </a:p>
        </p:txBody>
      </p:sp>
    </p:spTree>
    <p:extLst>
      <p:ext uri="{BB962C8B-B14F-4D97-AF65-F5344CB8AC3E}">
        <p14:creationId xmlns:p14="http://schemas.microsoft.com/office/powerpoint/2010/main" val="867166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156638"/>
              </p:ext>
            </p:extLst>
          </p:nvPr>
        </p:nvGraphicFramePr>
        <p:xfrm>
          <a:off x="650601" y="1844824"/>
          <a:ext cx="9677400" cy="525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0" y="0"/>
            <a:ext cx="644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4. Uitzichtloos lijden bij dementie</a:t>
            </a:r>
          </a:p>
        </p:txBody>
      </p:sp>
    </p:spTree>
    <p:extLst>
      <p:ext uri="{BB962C8B-B14F-4D97-AF65-F5344CB8AC3E}">
        <p14:creationId xmlns:p14="http://schemas.microsoft.com/office/powerpoint/2010/main" val="3434040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32" t="8928" r="79391" b="80913"/>
          <a:stretch>
            <a:fillRect/>
          </a:stretch>
        </p:blipFill>
        <p:spPr bwMode="auto">
          <a:xfrm>
            <a:off x="7848600" y="76200"/>
            <a:ext cx="1236569" cy="5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085586"/>
              </p:ext>
            </p:extLst>
          </p:nvPr>
        </p:nvGraphicFramePr>
        <p:xfrm>
          <a:off x="395536" y="1226768"/>
          <a:ext cx="9281864" cy="56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0" y="0"/>
            <a:ext cx="362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Wilsbekwaamheid</a:t>
            </a:r>
          </a:p>
        </p:txBody>
      </p:sp>
    </p:spTree>
    <p:extLst>
      <p:ext uri="{BB962C8B-B14F-4D97-AF65-F5344CB8AC3E}">
        <p14:creationId xmlns:p14="http://schemas.microsoft.com/office/powerpoint/2010/main" val="2011507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32" t="8928" r="79391" b="80913"/>
          <a:stretch>
            <a:fillRect/>
          </a:stretch>
        </p:blipFill>
        <p:spPr bwMode="auto">
          <a:xfrm>
            <a:off x="7848600" y="76200"/>
            <a:ext cx="1236569" cy="5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/>
        </p:nvGraphicFramePr>
        <p:xfrm>
          <a:off x="1331640" y="1196752"/>
          <a:ext cx="798572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307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0" y="0"/>
            <a:ext cx="811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sz="3600" dirty="0"/>
              <a:t>   Plannen van zorg in de laatste levensfase</a:t>
            </a:r>
            <a:endParaRPr lang="nl-NL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026447"/>
            <a:ext cx="8382000" cy="557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nl-NL" altLang="nl-NL" sz="3200" dirty="0">
                <a:solidFill>
                  <a:schemeClr val="bg1"/>
                </a:solidFill>
              </a:rPr>
              <a:t>Palliatieve zorg:</a:t>
            </a:r>
          </a:p>
          <a:p>
            <a:pPr>
              <a:lnSpc>
                <a:spcPct val="80000"/>
              </a:lnSpc>
            </a:pPr>
            <a:endParaRPr lang="nl-NL" altLang="nl-NL" sz="3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nl-NL" altLang="nl-NL" sz="3200" dirty="0">
                <a:solidFill>
                  <a:schemeClr val="bg1"/>
                </a:solidFill>
              </a:rPr>
              <a:t>een benadering die de kwaliteit van het leven verbetert van patiënten en hun naasten die te maken hebben met een </a:t>
            </a:r>
            <a:r>
              <a:rPr lang="nl-NL" altLang="nl-NL" sz="3200" b="1" dirty="0">
                <a:solidFill>
                  <a:schemeClr val="bg1"/>
                </a:solidFill>
              </a:rPr>
              <a:t>levensbedreigende aandoening</a:t>
            </a:r>
            <a:r>
              <a:rPr lang="nl-NL" altLang="nl-NL" sz="3200" dirty="0">
                <a:solidFill>
                  <a:schemeClr val="bg1"/>
                </a:solidFill>
              </a:rPr>
              <a:t>, door het voorkomen en verlichten van lijden, door middel van vroegtijdige signalering en zorgvuldige beoordeling en behandeling van pijn en andere problemen van lichamelijke, psychosociale en spirituele aard.</a:t>
            </a:r>
          </a:p>
          <a:p>
            <a:pPr>
              <a:lnSpc>
                <a:spcPct val="80000"/>
              </a:lnSpc>
            </a:pPr>
            <a:endParaRPr lang="nl-NL" altLang="nl-NL" sz="3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nl-NL" altLang="nl-NL" sz="3200" dirty="0">
                <a:solidFill>
                  <a:schemeClr val="bg1"/>
                </a:solidFill>
              </a:rPr>
              <a:t>Dementiezorg is bij uitstek palliatieve zorg.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9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32" t="8928" r="79391" b="80913"/>
          <a:stretch>
            <a:fillRect/>
          </a:stretch>
        </p:blipFill>
        <p:spPr bwMode="auto">
          <a:xfrm>
            <a:off x="7848600" y="76200"/>
            <a:ext cx="1236569" cy="5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25340"/>
              </p:ext>
            </p:extLst>
          </p:nvPr>
        </p:nvGraphicFramePr>
        <p:xfrm>
          <a:off x="251520" y="908720"/>
          <a:ext cx="949788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1265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32" t="8928" r="79391" b="80913"/>
          <a:stretch>
            <a:fillRect/>
          </a:stretch>
        </p:blipFill>
        <p:spPr bwMode="auto">
          <a:xfrm>
            <a:off x="7848600" y="76200"/>
            <a:ext cx="1236569" cy="5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9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923366"/>
              </p:ext>
            </p:extLst>
          </p:nvPr>
        </p:nvGraphicFramePr>
        <p:xfrm>
          <a:off x="0" y="609600"/>
          <a:ext cx="9677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0455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14DD4-415A-46D8-A318-3D049E44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5CE385F-B7B3-48FB-BF39-7CC3D66BB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" y="1124744"/>
            <a:ext cx="7549097" cy="5080098"/>
          </a:xfrm>
        </p:spPr>
      </p:pic>
    </p:spTree>
    <p:extLst>
      <p:ext uri="{BB962C8B-B14F-4D97-AF65-F5344CB8AC3E}">
        <p14:creationId xmlns:p14="http://schemas.microsoft.com/office/powerpoint/2010/main" val="4146439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F507B-286A-4B0E-BE7B-128E54DB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Vragen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995E1EC-5717-4580-89C4-5818BC9BA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02" y="1844824"/>
            <a:ext cx="6047350" cy="4529675"/>
          </a:xfrm>
        </p:spPr>
      </p:pic>
    </p:spTree>
    <p:extLst>
      <p:ext uri="{BB962C8B-B14F-4D97-AF65-F5344CB8AC3E}">
        <p14:creationId xmlns:p14="http://schemas.microsoft.com/office/powerpoint/2010/main" val="199862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0" y="0"/>
            <a:ext cx="811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sz="3600" dirty="0"/>
              <a:t>   Plannen van zorg in de laatste levensfase</a:t>
            </a:r>
            <a:endParaRPr lang="nl-NL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484784"/>
            <a:ext cx="83820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Goede palliatieve zorg essentieel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bij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dementie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-Focus op symptoombestrijding en kwaliteit van leven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-Anticiperend beleid (Advance care planning)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-Gezamenlijke besluitvorming (Shared decision making)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Plannen&amp; vastleggen, welke zorg in de laatste levensfase</a:t>
            </a:r>
          </a:p>
          <a:p>
            <a:pPr marL="6858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Voorkomen onnodig medisch handelen </a:t>
            </a:r>
          </a:p>
          <a:p>
            <a:pPr marL="6858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77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0" y="0"/>
            <a:ext cx="282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sz="3600" dirty="0"/>
              <a:t>   Reanimatie?</a:t>
            </a:r>
            <a:endParaRPr lang="nl-NL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484784"/>
            <a:ext cx="83820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091A705-9C38-4AB3-891D-AC2A85BE5063}"/>
              </a:ext>
            </a:extLst>
          </p:cNvPr>
          <p:cNvSpPr/>
          <p:nvPr/>
        </p:nvSpPr>
        <p:spPr>
          <a:xfrm>
            <a:off x="683568" y="1484784"/>
            <a:ext cx="6174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800" dirty="0">
                <a:solidFill>
                  <a:schemeClr val="bg1"/>
                </a:solidFill>
              </a:rPr>
              <a:t>Wens client </a:t>
            </a:r>
            <a:r>
              <a:rPr lang="nl-NL" altLang="nl-NL" sz="2800" dirty="0" err="1">
                <a:solidFill>
                  <a:schemeClr val="bg1"/>
                </a:solidFill>
              </a:rPr>
              <a:t>vs</a:t>
            </a:r>
            <a:r>
              <a:rPr lang="nl-NL" altLang="nl-NL" sz="2800" dirty="0">
                <a:solidFill>
                  <a:schemeClr val="bg1"/>
                </a:solidFill>
              </a:rPr>
              <a:t> vertegenwoordiger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Medische adviezen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Elke seconde telt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Geslaagde reanimatie poging zegt niets over kwaliteit van leven!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Kwetsbaarheid hersenen</a:t>
            </a:r>
          </a:p>
        </p:txBody>
      </p:sp>
    </p:spTree>
    <p:extLst>
      <p:ext uri="{BB962C8B-B14F-4D97-AF65-F5344CB8AC3E}">
        <p14:creationId xmlns:p14="http://schemas.microsoft.com/office/powerpoint/2010/main" val="416235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0" y="0"/>
            <a:ext cx="4511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sz="3600" dirty="0"/>
              <a:t>   Symptoombestrijding</a:t>
            </a:r>
            <a:endParaRPr lang="nl-NL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484784"/>
            <a:ext cx="83820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AE364B8-FD12-4210-832C-1B0A057BF813}"/>
              </a:ext>
            </a:extLst>
          </p:cNvPr>
          <p:cNvSpPr/>
          <p:nvPr/>
        </p:nvSpPr>
        <p:spPr>
          <a:xfrm>
            <a:off x="628650" y="1296033"/>
            <a:ext cx="81530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800" dirty="0">
                <a:solidFill>
                  <a:schemeClr val="bg1"/>
                </a:solidFill>
              </a:rPr>
              <a:t>Bestrijding van klachten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 err="1">
                <a:solidFill>
                  <a:schemeClr val="bg1"/>
                </a:solidFill>
              </a:rPr>
              <a:t>Onderdiagnostiek</a:t>
            </a:r>
            <a:r>
              <a:rPr lang="nl-NL" altLang="nl-NL" sz="2800" dirty="0">
                <a:solidFill>
                  <a:schemeClr val="bg1"/>
                </a:solidFill>
              </a:rPr>
              <a:t>: 40-80% ervaart pijn zonder dat dit herkend wordt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 err="1">
                <a:solidFill>
                  <a:schemeClr val="bg1"/>
                </a:solidFill>
              </a:rPr>
              <a:t>Onderbehandeling</a:t>
            </a:r>
            <a:r>
              <a:rPr lang="nl-NL" altLang="nl-NL" sz="2800" dirty="0">
                <a:solidFill>
                  <a:schemeClr val="bg1"/>
                </a:solidFill>
              </a:rPr>
              <a:t>: weinig voorgeschreven pijnstillers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Mythes rondom morfine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Onrust</a:t>
            </a:r>
          </a:p>
          <a:p>
            <a:r>
              <a:rPr lang="nl-NL" altLang="nl-NL" sz="2800" dirty="0">
                <a:solidFill>
                  <a:schemeClr val="bg1"/>
                </a:solidFill>
              </a:rPr>
              <a:t>Ademhaling </a:t>
            </a:r>
          </a:p>
          <a:p>
            <a:r>
              <a:rPr lang="nl-NL" altLang="nl-NL" sz="2800" dirty="0">
                <a:solidFill>
                  <a:schemeClr val="bg1"/>
                </a:solidFill>
              </a:rPr>
              <a:t>Communicatie 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4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-14794" y="66543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107504" y="0"/>
            <a:ext cx="3032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sz="3600" dirty="0"/>
              <a:t>        Versterven</a:t>
            </a:r>
            <a:endParaRPr lang="nl-NL" sz="36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71600" y="1296034"/>
            <a:ext cx="6777317" cy="506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nl-NL" altLang="nl-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7BABA68-5A35-47EA-82DE-17A79EDE2DCB}"/>
              </a:ext>
            </a:extLst>
          </p:cNvPr>
          <p:cNvSpPr/>
          <p:nvPr/>
        </p:nvSpPr>
        <p:spPr>
          <a:xfrm>
            <a:off x="611560" y="1147980"/>
            <a:ext cx="79037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800" dirty="0">
                <a:solidFill>
                  <a:schemeClr val="bg1"/>
                </a:solidFill>
              </a:rPr>
              <a:t>Laten versterven is een normaal stervensproces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Geleidelijke uitval van lichaamsfuncties en uiteindelijke onomkeerbare uitval van de lichaamsfuncties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Vaak wegvallen van prikkel om te eten en te drinken</a:t>
            </a:r>
          </a:p>
          <a:p>
            <a:endParaRPr lang="en-US" altLang="nl-NL" sz="2800" dirty="0">
              <a:solidFill>
                <a:schemeClr val="bg1"/>
              </a:solidFill>
            </a:endParaRPr>
          </a:p>
          <a:p>
            <a:r>
              <a:rPr lang="en-US" altLang="nl-NL" sz="2800" dirty="0">
                <a:solidFill>
                  <a:schemeClr val="bg1"/>
                </a:solidFill>
              </a:rPr>
              <a:t>Z</a:t>
            </a:r>
            <a:r>
              <a:rPr lang="nl-NL" altLang="nl-NL" sz="2800" dirty="0">
                <a:solidFill>
                  <a:schemeClr val="bg1"/>
                </a:solidFill>
              </a:rPr>
              <a:t>ie dit als een natuurlijk verschijnsel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Dit hoeft </a:t>
            </a:r>
            <a:r>
              <a:rPr lang="nl-NL" altLang="nl-NL" sz="2800" u="sng" dirty="0">
                <a:solidFill>
                  <a:schemeClr val="bg1"/>
                </a:solidFill>
              </a:rPr>
              <a:t>geen</a:t>
            </a:r>
            <a:r>
              <a:rPr lang="nl-NL" altLang="nl-NL" sz="2800" dirty="0">
                <a:solidFill>
                  <a:schemeClr val="bg1"/>
                </a:solidFill>
              </a:rPr>
              <a:t> lijdensweg te zijn, mits goede palliatieve zorg</a:t>
            </a:r>
          </a:p>
        </p:txBody>
      </p:sp>
    </p:spTree>
    <p:extLst>
      <p:ext uri="{BB962C8B-B14F-4D97-AF65-F5344CB8AC3E}">
        <p14:creationId xmlns:p14="http://schemas.microsoft.com/office/powerpoint/2010/main" val="319056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3422" r="65947" b="69195"/>
          <a:stretch>
            <a:fillRect/>
          </a:stretch>
        </p:blipFill>
        <p:spPr bwMode="auto">
          <a:xfrm flipV="1">
            <a:off x="-14794" y="66543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 flipV="1">
            <a:off x="-76200" y="609599"/>
            <a:ext cx="9220200" cy="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11292" t="25399" r="88389" b="70671"/>
          <a:stretch>
            <a:fillRect/>
          </a:stretch>
        </p:blipFill>
        <p:spPr bwMode="auto">
          <a:xfrm>
            <a:off x="0" y="6857998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107504" y="0"/>
            <a:ext cx="902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3600" dirty="0"/>
              <a:t>Kunstmatige toediening van vocht en voeding</a:t>
            </a:r>
            <a:endParaRPr lang="nl-NL" sz="36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71600" y="1296034"/>
            <a:ext cx="6777317" cy="506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nl-NL" altLang="nl-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827B10-8243-408D-9DDF-3D2C03F56D20}"/>
              </a:ext>
            </a:extLst>
          </p:cNvPr>
          <p:cNvSpPr/>
          <p:nvPr/>
        </p:nvSpPr>
        <p:spPr>
          <a:xfrm>
            <a:off x="628650" y="1179871"/>
            <a:ext cx="6229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800" dirty="0">
                <a:solidFill>
                  <a:schemeClr val="bg1"/>
                </a:solidFill>
              </a:rPr>
              <a:t>Wens zorgvrager/vertegenwoordiger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Communicatie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Goede zorg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Medische beslissing</a:t>
            </a:r>
          </a:p>
          <a:p>
            <a:endParaRPr lang="nl-NL" altLang="nl-NL" sz="2800" dirty="0">
              <a:solidFill>
                <a:schemeClr val="bg1"/>
              </a:solidFill>
            </a:endParaRPr>
          </a:p>
          <a:p>
            <a:r>
              <a:rPr lang="nl-NL" altLang="nl-NL" sz="2800" dirty="0">
                <a:solidFill>
                  <a:schemeClr val="bg1"/>
                </a:solidFill>
              </a:rPr>
              <a:t>Eventueel tijdelijk ter overbrugging</a:t>
            </a:r>
          </a:p>
        </p:txBody>
      </p:sp>
    </p:spTree>
    <p:extLst>
      <p:ext uri="{BB962C8B-B14F-4D97-AF65-F5344CB8AC3E}">
        <p14:creationId xmlns:p14="http://schemas.microsoft.com/office/powerpoint/2010/main" val="21071981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1736</Words>
  <Application>Microsoft Office PowerPoint</Application>
  <PresentationFormat>Diavoorstelling (4:3)</PresentationFormat>
  <Paragraphs>397</Paragraphs>
  <Slides>43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50" baseType="lpstr">
      <vt:lpstr>MS PGothic</vt:lpstr>
      <vt:lpstr>Arial</vt:lpstr>
      <vt:lpstr>Calibri</vt:lpstr>
      <vt:lpstr>Calibri Light</vt:lpstr>
      <vt:lpstr>Century Gothic</vt:lpstr>
      <vt:lpstr>Wingdings 2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Zorg voor mensen die bewust afzien van eten en drinken om het levenseinde te bespoedigen</vt:lpstr>
      <vt:lpstr>Palliatieve zorg</vt:lpstr>
      <vt:lpstr>Handreiking KNMG en V&amp;VN</vt:lpstr>
      <vt:lpstr>Frequentie</vt:lpstr>
      <vt:lpstr>Pathofysiologie</vt:lpstr>
      <vt:lpstr>Strikt vasten en weinig drinken</vt:lpstr>
      <vt:lpstr>PowerPoint-presentatie</vt:lpstr>
      <vt:lpstr>Duur</vt:lpstr>
      <vt:lpstr>Informatie, voorbereiding en ondersteuning van patiënt en naasten </vt:lpstr>
      <vt:lpstr>Aanpassing van de medicatie </vt:lpstr>
      <vt:lpstr>Organisatie en coördinatie van zorg </vt:lpstr>
      <vt:lpstr>    Schriftelijke wilsverklaring en aanwijzen van wettelijk vertegenwoordiger </vt:lpstr>
      <vt:lpstr>Uitvoerende fase, begin</vt:lpstr>
      <vt:lpstr>Mondverzorging </vt:lpstr>
      <vt:lpstr>Uitvoerende fase, midden</vt:lpstr>
      <vt:lpstr>Uitvoerende fase, stervensfase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VELDE</dc:creator>
  <cp:lastModifiedBy>Ikrame Serghini</cp:lastModifiedBy>
  <cp:revision>71</cp:revision>
  <dcterms:created xsi:type="dcterms:W3CDTF">2018-10-08T11:56:29Z</dcterms:created>
  <dcterms:modified xsi:type="dcterms:W3CDTF">2019-06-24T06:11:07Z</dcterms:modified>
</cp:coreProperties>
</file>