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 id="264" r:id="rId9"/>
    <p:sldId id="265" r:id="rId10"/>
    <p:sldId id="263" r:id="rId11"/>
    <p:sldId id="277" r:id="rId12"/>
    <p:sldId id="278" r:id="rId13"/>
    <p:sldId id="266" r:id="rId14"/>
    <p:sldId id="268" r:id="rId15"/>
    <p:sldId id="271" r:id="rId16"/>
    <p:sldId id="267" r:id="rId17"/>
    <p:sldId id="269" r:id="rId18"/>
    <p:sldId id="270" r:id="rId19"/>
    <p:sldId id="273" r:id="rId20"/>
    <p:sldId id="279" r:id="rId21"/>
    <p:sldId id="274" r:id="rId22"/>
    <p:sldId id="275" r:id="rId23"/>
    <p:sldId id="276"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1" r:id="rId37"/>
    <p:sldId id="293" r:id="rId38"/>
    <p:sldId id="294" r:id="rId39"/>
    <p:sldId id="295"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2A54C80-263E-416B-A8E0-580EDEADCBDC}" type="datetimeFigureOut">
              <a:rPr lang="en-US" dirty="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9/14/2018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Jaarlijkse bijscholing borstvoeding 2018</a:t>
            </a:r>
            <a:endParaRPr lang="nl-NL" dirty="0"/>
          </a:p>
        </p:txBody>
      </p:sp>
      <p:sp>
        <p:nvSpPr>
          <p:cNvPr id="3" name="Ondertitel 2"/>
          <p:cNvSpPr>
            <a:spLocks noGrp="1"/>
          </p:cNvSpPr>
          <p:nvPr>
            <p:ph type="subTitle" idx="1"/>
          </p:nvPr>
        </p:nvSpPr>
        <p:spPr/>
        <p:txBody>
          <a:bodyPr/>
          <a:lstStyle/>
          <a:p>
            <a:r>
              <a:rPr lang="nl-NL" dirty="0" smtClean="0"/>
              <a:t>Annemarie Aalders lactatiekundige IBCLC </a:t>
            </a:r>
            <a:endParaRPr lang="nl-NL" dirty="0"/>
          </a:p>
        </p:txBody>
      </p:sp>
    </p:spTree>
    <p:extLst>
      <p:ext uri="{BB962C8B-B14F-4D97-AF65-F5344CB8AC3E}">
        <p14:creationId xmlns:p14="http://schemas.microsoft.com/office/powerpoint/2010/main" val="157650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Overproductie </a:t>
            </a:r>
            <a:endParaRPr lang="nl-NL" dirty="0"/>
          </a:p>
        </p:txBody>
      </p:sp>
      <p:sp>
        <p:nvSpPr>
          <p:cNvPr id="3" name="Tijdelijke aanduiding voor inhoud 2"/>
          <p:cNvSpPr>
            <a:spLocks noGrp="1"/>
          </p:cNvSpPr>
          <p:nvPr>
            <p:ph idx="1"/>
          </p:nvPr>
        </p:nvSpPr>
        <p:spPr>
          <a:xfrm>
            <a:off x="677335" y="2356834"/>
            <a:ext cx="8042876" cy="3774680"/>
          </a:xfrm>
        </p:spPr>
        <p:txBody>
          <a:bodyPr>
            <a:normAutofit/>
          </a:bodyPr>
          <a:lstStyle/>
          <a:p>
            <a:pPr>
              <a:buFont typeface="Arial" panose="020B0604020202020204" pitchFamily="34" charset="0"/>
              <a:buChar char="•"/>
            </a:pPr>
            <a:r>
              <a:rPr lang="en-US" sz="2000" b="1" dirty="0">
                <a:solidFill>
                  <a:schemeClr val="tx2"/>
                </a:solidFill>
              </a:rPr>
              <a:t>24-uurs </a:t>
            </a:r>
            <a:r>
              <a:rPr lang="en-US" sz="2000" b="1" dirty="0" smtClean="0">
                <a:solidFill>
                  <a:schemeClr val="tx2"/>
                </a:solidFill>
              </a:rPr>
              <a:t>cycles</a:t>
            </a:r>
            <a:r>
              <a:rPr lang="en-US" sz="2000" dirty="0" smtClean="0">
                <a:solidFill>
                  <a:schemeClr val="tx2"/>
                </a:solidFill>
              </a:rPr>
              <a:t> </a:t>
            </a:r>
            <a:r>
              <a:rPr lang="en-US" sz="2000" dirty="0">
                <a:solidFill>
                  <a:schemeClr val="tx2"/>
                </a:solidFill>
              </a:rPr>
              <a:t>van de </a:t>
            </a:r>
            <a:r>
              <a:rPr lang="en-US" sz="2000" dirty="0" err="1" smtClean="0">
                <a:solidFill>
                  <a:schemeClr val="tx2"/>
                </a:solidFill>
              </a:rPr>
              <a:t>melk</a:t>
            </a:r>
            <a:r>
              <a:rPr lang="en-US" sz="2000" dirty="0" smtClean="0">
                <a:solidFill>
                  <a:schemeClr val="tx2"/>
                </a:solidFill>
              </a:rPr>
              <a:t> </a:t>
            </a:r>
            <a:r>
              <a:rPr lang="en-US" sz="2000" dirty="0" err="1" smtClean="0">
                <a:solidFill>
                  <a:schemeClr val="tx2"/>
                </a:solidFill>
              </a:rPr>
              <a:t>productie</a:t>
            </a:r>
            <a:r>
              <a:rPr lang="en-US" sz="2000" dirty="0">
                <a:solidFill>
                  <a:schemeClr val="tx2"/>
                </a:solidFill>
              </a:rPr>
              <a:t>: </a:t>
            </a:r>
            <a:r>
              <a:rPr lang="en-US" sz="2000" dirty="0" err="1">
                <a:solidFill>
                  <a:schemeClr val="tx2"/>
                </a:solidFill>
              </a:rPr>
              <a:t>nacht</a:t>
            </a:r>
            <a:r>
              <a:rPr lang="en-US" sz="2000" dirty="0">
                <a:solidFill>
                  <a:schemeClr val="tx2"/>
                </a:solidFill>
              </a:rPr>
              <a:t> en </a:t>
            </a:r>
            <a:r>
              <a:rPr lang="en-US" sz="2000" dirty="0" err="1">
                <a:solidFill>
                  <a:schemeClr val="tx2"/>
                </a:solidFill>
              </a:rPr>
              <a:t>ochtend</a:t>
            </a:r>
            <a:r>
              <a:rPr lang="en-US" sz="2000" dirty="0">
                <a:solidFill>
                  <a:schemeClr val="tx2"/>
                </a:solidFill>
              </a:rPr>
              <a:t> </a:t>
            </a:r>
            <a:r>
              <a:rPr lang="en-US" sz="2000" dirty="0" err="1">
                <a:solidFill>
                  <a:schemeClr val="tx2"/>
                </a:solidFill>
              </a:rPr>
              <a:t>overvloedig</a:t>
            </a:r>
            <a:r>
              <a:rPr lang="en-US" sz="2000" dirty="0">
                <a:solidFill>
                  <a:schemeClr val="tx2"/>
                </a:solidFill>
              </a:rPr>
              <a:t> en </a:t>
            </a:r>
            <a:r>
              <a:rPr lang="en-US" sz="2000" dirty="0" err="1" smtClean="0">
                <a:solidFill>
                  <a:schemeClr val="tx2"/>
                </a:solidFill>
              </a:rPr>
              <a:t>na</a:t>
            </a:r>
            <a:r>
              <a:rPr lang="en-US" sz="2000" dirty="0" smtClean="0">
                <a:solidFill>
                  <a:schemeClr val="tx2"/>
                </a:solidFill>
              </a:rPr>
              <a:t> </a:t>
            </a:r>
            <a:r>
              <a:rPr lang="en-US" sz="2000" dirty="0" smtClean="0">
                <a:solidFill>
                  <a:schemeClr val="tx2"/>
                </a:solidFill>
              </a:rPr>
              <a:t>mate </a:t>
            </a:r>
            <a:r>
              <a:rPr lang="en-US" sz="2000" dirty="0">
                <a:solidFill>
                  <a:schemeClr val="tx2"/>
                </a:solidFill>
              </a:rPr>
              <a:t>de dag </a:t>
            </a:r>
            <a:r>
              <a:rPr lang="en-US" sz="2000" dirty="0" err="1" smtClean="0">
                <a:solidFill>
                  <a:schemeClr val="tx2"/>
                </a:solidFill>
              </a:rPr>
              <a:t>vorderd</a:t>
            </a:r>
            <a:r>
              <a:rPr lang="en-US" sz="2000" dirty="0" smtClean="0">
                <a:solidFill>
                  <a:schemeClr val="tx2"/>
                </a:solidFill>
              </a:rPr>
              <a:t> </a:t>
            </a:r>
            <a:r>
              <a:rPr lang="en-US" sz="2000" dirty="0">
                <a:solidFill>
                  <a:schemeClr val="tx2"/>
                </a:solidFill>
              </a:rPr>
              <a:t>steeds </a:t>
            </a:r>
            <a:r>
              <a:rPr lang="en-US" sz="2000" dirty="0" err="1">
                <a:solidFill>
                  <a:schemeClr val="tx2"/>
                </a:solidFill>
              </a:rPr>
              <a:t>lagere</a:t>
            </a:r>
            <a:r>
              <a:rPr lang="en-US" sz="2000" dirty="0">
                <a:solidFill>
                  <a:schemeClr val="tx2"/>
                </a:solidFill>
              </a:rPr>
              <a:t> </a:t>
            </a:r>
            <a:r>
              <a:rPr lang="en-US" sz="2000" dirty="0" err="1">
                <a:solidFill>
                  <a:schemeClr val="tx2"/>
                </a:solidFill>
              </a:rPr>
              <a:t>melkproductie</a:t>
            </a:r>
            <a:r>
              <a:rPr lang="en-US" sz="2000" dirty="0">
                <a:solidFill>
                  <a:schemeClr val="tx2"/>
                </a:solidFill>
              </a:rPr>
              <a:t>.</a:t>
            </a:r>
          </a:p>
          <a:p>
            <a:endParaRPr lang="en-US" sz="2000" dirty="0">
              <a:solidFill>
                <a:schemeClr val="tx2"/>
              </a:solidFill>
            </a:endParaRPr>
          </a:p>
          <a:p>
            <a:pPr>
              <a:buFont typeface="Arial" panose="020B0604020202020204" pitchFamily="34" charset="0"/>
              <a:buChar char="•"/>
            </a:pPr>
            <a:r>
              <a:rPr lang="en-US" sz="2000" dirty="0" err="1">
                <a:solidFill>
                  <a:schemeClr val="tx2"/>
                </a:solidFill>
              </a:rPr>
              <a:t>Verschil</a:t>
            </a:r>
            <a:r>
              <a:rPr lang="en-US" sz="2000" dirty="0">
                <a:solidFill>
                  <a:schemeClr val="tx2"/>
                </a:solidFill>
              </a:rPr>
              <a:t> </a:t>
            </a:r>
            <a:r>
              <a:rPr lang="en-US" sz="2000" dirty="0" err="1">
                <a:solidFill>
                  <a:schemeClr val="tx2"/>
                </a:solidFill>
              </a:rPr>
              <a:t>productie</a:t>
            </a:r>
            <a:r>
              <a:rPr lang="en-US" sz="2000" dirty="0">
                <a:solidFill>
                  <a:schemeClr val="tx2"/>
                </a:solidFill>
              </a:rPr>
              <a:t> </a:t>
            </a:r>
            <a:r>
              <a:rPr lang="en-US" sz="2000" dirty="0" err="1">
                <a:solidFill>
                  <a:schemeClr val="tx2"/>
                </a:solidFill>
              </a:rPr>
              <a:t>eerste</a:t>
            </a:r>
            <a:r>
              <a:rPr lang="en-US" sz="2000" dirty="0">
                <a:solidFill>
                  <a:schemeClr val="tx2"/>
                </a:solidFill>
              </a:rPr>
              <a:t> kind en </a:t>
            </a:r>
            <a:r>
              <a:rPr lang="en-US" sz="2000" dirty="0" err="1">
                <a:solidFill>
                  <a:schemeClr val="tx2"/>
                </a:solidFill>
              </a:rPr>
              <a:t>volgend</a:t>
            </a:r>
            <a:r>
              <a:rPr lang="en-US" sz="2000" dirty="0">
                <a:solidFill>
                  <a:schemeClr val="tx2"/>
                </a:solidFill>
              </a:rPr>
              <a:t> </a:t>
            </a:r>
            <a:r>
              <a:rPr lang="en-US" sz="2000" dirty="0" smtClean="0">
                <a:solidFill>
                  <a:schemeClr val="tx2"/>
                </a:solidFill>
              </a:rPr>
              <a:t>kind.</a:t>
            </a:r>
            <a:endParaRPr lang="en-US" sz="2000" dirty="0">
              <a:solidFill>
                <a:schemeClr val="tx2"/>
              </a:solidFill>
            </a:endParaRPr>
          </a:p>
          <a:p>
            <a:pPr>
              <a:buFont typeface="Arial" panose="020B0604020202020204" pitchFamily="34" charset="0"/>
              <a:buChar char="•"/>
            </a:pPr>
            <a:r>
              <a:rPr lang="en-US" sz="2000" dirty="0" err="1">
                <a:solidFill>
                  <a:schemeClr val="tx2"/>
                </a:solidFill>
              </a:rPr>
              <a:t>Productie</a:t>
            </a:r>
            <a:r>
              <a:rPr lang="en-US" sz="2000" dirty="0">
                <a:solidFill>
                  <a:schemeClr val="tx2"/>
                </a:solidFill>
              </a:rPr>
              <a:t> </a:t>
            </a:r>
            <a:r>
              <a:rPr lang="en-US" sz="2000" dirty="0" err="1">
                <a:solidFill>
                  <a:schemeClr val="tx2"/>
                </a:solidFill>
              </a:rPr>
              <a:t>heeft</a:t>
            </a:r>
            <a:r>
              <a:rPr lang="en-US" sz="2000" dirty="0">
                <a:solidFill>
                  <a:schemeClr val="tx2"/>
                </a:solidFill>
              </a:rPr>
              <a:t> </a:t>
            </a:r>
            <a:r>
              <a:rPr lang="en-US" sz="2000" dirty="0" err="1">
                <a:solidFill>
                  <a:schemeClr val="tx2"/>
                </a:solidFill>
              </a:rPr>
              <a:t>een</a:t>
            </a:r>
            <a:r>
              <a:rPr lang="en-US" sz="2000" dirty="0">
                <a:solidFill>
                  <a:schemeClr val="tx2"/>
                </a:solidFill>
              </a:rPr>
              <a:t> week of </a:t>
            </a:r>
            <a:r>
              <a:rPr lang="en-US" sz="2000" dirty="0" err="1">
                <a:solidFill>
                  <a:schemeClr val="tx2"/>
                </a:solidFill>
              </a:rPr>
              <a:t>zes</a:t>
            </a:r>
            <a:r>
              <a:rPr lang="en-US" sz="2000" dirty="0">
                <a:solidFill>
                  <a:schemeClr val="tx2"/>
                </a:solidFill>
              </a:rPr>
              <a:t> </a:t>
            </a:r>
            <a:r>
              <a:rPr lang="en-US" sz="2000" dirty="0" err="1">
                <a:solidFill>
                  <a:schemeClr val="tx2"/>
                </a:solidFill>
              </a:rPr>
              <a:t>nodig</a:t>
            </a:r>
            <a:r>
              <a:rPr lang="en-US" sz="2000" dirty="0">
                <a:solidFill>
                  <a:schemeClr val="tx2"/>
                </a:solidFill>
              </a:rPr>
              <a:t> om </a:t>
            </a:r>
            <a:r>
              <a:rPr lang="en-US" sz="2000" dirty="0" err="1">
                <a:solidFill>
                  <a:schemeClr val="tx2"/>
                </a:solidFill>
              </a:rPr>
              <a:t>te</a:t>
            </a:r>
            <a:r>
              <a:rPr lang="en-US" sz="2000" dirty="0">
                <a:solidFill>
                  <a:schemeClr val="tx2"/>
                </a:solidFill>
              </a:rPr>
              <a:t> </a:t>
            </a:r>
            <a:r>
              <a:rPr lang="en-US" sz="2000" dirty="0" err="1">
                <a:solidFill>
                  <a:schemeClr val="tx2"/>
                </a:solidFill>
              </a:rPr>
              <a:t>stabiliseren</a:t>
            </a:r>
            <a:r>
              <a:rPr lang="en-US" sz="2000" dirty="0">
                <a:solidFill>
                  <a:schemeClr val="tx2"/>
                </a:solidFill>
              </a:rPr>
              <a:t>. </a:t>
            </a:r>
          </a:p>
          <a:p>
            <a:endParaRPr lang="nl-NL" dirty="0">
              <a:solidFill>
                <a:schemeClr val="tx2"/>
              </a:solidFill>
            </a:endParaRPr>
          </a:p>
        </p:txBody>
      </p:sp>
    </p:spTree>
    <p:extLst>
      <p:ext uri="{BB962C8B-B14F-4D97-AF65-F5344CB8AC3E}">
        <p14:creationId xmlns:p14="http://schemas.microsoft.com/office/powerpoint/2010/main" val="3003973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Overproductie, wat kun je ? </a:t>
            </a:r>
            <a:endParaRPr lang="nl-NL" dirty="0"/>
          </a:p>
        </p:txBody>
      </p:sp>
      <p:sp>
        <p:nvSpPr>
          <p:cNvPr id="3" name="Tijdelijke aanduiding voor inhoud 2"/>
          <p:cNvSpPr>
            <a:spLocks noGrp="1"/>
          </p:cNvSpPr>
          <p:nvPr>
            <p:ph idx="1"/>
          </p:nvPr>
        </p:nvSpPr>
        <p:spPr/>
        <p:txBody>
          <a:bodyPr>
            <a:normAutofit/>
          </a:bodyPr>
          <a:lstStyle/>
          <a:p>
            <a:pPr marL="0" indent="0" algn="ctr">
              <a:buNone/>
            </a:pPr>
            <a:r>
              <a:rPr lang="nl-NL" sz="2000" dirty="0" smtClean="0">
                <a:solidFill>
                  <a:schemeClr val="tx2"/>
                </a:solidFill>
              </a:rPr>
              <a:t>Bij eerste kindje: lichaam moet veel al uit woeden. Zoek verlichting in:</a:t>
            </a:r>
          </a:p>
          <a:p>
            <a:r>
              <a:rPr lang="nl-NL" sz="2000" dirty="0" smtClean="0">
                <a:solidFill>
                  <a:schemeClr val="tx2"/>
                </a:solidFill>
              </a:rPr>
              <a:t>Kindje in een andere houding voeden: fonteinhouding, </a:t>
            </a:r>
            <a:r>
              <a:rPr lang="nl-NL" sz="2000" dirty="0" err="1" smtClean="0">
                <a:solidFill>
                  <a:schemeClr val="tx2"/>
                </a:solidFill>
              </a:rPr>
              <a:t>laid</a:t>
            </a:r>
            <a:r>
              <a:rPr lang="nl-NL" sz="2000" dirty="0" smtClean="0">
                <a:solidFill>
                  <a:schemeClr val="tx2"/>
                </a:solidFill>
              </a:rPr>
              <a:t>-back </a:t>
            </a:r>
            <a:r>
              <a:rPr lang="nl-NL" sz="2000" dirty="0" err="1" smtClean="0">
                <a:solidFill>
                  <a:schemeClr val="tx2"/>
                </a:solidFill>
              </a:rPr>
              <a:t>breastfeeding</a:t>
            </a:r>
            <a:endParaRPr lang="nl-NL" sz="2000" dirty="0" smtClean="0">
              <a:solidFill>
                <a:schemeClr val="tx2"/>
              </a:solidFill>
            </a:endParaRPr>
          </a:p>
          <a:p>
            <a:r>
              <a:rPr lang="nl-NL" sz="2000" dirty="0" smtClean="0">
                <a:solidFill>
                  <a:schemeClr val="tx2"/>
                </a:solidFill>
              </a:rPr>
              <a:t>Resetten of voor de nacht de borsten lekker soepel kolven om moeder te ontlasten</a:t>
            </a:r>
          </a:p>
          <a:p>
            <a:r>
              <a:rPr lang="nl-NL" sz="2000" dirty="0" smtClean="0">
                <a:solidFill>
                  <a:schemeClr val="tx2"/>
                </a:solidFill>
              </a:rPr>
              <a:t>Voor aanleggen te veel melk weg drukken tot dat de borst soepel is</a:t>
            </a:r>
          </a:p>
          <a:p>
            <a:endParaRPr lang="nl-NL" sz="2000" dirty="0">
              <a:solidFill>
                <a:schemeClr val="tx2"/>
              </a:solidFill>
            </a:endParaRPr>
          </a:p>
        </p:txBody>
      </p:sp>
    </p:spTree>
    <p:extLst>
      <p:ext uri="{BB962C8B-B14F-4D97-AF65-F5344CB8AC3E}">
        <p14:creationId xmlns:p14="http://schemas.microsoft.com/office/powerpoint/2010/main" val="21851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Overproductie-wat kun je doen?</a:t>
            </a:r>
            <a:endParaRPr lang="nl-NL" dirty="0"/>
          </a:p>
        </p:txBody>
      </p:sp>
      <p:sp>
        <p:nvSpPr>
          <p:cNvPr id="3" name="Tijdelijke aanduiding voor inhoud 2"/>
          <p:cNvSpPr>
            <a:spLocks noGrp="1"/>
          </p:cNvSpPr>
          <p:nvPr>
            <p:ph idx="1"/>
          </p:nvPr>
        </p:nvSpPr>
        <p:spPr/>
        <p:txBody>
          <a:bodyPr>
            <a:normAutofit/>
          </a:bodyPr>
          <a:lstStyle/>
          <a:p>
            <a:r>
              <a:rPr lang="nl-NL" sz="2000" dirty="0" smtClean="0"/>
              <a:t>Bij eerdere overproductie, sneller matiging inzetten dan 6 weken.</a:t>
            </a:r>
          </a:p>
          <a:p>
            <a:r>
              <a:rPr lang="nl-NL" sz="2000" dirty="0" smtClean="0"/>
              <a:t>Bij groene ontlasting (na gele ontlasting in kraamtijd of daarna sneller matiging inzetten dan 6 weken: </a:t>
            </a:r>
          </a:p>
          <a:p>
            <a:pPr marL="0" indent="0">
              <a:buNone/>
            </a:pPr>
            <a:r>
              <a:rPr lang="nl-NL" sz="2000" dirty="0" smtClean="0"/>
              <a:t>                   - Een borst per keer</a:t>
            </a:r>
          </a:p>
          <a:p>
            <a:pPr marL="0" indent="0">
              <a:buNone/>
            </a:pPr>
            <a:r>
              <a:rPr lang="nl-NL" sz="2000" dirty="0"/>
              <a:t> </a:t>
            </a:r>
            <a:r>
              <a:rPr lang="nl-NL" sz="2000" dirty="0" smtClean="0"/>
              <a:t>                  - Blok voeden of twee voedingen na elkaar de zelfde borst</a:t>
            </a:r>
          </a:p>
          <a:p>
            <a:pPr marL="0" indent="0">
              <a:buNone/>
            </a:pPr>
            <a:r>
              <a:rPr lang="nl-NL" sz="2000" dirty="0"/>
              <a:t> </a:t>
            </a:r>
            <a:r>
              <a:rPr lang="nl-NL" sz="2000" dirty="0" smtClean="0"/>
              <a:t>                  - Salie (thee of tinctuur)- </a:t>
            </a:r>
            <a:r>
              <a:rPr lang="nl-NL" sz="2000" dirty="0" err="1" smtClean="0"/>
              <a:t>Phytolacca</a:t>
            </a:r>
            <a:r>
              <a:rPr lang="nl-NL" sz="2000" dirty="0" smtClean="0"/>
              <a:t> </a:t>
            </a:r>
            <a:r>
              <a:rPr lang="nl-NL" sz="2000" dirty="0" err="1" smtClean="0"/>
              <a:t>Decandra</a:t>
            </a:r>
            <a:r>
              <a:rPr lang="nl-NL" sz="2000" dirty="0" smtClean="0"/>
              <a:t> D6</a:t>
            </a:r>
            <a:endParaRPr lang="nl-NL" sz="2000" dirty="0"/>
          </a:p>
        </p:txBody>
      </p:sp>
    </p:spTree>
    <p:extLst>
      <p:ext uri="{BB962C8B-B14F-4D97-AF65-F5344CB8AC3E}">
        <p14:creationId xmlns:p14="http://schemas.microsoft.com/office/powerpoint/2010/main" val="243598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nl-NL" dirty="0" smtClean="0"/>
              <a:t>Lipbandjes en tongriempjes</a:t>
            </a:r>
            <a:endParaRPr lang="nl-NL" dirty="0"/>
          </a:p>
        </p:txBody>
      </p:sp>
      <p:sp>
        <p:nvSpPr>
          <p:cNvPr id="3" name="Tijdelijke aanduiding voor inhoud 2"/>
          <p:cNvSpPr>
            <a:spLocks noGrp="1"/>
          </p:cNvSpPr>
          <p:nvPr>
            <p:ph idx="1"/>
          </p:nvPr>
        </p:nvSpPr>
        <p:spPr/>
        <p:txBody>
          <a:bodyPr>
            <a:normAutofit/>
          </a:bodyPr>
          <a:lstStyle/>
          <a:p>
            <a:r>
              <a:rPr lang="en-US" sz="2000" dirty="0">
                <a:solidFill>
                  <a:schemeClr val="tx2"/>
                </a:solidFill>
              </a:rPr>
              <a:t>Hoe </a:t>
            </a:r>
            <a:r>
              <a:rPr lang="en-US" sz="2000" dirty="0" err="1">
                <a:solidFill>
                  <a:schemeClr val="tx2"/>
                </a:solidFill>
              </a:rPr>
              <a:t>herken</a:t>
            </a:r>
            <a:r>
              <a:rPr lang="en-US" sz="2000" dirty="0">
                <a:solidFill>
                  <a:schemeClr val="tx2"/>
                </a:solidFill>
              </a:rPr>
              <a:t> je </a:t>
            </a:r>
            <a:r>
              <a:rPr lang="en-US" sz="2000" dirty="0" err="1">
                <a:solidFill>
                  <a:schemeClr val="tx2"/>
                </a:solidFill>
              </a:rPr>
              <a:t>als</a:t>
            </a:r>
            <a:r>
              <a:rPr lang="en-US" sz="2000" dirty="0">
                <a:solidFill>
                  <a:schemeClr val="tx2"/>
                </a:solidFill>
              </a:rPr>
              <a:t> </a:t>
            </a:r>
            <a:r>
              <a:rPr lang="en-US" sz="2000" dirty="0" err="1">
                <a:solidFill>
                  <a:schemeClr val="tx2"/>
                </a:solidFill>
              </a:rPr>
              <a:t>kraamverzorgende</a:t>
            </a:r>
            <a:r>
              <a:rPr lang="en-US" sz="2000" dirty="0">
                <a:solidFill>
                  <a:schemeClr val="tx2"/>
                </a:solidFill>
              </a:rPr>
              <a:t> </a:t>
            </a:r>
            <a:r>
              <a:rPr lang="en-US" sz="2000" dirty="0" err="1">
                <a:solidFill>
                  <a:schemeClr val="tx2"/>
                </a:solidFill>
              </a:rPr>
              <a:t>dat</a:t>
            </a:r>
            <a:r>
              <a:rPr lang="en-US" sz="2000" dirty="0">
                <a:solidFill>
                  <a:schemeClr val="tx2"/>
                </a:solidFill>
              </a:rPr>
              <a:t> </a:t>
            </a:r>
            <a:r>
              <a:rPr lang="en-US" sz="2000" dirty="0" err="1">
                <a:solidFill>
                  <a:schemeClr val="tx2"/>
                </a:solidFill>
              </a:rPr>
              <a:t>er</a:t>
            </a:r>
            <a:r>
              <a:rPr lang="en-US" sz="2000" dirty="0">
                <a:solidFill>
                  <a:schemeClr val="tx2"/>
                </a:solidFill>
              </a:rPr>
              <a:t> </a:t>
            </a:r>
            <a:r>
              <a:rPr lang="en-US" sz="2000" dirty="0" err="1">
                <a:solidFill>
                  <a:schemeClr val="tx2"/>
                </a:solidFill>
              </a:rPr>
              <a:t>iets</a:t>
            </a:r>
            <a:r>
              <a:rPr lang="en-US" sz="2000" dirty="0">
                <a:solidFill>
                  <a:schemeClr val="tx2"/>
                </a:solidFill>
              </a:rPr>
              <a:t> </a:t>
            </a:r>
            <a:r>
              <a:rPr lang="en-US" sz="2000" dirty="0" err="1">
                <a:solidFill>
                  <a:schemeClr val="tx2"/>
                </a:solidFill>
              </a:rPr>
              <a:t>niet</a:t>
            </a:r>
            <a:r>
              <a:rPr lang="en-US" sz="2000" dirty="0">
                <a:solidFill>
                  <a:schemeClr val="tx2"/>
                </a:solidFill>
              </a:rPr>
              <a:t> </a:t>
            </a:r>
            <a:r>
              <a:rPr lang="en-US" sz="2000" dirty="0" err="1">
                <a:solidFill>
                  <a:schemeClr val="tx2"/>
                </a:solidFill>
              </a:rPr>
              <a:t>klopt</a:t>
            </a:r>
            <a:r>
              <a:rPr lang="en-US" sz="2000" dirty="0">
                <a:solidFill>
                  <a:schemeClr val="tx2"/>
                </a:solidFill>
              </a:rPr>
              <a:t> en </a:t>
            </a:r>
            <a:r>
              <a:rPr lang="en-US" sz="2000" dirty="0" err="1">
                <a:solidFill>
                  <a:schemeClr val="tx2"/>
                </a:solidFill>
              </a:rPr>
              <a:t>er</a:t>
            </a:r>
            <a:r>
              <a:rPr lang="en-US" sz="2000" dirty="0">
                <a:solidFill>
                  <a:schemeClr val="tx2"/>
                </a:solidFill>
              </a:rPr>
              <a:t> </a:t>
            </a:r>
            <a:r>
              <a:rPr lang="en-US" sz="2000" dirty="0" err="1">
                <a:solidFill>
                  <a:schemeClr val="tx2"/>
                </a:solidFill>
              </a:rPr>
              <a:t>naar</a:t>
            </a:r>
            <a:r>
              <a:rPr lang="en-US" sz="2000" dirty="0">
                <a:solidFill>
                  <a:schemeClr val="tx2"/>
                </a:solidFill>
              </a:rPr>
              <a:t> het </a:t>
            </a:r>
            <a:r>
              <a:rPr lang="en-US" sz="2000" dirty="0" err="1">
                <a:solidFill>
                  <a:schemeClr val="tx2"/>
                </a:solidFill>
              </a:rPr>
              <a:t>tongriempje</a:t>
            </a:r>
            <a:r>
              <a:rPr lang="en-US" sz="2000" dirty="0">
                <a:solidFill>
                  <a:schemeClr val="tx2"/>
                </a:solidFill>
              </a:rPr>
              <a:t> of </a:t>
            </a:r>
            <a:r>
              <a:rPr lang="en-US" sz="2000" dirty="0" err="1">
                <a:solidFill>
                  <a:schemeClr val="tx2"/>
                </a:solidFill>
              </a:rPr>
              <a:t>lipbandje</a:t>
            </a:r>
            <a:r>
              <a:rPr lang="en-US" sz="2000" dirty="0">
                <a:solidFill>
                  <a:schemeClr val="tx2"/>
                </a:solidFill>
              </a:rPr>
              <a:t> </a:t>
            </a:r>
            <a:r>
              <a:rPr lang="en-US" sz="2000" dirty="0" err="1">
                <a:solidFill>
                  <a:schemeClr val="tx2"/>
                </a:solidFill>
              </a:rPr>
              <a:t>gekeken</a:t>
            </a:r>
            <a:r>
              <a:rPr lang="en-US" sz="2000" dirty="0">
                <a:solidFill>
                  <a:schemeClr val="tx2"/>
                </a:solidFill>
              </a:rPr>
              <a:t> </a:t>
            </a:r>
            <a:r>
              <a:rPr lang="en-US" sz="2000" dirty="0" err="1" smtClean="0">
                <a:solidFill>
                  <a:schemeClr val="tx2"/>
                </a:solidFill>
              </a:rPr>
              <a:t>moet</a:t>
            </a:r>
            <a:r>
              <a:rPr lang="en-US" sz="2000" dirty="0" smtClean="0">
                <a:solidFill>
                  <a:schemeClr val="tx2"/>
                </a:solidFill>
              </a:rPr>
              <a:t> </a:t>
            </a:r>
            <a:r>
              <a:rPr lang="en-US" sz="2000" dirty="0" err="1">
                <a:solidFill>
                  <a:schemeClr val="tx2"/>
                </a:solidFill>
              </a:rPr>
              <a:t>worden</a:t>
            </a:r>
            <a:r>
              <a:rPr lang="en-US" sz="2000" dirty="0">
                <a:solidFill>
                  <a:schemeClr val="tx2"/>
                </a:solidFill>
              </a:rPr>
              <a:t> door </a:t>
            </a:r>
            <a:r>
              <a:rPr lang="en-US" sz="2000" dirty="0" err="1">
                <a:solidFill>
                  <a:schemeClr val="tx2"/>
                </a:solidFill>
              </a:rPr>
              <a:t>een</a:t>
            </a:r>
            <a:r>
              <a:rPr lang="en-US" sz="2000" dirty="0">
                <a:solidFill>
                  <a:schemeClr val="tx2"/>
                </a:solidFill>
              </a:rPr>
              <a:t> </a:t>
            </a:r>
            <a:r>
              <a:rPr lang="en-US" sz="2000" dirty="0" err="1" smtClean="0">
                <a:solidFill>
                  <a:schemeClr val="tx2"/>
                </a:solidFill>
              </a:rPr>
              <a:t>deskundige</a:t>
            </a:r>
            <a:r>
              <a:rPr lang="en-US" sz="2000" dirty="0" smtClean="0">
                <a:solidFill>
                  <a:schemeClr val="tx2"/>
                </a:solidFill>
              </a:rPr>
              <a:t>.</a:t>
            </a:r>
          </a:p>
          <a:p>
            <a:endParaRPr lang="nl-NL" sz="2000" dirty="0">
              <a:solidFill>
                <a:schemeClr val="tx2"/>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995" y="3789040"/>
            <a:ext cx="2840701" cy="2130526"/>
          </a:xfrm>
          <a:prstGeom prst="rect">
            <a:avLst/>
          </a:prstGeom>
        </p:spPr>
      </p:pic>
    </p:spTree>
    <p:extLst>
      <p:ext uri="{BB962C8B-B14F-4D97-AF65-F5344CB8AC3E}">
        <p14:creationId xmlns:p14="http://schemas.microsoft.com/office/powerpoint/2010/main" val="396636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Lipbandjes en tongriempjes</a:t>
            </a:r>
            <a:endParaRPr lang="nl-NL" dirty="0"/>
          </a:p>
        </p:txBody>
      </p:sp>
      <p:sp>
        <p:nvSpPr>
          <p:cNvPr id="3" name="Tijdelijke aanduiding voor inhoud 2"/>
          <p:cNvSpPr>
            <a:spLocks noGrp="1"/>
          </p:cNvSpPr>
          <p:nvPr>
            <p:ph idx="1"/>
          </p:nvPr>
        </p:nvSpPr>
        <p:spPr>
          <a:xfrm>
            <a:off x="573206" y="1542197"/>
            <a:ext cx="8700796" cy="4499165"/>
          </a:xfrm>
        </p:spPr>
        <p:txBody>
          <a:bodyPr>
            <a:normAutofit/>
          </a:bodyPr>
          <a:lstStyle/>
          <a:p>
            <a:pPr marL="0" indent="0">
              <a:buNone/>
            </a:pPr>
            <a:r>
              <a:rPr lang="nl-NL" sz="2000" dirty="0" smtClean="0">
                <a:solidFill>
                  <a:schemeClr val="tx2"/>
                </a:solidFill>
              </a:rPr>
              <a:t>Mogelijke signalen</a:t>
            </a:r>
          </a:p>
          <a:p>
            <a:pPr>
              <a:buFontTx/>
              <a:buChar char="-"/>
            </a:pPr>
            <a:r>
              <a:rPr lang="nl-NL" sz="2000" dirty="0" smtClean="0">
                <a:solidFill>
                  <a:schemeClr val="tx2"/>
                </a:solidFill>
              </a:rPr>
              <a:t>Baby heeft moeite met grip houden aan de borst</a:t>
            </a:r>
          </a:p>
          <a:p>
            <a:pPr>
              <a:buFontTx/>
              <a:buChar char="-"/>
            </a:pPr>
            <a:r>
              <a:rPr lang="nl-NL" sz="2000" dirty="0" smtClean="0">
                <a:solidFill>
                  <a:schemeClr val="tx2"/>
                </a:solidFill>
              </a:rPr>
              <a:t>Baby heeft moeite met grip houden aan de fles</a:t>
            </a:r>
          </a:p>
          <a:p>
            <a:pPr>
              <a:buFontTx/>
              <a:buChar char="-"/>
            </a:pPr>
            <a:r>
              <a:rPr lang="nl-NL" sz="2000" dirty="0" smtClean="0">
                <a:solidFill>
                  <a:schemeClr val="tx2"/>
                </a:solidFill>
              </a:rPr>
              <a:t>Onvoldoende melkproductie</a:t>
            </a:r>
          </a:p>
          <a:p>
            <a:pPr>
              <a:buFontTx/>
              <a:buChar char="-"/>
            </a:pPr>
            <a:r>
              <a:rPr lang="nl-NL" sz="2000" dirty="0" smtClean="0">
                <a:solidFill>
                  <a:schemeClr val="tx2"/>
                </a:solidFill>
              </a:rPr>
              <a:t>Onvoldoende groei baby</a:t>
            </a:r>
          </a:p>
          <a:p>
            <a:pPr>
              <a:buFontTx/>
              <a:buChar char="-"/>
            </a:pPr>
            <a:r>
              <a:rPr lang="nl-NL" sz="2000" dirty="0" smtClean="0">
                <a:solidFill>
                  <a:schemeClr val="tx2"/>
                </a:solidFill>
              </a:rPr>
              <a:t>Moeder heeft pijnlijke tepels</a:t>
            </a:r>
          </a:p>
          <a:p>
            <a:pPr>
              <a:buFontTx/>
              <a:buChar char="-"/>
            </a:pPr>
            <a:r>
              <a:rPr lang="nl-NL" sz="2000" dirty="0" smtClean="0">
                <a:solidFill>
                  <a:schemeClr val="tx2"/>
                </a:solidFill>
              </a:rPr>
              <a:t>Terugkerende borstontstekingen</a:t>
            </a:r>
          </a:p>
          <a:p>
            <a:pPr>
              <a:buFontTx/>
              <a:buChar char="-"/>
            </a:pPr>
            <a:r>
              <a:rPr lang="nl-NL" sz="2000" dirty="0" smtClean="0">
                <a:solidFill>
                  <a:schemeClr val="tx2"/>
                </a:solidFill>
              </a:rPr>
              <a:t>Baby verslikt zich veel</a:t>
            </a:r>
          </a:p>
          <a:p>
            <a:pPr>
              <a:buFontTx/>
              <a:buChar char="-"/>
            </a:pPr>
            <a:r>
              <a:rPr lang="nl-NL" sz="2000" dirty="0" smtClean="0">
                <a:solidFill>
                  <a:schemeClr val="tx2"/>
                </a:solidFill>
              </a:rPr>
              <a:t>Baby laat veel windjes en boertjes</a:t>
            </a:r>
          </a:p>
          <a:p>
            <a:pPr>
              <a:buFontTx/>
              <a:buChar char="-"/>
            </a:pPr>
            <a:r>
              <a:rPr lang="nl-NL" sz="2000" dirty="0" smtClean="0">
                <a:solidFill>
                  <a:schemeClr val="tx2"/>
                </a:solidFill>
              </a:rPr>
              <a:t>Spugen, reflux- achtige klachten</a:t>
            </a:r>
            <a:endParaRPr lang="nl-NL" sz="2000" dirty="0">
              <a:solidFill>
                <a:schemeClr val="tx2"/>
              </a:solidFill>
            </a:endParaRPr>
          </a:p>
        </p:txBody>
      </p:sp>
    </p:spTree>
    <p:extLst>
      <p:ext uri="{BB962C8B-B14F-4D97-AF65-F5344CB8AC3E}">
        <p14:creationId xmlns:p14="http://schemas.microsoft.com/office/powerpoint/2010/main" val="305093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Lipbandjes en tongriempjes</a:t>
            </a:r>
            <a:endParaRPr lang="nl-NL" dirty="0"/>
          </a:p>
        </p:txBody>
      </p:sp>
      <p:sp>
        <p:nvSpPr>
          <p:cNvPr id="3" name="Tijdelijke aanduiding voor inhoud 2"/>
          <p:cNvSpPr>
            <a:spLocks noGrp="1"/>
          </p:cNvSpPr>
          <p:nvPr>
            <p:ph idx="1"/>
          </p:nvPr>
        </p:nvSpPr>
        <p:spPr/>
        <p:txBody>
          <a:bodyPr/>
          <a:lstStyle/>
          <a:p>
            <a:r>
              <a:rPr lang="en-US" sz="2400" dirty="0">
                <a:solidFill>
                  <a:schemeClr val="tx2"/>
                </a:solidFill>
              </a:rPr>
              <a:t>Twee </a:t>
            </a:r>
            <a:r>
              <a:rPr lang="en-US" sz="2400" dirty="0" err="1">
                <a:solidFill>
                  <a:schemeClr val="tx2"/>
                </a:solidFill>
              </a:rPr>
              <a:t>soorten</a:t>
            </a:r>
            <a:r>
              <a:rPr lang="en-US" sz="2400" dirty="0">
                <a:solidFill>
                  <a:schemeClr val="tx2"/>
                </a:solidFill>
              </a:rPr>
              <a:t> </a:t>
            </a:r>
            <a:r>
              <a:rPr lang="en-US" sz="2400" i="1" dirty="0">
                <a:solidFill>
                  <a:schemeClr val="tx2"/>
                </a:solidFill>
              </a:rPr>
              <a:t>tongue tie (</a:t>
            </a:r>
            <a:r>
              <a:rPr lang="en-US" sz="2400" i="1" dirty="0" err="1">
                <a:solidFill>
                  <a:schemeClr val="tx2"/>
                </a:solidFill>
              </a:rPr>
              <a:t>ankyloglossie</a:t>
            </a:r>
            <a:r>
              <a:rPr lang="en-US" sz="2400" i="1" dirty="0">
                <a:solidFill>
                  <a:schemeClr val="tx2"/>
                </a:solidFill>
              </a:rPr>
              <a:t>)</a:t>
            </a:r>
            <a:r>
              <a:rPr lang="en-US" sz="2400" dirty="0">
                <a:solidFill>
                  <a:schemeClr val="tx2"/>
                </a:solidFill>
              </a:rPr>
              <a:t>: </a:t>
            </a:r>
            <a:endParaRPr lang="en-US" sz="2400" dirty="0" smtClean="0">
              <a:solidFill>
                <a:schemeClr val="tx2"/>
              </a:solidFill>
            </a:endParaRPr>
          </a:p>
          <a:p>
            <a:pPr marL="0" indent="0">
              <a:buNone/>
            </a:pPr>
            <a:r>
              <a:rPr lang="en-US" dirty="0">
                <a:solidFill>
                  <a:schemeClr val="tx2"/>
                </a:solidFill>
              </a:rPr>
              <a:t>	</a:t>
            </a:r>
            <a:r>
              <a:rPr lang="en-US" b="1" dirty="0">
                <a:solidFill>
                  <a:schemeClr val="tx2"/>
                </a:solidFill>
              </a:rPr>
              <a:t>anterior</a:t>
            </a:r>
            <a:r>
              <a:rPr lang="en-US" dirty="0">
                <a:solidFill>
                  <a:schemeClr val="tx2"/>
                </a:solidFill>
              </a:rPr>
              <a:t>  (</a:t>
            </a:r>
            <a:r>
              <a:rPr lang="en-US" dirty="0" err="1">
                <a:solidFill>
                  <a:schemeClr val="tx2"/>
                </a:solidFill>
              </a:rPr>
              <a:t>voor</a:t>
            </a:r>
            <a:r>
              <a:rPr lang="en-US" dirty="0">
                <a:solidFill>
                  <a:schemeClr val="tx2"/>
                </a:solidFill>
              </a:rPr>
              <a:t> </a:t>
            </a:r>
            <a:r>
              <a:rPr lang="en-US" dirty="0" err="1">
                <a:solidFill>
                  <a:schemeClr val="tx2"/>
                </a:solidFill>
              </a:rPr>
              <a:t>gelegen</a:t>
            </a:r>
            <a:r>
              <a:rPr lang="en-US" dirty="0">
                <a:solidFill>
                  <a:schemeClr val="tx2"/>
                </a:solidFill>
              </a:rPr>
              <a:t>)		</a:t>
            </a:r>
            <a:r>
              <a:rPr lang="en-US" b="1" dirty="0">
                <a:solidFill>
                  <a:schemeClr val="tx2"/>
                </a:solidFill>
              </a:rPr>
              <a:t>posterior</a:t>
            </a:r>
            <a:r>
              <a:rPr lang="en-US" dirty="0">
                <a:solidFill>
                  <a:schemeClr val="tx2"/>
                </a:solidFill>
              </a:rPr>
              <a:t> (</a:t>
            </a:r>
            <a:r>
              <a:rPr lang="en-US" dirty="0" err="1">
                <a:solidFill>
                  <a:schemeClr val="tx2"/>
                </a:solidFill>
              </a:rPr>
              <a:t>achter</a:t>
            </a:r>
            <a:r>
              <a:rPr lang="en-US" dirty="0">
                <a:solidFill>
                  <a:schemeClr val="tx2"/>
                </a:solidFill>
              </a:rPr>
              <a:t> </a:t>
            </a:r>
            <a:r>
              <a:rPr lang="en-US" dirty="0" err="1">
                <a:solidFill>
                  <a:schemeClr val="tx2"/>
                </a:solidFill>
              </a:rPr>
              <a:t>gelegen</a:t>
            </a:r>
            <a:r>
              <a:rPr lang="en-US" dirty="0">
                <a:solidFill>
                  <a:schemeClr val="tx2"/>
                </a:solidFill>
              </a:rPr>
              <a:t> / 						</a:t>
            </a:r>
            <a:r>
              <a:rPr lang="en-US" dirty="0" smtClean="0">
                <a:solidFill>
                  <a:schemeClr val="tx2"/>
                </a:solidFill>
              </a:rPr>
              <a:t>                                          </a:t>
            </a:r>
            <a:r>
              <a:rPr lang="en-US" dirty="0" err="1" smtClean="0">
                <a:solidFill>
                  <a:schemeClr val="tx2"/>
                </a:solidFill>
              </a:rPr>
              <a:t>verborgen</a:t>
            </a:r>
            <a:r>
              <a:rPr lang="en-US" dirty="0" smtClean="0">
                <a:solidFill>
                  <a:schemeClr val="tx2"/>
                </a:solidFill>
              </a:rPr>
              <a:t> </a:t>
            </a:r>
            <a:r>
              <a:rPr lang="en-US" dirty="0">
                <a:solidFill>
                  <a:schemeClr val="tx2"/>
                </a:solidFill>
              </a:rPr>
              <a:t>/ </a:t>
            </a:r>
            <a:r>
              <a:rPr lang="en-US" dirty="0" err="1">
                <a:solidFill>
                  <a:schemeClr val="tx2"/>
                </a:solidFill>
              </a:rPr>
              <a:t>submucosaal</a:t>
            </a:r>
            <a:r>
              <a:rPr lang="en-US" dirty="0">
                <a:solidFill>
                  <a:schemeClr val="tx2"/>
                </a:solidFill>
              </a:rPr>
              <a:t>)</a:t>
            </a:r>
          </a:p>
          <a:p>
            <a:endParaRPr lang="en-US" dirty="0">
              <a:solidFill>
                <a:srgbClr val="490F5B"/>
              </a:solidFill>
            </a:endParaRPr>
          </a:p>
          <a:p>
            <a:endParaRPr lang="en-US" dirty="0">
              <a:solidFill>
                <a:srgbClr val="490F5B"/>
              </a:solidFill>
            </a:endParaRPr>
          </a:p>
          <a:p>
            <a:pPr marL="0" indent="0">
              <a:buNone/>
            </a:pPr>
            <a:r>
              <a:rPr lang="en-US" dirty="0">
                <a:solidFill>
                  <a:srgbClr val="490F5B"/>
                </a:solidFill>
              </a:rPr>
              <a:t>	</a:t>
            </a:r>
          </a:p>
          <a:p>
            <a:endParaRPr lang="en-US" dirty="0">
              <a:solidFill>
                <a:srgbClr val="490F5B"/>
              </a:solidFill>
            </a:endParaRP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861048"/>
            <a:ext cx="2363755" cy="1772816"/>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861048"/>
            <a:ext cx="2438400" cy="1876425"/>
          </a:xfrm>
          <a:prstGeom prst="rect">
            <a:avLst/>
          </a:prstGeom>
        </p:spPr>
      </p:pic>
    </p:spTree>
    <p:extLst>
      <p:ext uri="{BB962C8B-B14F-4D97-AF65-F5344CB8AC3E}">
        <p14:creationId xmlns:p14="http://schemas.microsoft.com/office/powerpoint/2010/main" val="343620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Lipbandjes en tongriempjes</a:t>
            </a:r>
            <a:endParaRPr lang="nl-NL" dirty="0"/>
          </a:p>
        </p:txBody>
      </p:sp>
      <p:sp>
        <p:nvSpPr>
          <p:cNvPr id="3" name="Tijdelijke aanduiding voor inhoud 2"/>
          <p:cNvSpPr>
            <a:spLocks noGrp="1"/>
          </p:cNvSpPr>
          <p:nvPr>
            <p:ph idx="1"/>
          </p:nvPr>
        </p:nvSpPr>
        <p:spPr>
          <a:xfrm>
            <a:off x="786516" y="1737509"/>
            <a:ext cx="8596668" cy="3880773"/>
          </a:xfrm>
        </p:spPr>
        <p:txBody>
          <a:bodyPr>
            <a:normAutofit/>
          </a:bodyPr>
          <a:lstStyle/>
          <a:p>
            <a:pPr marL="0" indent="0">
              <a:buNone/>
            </a:pPr>
            <a:r>
              <a:rPr lang="nl-NL" sz="2000" dirty="0" smtClean="0">
                <a:solidFill>
                  <a:schemeClr val="tx2"/>
                </a:solidFill>
              </a:rPr>
              <a:t>Mogelijke oorzaken</a:t>
            </a:r>
          </a:p>
          <a:p>
            <a:pPr>
              <a:buFontTx/>
              <a:buChar char="-"/>
            </a:pPr>
            <a:r>
              <a:rPr lang="nl-NL" sz="2000" dirty="0" smtClean="0">
                <a:solidFill>
                  <a:schemeClr val="tx2"/>
                </a:solidFill>
              </a:rPr>
              <a:t>Specifieke </a:t>
            </a:r>
            <a:r>
              <a:rPr lang="nl-NL" sz="2000" dirty="0" err="1" smtClean="0">
                <a:solidFill>
                  <a:schemeClr val="tx2"/>
                </a:solidFill>
              </a:rPr>
              <a:t>genmutatie</a:t>
            </a:r>
            <a:r>
              <a:rPr lang="nl-NL" sz="2000" dirty="0" smtClean="0">
                <a:solidFill>
                  <a:schemeClr val="tx2"/>
                </a:solidFill>
              </a:rPr>
              <a:t>?</a:t>
            </a:r>
          </a:p>
          <a:p>
            <a:pPr>
              <a:buFontTx/>
              <a:buChar char="-"/>
            </a:pPr>
            <a:r>
              <a:rPr lang="nl-NL" sz="2000" dirty="0" smtClean="0">
                <a:solidFill>
                  <a:schemeClr val="tx2"/>
                </a:solidFill>
              </a:rPr>
              <a:t>Veranderende milieu?</a:t>
            </a:r>
          </a:p>
          <a:p>
            <a:pPr>
              <a:buFontTx/>
              <a:buChar char="-"/>
            </a:pPr>
            <a:r>
              <a:rPr lang="nl-NL" sz="2000" dirty="0" smtClean="0">
                <a:solidFill>
                  <a:schemeClr val="tx2"/>
                </a:solidFill>
              </a:rPr>
              <a:t>Gebruik foliumzuur?</a:t>
            </a:r>
          </a:p>
          <a:p>
            <a:pPr>
              <a:buFontTx/>
              <a:buChar char="-"/>
            </a:pPr>
            <a:endParaRPr lang="nl-NL" sz="2000" dirty="0">
              <a:solidFill>
                <a:schemeClr val="tx2"/>
              </a:solidFill>
            </a:endParaRPr>
          </a:p>
          <a:p>
            <a:pPr marL="0" indent="0">
              <a:buNone/>
            </a:pPr>
            <a:r>
              <a:rPr lang="nl-NL" sz="2000" dirty="0" smtClean="0">
                <a:solidFill>
                  <a:schemeClr val="tx2"/>
                </a:solidFill>
              </a:rPr>
              <a:t>Wetenschappelijk onderzoek is opgestart en volop gaande</a:t>
            </a:r>
          </a:p>
        </p:txBody>
      </p:sp>
    </p:spTree>
    <p:extLst>
      <p:ext uri="{BB962C8B-B14F-4D97-AF65-F5344CB8AC3E}">
        <p14:creationId xmlns:p14="http://schemas.microsoft.com/office/powerpoint/2010/main" val="104528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Lipbandjes en tongriempjes</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424" y="3113582"/>
            <a:ext cx="2857515" cy="2128119"/>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932" y="1965864"/>
            <a:ext cx="2897546" cy="3275837"/>
          </a:xfrm>
          <a:prstGeom prst="rect">
            <a:avLst/>
          </a:prstGeom>
        </p:spPr>
      </p:pic>
      <p:pic>
        <p:nvPicPr>
          <p:cNvPr id="6" name="Afbeelding 5"/>
          <p:cNvPicPr>
            <a:picLocks noChangeAspect="1"/>
          </p:cNvPicPr>
          <p:nvPr/>
        </p:nvPicPr>
        <p:blipFill>
          <a:blip r:embed="rId4"/>
          <a:stretch>
            <a:fillRect/>
          </a:stretch>
        </p:blipFill>
        <p:spPr>
          <a:xfrm>
            <a:off x="6817463" y="2915626"/>
            <a:ext cx="3346283" cy="2326075"/>
          </a:xfrm>
          <a:prstGeom prst="rect">
            <a:avLst/>
          </a:prstGeom>
        </p:spPr>
      </p:pic>
    </p:spTree>
    <p:extLst>
      <p:ext uri="{BB962C8B-B14F-4D97-AF65-F5344CB8AC3E}">
        <p14:creationId xmlns:p14="http://schemas.microsoft.com/office/powerpoint/2010/main" val="134361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Lipbandjes en tongriempjes</a:t>
            </a:r>
            <a:endParaRPr lang="nl-NL" dirty="0"/>
          </a:p>
        </p:txBody>
      </p:sp>
      <p:sp>
        <p:nvSpPr>
          <p:cNvPr id="3" name="Tijdelijke aanduiding voor inhoud 2"/>
          <p:cNvSpPr>
            <a:spLocks noGrp="1"/>
          </p:cNvSpPr>
          <p:nvPr>
            <p:ph idx="1"/>
          </p:nvPr>
        </p:nvSpPr>
        <p:spPr/>
        <p:txBody>
          <a:bodyPr/>
          <a:lstStyle/>
          <a:p>
            <a:r>
              <a:rPr lang="nl-NL" dirty="0" smtClean="0">
                <a:solidFill>
                  <a:schemeClr val="tx2"/>
                </a:solidFill>
              </a:rPr>
              <a:t>Behandeling: </a:t>
            </a:r>
            <a:r>
              <a:rPr lang="nl-NL" b="1" dirty="0" err="1" smtClean="0">
                <a:solidFill>
                  <a:schemeClr val="tx2"/>
                </a:solidFill>
              </a:rPr>
              <a:t>Frenulotomie</a:t>
            </a:r>
            <a:endParaRPr lang="nl-NL" b="1" dirty="0" smtClean="0">
              <a:solidFill>
                <a:schemeClr val="tx2"/>
              </a:solidFill>
            </a:endParaRPr>
          </a:p>
          <a:p>
            <a:r>
              <a:rPr lang="nl-NL" b="1" dirty="0" smtClean="0">
                <a:solidFill>
                  <a:schemeClr val="tx2"/>
                </a:solidFill>
              </a:rPr>
              <a:t>   </a:t>
            </a:r>
            <a:r>
              <a:rPr lang="nl-NL" dirty="0" smtClean="0">
                <a:solidFill>
                  <a:schemeClr val="tx2"/>
                </a:solidFill>
              </a:rPr>
              <a:t>Knippen</a:t>
            </a:r>
          </a:p>
          <a:p>
            <a:r>
              <a:rPr lang="nl-NL" dirty="0" smtClean="0">
                <a:solidFill>
                  <a:schemeClr val="tx2"/>
                </a:solidFill>
              </a:rPr>
              <a:t>   Laseren</a:t>
            </a:r>
          </a:p>
          <a:p>
            <a:pPr marL="0" indent="0">
              <a:buNone/>
            </a:pPr>
            <a:r>
              <a:rPr lang="nl-NL" dirty="0" smtClean="0">
                <a:solidFill>
                  <a:schemeClr val="tx2"/>
                </a:solidFill>
              </a:rPr>
              <a:t>Nazorg</a:t>
            </a:r>
          </a:p>
          <a:p>
            <a:pPr marL="0" indent="0">
              <a:buNone/>
            </a:pPr>
            <a:r>
              <a:rPr lang="nl-NL" dirty="0" smtClean="0">
                <a:solidFill>
                  <a:schemeClr val="tx2"/>
                </a:solidFill>
              </a:rPr>
              <a:t>Door wie? Verschilt per regio.</a:t>
            </a:r>
          </a:p>
          <a:p>
            <a:pPr marL="0" indent="0">
              <a:buNone/>
            </a:pPr>
            <a:r>
              <a:rPr lang="nl-NL" dirty="0">
                <a:solidFill>
                  <a:schemeClr val="tx2"/>
                </a:solidFill>
              </a:rPr>
              <a:t> </a:t>
            </a:r>
            <a:r>
              <a:rPr lang="nl-NL" dirty="0" smtClean="0">
                <a:solidFill>
                  <a:schemeClr val="tx2"/>
                </a:solidFill>
              </a:rPr>
              <a:t>    Kinderarts</a:t>
            </a:r>
          </a:p>
          <a:p>
            <a:pPr marL="0" indent="0">
              <a:buNone/>
            </a:pPr>
            <a:r>
              <a:rPr lang="nl-NL" dirty="0" smtClean="0">
                <a:solidFill>
                  <a:schemeClr val="tx2"/>
                </a:solidFill>
              </a:rPr>
              <a:t>     Kno arts </a:t>
            </a:r>
          </a:p>
          <a:p>
            <a:pPr marL="0" indent="0">
              <a:buNone/>
            </a:pPr>
            <a:r>
              <a:rPr lang="nl-NL" dirty="0" smtClean="0">
                <a:solidFill>
                  <a:schemeClr val="tx2"/>
                </a:solidFill>
              </a:rPr>
              <a:t>     Tandarts </a:t>
            </a:r>
          </a:p>
          <a:p>
            <a:pPr marL="0" indent="0">
              <a:buNone/>
            </a:pPr>
            <a:r>
              <a:rPr lang="nl-NL" dirty="0">
                <a:solidFill>
                  <a:schemeClr val="tx2"/>
                </a:solidFill>
              </a:rPr>
              <a:t> </a:t>
            </a:r>
            <a:r>
              <a:rPr lang="nl-NL" dirty="0" smtClean="0">
                <a:solidFill>
                  <a:schemeClr val="tx2"/>
                </a:solidFill>
              </a:rPr>
              <a:t>    (verloskundige)</a:t>
            </a:r>
            <a:endParaRPr lang="nl-NL" dirty="0">
              <a:solidFill>
                <a:schemeClr val="tx2"/>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932984"/>
            <a:ext cx="3625552" cy="2719164"/>
          </a:xfrm>
          <a:prstGeom prst="rect">
            <a:avLst/>
          </a:prstGeom>
        </p:spPr>
      </p:pic>
    </p:spTree>
    <p:extLst>
      <p:ext uri="{BB962C8B-B14F-4D97-AF65-F5344CB8AC3E}">
        <p14:creationId xmlns:p14="http://schemas.microsoft.com/office/powerpoint/2010/main" val="668794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dirty="0" smtClean="0"/>
              <a:t>Pijn…..</a:t>
            </a:r>
            <a:br>
              <a:rPr lang="nl-NL" dirty="0" smtClean="0"/>
            </a:br>
            <a:r>
              <a:rPr lang="nl-NL" dirty="0"/>
              <a:t/>
            </a:r>
            <a:br>
              <a:rPr lang="nl-NL" dirty="0"/>
            </a:br>
            <a:r>
              <a:rPr lang="nl-NL" dirty="0" smtClean="0"/>
              <a:t/>
            </a:r>
            <a:br>
              <a:rPr lang="nl-NL" dirty="0" smtClean="0"/>
            </a:br>
            <a:r>
              <a:rPr lang="nl-NL" dirty="0" smtClean="0"/>
              <a:t/>
            </a:r>
            <a:br>
              <a:rPr lang="nl-NL" dirty="0" smtClean="0"/>
            </a:br>
            <a:endParaRPr lang="nl-NL" dirty="0"/>
          </a:p>
        </p:txBody>
      </p:sp>
      <p:sp>
        <p:nvSpPr>
          <p:cNvPr id="3" name="Tijdelijke aanduiding voor inhoud 2"/>
          <p:cNvSpPr>
            <a:spLocks noGrp="1"/>
          </p:cNvSpPr>
          <p:nvPr>
            <p:ph idx="1"/>
          </p:nvPr>
        </p:nvSpPr>
        <p:spPr/>
        <p:txBody>
          <a:bodyPr/>
          <a:lstStyle/>
          <a:p>
            <a:r>
              <a:rPr lang="nl-NL" sz="2400" dirty="0" smtClean="0"/>
              <a:t>Pijn bij het voeden (normaal)??</a:t>
            </a:r>
          </a:p>
          <a:p>
            <a:r>
              <a:rPr lang="nl-NL" sz="2400" dirty="0" smtClean="0"/>
              <a:t>Kloofjes</a:t>
            </a:r>
          </a:p>
          <a:p>
            <a:r>
              <a:rPr lang="nl-NL" sz="2400" dirty="0" smtClean="0"/>
              <a:t>Candida</a:t>
            </a:r>
          </a:p>
          <a:p>
            <a:r>
              <a:rPr lang="nl-NL" sz="2400" dirty="0" err="1" smtClean="0"/>
              <a:t>Vasopasme</a:t>
            </a:r>
            <a:endParaRPr lang="nl-NL" sz="2400" dirty="0" smtClean="0"/>
          </a:p>
          <a:p>
            <a:r>
              <a:rPr lang="nl-NL" sz="2400" dirty="0" smtClean="0"/>
              <a:t>Melkblaar</a:t>
            </a:r>
          </a:p>
          <a:p>
            <a:endParaRPr lang="nl-NL" dirty="0"/>
          </a:p>
        </p:txBody>
      </p:sp>
    </p:spTree>
    <p:extLst>
      <p:ext uri="{BB962C8B-B14F-4D97-AF65-F5344CB8AC3E}">
        <p14:creationId xmlns:p14="http://schemas.microsoft.com/office/powerpoint/2010/main" val="345381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a:t>
            </a:r>
            <a:r>
              <a:rPr lang="nl-NL" dirty="0" smtClean="0"/>
              <a:t>nhoud</a:t>
            </a:r>
            <a:endParaRPr lang="nl-NL" dirty="0"/>
          </a:p>
        </p:txBody>
      </p:sp>
      <p:sp>
        <p:nvSpPr>
          <p:cNvPr id="3" name="Tijdelijke aanduiding voor inhoud 2"/>
          <p:cNvSpPr>
            <a:spLocks noGrp="1"/>
          </p:cNvSpPr>
          <p:nvPr>
            <p:ph idx="1"/>
          </p:nvPr>
        </p:nvSpPr>
        <p:spPr/>
        <p:txBody>
          <a:bodyPr/>
          <a:lstStyle/>
          <a:p>
            <a:endParaRPr lang="nl-NL" dirty="0"/>
          </a:p>
          <a:p>
            <a:r>
              <a:rPr lang="nl-NL" sz="2400" dirty="0" smtClean="0"/>
              <a:t>5 standaarden</a:t>
            </a:r>
          </a:p>
          <a:p>
            <a:r>
              <a:rPr lang="nl-NL" sz="2400" dirty="0" smtClean="0"/>
              <a:t>Lipbandjes/tongriempjes</a:t>
            </a:r>
          </a:p>
          <a:p>
            <a:r>
              <a:rPr lang="nl-NL" sz="2400" smtClean="0"/>
              <a:t>Pijn </a:t>
            </a:r>
            <a:endParaRPr lang="nl-NL" sz="2400" dirty="0"/>
          </a:p>
        </p:txBody>
      </p:sp>
    </p:spTree>
    <p:extLst>
      <p:ext uri="{BB962C8B-B14F-4D97-AF65-F5344CB8AC3E}">
        <p14:creationId xmlns:p14="http://schemas.microsoft.com/office/powerpoint/2010/main" val="154961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Pijn in de 1</a:t>
            </a:r>
            <a:r>
              <a:rPr lang="nl-NL" baseline="30000" dirty="0" smtClean="0"/>
              <a:t>e</a:t>
            </a:r>
            <a:r>
              <a:rPr lang="nl-NL" dirty="0" smtClean="0"/>
              <a:t> dagen</a:t>
            </a:r>
            <a:endParaRPr lang="nl-NL" dirty="0"/>
          </a:p>
        </p:txBody>
      </p:sp>
      <p:sp>
        <p:nvSpPr>
          <p:cNvPr id="3" name="Tijdelijke aanduiding voor inhoud 2"/>
          <p:cNvSpPr>
            <a:spLocks noGrp="1"/>
          </p:cNvSpPr>
          <p:nvPr>
            <p:ph idx="1"/>
          </p:nvPr>
        </p:nvSpPr>
        <p:spPr/>
        <p:txBody>
          <a:bodyPr>
            <a:normAutofit/>
          </a:bodyPr>
          <a:lstStyle/>
          <a:p>
            <a:r>
              <a:rPr lang="nl-NL" sz="2400" dirty="0" smtClean="0"/>
              <a:t>1</a:t>
            </a:r>
            <a:r>
              <a:rPr lang="nl-NL" sz="2400" baseline="30000" dirty="0" smtClean="0"/>
              <a:t>e</a:t>
            </a:r>
            <a:r>
              <a:rPr lang="nl-NL" sz="2400" dirty="0" smtClean="0"/>
              <a:t> 10 seconde “normaal” oprekken van het klier- en spier weefsel</a:t>
            </a:r>
          </a:p>
          <a:p>
            <a:r>
              <a:rPr lang="nl-NL" sz="2400" dirty="0" smtClean="0"/>
              <a:t>Gaat iedere dag beter mits het aanleggen goed gaat…. Dus zonder kloven (heel soms duurt dit wat langer</a:t>
            </a:r>
          </a:p>
          <a:p>
            <a:r>
              <a:rPr lang="nl-NL" sz="2400" dirty="0" smtClean="0"/>
              <a:t>Ontstaan er kloven dan gaat 99.9% het aanleggen niet goed en de pijn tijdens de voeding blijft aanwezig</a:t>
            </a:r>
          </a:p>
          <a:p>
            <a:endParaRPr lang="nl-NL" sz="2000" dirty="0"/>
          </a:p>
        </p:txBody>
      </p:sp>
    </p:spTree>
    <p:extLst>
      <p:ext uri="{BB962C8B-B14F-4D97-AF65-F5344CB8AC3E}">
        <p14:creationId xmlns:p14="http://schemas.microsoft.com/office/powerpoint/2010/main" val="4011433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algn="ctr"/>
            <a:r>
              <a:rPr lang="nl-NL" dirty="0" smtClean="0"/>
              <a:t>Pijn </a:t>
            </a:r>
            <a:endParaRPr lang="nl-NL" dirty="0"/>
          </a:p>
        </p:txBody>
      </p:sp>
      <p:sp>
        <p:nvSpPr>
          <p:cNvPr id="8" name="Tijdelijke aanduiding voor inhoud 7"/>
          <p:cNvSpPr>
            <a:spLocks noGrp="1"/>
          </p:cNvSpPr>
          <p:nvPr>
            <p:ph idx="1"/>
          </p:nvPr>
        </p:nvSpPr>
        <p:spPr/>
        <p:txBody>
          <a:bodyPr/>
          <a:lstStyle/>
          <a:p>
            <a:pPr marL="0" indent="0">
              <a:buNone/>
            </a:pPr>
            <a:r>
              <a:rPr lang="nl-NL" dirty="0" smtClean="0"/>
              <a:t>Wondje over het midden van de tepel of aan de rand</a:t>
            </a:r>
          </a:p>
          <a:p>
            <a:pPr marL="0" indent="0">
              <a:buNone/>
            </a:pPr>
            <a:r>
              <a:rPr lang="nl-NL" dirty="0" smtClean="0"/>
              <a:t>Overgang tepel/tepelhof</a:t>
            </a:r>
          </a:p>
          <a:p>
            <a:pPr marL="0" indent="0">
              <a:buNone/>
            </a:pPr>
            <a:endParaRPr lang="nl-NL" dirty="0"/>
          </a:p>
          <a:p>
            <a:pPr marL="0" indent="0">
              <a:buNone/>
            </a:pPr>
            <a:r>
              <a:rPr lang="nl-NL" b="1" dirty="0" smtClean="0"/>
              <a:t>Oorzaak </a:t>
            </a:r>
          </a:p>
          <a:p>
            <a:pPr>
              <a:buFontTx/>
              <a:buChar char="-"/>
            </a:pPr>
            <a:r>
              <a:rPr lang="nl-NL" dirty="0" smtClean="0"/>
              <a:t>De baby zuigt alleen op de tepel</a:t>
            </a:r>
          </a:p>
          <a:p>
            <a:pPr>
              <a:buFontTx/>
              <a:buChar char="-"/>
            </a:pPr>
            <a:r>
              <a:rPr lang="nl-NL" dirty="0" smtClean="0"/>
              <a:t>Tepelhof is gespannen door stuwing</a:t>
            </a:r>
          </a:p>
          <a:p>
            <a:pPr>
              <a:buFontTx/>
              <a:buChar char="-"/>
            </a:pPr>
            <a:r>
              <a:rPr lang="nl-NL" dirty="0" smtClean="0"/>
              <a:t>Baby hangt aan de borst</a:t>
            </a:r>
            <a:endParaRPr lang="nl-NL" dirty="0"/>
          </a:p>
        </p:txBody>
      </p:sp>
      <p:pic>
        <p:nvPicPr>
          <p:cNvPr id="5" name="Picture 4"/>
          <p:cNvPicPr>
            <a:picLocks noChangeAspect="1" noChangeArrowheads="1"/>
          </p:cNvPicPr>
          <p:nvPr/>
        </p:nvPicPr>
        <p:blipFill>
          <a:blip r:embed="rId2" cstate="print"/>
          <a:srcRect/>
          <a:stretch>
            <a:fillRect/>
          </a:stretch>
        </p:blipFill>
        <p:spPr bwMode="auto">
          <a:xfrm>
            <a:off x="5463339" y="2883920"/>
            <a:ext cx="4012226" cy="2838053"/>
          </a:xfrm>
          <a:prstGeom prst="rect">
            <a:avLst/>
          </a:prstGeom>
          <a:noFill/>
        </p:spPr>
      </p:pic>
    </p:spTree>
    <p:extLst>
      <p:ext uri="{BB962C8B-B14F-4D97-AF65-F5344CB8AC3E}">
        <p14:creationId xmlns:p14="http://schemas.microsoft.com/office/powerpoint/2010/main" val="3275487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Pijn </a:t>
            </a:r>
            <a:endParaRPr lang="nl-NL" dirty="0"/>
          </a:p>
        </p:txBody>
      </p:sp>
      <p:sp>
        <p:nvSpPr>
          <p:cNvPr id="3" name="Tijdelijke aanduiding voor inhoud 2"/>
          <p:cNvSpPr>
            <a:spLocks noGrp="1"/>
          </p:cNvSpPr>
          <p:nvPr>
            <p:ph idx="1"/>
          </p:nvPr>
        </p:nvSpPr>
        <p:spPr/>
        <p:txBody>
          <a:bodyPr>
            <a:normAutofit/>
          </a:bodyPr>
          <a:lstStyle/>
          <a:p>
            <a:r>
              <a:rPr lang="nl-NL" sz="2400" dirty="0" smtClean="0"/>
              <a:t>Tepelweefsel is kwetsbaar weefsel, het voordeel hiervan is dat het bij verbeteren van het aanleggen binnen 2 dagen hersteld.</a:t>
            </a:r>
          </a:p>
          <a:p>
            <a:endParaRPr lang="nl-NL" sz="2400" dirty="0"/>
          </a:p>
          <a:p>
            <a:r>
              <a:rPr lang="nl-NL" sz="2400" dirty="0" smtClean="0"/>
              <a:t>Wanneer de tepels niet helen en het aanleggen goed gaat…….is er misschien iets anders?</a:t>
            </a:r>
          </a:p>
        </p:txBody>
      </p:sp>
    </p:spTree>
    <p:extLst>
      <p:ext uri="{BB962C8B-B14F-4D97-AF65-F5344CB8AC3E}">
        <p14:creationId xmlns:p14="http://schemas.microsoft.com/office/powerpoint/2010/main" val="3410521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K</a:t>
            </a:r>
            <a:r>
              <a:rPr lang="nl-NL" dirty="0" smtClean="0"/>
              <a:t>loofjes</a:t>
            </a:r>
            <a:endParaRPr lang="nl-NL" dirty="0"/>
          </a:p>
        </p:txBody>
      </p:sp>
      <p:sp>
        <p:nvSpPr>
          <p:cNvPr id="5" name="Tijdelijke aanduiding voor inhoud 4"/>
          <p:cNvSpPr>
            <a:spLocks noGrp="1"/>
          </p:cNvSpPr>
          <p:nvPr>
            <p:ph idx="1"/>
          </p:nvPr>
        </p:nvSpPr>
        <p:spPr>
          <a:xfrm>
            <a:off x="677334" y="1610437"/>
            <a:ext cx="8596668" cy="3534770"/>
          </a:xfrm>
        </p:spPr>
        <p:txBody>
          <a:bodyPr/>
          <a:lstStyle/>
          <a:p>
            <a:pPr marL="0" indent="0">
              <a:buNone/>
            </a:pPr>
            <a:r>
              <a:rPr lang="nl-NL" b="1" dirty="0" smtClean="0"/>
              <a:t>Oorzaak </a:t>
            </a:r>
          </a:p>
          <a:p>
            <a:pPr marL="0" indent="0">
              <a:buNone/>
            </a:pPr>
            <a:endParaRPr lang="nl-NL" b="1" dirty="0"/>
          </a:p>
          <a:p>
            <a:pPr>
              <a:buFontTx/>
              <a:buChar char="-"/>
            </a:pPr>
            <a:r>
              <a:rPr lang="nl-NL" b="1" dirty="0" smtClean="0"/>
              <a:t>Wrijving tegen het gehemelte van de baby omdat de tepel naar boven gericht in de mond komt (lippenstift)</a:t>
            </a:r>
          </a:p>
          <a:p>
            <a:pPr>
              <a:buFontTx/>
              <a:buChar char="-"/>
            </a:pPr>
            <a:r>
              <a:rPr lang="nl-NL" b="1" dirty="0" smtClean="0"/>
              <a:t>Houding van de moeder, onderuit gezakt, borst wordt ingedrukt aan de bovenkant</a:t>
            </a:r>
            <a:endParaRPr lang="nl-NL" b="1" dirty="0"/>
          </a:p>
        </p:txBody>
      </p:sp>
      <p:pic>
        <p:nvPicPr>
          <p:cNvPr id="6" name="Picture 2" descr="cracked ni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137" y="3726180"/>
            <a:ext cx="4249062" cy="283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31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Oplossingen </a:t>
            </a:r>
            <a:endParaRPr lang="nl-NL" dirty="0"/>
          </a:p>
        </p:txBody>
      </p:sp>
      <p:sp>
        <p:nvSpPr>
          <p:cNvPr id="3" name="Tijdelijke aanduiding voor inhoud 2"/>
          <p:cNvSpPr>
            <a:spLocks noGrp="1"/>
          </p:cNvSpPr>
          <p:nvPr>
            <p:ph idx="1"/>
          </p:nvPr>
        </p:nvSpPr>
        <p:spPr/>
        <p:txBody>
          <a:bodyPr>
            <a:normAutofit/>
          </a:bodyPr>
          <a:lstStyle/>
          <a:p>
            <a:r>
              <a:rPr lang="nl-NL" sz="2400" dirty="0" smtClean="0"/>
              <a:t>Actief aanlegbeleid</a:t>
            </a:r>
          </a:p>
          <a:p>
            <a:r>
              <a:rPr lang="nl-NL" sz="2400" dirty="0" smtClean="0"/>
              <a:t>Zo nodig voorkolven (met de hand)</a:t>
            </a:r>
          </a:p>
          <a:p>
            <a:r>
              <a:rPr lang="nl-NL" sz="2400" dirty="0" smtClean="0"/>
              <a:t>Blijf iedere voeding de hele voeding aanwezig</a:t>
            </a:r>
          </a:p>
          <a:p>
            <a:r>
              <a:rPr lang="nl-NL" sz="2400" dirty="0" smtClean="0"/>
              <a:t>Na de voeding, een ronde tepel!!</a:t>
            </a:r>
          </a:p>
          <a:p>
            <a:r>
              <a:rPr lang="nl-NL" sz="2400" dirty="0" err="1" smtClean="0"/>
              <a:t>Hydrogelpads</a:t>
            </a:r>
            <a:r>
              <a:rPr lang="nl-NL" sz="2400" dirty="0" smtClean="0"/>
              <a:t>/</a:t>
            </a:r>
            <a:r>
              <a:rPr lang="nl-NL" sz="2400" dirty="0" err="1" smtClean="0"/>
              <a:t>mothermades</a:t>
            </a:r>
            <a:r>
              <a:rPr lang="nl-NL" sz="2400" dirty="0" smtClean="0"/>
              <a:t> ter verzachting en genezing</a:t>
            </a:r>
          </a:p>
          <a:p>
            <a:r>
              <a:rPr lang="nl-NL" sz="2400" dirty="0" err="1" smtClean="0"/>
              <a:t>Puralan</a:t>
            </a:r>
            <a:r>
              <a:rPr lang="nl-NL" sz="2400" dirty="0" smtClean="0"/>
              <a:t>/</a:t>
            </a:r>
            <a:r>
              <a:rPr lang="nl-NL" sz="2400" dirty="0" err="1" smtClean="0"/>
              <a:t>Bepanthen</a:t>
            </a:r>
            <a:r>
              <a:rPr lang="nl-NL" sz="2400" dirty="0" smtClean="0"/>
              <a:t> niet teveel gebruiken. Max 2 á 3x per dag. </a:t>
            </a:r>
            <a:endParaRPr lang="nl-NL" sz="2400" dirty="0"/>
          </a:p>
        </p:txBody>
      </p:sp>
    </p:spTree>
    <p:extLst>
      <p:ext uri="{BB962C8B-B14F-4D97-AF65-F5344CB8AC3E}">
        <p14:creationId xmlns:p14="http://schemas.microsoft.com/office/powerpoint/2010/main" val="1863479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C</a:t>
            </a:r>
            <a:r>
              <a:rPr lang="nl-NL" dirty="0" smtClean="0"/>
              <a:t>andida</a:t>
            </a:r>
            <a:endParaRPr lang="nl-NL" dirty="0"/>
          </a:p>
        </p:txBody>
      </p:sp>
      <p:sp>
        <p:nvSpPr>
          <p:cNvPr id="3" name="Tijdelijke aanduiding voor inhoud 2"/>
          <p:cNvSpPr>
            <a:spLocks noGrp="1"/>
          </p:cNvSpPr>
          <p:nvPr>
            <p:ph idx="1"/>
          </p:nvPr>
        </p:nvSpPr>
        <p:spPr/>
        <p:txBody>
          <a:bodyPr/>
          <a:lstStyle/>
          <a:p>
            <a:r>
              <a:rPr lang="nl-NL" sz="2400" dirty="0" smtClean="0"/>
              <a:t>Schimmel, gist</a:t>
            </a:r>
          </a:p>
          <a:p>
            <a:r>
              <a:rPr lang="nl-NL" sz="2400" dirty="0" smtClean="0"/>
              <a:t>Veel voorkomend</a:t>
            </a:r>
          </a:p>
          <a:p>
            <a:r>
              <a:rPr lang="nl-NL" sz="2400" dirty="0" smtClean="0"/>
              <a:t>Iedereen draagt het bij zich</a:t>
            </a:r>
          </a:p>
          <a:p>
            <a:r>
              <a:rPr lang="nl-NL" sz="2400" dirty="0" smtClean="0"/>
              <a:t>Vage klachten</a:t>
            </a:r>
          </a:p>
          <a:p>
            <a:r>
              <a:rPr lang="nl-NL" sz="2400" dirty="0" smtClean="0"/>
              <a:t>Uitbraak vaak later, klachten al aanwezig</a:t>
            </a:r>
          </a:p>
          <a:p>
            <a:r>
              <a:rPr lang="nl-NL" sz="2400" dirty="0" smtClean="0"/>
              <a:t>Overdracht via huisdieren</a:t>
            </a:r>
          </a:p>
          <a:p>
            <a:endParaRPr lang="nl-NL" sz="2400" dirty="0"/>
          </a:p>
          <a:p>
            <a:endParaRPr lang="nl-NL" dirty="0" smtClean="0"/>
          </a:p>
          <a:p>
            <a:endParaRPr lang="nl-NL" dirty="0"/>
          </a:p>
        </p:txBody>
      </p:sp>
    </p:spTree>
    <p:extLst>
      <p:ext uri="{BB962C8B-B14F-4D97-AF65-F5344CB8AC3E}">
        <p14:creationId xmlns:p14="http://schemas.microsoft.com/office/powerpoint/2010/main" val="3226676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Oorzaken </a:t>
            </a:r>
            <a:endParaRPr lang="nl-NL" dirty="0"/>
          </a:p>
        </p:txBody>
      </p:sp>
      <p:sp>
        <p:nvSpPr>
          <p:cNvPr id="3" name="Tijdelijke aanduiding voor inhoud 2"/>
          <p:cNvSpPr>
            <a:spLocks noGrp="1"/>
          </p:cNvSpPr>
          <p:nvPr>
            <p:ph idx="1"/>
          </p:nvPr>
        </p:nvSpPr>
        <p:spPr/>
        <p:txBody>
          <a:bodyPr>
            <a:normAutofit/>
          </a:bodyPr>
          <a:lstStyle/>
          <a:p>
            <a:r>
              <a:rPr lang="nl-NL" sz="2400" dirty="0" smtClean="0"/>
              <a:t>Kloofjes</a:t>
            </a:r>
          </a:p>
          <a:p>
            <a:r>
              <a:rPr lang="nl-NL" sz="2400" dirty="0" smtClean="0"/>
              <a:t>Verminderde weerstand</a:t>
            </a:r>
          </a:p>
          <a:p>
            <a:r>
              <a:rPr lang="nl-NL" sz="2400" dirty="0" smtClean="0"/>
              <a:t>Hormoonhuishouding</a:t>
            </a:r>
          </a:p>
          <a:p>
            <a:r>
              <a:rPr lang="nl-NL" sz="2400" dirty="0" smtClean="0"/>
              <a:t>Zwangere vrouw schimmelinfectie</a:t>
            </a:r>
          </a:p>
          <a:p>
            <a:r>
              <a:rPr lang="nl-NL" sz="2400" dirty="0" smtClean="0"/>
              <a:t>Hygiëne</a:t>
            </a:r>
          </a:p>
          <a:p>
            <a:r>
              <a:rPr lang="nl-NL" sz="2400" dirty="0" smtClean="0"/>
              <a:t>AB kuur</a:t>
            </a:r>
          </a:p>
          <a:p>
            <a:r>
              <a:rPr lang="nl-NL" sz="2400" dirty="0" smtClean="0"/>
              <a:t>Gezin is bekend met Candida </a:t>
            </a:r>
            <a:endParaRPr lang="nl-NL" sz="2400" dirty="0"/>
          </a:p>
        </p:txBody>
      </p:sp>
    </p:spTree>
    <p:extLst>
      <p:ext uri="{BB962C8B-B14F-4D97-AF65-F5344CB8AC3E}">
        <p14:creationId xmlns:p14="http://schemas.microsoft.com/office/powerpoint/2010/main" val="2615947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Kenmerken baby</a:t>
            </a:r>
            <a:endParaRPr lang="nl-NL" dirty="0"/>
          </a:p>
        </p:txBody>
      </p:sp>
      <p:sp>
        <p:nvSpPr>
          <p:cNvPr id="3" name="Tijdelijke aanduiding voor inhoud 2"/>
          <p:cNvSpPr>
            <a:spLocks noGrp="1"/>
          </p:cNvSpPr>
          <p:nvPr>
            <p:ph idx="1"/>
          </p:nvPr>
        </p:nvSpPr>
        <p:spPr/>
        <p:txBody>
          <a:bodyPr/>
          <a:lstStyle/>
          <a:p>
            <a:r>
              <a:rPr lang="nl-NL" dirty="0" smtClean="0"/>
              <a:t>Aanslag in de mond</a:t>
            </a:r>
          </a:p>
          <a:p>
            <a:r>
              <a:rPr lang="nl-NL" dirty="0" smtClean="0"/>
              <a:t>Parelmoerige glans</a:t>
            </a:r>
          </a:p>
          <a:p>
            <a:r>
              <a:rPr lang="nl-NL" dirty="0" smtClean="0"/>
              <a:t>Witte eilandjes tong, gehemelte, wangzak, tandvlees</a:t>
            </a:r>
          </a:p>
          <a:p>
            <a:r>
              <a:rPr lang="nl-NL" dirty="0" smtClean="0"/>
              <a:t>Uitslag op de billen</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357" y="4012601"/>
            <a:ext cx="3435058" cy="2280020"/>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672" y="3882611"/>
            <a:ext cx="2540000" cy="254000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069" y="3941569"/>
            <a:ext cx="3090792" cy="2329982"/>
          </a:xfrm>
          <a:prstGeom prst="rect">
            <a:avLst/>
          </a:prstGeom>
        </p:spPr>
      </p:pic>
    </p:spTree>
    <p:extLst>
      <p:ext uri="{BB962C8B-B14F-4D97-AF65-F5344CB8AC3E}">
        <p14:creationId xmlns:p14="http://schemas.microsoft.com/office/powerpoint/2010/main" val="237443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5" name="Tijdelijke aanduiding voor inhoud 4"/>
          <p:cNvSpPr>
            <a:spLocks noGrp="1"/>
          </p:cNvSpPr>
          <p:nvPr>
            <p:ph idx="1"/>
          </p:nvPr>
        </p:nvSpPr>
        <p:spPr>
          <a:xfrm>
            <a:off x="677334" y="832514"/>
            <a:ext cx="8596668" cy="3562066"/>
          </a:xfrm>
        </p:spPr>
        <p:txBody>
          <a:bodyPr/>
          <a:lstStyle/>
          <a:p>
            <a:pPr marL="0" indent="0">
              <a:buNone/>
            </a:pPr>
            <a:r>
              <a:rPr lang="nl-NL" b="1" dirty="0" smtClean="0"/>
              <a:t>Klachten baby                                        </a:t>
            </a:r>
            <a:r>
              <a:rPr lang="nl-NL" b="1" dirty="0"/>
              <a:t>B</a:t>
            </a:r>
            <a:r>
              <a:rPr lang="nl-NL" b="1" dirty="0" smtClean="0"/>
              <a:t>ehandeling baby</a:t>
            </a:r>
          </a:p>
          <a:p>
            <a:pPr>
              <a:buFontTx/>
              <a:buChar char="-"/>
            </a:pPr>
            <a:r>
              <a:rPr lang="nl-NL" dirty="0" smtClean="0"/>
              <a:t>Onrustig drinken                                   - </a:t>
            </a:r>
            <a:r>
              <a:rPr lang="nl-NL" dirty="0" err="1" smtClean="0"/>
              <a:t>Nystatine</a:t>
            </a:r>
            <a:r>
              <a:rPr lang="nl-NL" dirty="0" smtClean="0"/>
              <a:t> </a:t>
            </a:r>
          </a:p>
          <a:p>
            <a:pPr>
              <a:buFontTx/>
              <a:buChar char="-"/>
            </a:pPr>
            <a:r>
              <a:rPr lang="nl-NL" dirty="0" smtClean="0"/>
              <a:t>Klakken tong                                        - Na 16 weken </a:t>
            </a:r>
            <a:r>
              <a:rPr lang="nl-NL" dirty="0" err="1" smtClean="0"/>
              <a:t>Daktarin</a:t>
            </a:r>
            <a:r>
              <a:rPr lang="nl-NL" dirty="0" smtClean="0"/>
              <a:t> orale gel</a:t>
            </a:r>
          </a:p>
          <a:p>
            <a:pPr>
              <a:buFontTx/>
              <a:buChar char="-"/>
            </a:pPr>
            <a:r>
              <a:rPr lang="nl-NL" dirty="0" smtClean="0"/>
              <a:t>Soms zelfs weigeren                             - Gentiaan violet</a:t>
            </a:r>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030" y="2947348"/>
            <a:ext cx="3808294" cy="3706740"/>
          </a:xfrm>
          <a:prstGeom prst="rect">
            <a:avLst/>
          </a:prstGeom>
        </p:spPr>
      </p:pic>
    </p:spTree>
    <p:extLst>
      <p:ext uri="{BB962C8B-B14F-4D97-AF65-F5344CB8AC3E}">
        <p14:creationId xmlns:p14="http://schemas.microsoft.com/office/powerpoint/2010/main" val="1110981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marL="0" indent="0">
              <a:buNone/>
            </a:pPr>
            <a:r>
              <a:rPr lang="nl-NL" sz="2400" dirty="0" smtClean="0"/>
              <a:t>Een schimmelinfectie die zich ontwikkelt tijdens de borstvoedingsperiode kan aanhouden of herhaaldelijk weer opkomen tenzij alle haarden worden aangepakt.</a:t>
            </a:r>
            <a:endParaRPr lang="nl-NL" sz="2400" dirty="0"/>
          </a:p>
        </p:txBody>
      </p:sp>
    </p:spTree>
    <p:extLst>
      <p:ext uri="{BB962C8B-B14F-4D97-AF65-F5344CB8AC3E}">
        <p14:creationId xmlns:p14="http://schemas.microsoft.com/office/powerpoint/2010/main" val="730237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De vijf standaarden</a:t>
            </a:r>
            <a:br>
              <a:rPr lang="nl-NL" dirty="0" smtClean="0"/>
            </a:br>
            <a:r>
              <a:rPr lang="nl-NL" dirty="0" smtClean="0"/>
              <a:t>   </a:t>
            </a:r>
            <a:r>
              <a:rPr lang="nl-NL" sz="2400" dirty="0" smtClean="0"/>
              <a:t>Eerste standaard</a:t>
            </a:r>
            <a:endParaRPr lang="nl-NL" sz="2400" dirty="0"/>
          </a:p>
        </p:txBody>
      </p:sp>
      <p:sp>
        <p:nvSpPr>
          <p:cNvPr id="3" name="Tijdelijke aanduiding voor inhoud 2"/>
          <p:cNvSpPr>
            <a:spLocks noGrp="1"/>
          </p:cNvSpPr>
          <p:nvPr>
            <p:ph idx="1"/>
          </p:nvPr>
        </p:nvSpPr>
        <p:spPr/>
        <p:txBody>
          <a:bodyPr>
            <a:normAutofit lnSpcReduction="10000"/>
          </a:bodyPr>
          <a:lstStyle/>
          <a:p>
            <a:r>
              <a:rPr lang="nl-NL" dirty="0"/>
              <a:t>Organisatie  Organisaties voor moeder- en kindzorg hebben beleid vastgelegd waarmee elk kind een optimale start kan maken. Bijzondere aandacht gaat hierbij naar voeding in de eerste twee levensjaren.  </a:t>
            </a:r>
          </a:p>
          <a:p>
            <a:endParaRPr lang="nl-NL" dirty="0"/>
          </a:p>
          <a:p>
            <a:r>
              <a:rPr lang="nl-NL" dirty="0"/>
              <a:t>Een gecertificeerde organisatie heeft in beleid vastgelegd dat extra aandacht wordt gegeven aan voeding voor een baby in de eerste twee jaar. Medewerkers zijn geschoold zodat ze ouders goed kunnen begeleiden bij het voeden van hun baby en kind tot twee jaar. De organisatie leeft de WHO-code na. Ouders krijgen van de organisatie reclamevrije informatie over de bevalling en het voeden van de baby, zodat zij op grond van neutrale en feitelijke informatie kunnen kiezen hoe zij willen bevallen en hoe zij hun kind willen voeden. De gecertificeerde organisatie zorgt voor een goede overdracht naar andere zorgverleners en verwijst naar moeder- of babygroepen.</a:t>
            </a:r>
          </a:p>
          <a:p>
            <a:endParaRPr lang="nl-NL" dirty="0"/>
          </a:p>
        </p:txBody>
      </p:sp>
    </p:spTree>
    <p:extLst>
      <p:ext uri="{BB962C8B-B14F-4D97-AF65-F5344CB8AC3E}">
        <p14:creationId xmlns:p14="http://schemas.microsoft.com/office/powerpoint/2010/main" val="843316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Candida in de borst</a:t>
            </a:r>
            <a:endParaRPr lang="nl-NL" dirty="0"/>
          </a:p>
        </p:txBody>
      </p:sp>
      <p:sp>
        <p:nvSpPr>
          <p:cNvPr id="3" name="Tijdelijke aanduiding voor inhoud 2"/>
          <p:cNvSpPr>
            <a:spLocks noGrp="1"/>
          </p:cNvSpPr>
          <p:nvPr>
            <p:ph idx="1"/>
          </p:nvPr>
        </p:nvSpPr>
        <p:spPr>
          <a:xfrm>
            <a:off x="677334" y="1514901"/>
            <a:ext cx="8596668" cy="4954138"/>
          </a:xfrm>
        </p:spPr>
        <p:txBody>
          <a:bodyPr>
            <a:normAutofit fontScale="92500" lnSpcReduction="20000"/>
          </a:bodyPr>
          <a:lstStyle/>
          <a:p>
            <a:r>
              <a:rPr lang="nl-NL" dirty="0" smtClean="0"/>
              <a:t>Brandende of stekende pijn in de borst tijdens en/of na de voeding</a:t>
            </a:r>
          </a:p>
          <a:p>
            <a:r>
              <a:rPr lang="nl-NL" dirty="0" smtClean="0"/>
              <a:t>Pijn die door de arm naar beneden trekt of door de rug trekt en die lijkt op zenuwpijn</a:t>
            </a:r>
          </a:p>
          <a:p>
            <a:r>
              <a:rPr lang="nl-NL" dirty="0" smtClean="0"/>
              <a:t>Tepel- en borstpijn nadat de borstvoeding eerst goed liep</a:t>
            </a:r>
          </a:p>
          <a:p>
            <a:r>
              <a:rPr lang="nl-NL" dirty="0" smtClean="0"/>
              <a:t>Tepelpijn terwijl de moeder een elektrische borstkolf gebruikt</a:t>
            </a:r>
          </a:p>
          <a:p>
            <a:r>
              <a:rPr lang="nl-NL" dirty="0" smtClean="0"/>
              <a:t>Jeuk aan de borst</a:t>
            </a:r>
          </a:p>
          <a:p>
            <a:r>
              <a:rPr lang="nl-NL" dirty="0" smtClean="0"/>
              <a:t>Tepel en/of tepelhof is rood</a:t>
            </a:r>
          </a:p>
          <a:p>
            <a:r>
              <a:rPr lang="nl-NL" dirty="0" smtClean="0"/>
              <a:t>Tepelhof is glanzend</a:t>
            </a:r>
          </a:p>
          <a:p>
            <a:r>
              <a:rPr lang="nl-NL" dirty="0" smtClean="0"/>
              <a:t>Witte plekjes op de borst, net blaartjes</a:t>
            </a:r>
          </a:p>
          <a:p>
            <a:r>
              <a:rPr lang="nl-NL" dirty="0" smtClean="0"/>
              <a:t>Witte substantie zichtbaar in de vouwen op de tepels of de huis van het tepelhof</a:t>
            </a:r>
          </a:p>
          <a:p>
            <a:r>
              <a:rPr lang="nl-NL" dirty="0" smtClean="0"/>
              <a:t>Bleke tepels na de voeding</a:t>
            </a:r>
          </a:p>
          <a:p>
            <a:r>
              <a:rPr lang="nl-NL" dirty="0" smtClean="0"/>
              <a:t>Tepelkloven</a:t>
            </a:r>
          </a:p>
          <a:p>
            <a:r>
              <a:rPr lang="nl-NL" dirty="0" smtClean="0"/>
              <a:t>Tepelkloven die niet herstellen</a:t>
            </a:r>
          </a:p>
          <a:p>
            <a:r>
              <a:rPr lang="nl-NL" dirty="0" smtClean="0"/>
              <a:t>Niet verklaarbare verstopte melkgangen en als gevolg daarvan, steeds terugkerende borstontsteking</a:t>
            </a:r>
            <a:endParaRPr lang="nl-NL" dirty="0"/>
          </a:p>
        </p:txBody>
      </p:sp>
    </p:spTree>
    <p:extLst>
      <p:ext uri="{BB962C8B-B14F-4D97-AF65-F5344CB8AC3E}">
        <p14:creationId xmlns:p14="http://schemas.microsoft.com/office/powerpoint/2010/main" val="725567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2"/>
          <a:stretch>
            <a:fillRect/>
          </a:stretch>
        </p:blipFill>
        <p:spPr>
          <a:xfrm>
            <a:off x="1009933" y="1018888"/>
            <a:ext cx="3739669" cy="2742424"/>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240738" y="2361046"/>
            <a:ext cx="4476468" cy="3357351"/>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934" y="3978187"/>
            <a:ext cx="3739669" cy="2804752"/>
          </a:xfrm>
          <a:prstGeom prst="rect">
            <a:avLst/>
          </a:prstGeom>
        </p:spPr>
      </p:pic>
    </p:spTree>
    <p:extLst>
      <p:ext uri="{BB962C8B-B14F-4D97-AF65-F5344CB8AC3E}">
        <p14:creationId xmlns:p14="http://schemas.microsoft.com/office/powerpoint/2010/main" val="666388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Behandeling </a:t>
            </a:r>
            <a:endParaRPr lang="nl-NL" dirty="0"/>
          </a:p>
        </p:txBody>
      </p:sp>
      <p:sp>
        <p:nvSpPr>
          <p:cNvPr id="3" name="Tijdelijke aanduiding voor inhoud 2"/>
          <p:cNvSpPr>
            <a:spLocks noGrp="1"/>
          </p:cNvSpPr>
          <p:nvPr>
            <p:ph idx="1"/>
          </p:nvPr>
        </p:nvSpPr>
        <p:spPr/>
        <p:txBody>
          <a:bodyPr/>
          <a:lstStyle/>
          <a:p>
            <a:r>
              <a:rPr lang="nl-NL" dirty="0" smtClean="0"/>
              <a:t>Moeder en kind behandelen</a:t>
            </a:r>
          </a:p>
          <a:p>
            <a:r>
              <a:rPr lang="nl-NL" dirty="0" smtClean="0"/>
              <a:t>Lang genoeg behandelen</a:t>
            </a:r>
          </a:p>
          <a:p>
            <a:r>
              <a:rPr lang="nl-NL" dirty="0" smtClean="0"/>
              <a:t>Keuze medicijn/middel</a:t>
            </a:r>
          </a:p>
          <a:p>
            <a:r>
              <a:rPr lang="nl-NL" dirty="0" smtClean="0"/>
              <a:t>Hygiëne ( 60 graden wassen )</a:t>
            </a:r>
          </a:p>
          <a:p>
            <a:r>
              <a:rPr lang="nl-NL" dirty="0" smtClean="0"/>
              <a:t>Gekolfde voeding niet invriezen, direct geven kan wel (pasteuriseren)</a:t>
            </a:r>
          </a:p>
          <a:p>
            <a:r>
              <a:rPr lang="nl-NL" dirty="0" smtClean="0"/>
              <a:t>Kolven/spenen e.d. iedere dag uitkoken</a:t>
            </a:r>
            <a:endParaRPr lang="nl-NL" dirty="0"/>
          </a:p>
        </p:txBody>
      </p:sp>
    </p:spTree>
    <p:extLst>
      <p:ext uri="{BB962C8B-B14F-4D97-AF65-F5344CB8AC3E}">
        <p14:creationId xmlns:p14="http://schemas.microsoft.com/office/powerpoint/2010/main" val="2089678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Behandeling moeder</a:t>
            </a:r>
            <a:endParaRPr lang="nl-NL" dirty="0"/>
          </a:p>
        </p:txBody>
      </p:sp>
      <p:sp>
        <p:nvSpPr>
          <p:cNvPr id="3" name="Tijdelijke aanduiding voor inhoud 2"/>
          <p:cNvSpPr>
            <a:spLocks noGrp="1"/>
          </p:cNvSpPr>
          <p:nvPr>
            <p:ph idx="1"/>
          </p:nvPr>
        </p:nvSpPr>
        <p:spPr/>
        <p:txBody>
          <a:bodyPr/>
          <a:lstStyle/>
          <a:p>
            <a:r>
              <a:rPr lang="nl-NL" dirty="0" err="1" smtClean="0"/>
              <a:t>Miconazol</a:t>
            </a:r>
            <a:r>
              <a:rPr lang="nl-NL" dirty="0" smtClean="0"/>
              <a:t> nitraat (crème)</a:t>
            </a:r>
          </a:p>
          <a:p>
            <a:r>
              <a:rPr lang="nl-NL" dirty="0" err="1" smtClean="0"/>
              <a:t>Nystatine</a:t>
            </a:r>
            <a:r>
              <a:rPr lang="nl-NL" dirty="0" smtClean="0"/>
              <a:t> bij irritatie</a:t>
            </a:r>
          </a:p>
          <a:p>
            <a:r>
              <a:rPr lang="nl-NL" dirty="0" smtClean="0"/>
              <a:t>Gentiaan violet</a:t>
            </a:r>
          </a:p>
          <a:p>
            <a:r>
              <a:rPr lang="nl-NL" dirty="0" smtClean="0"/>
              <a:t>Grapefruitzaadextract</a:t>
            </a:r>
          </a:p>
          <a:p>
            <a:r>
              <a:rPr lang="nl-NL" dirty="0" smtClean="0"/>
              <a:t>Aanhoudende candida orale medicatie. </a:t>
            </a:r>
          </a:p>
          <a:p>
            <a:pPr marL="0" indent="0">
              <a:buNone/>
            </a:pPr>
            <a:r>
              <a:rPr lang="nl-NL" dirty="0"/>
              <a:t> </a:t>
            </a:r>
            <a:r>
              <a:rPr lang="nl-NL" dirty="0" smtClean="0"/>
              <a:t>    Fluconazol 1</a:t>
            </a:r>
            <a:r>
              <a:rPr lang="nl-NL" baseline="30000" dirty="0" smtClean="0"/>
              <a:t>e</a:t>
            </a:r>
            <a:r>
              <a:rPr lang="nl-NL" dirty="0" smtClean="0"/>
              <a:t> dag 400 mg daarna 100 á 150 gram mg per dag voor 1 á 2 weken</a:t>
            </a:r>
          </a:p>
          <a:p>
            <a:pPr marL="0" indent="0">
              <a:buNone/>
            </a:pPr>
            <a:r>
              <a:rPr lang="nl-NL" dirty="0"/>
              <a:t> </a:t>
            </a:r>
            <a:r>
              <a:rPr lang="nl-NL" dirty="0" smtClean="0"/>
              <a:t>    Resistentie dosis enkele jaren geleden 100 mg was voldoende</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151" y="1439081"/>
            <a:ext cx="2383022" cy="2383022"/>
          </a:xfrm>
          <a:prstGeom prst="rect">
            <a:avLst/>
          </a:prstGeom>
        </p:spPr>
      </p:pic>
    </p:spTree>
    <p:extLst>
      <p:ext uri="{BB962C8B-B14F-4D97-AF65-F5344CB8AC3E}">
        <p14:creationId xmlns:p14="http://schemas.microsoft.com/office/powerpoint/2010/main" val="970085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Grapefruitzaadextract druppels</a:t>
            </a:r>
            <a:r>
              <a:rPr lang="nl-NL" dirty="0"/>
              <a:t/>
            </a:r>
            <a:br>
              <a:rPr lang="nl-NL" dirty="0"/>
            </a:br>
            <a:r>
              <a:rPr lang="nl-NL" dirty="0" smtClean="0"/>
              <a:t/>
            </a:r>
            <a:br>
              <a:rPr lang="nl-NL" dirty="0" smtClean="0"/>
            </a:br>
            <a:endParaRPr lang="nl-NL" dirty="0"/>
          </a:p>
        </p:txBody>
      </p:sp>
      <p:sp>
        <p:nvSpPr>
          <p:cNvPr id="7" name="Tijdelijke aanduiding voor inhoud 6"/>
          <p:cNvSpPr>
            <a:spLocks noGrp="1"/>
          </p:cNvSpPr>
          <p:nvPr>
            <p:ph idx="1"/>
          </p:nvPr>
        </p:nvSpPr>
        <p:spPr/>
        <p:txBody>
          <a:bodyPr/>
          <a:lstStyle/>
          <a:p>
            <a:pPr marL="0" indent="0">
              <a:buNone/>
            </a:pPr>
            <a:r>
              <a:rPr lang="nl-NL" b="1" dirty="0" smtClean="0"/>
              <a:t>Het gebruik van grapefruitzaadextract druppels.</a:t>
            </a:r>
          </a:p>
          <a:p>
            <a:pPr marL="0" indent="0">
              <a:buNone/>
            </a:pPr>
            <a:endParaRPr lang="nl-NL" dirty="0"/>
          </a:p>
          <a:p>
            <a:pPr marL="0" indent="0">
              <a:buNone/>
            </a:pPr>
            <a:r>
              <a:rPr lang="nl-NL" dirty="0" smtClean="0"/>
              <a:t>Meng 5 tot 10 druppels in 30 ml water</a:t>
            </a:r>
          </a:p>
          <a:p>
            <a:pPr marL="0" indent="0">
              <a:buNone/>
            </a:pPr>
            <a:r>
              <a:rPr lang="nl-NL" dirty="0" smtClean="0"/>
              <a:t>Watenstaafje na voeding op tepel.</a:t>
            </a:r>
          </a:p>
          <a:p>
            <a:pPr marL="0" indent="0">
              <a:buNone/>
            </a:pPr>
            <a:r>
              <a:rPr lang="nl-NL" dirty="0" smtClean="0"/>
              <a:t>Laat het een paar seconde drogen en behandel te tepels dan met een tepelzalf.</a:t>
            </a:r>
          </a:p>
          <a:p>
            <a:pPr marL="0" indent="0">
              <a:buNone/>
            </a:pPr>
            <a:r>
              <a:rPr lang="nl-NL" dirty="0" smtClean="0"/>
              <a:t>Gebruik tot de pijn weg is en bouw dan langzaam af gedurende een week.</a:t>
            </a:r>
          </a:p>
          <a:p>
            <a:pPr marL="0" indent="0">
              <a:buNone/>
            </a:pPr>
            <a:r>
              <a:rPr lang="nl-NL" dirty="0" smtClean="0"/>
              <a:t>Geen verbetering dan verhogen met vijf druppels per 30 ml water.          (maximum van 25 druppels per 30 ml water)</a:t>
            </a:r>
          </a:p>
        </p:txBody>
      </p:sp>
      <p:pic>
        <p:nvPicPr>
          <p:cNvPr id="8" name="Tijdelijke aanduiding voor inhoud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47296" y="1270000"/>
            <a:ext cx="2194694" cy="219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206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Kokosolie</a:t>
            </a:r>
            <a:br>
              <a:rPr lang="nl-NL" dirty="0" smtClean="0"/>
            </a:br>
            <a:endParaRPr lang="nl-NL" dirty="0"/>
          </a:p>
        </p:txBody>
      </p:sp>
      <p:sp>
        <p:nvSpPr>
          <p:cNvPr id="3" name="Tijdelijke aanduiding voor inhoud 2"/>
          <p:cNvSpPr>
            <a:spLocks noGrp="1"/>
          </p:cNvSpPr>
          <p:nvPr>
            <p:ph idx="1"/>
          </p:nvPr>
        </p:nvSpPr>
        <p:spPr/>
        <p:txBody>
          <a:bodyPr/>
          <a:lstStyle/>
          <a:p>
            <a:r>
              <a:rPr lang="nl-NL" dirty="0" smtClean="0"/>
              <a:t>Biologische kokosolie extra </a:t>
            </a:r>
            <a:r>
              <a:rPr lang="nl-NL" dirty="0" err="1" smtClean="0"/>
              <a:t>vierge</a:t>
            </a:r>
            <a:endParaRPr lang="nl-NL" dirty="0" smtClean="0"/>
          </a:p>
          <a:p>
            <a:r>
              <a:rPr lang="nl-NL" dirty="0" smtClean="0"/>
              <a:t>Kokosolie tast de wand van de candida aan en doodt de schimmel!</a:t>
            </a:r>
          </a:p>
          <a:p>
            <a:endParaRPr lang="nl-NL" dirty="0"/>
          </a:p>
          <a:p>
            <a:pPr marL="0" indent="0">
              <a:buNone/>
            </a:pPr>
            <a:r>
              <a:rPr lang="nl-NL" dirty="0" smtClean="0"/>
              <a:t>Mogelijk advies bij kokosolie.</a:t>
            </a:r>
          </a:p>
          <a:p>
            <a:pPr marL="0" indent="0">
              <a:buNone/>
            </a:pPr>
            <a:r>
              <a:rPr lang="nl-NL" dirty="0" smtClean="0"/>
              <a:t>Moeder smeert haar tepels in met kokosolie en het mondje van de baby smeer je in met behulp van een gaasje. Binnen 24 uur zie je de klachten verminderen. Na ongeveer 3 dagen behandelen, ben je klaar.</a:t>
            </a:r>
          </a:p>
          <a:p>
            <a:pPr marL="0" indent="0">
              <a:buNone/>
            </a:pPr>
            <a:r>
              <a:rPr lang="nl-NL" dirty="0" smtClean="0"/>
              <a:t>Kokosolie zou ook werkzaam kunnen zijn bij uitslag op bijv. babybilletjes en bij schimmeltenen/zwemmerseczeem.</a:t>
            </a:r>
            <a:endParaRPr lang="nl-NL" dirty="0"/>
          </a:p>
        </p:txBody>
      </p:sp>
    </p:spTree>
    <p:extLst>
      <p:ext uri="{BB962C8B-B14F-4D97-AF65-F5344CB8AC3E}">
        <p14:creationId xmlns:p14="http://schemas.microsoft.com/office/powerpoint/2010/main" val="1978144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Vasospasme</a:t>
            </a:r>
            <a:br>
              <a:rPr lang="nl-NL" dirty="0" smtClean="0"/>
            </a:br>
            <a:r>
              <a:rPr lang="nl-NL" dirty="0"/>
              <a:t>R</a:t>
            </a:r>
            <a:r>
              <a:rPr lang="nl-NL" dirty="0" smtClean="0"/>
              <a:t>aynauds Syndroom</a:t>
            </a:r>
            <a:endParaRPr lang="nl-NL" dirty="0"/>
          </a:p>
        </p:txBody>
      </p:sp>
      <p:sp>
        <p:nvSpPr>
          <p:cNvPr id="3" name="Tijdelijke aanduiding voor inhoud 2"/>
          <p:cNvSpPr>
            <a:spLocks noGrp="1"/>
          </p:cNvSpPr>
          <p:nvPr>
            <p:ph idx="1"/>
          </p:nvPr>
        </p:nvSpPr>
        <p:spPr/>
        <p:txBody>
          <a:bodyPr/>
          <a:lstStyle/>
          <a:p>
            <a:r>
              <a:rPr lang="nl-NL" dirty="0" smtClean="0"/>
              <a:t>Verbleken van de tepels door slechte doorstroming bloedvaten</a:t>
            </a:r>
          </a:p>
          <a:p>
            <a:r>
              <a:rPr lang="nl-NL" dirty="0" smtClean="0"/>
              <a:t>20% van de vrouwen</a:t>
            </a:r>
          </a:p>
          <a:p>
            <a:r>
              <a:rPr lang="nl-NL" dirty="0" smtClean="0"/>
              <a:t>Pijn tijdens maar ook na de voeding(ondragelijk)</a:t>
            </a:r>
          </a:p>
          <a:p>
            <a:r>
              <a:rPr lang="nl-NL" dirty="0" smtClean="0"/>
              <a:t>Aanleggen: klemmen, kort </a:t>
            </a:r>
            <a:r>
              <a:rPr lang="nl-NL" dirty="0" err="1" smtClean="0"/>
              <a:t>aanhappen</a:t>
            </a:r>
            <a:r>
              <a:rPr lang="nl-NL" dirty="0" smtClean="0"/>
              <a:t>, tongriem, snelle TSR, verkeerde drinktechniek</a:t>
            </a:r>
          </a:p>
          <a:p>
            <a:r>
              <a:rPr lang="nl-NL" dirty="0" smtClean="0"/>
              <a:t>Infectie/spruw/</a:t>
            </a:r>
            <a:r>
              <a:rPr lang="nl-NL" dirty="0" err="1" smtClean="0"/>
              <a:t>borstonsteking</a:t>
            </a:r>
            <a:endParaRPr lang="nl-NL" dirty="0" smtClean="0"/>
          </a:p>
          <a:p>
            <a:r>
              <a:rPr lang="nl-NL" dirty="0" smtClean="0"/>
              <a:t>Nicotine, coffeïne, amfetamines, cocaïne, efedrine (soms in medicatie) </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068" y="4975677"/>
            <a:ext cx="2857500" cy="184785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060" y="4557999"/>
            <a:ext cx="3020704" cy="2265528"/>
          </a:xfrm>
          <a:prstGeom prst="rect">
            <a:avLst/>
          </a:prstGeom>
        </p:spPr>
      </p:pic>
    </p:spTree>
    <p:extLst>
      <p:ext uri="{BB962C8B-B14F-4D97-AF65-F5344CB8AC3E}">
        <p14:creationId xmlns:p14="http://schemas.microsoft.com/office/powerpoint/2010/main" val="2024100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Behandeling </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Kou vermijden</a:t>
            </a:r>
          </a:p>
          <a:p>
            <a:r>
              <a:rPr lang="nl-NL" dirty="0" smtClean="0"/>
              <a:t>Nicotine verbod</a:t>
            </a:r>
          </a:p>
          <a:p>
            <a:r>
              <a:rPr lang="nl-NL" dirty="0" smtClean="0"/>
              <a:t>Stoppen van evt. veroorzakende medicatie</a:t>
            </a:r>
          </a:p>
          <a:p>
            <a:r>
              <a:rPr lang="nl-NL" dirty="0" smtClean="0"/>
              <a:t>Tepel direct beschermen (warmte) na de voeding</a:t>
            </a:r>
          </a:p>
          <a:p>
            <a:r>
              <a:rPr lang="nl-NL" dirty="0" smtClean="0"/>
              <a:t>Bepaalde stoffen zoals cafeïne e.a. vaatvernauwende middelen vermijden</a:t>
            </a:r>
          </a:p>
          <a:p>
            <a:r>
              <a:rPr lang="nl-NL" dirty="0" smtClean="0"/>
              <a:t>Zo mogelijk, stress vermijden, ontspanningsoefeningen</a:t>
            </a:r>
          </a:p>
          <a:p>
            <a:r>
              <a:rPr lang="nl-NL" dirty="0" smtClean="0"/>
              <a:t>Ibuprofen voor pijnbestrijding</a:t>
            </a:r>
          </a:p>
          <a:p>
            <a:r>
              <a:rPr lang="nl-NL" dirty="0" smtClean="0"/>
              <a:t>Nifedipine (vaatverwijder)</a:t>
            </a:r>
          </a:p>
          <a:p>
            <a:r>
              <a:rPr lang="nl-NL" dirty="0" smtClean="0"/>
              <a:t>Gebruik van extra calcium en magnesium ( 1gr calcium, 2 gr magnesium P/D)</a:t>
            </a:r>
          </a:p>
          <a:p>
            <a:r>
              <a:rPr lang="nl-NL" dirty="0" smtClean="0"/>
              <a:t>Vitamine B6 (150-200 mg eerste 4 dagen, daarna 25 mg per dag)</a:t>
            </a:r>
          </a:p>
          <a:p>
            <a:r>
              <a:rPr lang="nl-NL" dirty="0" smtClean="0"/>
              <a:t>Teunisbloemolie ( slik 1 theelepel of 1-3 gr per dag)</a:t>
            </a:r>
          </a:p>
          <a:p>
            <a:endParaRPr lang="nl-NL" dirty="0" smtClean="0"/>
          </a:p>
          <a:p>
            <a:endParaRPr lang="nl-NL" dirty="0"/>
          </a:p>
        </p:txBody>
      </p:sp>
    </p:spTree>
    <p:extLst>
      <p:ext uri="{BB962C8B-B14F-4D97-AF65-F5344CB8AC3E}">
        <p14:creationId xmlns:p14="http://schemas.microsoft.com/office/powerpoint/2010/main" val="2673307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Infectie tepel</a:t>
            </a:r>
            <a:br>
              <a:rPr lang="nl-NL" dirty="0" smtClean="0"/>
            </a:br>
            <a:endParaRPr lang="nl-NL" dirty="0"/>
          </a:p>
        </p:txBody>
      </p:sp>
      <p:sp>
        <p:nvSpPr>
          <p:cNvPr id="5" name="Tijdelijke aanduiding voor inhoud 4"/>
          <p:cNvSpPr>
            <a:spLocks noGrp="1"/>
          </p:cNvSpPr>
          <p:nvPr>
            <p:ph idx="1"/>
          </p:nvPr>
        </p:nvSpPr>
        <p:spPr/>
        <p:txBody>
          <a:bodyPr/>
          <a:lstStyle/>
          <a:p>
            <a:r>
              <a:rPr lang="nl-NL" dirty="0" smtClean="0"/>
              <a:t>Aanleggen verbeteren</a:t>
            </a:r>
          </a:p>
          <a:p>
            <a:r>
              <a:rPr lang="nl-NL" dirty="0" err="1" smtClean="0"/>
              <a:t>Fucidin</a:t>
            </a:r>
            <a:r>
              <a:rPr lang="nl-NL" dirty="0" smtClean="0"/>
              <a:t> (huisarts) </a:t>
            </a:r>
            <a:endParaRPr lang="nl-NL" dirty="0"/>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181" y="2703058"/>
            <a:ext cx="3493827" cy="2620371"/>
          </a:xfrm>
          <a:prstGeom prst="rect">
            <a:avLst/>
          </a:prstGeom>
        </p:spPr>
      </p:pic>
    </p:spTree>
    <p:extLst>
      <p:ext uri="{BB962C8B-B14F-4D97-AF65-F5344CB8AC3E}">
        <p14:creationId xmlns:p14="http://schemas.microsoft.com/office/powerpoint/2010/main" val="26461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Melkblaar </a:t>
            </a:r>
            <a:endParaRPr lang="nl-NL" dirty="0"/>
          </a:p>
        </p:txBody>
      </p:sp>
      <p:sp>
        <p:nvSpPr>
          <p:cNvPr id="3" name="Tijdelijke aanduiding voor inhoud 2"/>
          <p:cNvSpPr>
            <a:spLocks noGrp="1"/>
          </p:cNvSpPr>
          <p:nvPr>
            <p:ph idx="1"/>
          </p:nvPr>
        </p:nvSpPr>
        <p:spPr/>
        <p:txBody>
          <a:bodyPr/>
          <a:lstStyle/>
          <a:p>
            <a:r>
              <a:rPr lang="nl-NL" dirty="0" smtClean="0"/>
              <a:t>Verstopping in een melkkanaal</a:t>
            </a:r>
          </a:p>
          <a:p>
            <a:endParaRPr lang="nl-NL" dirty="0"/>
          </a:p>
          <a:p>
            <a:r>
              <a:rPr lang="nl-NL" dirty="0" smtClean="0"/>
              <a:t>Doorprikken</a:t>
            </a:r>
          </a:p>
          <a:p>
            <a:r>
              <a:rPr lang="nl-NL" dirty="0" smtClean="0"/>
              <a:t>Weken met warm water of olie</a:t>
            </a:r>
          </a:p>
          <a:p>
            <a:r>
              <a:rPr lang="nl-NL" dirty="0" smtClean="0"/>
              <a:t>Veel pijn!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450" y="4446517"/>
            <a:ext cx="5475102" cy="1825034"/>
          </a:xfrm>
          <a:prstGeom prst="rect">
            <a:avLst/>
          </a:prstGeom>
        </p:spPr>
      </p:pic>
    </p:spTree>
    <p:extLst>
      <p:ext uri="{BB962C8B-B14F-4D97-AF65-F5344CB8AC3E}">
        <p14:creationId xmlns:p14="http://schemas.microsoft.com/office/powerpoint/2010/main" val="271125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Tweede standaard</a:t>
            </a:r>
            <a:endParaRPr lang="nl-NL" dirty="0"/>
          </a:p>
        </p:txBody>
      </p:sp>
      <p:sp>
        <p:nvSpPr>
          <p:cNvPr id="3" name="Tijdelijke aanduiding voor inhoud 2"/>
          <p:cNvSpPr>
            <a:spLocks noGrp="1"/>
          </p:cNvSpPr>
          <p:nvPr>
            <p:ph idx="1"/>
          </p:nvPr>
        </p:nvSpPr>
        <p:spPr/>
        <p:txBody>
          <a:bodyPr/>
          <a:lstStyle/>
          <a:p>
            <a:r>
              <a:rPr lang="nl-NL" dirty="0"/>
              <a:t>Pasgeborene/Goede Start : Alle moeders krijgen hun baby direct na de geboorte in huidcontact bij zich. Het huidcontact duurt minimaal een uur.  </a:t>
            </a:r>
          </a:p>
          <a:p>
            <a:r>
              <a:rPr lang="nl-NL" dirty="0"/>
              <a:t>De baby mag in een gecertificeerde organisatie direct na de geboorte bloot op de huid van de moeder liggen. Dit huidcontact duurt minstens een uur. Ondertussen laat de zorgverlener zien wanneer de baby aan een voeding toe is. Als ouders willen, krijgen zij hulp bij de eerste voeding.</a:t>
            </a:r>
          </a:p>
          <a:p>
            <a:endParaRPr lang="nl-NL" dirty="0"/>
          </a:p>
        </p:txBody>
      </p:sp>
    </p:spTree>
    <p:extLst>
      <p:ext uri="{BB962C8B-B14F-4D97-AF65-F5344CB8AC3E}">
        <p14:creationId xmlns:p14="http://schemas.microsoft.com/office/powerpoint/2010/main" val="4153288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Vragen </a:t>
            </a:r>
            <a:endParaRPr lang="nl-NL" dirty="0"/>
          </a:p>
        </p:txBody>
      </p:sp>
      <p:sp>
        <p:nvSpPr>
          <p:cNvPr id="3" name="Tijdelijke aanduiding voor inhoud 2"/>
          <p:cNvSpPr>
            <a:spLocks noGrp="1"/>
          </p:cNvSpPr>
          <p:nvPr>
            <p:ph idx="1"/>
          </p:nvPr>
        </p:nvSpPr>
        <p:spPr/>
        <p:txBody>
          <a:bodyPr>
            <a:normAutofit/>
          </a:bodyPr>
          <a:lstStyle/>
          <a:p>
            <a:pPr marL="0" indent="0" algn="ctr">
              <a:buNone/>
            </a:pPr>
            <a:endParaRPr lang="nl-NL" sz="3600" dirty="0" smtClean="0"/>
          </a:p>
          <a:p>
            <a:pPr marL="0" indent="0" algn="ctr">
              <a:buNone/>
            </a:pPr>
            <a:r>
              <a:rPr lang="nl-NL" sz="3600" dirty="0" smtClean="0"/>
              <a:t>Dank voor jullie aandacht.</a:t>
            </a:r>
            <a:endParaRPr lang="nl-NL" sz="3600" dirty="0"/>
          </a:p>
        </p:txBody>
      </p:sp>
    </p:spTree>
    <p:extLst>
      <p:ext uri="{BB962C8B-B14F-4D97-AF65-F5344CB8AC3E}">
        <p14:creationId xmlns:p14="http://schemas.microsoft.com/office/powerpoint/2010/main" val="290014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Derde standaard</a:t>
            </a:r>
            <a:endParaRPr lang="nl-NL" dirty="0"/>
          </a:p>
        </p:txBody>
      </p:sp>
      <p:sp>
        <p:nvSpPr>
          <p:cNvPr id="3" name="Tijdelijke aanduiding voor inhoud 2"/>
          <p:cNvSpPr>
            <a:spLocks noGrp="1"/>
          </p:cNvSpPr>
          <p:nvPr>
            <p:ph idx="1"/>
          </p:nvPr>
        </p:nvSpPr>
        <p:spPr/>
        <p:txBody>
          <a:bodyPr/>
          <a:lstStyle/>
          <a:p>
            <a:r>
              <a:rPr lang="nl-NL" dirty="0"/>
              <a:t>Praktijk van het voeden : Ouders krijgen uitleg -ongeacht de voedingskeuze- over voeden op verzoek en de normale groei en ontwikkeling van hun kind. </a:t>
            </a:r>
          </a:p>
          <a:p>
            <a:r>
              <a:rPr lang="nl-NL" dirty="0"/>
              <a:t> Ouders krijgen van de gecertificeerde organisatie uitleg over wat de baby nodig heeft, zoals over voeding op verzoek en over het dichtbij houden van de baby. De organisatie leert ouders hoe zij de baby kunnen aanleggen of de melk kunnen afkolven, zodat de borstvoeding kan worden voortgezet als moeder en baby gescheiden zijn. Wanneer ouders kiezen voor het voeden met de fles, leert de organisatie hun hoe zij dat het beste kunnen doen. Ook krijgen ouders informatie over de normale groei en ontwikkeling van de baby.</a:t>
            </a:r>
          </a:p>
          <a:p>
            <a:endParaRPr lang="nl-NL" dirty="0"/>
          </a:p>
        </p:txBody>
      </p:sp>
    </p:spTree>
    <p:extLst>
      <p:ext uri="{BB962C8B-B14F-4D97-AF65-F5344CB8AC3E}">
        <p14:creationId xmlns:p14="http://schemas.microsoft.com/office/powerpoint/2010/main" val="44831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Vierde standaard</a:t>
            </a:r>
            <a:endParaRPr lang="nl-NL" dirty="0"/>
          </a:p>
        </p:txBody>
      </p:sp>
      <p:sp>
        <p:nvSpPr>
          <p:cNvPr id="3" name="Tijdelijke aanduiding voor inhoud 2"/>
          <p:cNvSpPr>
            <a:spLocks noGrp="1"/>
          </p:cNvSpPr>
          <p:nvPr>
            <p:ph idx="1"/>
          </p:nvPr>
        </p:nvSpPr>
        <p:spPr/>
        <p:txBody>
          <a:bodyPr/>
          <a:lstStyle/>
          <a:p>
            <a:r>
              <a:rPr lang="nl-NL" dirty="0"/>
              <a:t>Bijvoeding en voeding oudere kind:  Vrouwen kunnen geïnformeerde beslissingen nemen met betrekking tot voeding.</a:t>
            </a:r>
          </a:p>
          <a:p>
            <a:r>
              <a:rPr lang="nl-NL" dirty="0"/>
              <a:t>Ouders krijgen informatie over medisch geïndiceerde bijvoeding en het starten met vaste voeding zodat zij geïnformeerde beslissingen kunnen nemen.</a:t>
            </a:r>
          </a:p>
          <a:p>
            <a:endParaRPr lang="nl-NL" dirty="0"/>
          </a:p>
        </p:txBody>
      </p:sp>
    </p:spTree>
    <p:extLst>
      <p:ext uri="{BB962C8B-B14F-4D97-AF65-F5344CB8AC3E}">
        <p14:creationId xmlns:p14="http://schemas.microsoft.com/office/powerpoint/2010/main" val="398008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Vijfde standaard</a:t>
            </a:r>
            <a:endParaRPr lang="nl-NL" dirty="0"/>
          </a:p>
        </p:txBody>
      </p:sp>
      <p:sp>
        <p:nvSpPr>
          <p:cNvPr id="3" name="Tijdelijke aanduiding voor inhoud 2"/>
          <p:cNvSpPr>
            <a:spLocks noGrp="1"/>
          </p:cNvSpPr>
          <p:nvPr>
            <p:ph idx="1"/>
          </p:nvPr>
        </p:nvSpPr>
        <p:spPr/>
        <p:txBody>
          <a:bodyPr/>
          <a:lstStyle/>
          <a:p>
            <a:pPr lvl="0"/>
            <a:r>
              <a:rPr lang="nl-NL" dirty="0"/>
              <a:t>Hechting:  Ouders worden gesteund in het ontwikkelen van een hechte band met hun kind en het nemen van geïnformeerde beslissingen over de verzorging en behandeling van hun kind</a:t>
            </a:r>
            <a:r>
              <a:rPr lang="nl-NL" b="1" dirty="0"/>
              <a:t>  </a:t>
            </a:r>
            <a:endParaRPr lang="nl-NL" dirty="0"/>
          </a:p>
          <a:p>
            <a:r>
              <a:rPr lang="nl-NL" dirty="0"/>
              <a:t>Ouders krijgen hulp en informatie bij het opbouwen van een goede band met hun </a:t>
            </a:r>
            <a:r>
              <a:rPr lang="nl-NL" dirty="0">
                <a:solidFill>
                  <a:schemeClr val="tx2"/>
                </a:solidFill>
              </a:rPr>
              <a:t>baby</a:t>
            </a:r>
            <a:r>
              <a:rPr lang="nl-NL" dirty="0"/>
              <a:t>, tijdens de zwangerschap en daarna. Daarnaast zorgt de organisatie ervoor dat ouders op een dusdanige geïnformeerd zijn over de verzorging en behandeling van hun kind, dat zij op basis daarvan beslissingen kunnen nemen.</a:t>
            </a:r>
          </a:p>
          <a:p>
            <a:endParaRPr lang="nl-NL" dirty="0"/>
          </a:p>
          <a:p>
            <a:endParaRPr lang="nl-NL" dirty="0"/>
          </a:p>
        </p:txBody>
      </p:sp>
    </p:spTree>
    <p:extLst>
      <p:ext uri="{BB962C8B-B14F-4D97-AF65-F5344CB8AC3E}">
        <p14:creationId xmlns:p14="http://schemas.microsoft.com/office/powerpoint/2010/main" val="257790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Overproductie</a:t>
            </a:r>
            <a:br>
              <a:rPr lang="nl-NL" dirty="0" smtClean="0"/>
            </a:br>
            <a:r>
              <a:rPr lang="nl-NL" dirty="0" smtClean="0"/>
              <a:t>powerkolven </a:t>
            </a:r>
            <a:r>
              <a:rPr lang="nl-NL" dirty="0" err="1" smtClean="0"/>
              <a:t>clustervoeden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1383309" y="3181083"/>
            <a:ext cx="6448933" cy="2060618"/>
          </a:xfrm>
          <a:prstGeom prst="rect">
            <a:avLst/>
          </a:prstGeom>
          <a:ln w="76200">
            <a:solidFill>
              <a:srgbClr val="F49E00"/>
            </a:solidFill>
          </a:ln>
        </p:spPr>
      </p:pic>
    </p:spTree>
    <p:extLst>
      <p:ext uri="{BB962C8B-B14F-4D97-AF65-F5344CB8AC3E}">
        <p14:creationId xmlns:p14="http://schemas.microsoft.com/office/powerpoint/2010/main" val="86997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b="1" dirty="0">
                <a:solidFill>
                  <a:srgbClr val="00B0F0"/>
                </a:solidFill>
              </a:rPr>
              <a:t>3 Verschillende </a:t>
            </a:r>
            <a:br>
              <a:rPr lang="nl-NL" altLang="nl-NL" b="1" dirty="0">
                <a:solidFill>
                  <a:srgbClr val="00B0F0"/>
                </a:solidFill>
              </a:rPr>
            </a:br>
            <a:r>
              <a:rPr lang="nl-NL" altLang="nl-NL" b="1" dirty="0">
                <a:solidFill>
                  <a:srgbClr val="00B0F0"/>
                </a:solidFill>
              </a:rPr>
              <a:t>manieren / technieken</a:t>
            </a:r>
            <a:endParaRPr lang="nl-NL" dirty="0">
              <a:solidFill>
                <a:srgbClr val="00B0F0"/>
              </a:solidFill>
            </a:endParaRPr>
          </a:p>
        </p:txBody>
      </p:sp>
      <p:sp>
        <p:nvSpPr>
          <p:cNvPr id="3" name="Tijdelijke aanduiding voor inhoud 2"/>
          <p:cNvSpPr>
            <a:spLocks noGrp="1"/>
          </p:cNvSpPr>
          <p:nvPr>
            <p:ph idx="1"/>
          </p:nvPr>
        </p:nvSpPr>
        <p:spPr>
          <a:xfrm>
            <a:off x="895698" y="2146941"/>
            <a:ext cx="8596668" cy="3880773"/>
          </a:xfrm>
        </p:spPr>
        <p:txBody>
          <a:bodyPr/>
          <a:lstStyle/>
          <a:p>
            <a:pPr>
              <a:buClr>
                <a:srgbClr val="FF6600"/>
              </a:buClr>
              <a:buFont typeface="Arial" panose="020B0604020202020204" pitchFamily="34" charset="0"/>
              <a:buChar char="•"/>
              <a:defRPr/>
            </a:pPr>
            <a:r>
              <a:rPr lang="nl-NL" altLang="nl-NL" sz="2400" dirty="0">
                <a:solidFill>
                  <a:schemeClr val="tx2"/>
                </a:solidFill>
              </a:rPr>
              <a:t>Zeker 10 x per dag kort kolven (5-10 min)</a:t>
            </a:r>
            <a:br>
              <a:rPr lang="nl-NL" altLang="nl-NL" sz="2400" dirty="0">
                <a:solidFill>
                  <a:schemeClr val="tx2"/>
                </a:solidFill>
              </a:rPr>
            </a:br>
            <a:r>
              <a:rPr lang="nl-NL" altLang="nl-NL" sz="2400" dirty="0">
                <a:solidFill>
                  <a:schemeClr val="tx2"/>
                </a:solidFill>
              </a:rPr>
              <a:t>niet vaker dan iedere 45 minuten</a:t>
            </a:r>
          </a:p>
          <a:p>
            <a:pPr>
              <a:buClr>
                <a:srgbClr val="FF6600"/>
              </a:buClr>
              <a:buFont typeface="Arial" panose="020B0604020202020204" pitchFamily="34" charset="0"/>
              <a:buChar char="•"/>
              <a:defRPr/>
            </a:pPr>
            <a:r>
              <a:rPr lang="nl-NL" altLang="nl-NL" sz="2400" dirty="0">
                <a:solidFill>
                  <a:schemeClr val="tx2"/>
                </a:solidFill>
              </a:rPr>
              <a:t>1 x p/d clusterkolfsessie van in totaal 1 uur           </a:t>
            </a:r>
            <a:r>
              <a:rPr lang="nl-NL" altLang="nl-NL" sz="2400" dirty="0" smtClean="0">
                <a:solidFill>
                  <a:schemeClr val="tx2"/>
                </a:solidFill>
              </a:rPr>
              <a:t>   </a:t>
            </a:r>
            <a:r>
              <a:rPr lang="nl-NL" altLang="nl-NL" sz="2400" dirty="0">
                <a:solidFill>
                  <a:schemeClr val="tx2"/>
                </a:solidFill>
              </a:rPr>
              <a:t>daarna eigen schema aanhouden</a:t>
            </a:r>
          </a:p>
          <a:p>
            <a:pPr>
              <a:buClr>
                <a:srgbClr val="FF6600"/>
              </a:buClr>
              <a:buFont typeface="Arial" panose="020B0604020202020204" pitchFamily="34" charset="0"/>
              <a:buChar char="•"/>
              <a:defRPr/>
            </a:pPr>
            <a:r>
              <a:rPr lang="nl-NL" altLang="nl-NL" sz="2400" dirty="0">
                <a:solidFill>
                  <a:schemeClr val="tx2"/>
                </a:solidFill>
              </a:rPr>
              <a:t>1 x p/d, binnen 3 uur elke 20-30 min een paar minuten kolven om toeschietreflex op te wekken</a:t>
            </a:r>
            <a:br>
              <a:rPr lang="nl-NL" altLang="nl-NL" sz="2400" dirty="0">
                <a:solidFill>
                  <a:schemeClr val="tx2"/>
                </a:solidFill>
              </a:rPr>
            </a:br>
            <a:r>
              <a:rPr lang="nl-NL" altLang="nl-NL" sz="2400" dirty="0">
                <a:solidFill>
                  <a:schemeClr val="tx2"/>
                </a:solidFill>
              </a:rPr>
              <a:t>dan stoppen als de melkstroom afneemt</a:t>
            </a:r>
          </a:p>
          <a:p>
            <a:endParaRPr lang="nl-NL" dirty="0"/>
          </a:p>
        </p:txBody>
      </p:sp>
    </p:spTree>
    <p:extLst>
      <p:ext uri="{BB962C8B-B14F-4D97-AF65-F5344CB8AC3E}">
        <p14:creationId xmlns:p14="http://schemas.microsoft.com/office/powerpoint/2010/main" val="14232268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784</TotalTime>
  <Words>1188</Words>
  <Application>Microsoft Office PowerPoint</Application>
  <PresentationFormat>Breedbeeld</PresentationFormat>
  <Paragraphs>217</Paragraphs>
  <Slides>40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40</vt:i4>
      </vt:variant>
    </vt:vector>
  </HeadingPairs>
  <TitlesOfParts>
    <vt:vector size="44" baseType="lpstr">
      <vt:lpstr>Arial</vt:lpstr>
      <vt:lpstr>Trebuchet MS</vt:lpstr>
      <vt:lpstr>Wingdings 3</vt:lpstr>
      <vt:lpstr>Facet</vt:lpstr>
      <vt:lpstr>Jaarlijkse bijscholing borstvoeding 2018</vt:lpstr>
      <vt:lpstr>Inhoud</vt:lpstr>
      <vt:lpstr>         De vijf standaarden    Eerste standaard</vt:lpstr>
      <vt:lpstr>Tweede standaard</vt:lpstr>
      <vt:lpstr>Derde standaard</vt:lpstr>
      <vt:lpstr>Vierde standaard</vt:lpstr>
      <vt:lpstr>Vijfde standaard</vt:lpstr>
      <vt:lpstr>Overproductie powerkolven clustervoeden</vt:lpstr>
      <vt:lpstr>3 Verschillende  manieren / technieken</vt:lpstr>
      <vt:lpstr>Overproductie </vt:lpstr>
      <vt:lpstr>Overproductie, wat kun je ? </vt:lpstr>
      <vt:lpstr>Overproductie-wat kun je doen?</vt:lpstr>
      <vt:lpstr>Lipbandjes en tongriempjes</vt:lpstr>
      <vt:lpstr>Lipbandjes en tongriempjes</vt:lpstr>
      <vt:lpstr>Lipbandjes en tongriempjes</vt:lpstr>
      <vt:lpstr>Lipbandjes en tongriempjes</vt:lpstr>
      <vt:lpstr>Lipbandjes en tongriempjes</vt:lpstr>
      <vt:lpstr>Lipbandjes en tongriempjes</vt:lpstr>
      <vt:lpstr>Pijn…..    </vt:lpstr>
      <vt:lpstr>Pijn in de 1e dagen</vt:lpstr>
      <vt:lpstr>Pijn </vt:lpstr>
      <vt:lpstr>Pijn </vt:lpstr>
      <vt:lpstr>Kloofjes</vt:lpstr>
      <vt:lpstr>Oplossingen </vt:lpstr>
      <vt:lpstr>Candida</vt:lpstr>
      <vt:lpstr>Oorzaken </vt:lpstr>
      <vt:lpstr>Kenmerken baby</vt:lpstr>
      <vt:lpstr>    </vt:lpstr>
      <vt:lpstr>PowerPoint-presentatie</vt:lpstr>
      <vt:lpstr>Candida in de borst</vt:lpstr>
      <vt:lpstr>PowerPoint-presentatie</vt:lpstr>
      <vt:lpstr>Behandeling </vt:lpstr>
      <vt:lpstr>Behandeling moeder</vt:lpstr>
      <vt:lpstr>Grapefruitzaadextract druppels  </vt:lpstr>
      <vt:lpstr>Kokosolie </vt:lpstr>
      <vt:lpstr>Vasospasme Raynauds Syndroom</vt:lpstr>
      <vt:lpstr>Behandeling </vt:lpstr>
      <vt:lpstr>Infectie tepel </vt:lpstr>
      <vt:lpstr>Melkblaar </vt:lpstr>
      <vt:lpstr>Vragen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Jaarlijkse bijscholing borstvoeding 2018</dc:title>
  <dc:creator>Aalders, Annemarie</dc:creator>
  <cp:lastModifiedBy>Aalders, Annemarie</cp:lastModifiedBy>
  <cp:revision>49</cp:revision>
  <dcterms:created xsi:type="dcterms:W3CDTF">2018-04-18T12:46:00Z</dcterms:created>
  <dcterms:modified xsi:type="dcterms:W3CDTF">2018-09-14T10:18:07Z</dcterms:modified>
</cp:coreProperties>
</file>