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75" r:id="rId2"/>
    <p:sldId id="494" r:id="rId3"/>
    <p:sldId id="495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4BA4A-80D6-49D9-AE87-D8F62967C06F}" type="datetimeFigureOut">
              <a:rPr lang="nl-NL" smtClean="0"/>
              <a:t>5-1-2021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B0031-28F3-4CD2-AE52-0188AAFD3E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58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nl-NL" sz="1200" b="1" dirty="0"/>
              <a:t>Casusconceptualisatie en demonstratie: 3</a:t>
            </a:r>
            <a:r>
              <a:rPr lang="nl-NL" sz="1200" b="1" baseline="30000" dirty="0"/>
              <a:t>de</a:t>
            </a:r>
            <a:r>
              <a:rPr lang="nl-NL" sz="1200" b="1" baseline="0" dirty="0"/>
              <a:t> casus </a:t>
            </a:r>
            <a:endParaRPr lang="nl-NL" sz="1200" dirty="0"/>
          </a:p>
          <a:p>
            <a:pPr>
              <a:lnSpc>
                <a:spcPct val="80000"/>
              </a:lnSpc>
              <a:buNone/>
            </a:pPr>
            <a:r>
              <a:rPr lang="nl-NL" sz="1200" b="1" dirty="0"/>
              <a:t>Hexaflex opfrissen en toepassen op 3</a:t>
            </a:r>
            <a:r>
              <a:rPr lang="nl-NL" sz="1200" b="1" baseline="30000" dirty="0"/>
              <a:t>de</a:t>
            </a:r>
            <a:r>
              <a:rPr lang="nl-NL" sz="1200" b="1" dirty="0"/>
              <a:t> casus oefentherapeuten;</a:t>
            </a:r>
            <a:r>
              <a:rPr lang="nl-NL" sz="1200" b="1" baseline="0" dirty="0"/>
              <a:t> demonstratie eindigen met handoefening</a:t>
            </a:r>
            <a:r>
              <a:rPr lang="nl-NL" sz="1200" b="1" dirty="0"/>
              <a:t> ; formulier invullen</a:t>
            </a:r>
            <a:endParaRPr lang="nl-NL" sz="12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NL" sz="1200" b="1" dirty="0"/>
              <a:t>Bereidheid en cognitieve defusie: </a:t>
            </a:r>
            <a:r>
              <a:rPr lang="nl-NL" sz="1200" b="1" dirty="0" err="1"/>
              <a:t>compassie-oefening</a:t>
            </a:r>
            <a:r>
              <a:rPr lang="nl-NL" sz="1200" b="1" dirty="0"/>
              <a:t> ‘ademen naar de pijn’.</a:t>
            </a:r>
            <a:r>
              <a:rPr lang="nl-NL" sz="1200" b="1" baseline="0" dirty="0"/>
              <a:t> Toegepast op eigen moeilijk punt.  </a:t>
            </a:r>
            <a:r>
              <a:rPr lang="nl-NL" sz="1200" b="1" dirty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NL" sz="1200" b="1" dirty="0"/>
              <a:t> </a:t>
            </a:r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192445-F769-404C-94C5-4B6F91D20655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4832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nl-NL" sz="1200" b="1" dirty="0"/>
              <a:t>Mindfulness: 3 minuten ademoefeningen oefenen of oefening dag 1;</a:t>
            </a:r>
            <a:r>
              <a:rPr lang="nl-NL" sz="1200" b="1" baseline="0" dirty="0"/>
              <a:t> afhankelijk van eigen niveau</a:t>
            </a:r>
            <a:endParaRPr lang="nl-NL" sz="12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NL" sz="1200" b="1" dirty="0"/>
              <a:t>Waarden en actie: waarde op 1 domein, actie, hindernis, </a:t>
            </a:r>
            <a:r>
              <a:rPr lang="nl-NL" sz="1200" b="1" dirty="0" err="1"/>
              <a:t>maar-en</a:t>
            </a:r>
            <a:r>
              <a:rPr lang="nl-NL" sz="1200" b="1" dirty="0"/>
              <a:t>; vandaan en naartoe uitleggen</a:t>
            </a:r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192445-F769-404C-94C5-4B6F91D20655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0743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CF003B-07D2-4E71-9FBB-4C3027BE75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3D1F5BF-02F6-4BE9-8F3D-BA1D83CE55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2BFBF53-81DE-4C3D-9E2A-4133E93A3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71AD-04DA-4627-AE5A-07C0304274B7}" type="datetimeFigureOut">
              <a:rPr lang="nl-NL" smtClean="0"/>
              <a:t>5-1-2021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E4F12A8-4BD3-4D1E-9D7B-9CCEB4695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080B489-B17C-48CA-A14E-0F9809B65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5602-20CF-4A7A-9ECE-1039232A89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6786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EA7211-3879-42F7-B816-63652BE1C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9457A7F-841D-4334-9E45-3A499D6957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E80BCE6-E4E6-400A-A761-FD57B8D6E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71AD-04DA-4627-AE5A-07C0304274B7}" type="datetimeFigureOut">
              <a:rPr lang="nl-NL" smtClean="0"/>
              <a:t>5-1-2021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70435E4-9D89-477B-AEDA-DDFB4536C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7F2E60D-8A50-4A4C-B91A-C058DF656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5602-20CF-4A7A-9ECE-1039232A89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0397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B4E6D83-18E7-4495-9DE0-02F0F2BF67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65AC436-6A1B-4BCF-8D64-58BFB421BF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C7B6F3B-20F7-49E9-BF92-8124AD0D8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71AD-04DA-4627-AE5A-07C0304274B7}" type="datetimeFigureOut">
              <a:rPr lang="nl-NL" smtClean="0"/>
              <a:t>5-1-2021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399456A-0539-4993-B4D4-3DFC7C94C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2B9691E-EE15-496A-9837-FCD5E2165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5602-20CF-4A7A-9ECE-1039232A89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7044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640CEA-F727-489B-945E-7C3409824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96079B8-D07D-427C-BDA1-EC0DC03C9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CC01EB8-5BBE-4AE6-B4FC-25A60424B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71AD-04DA-4627-AE5A-07C0304274B7}" type="datetimeFigureOut">
              <a:rPr lang="nl-NL" smtClean="0"/>
              <a:t>5-1-2021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1DD605B-0D4A-4F39-8132-85068CBC7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2F040E8-F19A-438F-949C-6F5B38748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5602-20CF-4A7A-9ECE-1039232A89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499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0C831A-BFF0-4478-9A9E-A36045803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65A8A9D-E100-424B-A019-E1B9834B0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49EBE8B-581D-430E-8EA4-624A9BD57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71AD-04DA-4627-AE5A-07C0304274B7}" type="datetimeFigureOut">
              <a:rPr lang="nl-NL" smtClean="0"/>
              <a:t>5-1-2021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4A1C79-B26A-4F0E-996B-5DE6F856C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A773605-4745-4D2D-9E85-FC531C0CB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5602-20CF-4A7A-9ECE-1039232A89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6101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C4B2B1-22C3-4A5F-BC11-597E8EB95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A9DFD8-9E85-41F4-AA1A-BDD80E601F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5745A6E-1D0F-4B7A-8446-EB88AE8610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99D627F-7AF8-494B-8620-7087C3AA2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71AD-04DA-4627-AE5A-07C0304274B7}" type="datetimeFigureOut">
              <a:rPr lang="nl-NL" smtClean="0"/>
              <a:t>5-1-2021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F59C7EB-8E97-4E18-9B6A-701544204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482E165-E669-48A0-B158-21C346569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5602-20CF-4A7A-9ECE-1039232A89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552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A9E171-4585-42DE-8377-7293B73A4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23EF33A-6C1C-4C31-80B8-B324F6780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F53A1F9-1C58-45AD-952F-7D80275A4B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9726BE7-F03E-4271-B7B1-F42880BA9B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B02E406-5B08-4BB5-94BE-5B67E3A133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D1BE016-D585-4DD6-984E-8FE15AD5D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71AD-04DA-4627-AE5A-07C0304274B7}" type="datetimeFigureOut">
              <a:rPr lang="nl-NL" smtClean="0"/>
              <a:t>5-1-2021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9F00FE7-E289-44EE-8163-86012D478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413E036-323F-4B5A-974B-1CF3EACFA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5602-20CF-4A7A-9ECE-1039232A89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528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C9F342-622D-49F6-9049-44EC92F96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1C3F0BE-8915-474D-A0D4-71CECECFB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71AD-04DA-4627-AE5A-07C0304274B7}" type="datetimeFigureOut">
              <a:rPr lang="nl-NL" smtClean="0"/>
              <a:t>5-1-2021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619B3C5-4030-40A6-AD02-FE642327D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B3174DA-E37A-4D8C-AE8D-B4FDB1DEB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5602-20CF-4A7A-9ECE-1039232A89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8430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D8C42ED-1C6C-4C9E-B7B5-957B1F277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71AD-04DA-4627-AE5A-07C0304274B7}" type="datetimeFigureOut">
              <a:rPr lang="nl-NL" smtClean="0"/>
              <a:t>5-1-2021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C624112-9962-4330-BCCE-E7FCB6865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BB6B1BB-9256-4982-8D95-D2C6920FD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5602-20CF-4A7A-9ECE-1039232A89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3827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608D8E-33C1-455D-8A68-0854D48B3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C7C91F0-A29D-4ECC-B530-769FB1762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26DFAE4-055F-4863-ACBE-033F47B64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FCDA2A7-E8EC-4F69-BB05-4F09A2DEB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71AD-04DA-4627-AE5A-07C0304274B7}" type="datetimeFigureOut">
              <a:rPr lang="nl-NL" smtClean="0"/>
              <a:t>5-1-2021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2B1E952-B8DC-431B-AF66-DAE5CD68F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B48FFF9-F3B0-4DDE-8EA6-36AA0424B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5602-20CF-4A7A-9ECE-1039232A89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9661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1CE39A-82C5-47D3-AD3A-DFBA9DA2A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0AAA350-F65E-4F2E-9E10-F0DE61EDE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FE66392-A268-4451-9D01-42C3428F70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2678EE4-1348-4585-A276-0346766F7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71AD-04DA-4627-AE5A-07C0304274B7}" type="datetimeFigureOut">
              <a:rPr lang="nl-NL" smtClean="0"/>
              <a:t>5-1-2021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7FA7947-D5F8-4DE6-B62A-9E9D1FA6F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A23753F-10E0-4947-87C9-BDA1AC8BA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5602-20CF-4A7A-9ECE-1039232A89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1676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2E971F5-0B1F-4B22-A0EF-A5081390C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D5FADD0-ADCE-4991-A341-35DEDD4FB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4B22E76-6CA7-4AA1-9505-67F7024252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571AD-04DA-4627-AE5A-07C0304274B7}" type="datetimeFigureOut">
              <a:rPr lang="nl-NL" smtClean="0"/>
              <a:t>5-1-2021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5271981-1E40-4B57-83DE-0693DBDA5C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574EE12-A62F-4B68-92E8-B334AF73D8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E5602-20CF-4A7A-9ECE-1039232A89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3533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Cursus ACT bij chronische pijn</a:t>
            </a:r>
            <a:endParaRPr lang="nl-NL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3632" y="4869160"/>
            <a:ext cx="6400800" cy="1752600"/>
          </a:xfrm>
        </p:spPr>
        <p:txBody>
          <a:bodyPr/>
          <a:lstStyle/>
          <a:p>
            <a:r>
              <a:rPr lang="nl-NL" dirty="0"/>
              <a:t>Karlein Schreurs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Programma</a:t>
            </a:r>
            <a:r>
              <a:rPr lang="en-US" dirty="0"/>
              <a:t> dag 1 </a:t>
            </a:r>
            <a:r>
              <a:rPr lang="nl-NL" dirty="0"/>
              <a:t>Basiscursus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nl-NL" sz="1500" dirty="0"/>
          </a:p>
          <a:p>
            <a:pPr eaLnBrk="1" hangingPunct="1">
              <a:buFontTx/>
              <a:buNone/>
            </a:pPr>
            <a:r>
              <a:rPr lang="nl-NL" sz="2400" dirty="0"/>
              <a:t>09.00 	 	Introductie en opstarten </a:t>
            </a:r>
          </a:p>
          <a:p>
            <a:pPr eaLnBrk="1" hangingPunct="1">
              <a:buFontTx/>
              <a:buNone/>
            </a:pPr>
            <a:r>
              <a:rPr lang="nl-NL" sz="2400" dirty="0"/>
              <a:t>10.15 koffie</a:t>
            </a:r>
          </a:p>
          <a:p>
            <a:pPr>
              <a:buNone/>
            </a:pPr>
            <a:r>
              <a:rPr lang="nl-NL" sz="2400" dirty="0"/>
              <a:t>10.30 		</a:t>
            </a:r>
            <a:r>
              <a:rPr lang="en-US" sz="2400" dirty="0"/>
              <a:t>Relational Frame Theory</a:t>
            </a:r>
          </a:p>
          <a:p>
            <a:pPr>
              <a:buNone/>
            </a:pPr>
            <a:r>
              <a:rPr lang="nl-NL" sz="2400" dirty="0"/>
              <a:t>11.45 lunch</a:t>
            </a:r>
          </a:p>
          <a:p>
            <a:pPr eaLnBrk="1" hangingPunct="1">
              <a:buFontTx/>
              <a:buNone/>
            </a:pPr>
            <a:r>
              <a:rPr lang="nl-NL" sz="2400" dirty="0"/>
              <a:t>13.00 		Het praktijkmodel van ACT (vervolg)</a:t>
            </a:r>
          </a:p>
          <a:p>
            <a:pPr>
              <a:buNone/>
            </a:pPr>
            <a:r>
              <a:rPr lang="nl-NL" sz="2400" dirty="0"/>
              <a:t>14.15 thee</a:t>
            </a:r>
          </a:p>
          <a:p>
            <a:pPr>
              <a:buNone/>
            </a:pPr>
            <a:r>
              <a:rPr lang="nl-NL" sz="2400" dirty="0"/>
              <a:t>14.30		Casusconceptualisatie en demonstratie</a:t>
            </a:r>
          </a:p>
          <a:p>
            <a:pPr eaLnBrk="1" hangingPunct="1">
              <a:buFontTx/>
              <a:buNone/>
            </a:pPr>
            <a:r>
              <a:rPr lang="nl-NL" sz="2400" dirty="0"/>
              <a:t>15.45 snack/fruit</a:t>
            </a:r>
          </a:p>
          <a:p>
            <a:pPr>
              <a:buNone/>
            </a:pPr>
            <a:r>
              <a:rPr lang="nl-NL" sz="2400" dirty="0"/>
              <a:t>16.00 		 Een nieuwe agenda: Handoefening</a:t>
            </a:r>
          </a:p>
          <a:p>
            <a:pPr>
              <a:buNone/>
            </a:pPr>
            <a:r>
              <a:rPr lang="nl-NL" sz="2400" dirty="0"/>
              <a:t>17.00  </a:t>
            </a:r>
          </a:p>
          <a:p>
            <a:pPr eaLnBrk="1" hangingPunct="1">
              <a:buFontTx/>
              <a:buNone/>
            </a:pPr>
            <a:endParaRPr lang="nl-NL" sz="15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 © prof. </a:t>
            </a:r>
            <a:r>
              <a:rPr lang="de-DE" dirty="0" err="1"/>
              <a:t>dr.</a:t>
            </a:r>
            <a:r>
              <a:rPr lang="de-DE" dirty="0"/>
              <a:t> KMG(Karlein) Schreurs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7735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Programma</a:t>
            </a:r>
            <a:r>
              <a:rPr lang="en-US" dirty="0"/>
              <a:t> dag 2 </a:t>
            </a:r>
            <a:r>
              <a:rPr lang="nl-NL" dirty="0"/>
              <a:t>Basiscursus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135560" y="1340768"/>
            <a:ext cx="7776864" cy="4680520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nl-NL" sz="15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NL" sz="2400" dirty="0"/>
              <a:t>09.00 		Regelgeleid gedrag: toepassingen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NL" sz="2400" dirty="0"/>
              <a:t>10.15 koffie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NL" sz="2400" dirty="0"/>
              <a:t>10.30 	 	Casusconceptualisatie/creatieve hopeloosheid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NL" sz="2400" dirty="0"/>
              <a:t>11.45 lunch</a:t>
            </a:r>
          </a:p>
          <a:p>
            <a:pPr>
              <a:lnSpc>
                <a:spcPct val="80000"/>
              </a:lnSpc>
              <a:buNone/>
            </a:pPr>
            <a:r>
              <a:rPr lang="nl-NL" sz="2400" dirty="0"/>
              <a:t>13.00 		Mindfulness/ Zelf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l-NL" sz="2400" dirty="0"/>
              <a:t>14.15 thee </a:t>
            </a:r>
          </a:p>
          <a:p>
            <a:pPr>
              <a:lnSpc>
                <a:spcPct val="80000"/>
              </a:lnSpc>
              <a:buNone/>
            </a:pPr>
            <a:r>
              <a:rPr lang="nl-NL" sz="2400" dirty="0"/>
              <a:t>14.30 		 Waarden</a:t>
            </a:r>
          </a:p>
          <a:p>
            <a:pPr>
              <a:lnSpc>
                <a:spcPct val="80000"/>
              </a:lnSpc>
              <a:buNone/>
            </a:pPr>
            <a:r>
              <a:rPr lang="nl-NL" sz="2400" dirty="0"/>
              <a:t>15.45 snack/fruit</a:t>
            </a:r>
          </a:p>
          <a:p>
            <a:pPr>
              <a:lnSpc>
                <a:spcPct val="80000"/>
              </a:lnSpc>
              <a:buNone/>
            </a:pPr>
            <a:r>
              <a:rPr lang="nl-NL" sz="2400" dirty="0"/>
              <a:t>16.00 		ACT in 10 minuten </a:t>
            </a:r>
          </a:p>
          <a:p>
            <a:pPr>
              <a:lnSpc>
                <a:spcPct val="80000"/>
              </a:lnSpc>
              <a:buNone/>
            </a:pPr>
            <a:r>
              <a:rPr lang="nl-NL" sz="2400" dirty="0"/>
              <a:t>			Hoe ga ik verder?</a:t>
            </a:r>
          </a:p>
          <a:p>
            <a:pPr>
              <a:lnSpc>
                <a:spcPct val="80000"/>
              </a:lnSpc>
              <a:buNone/>
            </a:pPr>
            <a:r>
              <a:rPr lang="nl-NL" sz="2400" dirty="0"/>
              <a:t>17.00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 © prof. </a:t>
            </a:r>
            <a:r>
              <a:rPr lang="de-DE" dirty="0" err="1"/>
              <a:t>dr.</a:t>
            </a:r>
            <a:r>
              <a:rPr lang="de-DE" dirty="0"/>
              <a:t> KMG(Karlein) Schreurs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061225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</Words>
  <Application>Microsoft Office PowerPoint</Application>
  <PresentationFormat>Breedbeeld</PresentationFormat>
  <Paragraphs>37</Paragraphs>
  <Slides>3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Cursus ACT bij chronische pijn</vt:lpstr>
      <vt:lpstr>Programma dag 1 Basiscursus</vt:lpstr>
      <vt:lpstr>Programma dag 2 Basiscursus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Cursus ACT bij chronische pijn</dc:title>
  <dc:creator>Karlein Schreurs</dc:creator>
  <cp:lastModifiedBy>Karlein Schreurs</cp:lastModifiedBy>
  <cp:revision>1</cp:revision>
  <dcterms:created xsi:type="dcterms:W3CDTF">2021-01-05T10:37:38Z</dcterms:created>
  <dcterms:modified xsi:type="dcterms:W3CDTF">2021-01-05T10:38:09Z</dcterms:modified>
</cp:coreProperties>
</file>