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handoutMasterIdLst>
    <p:handoutMasterId r:id="rId27"/>
  </p:handoutMasterIdLst>
  <p:sldIdLst>
    <p:sldId id="263" r:id="rId5"/>
    <p:sldId id="264" r:id="rId6"/>
    <p:sldId id="256" r:id="rId7"/>
    <p:sldId id="257" r:id="rId8"/>
    <p:sldId id="258" r:id="rId9"/>
    <p:sldId id="265" r:id="rId10"/>
    <p:sldId id="260" r:id="rId11"/>
    <p:sldId id="266" r:id="rId12"/>
    <p:sldId id="261" r:id="rId13"/>
    <p:sldId id="262" r:id="rId14"/>
    <p:sldId id="267" r:id="rId15"/>
    <p:sldId id="278" r:id="rId16"/>
    <p:sldId id="268" r:id="rId17"/>
    <p:sldId id="269" r:id="rId18"/>
    <p:sldId id="270" r:id="rId19"/>
    <p:sldId id="271" r:id="rId20"/>
    <p:sldId id="272" r:id="rId21"/>
    <p:sldId id="273" r:id="rId22"/>
    <p:sldId id="274" r:id="rId23"/>
    <p:sldId id="275" r:id="rId24"/>
    <p:sldId id="276" r:id="rId25"/>
    <p:sldId id="27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iter, Dorien" initials="RD" lastIdx="9" clrIdx="0">
    <p:extLst>
      <p:ext uri="{19B8F6BF-5375-455C-9EA6-DF929625EA0E}">
        <p15:presenceInfo xmlns:p15="http://schemas.microsoft.com/office/powerpoint/2012/main" userId="S-1-5-21-1557503258-228128219-3290977667-15945" providerId="AD"/>
      </p:ext>
    </p:extLst>
  </p:cmAuthor>
  <p:cmAuthor id="2" name="Angela van Dongen" initials="AvD"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7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2-11T16:13:56.946" idx="1">
    <p:pos x="2977" y="2089"/>
    <p:text>de term interventies wordt niet gebrukt binnen Omaha System.</p:text>
    <p:extLst>
      <p:ext uri="{C676402C-5697-4E1C-873F-D02D1690AC5C}">
        <p15:threadingInfo xmlns:p15="http://schemas.microsoft.com/office/powerpoint/2012/main" timeZoneBias="-60"/>
      </p:ext>
    </p:extLst>
  </p:cm>
  <p:cm authorId="1" dt="2015-12-11T16:14:24.607" idx="2">
    <p:pos x="4886" y="2672"/>
    <p:text>Deze termen worden binnen Omaha System niet gebruikt; (aandachts)gebieden, acties en actievlakken.</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12-11T16:15:29.693" idx="3">
    <p:pos x="916" y="1506"/>
    <p:text>Problem moet zijn gebieden.</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5-12-11T16:16:46.765" idx="4">
    <p:pos x="4240" y="527"/>
    <p:text>Binnen het Omaha System wordt niet gesproken over interventies.</p:text>
    <p:extLst>
      <p:ext uri="{C676402C-5697-4E1C-873F-D02D1690AC5C}">
        <p15:threadingInfo xmlns:p15="http://schemas.microsoft.com/office/powerpoint/2012/main" timeZoneBias="-60"/>
      </p:ext>
    </p:extLst>
  </p:cm>
  <p:cm authorId="1" dt="2015-12-11T16:17:38.923" idx="5">
    <p:pos x="3324" y="1471"/>
    <p:text>zijn onderverdeeld</p:text>
    <p:extLst>
      <p:ext uri="{C676402C-5697-4E1C-873F-D02D1690AC5C}">
        <p15:threadingInfo xmlns:p15="http://schemas.microsoft.com/office/powerpoint/2012/main" timeZoneBias="-60"/>
      </p:ext>
    </p:extLst>
  </p:cm>
  <p:cm authorId="1" dt="2015-12-11T16:21:27.908" idx="7">
    <p:pos x="1312" y="2346"/>
    <p:text>Case-management (met koppelstreepje)</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5-12-11T16:32:11.720" idx="9">
    <p:pos x="10" y="10"/>
    <p:text>Het zijn in feite twee onderwerpen in een presentatie. Uitleg over het Omaha System en het indicatiegesprek. Wat het moeilijk maakt om dit te combineren is dat binnen het Omaha System andere termen worden gebruikt dan binnen het indicatiegsprek. Dit kan het voor de gebruikers ook verwarrend maken. Is het nu een probleem of een aandachtsgebied, een interventie of een actie. Misschien is het mogelijk consequent voor de terminologie van het Omaha System te kiezen. Of anders de gebruikers heel helder te instrueren over het verschillend gebruik van terminologie.</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5-12-11T16:19:25.456" idx="6">
    <p:pos x="2811" y="354"/>
    <p:text>Dit is lastig; ik begrijp dat dit onderdeel uitmaakt van het gesprek. Maar participatieproblemen worden in Omaha System niet genoemd.</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5-12-11T16:22:33.071" idx="8">
    <p:pos x="2186" y="354"/>
    <p:text>Opnieuw, probleemdfinitie heeft geen plek binnen Omaha System. Het is me niet duidelijk of dit nu hoort bij de uitleg over Omaha System of dit hoort bij een ander systeem.</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C5738B-11A1-4869-BB88-3B9D68751AAA}" type="datetimeFigureOut">
              <a:rPr lang="nl-NL" smtClean="0"/>
              <a:pPr/>
              <a:t>11-11-2016</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A3FB7C-F06B-4EC4-AF94-C4E6BF5B240E}" type="slidenum">
              <a:rPr lang="nl-NL" smtClean="0"/>
              <a:pPr/>
              <a:t>‹nr.›</a:t>
            </a:fld>
            <a:endParaRPr lang="nl-NL"/>
          </a:p>
        </p:txBody>
      </p:sp>
    </p:spTree>
    <p:extLst>
      <p:ext uri="{BB962C8B-B14F-4D97-AF65-F5344CB8AC3E}">
        <p14:creationId xmlns:p14="http://schemas.microsoft.com/office/powerpoint/2010/main" val="42924769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03050"/>
            <a:ext cx="7772400" cy="1096633"/>
          </a:xfrm>
        </p:spPr>
        <p:txBody>
          <a:bodyPr/>
          <a:lstStyle/>
          <a:p>
            <a:r>
              <a:rPr lang="nl-NL"/>
              <a:t>Klik om de stijl te bewerken</a:t>
            </a:r>
            <a:endParaRPr lang="en-US" dirty="0"/>
          </a:p>
        </p:txBody>
      </p:sp>
      <p:sp>
        <p:nvSpPr>
          <p:cNvPr id="3" name="Subtitle 2"/>
          <p:cNvSpPr>
            <a:spLocks noGrp="1"/>
          </p:cNvSpPr>
          <p:nvPr>
            <p:ph type="subTitle" idx="1"/>
          </p:nvPr>
        </p:nvSpPr>
        <p:spPr>
          <a:xfrm>
            <a:off x="1371600" y="2701269"/>
            <a:ext cx="6400800" cy="293753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48BD724F-C31E-40F0-8406-BC0939490121}" type="datetimeFigureOut">
              <a:rPr lang="nl-NL" smtClean="0"/>
              <a:pPr/>
              <a:t>11-11-2016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6F6B40-D66B-44A4-9ACD-3853BEC722EC}" type="slidenum">
              <a:rPr lang="nl-NL" smtClean="0"/>
              <a:pPr/>
              <a:t>‹nr.›</a:t>
            </a:fld>
            <a:endParaRPr lang="nl-NL"/>
          </a:p>
        </p:txBody>
      </p:sp>
    </p:spTree>
    <p:extLst>
      <p:ext uri="{BB962C8B-B14F-4D97-AF65-F5344CB8AC3E}">
        <p14:creationId xmlns:p14="http://schemas.microsoft.com/office/powerpoint/2010/main" val="626084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48BD724F-C31E-40F0-8406-BC0939490121}" type="datetimeFigureOut">
              <a:rPr lang="nl-NL" smtClean="0"/>
              <a:pPr/>
              <a:t>11-11-2016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6F6B40-D66B-44A4-9ACD-3853BEC722EC}" type="slidenum">
              <a:rPr lang="nl-NL" smtClean="0"/>
              <a:pPr/>
              <a:t>‹nr.›</a:t>
            </a:fld>
            <a:endParaRPr lang="nl-NL"/>
          </a:p>
        </p:txBody>
      </p:sp>
    </p:spTree>
    <p:extLst>
      <p:ext uri="{BB962C8B-B14F-4D97-AF65-F5344CB8AC3E}">
        <p14:creationId xmlns:p14="http://schemas.microsoft.com/office/powerpoint/2010/main" val="302195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48BD724F-C31E-40F0-8406-BC0939490121}" type="datetimeFigureOut">
              <a:rPr lang="nl-NL" smtClean="0"/>
              <a:pPr/>
              <a:t>11-11-2016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6F6B40-D66B-44A4-9ACD-3853BEC722EC}" type="slidenum">
              <a:rPr lang="nl-NL" smtClean="0"/>
              <a:pPr/>
              <a:t>‹nr.›</a:t>
            </a:fld>
            <a:endParaRPr lang="nl-NL"/>
          </a:p>
        </p:txBody>
      </p:sp>
    </p:spTree>
    <p:extLst>
      <p:ext uri="{BB962C8B-B14F-4D97-AF65-F5344CB8AC3E}">
        <p14:creationId xmlns:p14="http://schemas.microsoft.com/office/powerpoint/2010/main" val="6315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48BD724F-C31E-40F0-8406-BC0939490121}" type="datetimeFigureOut">
              <a:rPr lang="nl-NL" smtClean="0"/>
              <a:pPr/>
              <a:t>11-11-2016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6F6B40-D66B-44A4-9ACD-3853BEC722EC}" type="slidenum">
              <a:rPr lang="nl-NL" smtClean="0"/>
              <a:pPr/>
              <a:t>‹nr.›</a:t>
            </a:fld>
            <a:endParaRPr lang="nl-NL"/>
          </a:p>
        </p:txBody>
      </p:sp>
    </p:spTree>
    <p:extLst>
      <p:ext uri="{BB962C8B-B14F-4D97-AF65-F5344CB8AC3E}">
        <p14:creationId xmlns:p14="http://schemas.microsoft.com/office/powerpoint/2010/main" val="194505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nl-NL"/>
              <a:t>Klik om de stijl te bewerken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BD724F-C31E-40F0-8406-BC0939490121}" type="datetimeFigureOut">
              <a:rPr lang="nl-NL" smtClean="0"/>
              <a:pPr/>
              <a:t>11-11-2016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6F6B40-D66B-44A4-9ACD-3853BEC722EC}" type="slidenum">
              <a:rPr lang="nl-NL" smtClean="0"/>
              <a:pPr/>
              <a:t>‹nr.›</a:t>
            </a:fld>
            <a:endParaRPr lang="nl-NL"/>
          </a:p>
        </p:txBody>
      </p:sp>
    </p:spTree>
    <p:extLst>
      <p:ext uri="{BB962C8B-B14F-4D97-AF65-F5344CB8AC3E}">
        <p14:creationId xmlns:p14="http://schemas.microsoft.com/office/powerpoint/2010/main" val="429107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457200" y="975683"/>
            <a:ext cx="8229600" cy="886984"/>
          </a:xfrm>
        </p:spPr>
        <p:txBody>
          <a:bodyPr/>
          <a:lstStyle/>
          <a:p>
            <a:r>
              <a:rPr lang="nl-NL"/>
              <a:t>Klik om de stijl te bewerken</a:t>
            </a:r>
            <a:endParaRPr lang="en-US" dirty="0"/>
          </a:p>
        </p:txBody>
      </p:sp>
      <p:sp>
        <p:nvSpPr>
          <p:cNvPr id="3" name="Content Placeholder 2"/>
          <p:cNvSpPr>
            <a:spLocks noGrp="1"/>
          </p:cNvSpPr>
          <p:nvPr>
            <p:ph sz="half" idx="1"/>
          </p:nvPr>
        </p:nvSpPr>
        <p:spPr>
          <a:xfrm>
            <a:off x="457200" y="2026339"/>
            <a:ext cx="4038600" cy="17416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48200" y="2026339"/>
            <a:ext cx="4038600" cy="17416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48BD724F-C31E-40F0-8406-BC0939490121}" type="datetimeFigureOut">
              <a:rPr lang="nl-NL" smtClean="0"/>
              <a:pPr/>
              <a:t>11-11-2016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46F6B40-D66B-44A4-9ACD-3853BEC722EC}" type="slidenum">
              <a:rPr lang="nl-NL" smtClean="0"/>
              <a:pPr/>
              <a:t>‹nr.›</a:t>
            </a:fld>
            <a:endParaRPr lang="nl-NL"/>
          </a:p>
        </p:txBody>
      </p:sp>
    </p:spTree>
    <p:extLst>
      <p:ext uri="{BB962C8B-B14F-4D97-AF65-F5344CB8AC3E}">
        <p14:creationId xmlns:p14="http://schemas.microsoft.com/office/powerpoint/2010/main" val="164926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nl-NL"/>
              <a:t>Klik om de stijl te bewerken</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48BD724F-C31E-40F0-8406-BC0939490121}" type="datetimeFigureOut">
              <a:rPr lang="nl-NL" smtClean="0"/>
              <a:pPr/>
              <a:t>11-11-2016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46F6B40-D66B-44A4-9ACD-3853BEC722EC}" type="slidenum">
              <a:rPr lang="nl-NL" smtClean="0"/>
              <a:pPr/>
              <a:t>‹nr.›</a:t>
            </a:fld>
            <a:endParaRPr lang="nl-NL"/>
          </a:p>
        </p:txBody>
      </p:sp>
    </p:spTree>
    <p:extLst>
      <p:ext uri="{BB962C8B-B14F-4D97-AF65-F5344CB8AC3E}">
        <p14:creationId xmlns:p14="http://schemas.microsoft.com/office/powerpoint/2010/main" val="3738646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48BD724F-C31E-40F0-8406-BC0939490121}" type="datetimeFigureOut">
              <a:rPr lang="nl-NL" smtClean="0"/>
              <a:pPr/>
              <a:t>11-11-2016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46F6B40-D66B-44A4-9ACD-3853BEC722EC}" type="slidenum">
              <a:rPr lang="nl-NL" smtClean="0"/>
              <a:pPr/>
              <a:t>‹nr.›</a:t>
            </a:fld>
            <a:endParaRPr lang="nl-NL"/>
          </a:p>
        </p:txBody>
      </p:sp>
    </p:spTree>
    <p:extLst>
      <p:ext uri="{BB962C8B-B14F-4D97-AF65-F5344CB8AC3E}">
        <p14:creationId xmlns:p14="http://schemas.microsoft.com/office/powerpoint/2010/main" val="239017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D724F-C31E-40F0-8406-BC0939490121}" type="datetimeFigureOut">
              <a:rPr lang="nl-NL" smtClean="0"/>
              <a:pPr/>
              <a:t>11-11-2016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46F6B40-D66B-44A4-9ACD-3853BEC722EC}" type="slidenum">
              <a:rPr lang="nl-NL" smtClean="0"/>
              <a:pPr/>
              <a:t>‹nr.›</a:t>
            </a:fld>
            <a:endParaRPr lang="nl-NL"/>
          </a:p>
        </p:txBody>
      </p:sp>
    </p:spTree>
    <p:extLst>
      <p:ext uri="{BB962C8B-B14F-4D97-AF65-F5344CB8AC3E}">
        <p14:creationId xmlns:p14="http://schemas.microsoft.com/office/powerpoint/2010/main" val="117071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nl-NL"/>
              <a:t>Klik om de stijl te bewerken</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48BD724F-C31E-40F0-8406-BC0939490121}" type="datetimeFigureOut">
              <a:rPr lang="nl-NL" smtClean="0"/>
              <a:pPr/>
              <a:t>11-11-2016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46F6B40-D66B-44A4-9ACD-3853BEC722EC}" type="slidenum">
              <a:rPr lang="nl-NL" smtClean="0"/>
              <a:pPr/>
              <a:t>‹nr.›</a:t>
            </a:fld>
            <a:endParaRPr lang="nl-NL"/>
          </a:p>
        </p:txBody>
      </p:sp>
    </p:spTree>
    <p:extLst>
      <p:ext uri="{BB962C8B-B14F-4D97-AF65-F5344CB8AC3E}">
        <p14:creationId xmlns:p14="http://schemas.microsoft.com/office/powerpoint/2010/main" val="8611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48BD724F-C31E-40F0-8406-BC0939490121}" type="datetimeFigureOut">
              <a:rPr lang="nl-NL" smtClean="0"/>
              <a:pPr/>
              <a:t>11-11-2016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46F6B40-D66B-44A4-9ACD-3853BEC722EC}" type="slidenum">
              <a:rPr lang="nl-NL" smtClean="0"/>
              <a:pPr/>
              <a:t>‹nr.›</a:t>
            </a:fld>
            <a:endParaRPr lang="nl-NL"/>
          </a:p>
        </p:txBody>
      </p:sp>
    </p:spTree>
    <p:extLst>
      <p:ext uri="{BB962C8B-B14F-4D97-AF65-F5344CB8AC3E}">
        <p14:creationId xmlns:p14="http://schemas.microsoft.com/office/powerpoint/2010/main" val="109594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70858"/>
            <a:ext cx="8229600" cy="86279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457200" y="2023935"/>
            <a:ext cx="8229600" cy="410222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D724F-C31E-40F0-8406-BC0939490121}" type="datetimeFigureOut">
              <a:rPr lang="nl-NL" smtClean="0"/>
              <a:pPr/>
              <a:t>11-11-2016</a:t>
            </a:fld>
            <a:endParaRPr lang="nl-NL"/>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F6B40-D66B-44A4-9ACD-3853BEC722EC}" type="slidenum">
              <a:rPr lang="nl-NL" smtClean="0"/>
              <a:pPr/>
              <a:t>‹nr.›</a:t>
            </a:fld>
            <a:endParaRPr lang="nl-NL"/>
          </a:p>
        </p:txBody>
      </p:sp>
    </p:spTree>
    <p:extLst>
      <p:ext uri="{BB962C8B-B14F-4D97-AF65-F5344CB8AC3E}">
        <p14:creationId xmlns:p14="http://schemas.microsoft.com/office/powerpoint/2010/main" val="32842055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4294967295"/>
          </p:nvPr>
        </p:nvSpPr>
        <p:spPr>
          <a:xfrm>
            <a:off x="0" y="1700213"/>
            <a:ext cx="8229600" cy="4525962"/>
          </a:xfrm>
        </p:spPr>
        <p:txBody>
          <a:bodyPr>
            <a:normAutofit/>
          </a:bodyPr>
          <a:lstStyle/>
          <a:p>
            <a:endParaRPr lang="nl-NL" dirty="0"/>
          </a:p>
          <a:p>
            <a:endParaRPr lang="nl-NL" dirty="0"/>
          </a:p>
          <a:p>
            <a:r>
              <a:rPr lang="nl-NL" sz="4400" dirty="0">
                <a:latin typeface="Calibri" pitchFamily="34" charset="0"/>
              </a:rPr>
              <a:t>OMAHA systematiek     </a:t>
            </a:r>
          </a:p>
          <a:p>
            <a:endParaRPr lang="nl-NL" sz="4400" dirty="0">
              <a:latin typeface="Calibri" pitchFamily="34" charset="0"/>
            </a:endParaRPr>
          </a:p>
          <a:p>
            <a:endParaRPr lang="nl-NL" sz="4400" dirty="0">
              <a:latin typeface="Calibri" pitchFamily="34" charset="0"/>
            </a:endParaRPr>
          </a:p>
          <a:p>
            <a:pPr marL="0" indent="0">
              <a:buNone/>
            </a:pPr>
            <a:r>
              <a:rPr lang="nl-NL" sz="4400" dirty="0">
                <a:latin typeface="Calibri" pitchFamily="34" charset="0"/>
              </a:rPr>
              <a:t>     </a:t>
            </a:r>
            <a:endParaRPr lang="nl-NL" sz="3200" dirty="0">
              <a:latin typeface="Calibri" pitchFamily="34" charset="0"/>
            </a:endParaRPr>
          </a:p>
        </p:txBody>
      </p:sp>
      <p:pic>
        <p:nvPicPr>
          <p:cNvPr id="6" name="Afbeelding 5" descr="Omaha"/>
          <p:cNvPicPr/>
          <p:nvPr/>
        </p:nvPicPr>
        <p:blipFill>
          <a:blip r:embed="rId2" cstate="print"/>
          <a:srcRect/>
          <a:stretch>
            <a:fillRect/>
          </a:stretch>
        </p:blipFill>
        <p:spPr bwMode="auto">
          <a:xfrm>
            <a:off x="6012160" y="548680"/>
            <a:ext cx="2592288" cy="158417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latin typeface="Calibri" panose="020F0502020204030204" pitchFamily="34" charset="0"/>
              </a:rPr>
              <a:t>Stap 4 </a:t>
            </a:r>
            <a:br>
              <a:rPr lang="nl-NL" dirty="0">
                <a:latin typeface="Calibri" panose="020F0502020204030204" pitchFamily="34" charset="0"/>
              </a:rPr>
            </a:br>
            <a:r>
              <a:rPr lang="nl-NL" dirty="0">
                <a:latin typeface="Calibri" panose="020F0502020204030204" pitchFamily="34" charset="0"/>
              </a:rPr>
              <a:t>vast stellen van de interventies</a:t>
            </a:r>
            <a:endParaRPr lang="nl-NL" dirty="0"/>
          </a:p>
        </p:txBody>
      </p:sp>
      <p:sp>
        <p:nvSpPr>
          <p:cNvPr id="3" name="Tijdelijke aanduiding voor inhoud 2"/>
          <p:cNvSpPr>
            <a:spLocks noGrp="1"/>
          </p:cNvSpPr>
          <p:nvPr>
            <p:ph idx="1"/>
          </p:nvPr>
        </p:nvSpPr>
        <p:spPr/>
        <p:txBody>
          <a:bodyPr>
            <a:normAutofit lnSpcReduction="10000"/>
          </a:bodyPr>
          <a:lstStyle/>
          <a:p>
            <a:pPr marL="0" indent="0">
              <a:buFont typeface="Lucida Grande"/>
              <a:buNone/>
              <a:defRPr/>
            </a:pPr>
            <a:r>
              <a:rPr lang="nl-NL" b="1" dirty="0">
                <a:latin typeface="Calibri" panose="020F0502020204030204" pitchFamily="34" charset="0"/>
              </a:rPr>
              <a:t>Per aandachtsgebied codeer je de interventies </a:t>
            </a:r>
            <a:br>
              <a:rPr lang="nl-NL" b="1" dirty="0">
                <a:latin typeface="Calibri" panose="020F0502020204030204" pitchFamily="34" charset="0"/>
              </a:rPr>
            </a:br>
            <a:endParaRPr lang="nl-NL" b="1" dirty="0">
              <a:latin typeface="Calibri" panose="020F0502020204030204" pitchFamily="34" charset="0"/>
            </a:endParaRPr>
          </a:p>
          <a:p>
            <a:pPr marL="0" indent="0">
              <a:buFont typeface="Lucida Grande"/>
              <a:buNone/>
              <a:defRPr/>
            </a:pPr>
            <a:r>
              <a:rPr lang="nl-NL" dirty="0">
                <a:latin typeface="Calibri" panose="020F0502020204030204" pitchFamily="34" charset="0"/>
              </a:rPr>
              <a:t>De interventies zijn onderverdeelt in 4 hoofdgroepen: </a:t>
            </a:r>
          </a:p>
          <a:p>
            <a:pPr>
              <a:buFont typeface="Wingdings" panose="05000000000000000000" pitchFamily="2" charset="2"/>
              <a:buChar char="v"/>
              <a:defRPr/>
            </a:pPr>
            <a:r>
              <a:rPr lang="nl-NL" dirty="0">
                <a:latin typeface="Calibri" panose="020F0502020204030204" pitchFamily="34" charset="0"/>
              </a:rPr>
              <a:t>Advies, instructie, begeleiding </a:t>
            </a:r>
          </a:p>
          <a:p>
            <a:pPr>
              <a:buFont typeface="Wingdings" panose="05000000000000000000" pitchFamily="2" charset="2"/>
              <a:buChar char="v"/>
              <a:defRPr/>
            </a:pPr>
            <a:r>
              <a:rPr lang="nl-NL" dirty="0">
                <a:latin typeface="Calibri" panose="020F0502020204030204" pitchFamily="34" charset="0"/>
              </a:rPr>
              <a:t>Behandeling </a:t>
            </a:r>
          </a:p>
          <a:p>
            <a:pPr>
              <a:buFont typeface="Wingdings" panose="05000000000000000000" pitchFamily="2" charset="2"/>
              <a:buChar char="v"/>
              <a:defRPr/>
            </a:pPr>
            <a:r>
              <a:rPr lang="nl-NL" dirty="0">
                <a:latin typeface="Calibri" panose="020F0502020204030204" pitchFamily="34" charset="0"/>
              </a:rPr>
              <a:t>Case management </a:t>
            </a:r>
          </a:p>
          <a:p>
            <a:pPr>
              <a:buFont typeface="Wingdings" panose="05000000000000000000" pitchFamily="2" charset="2"/>
              <a:buChar char="v"/>
              <a:defRPr/>
            </a:pPr>
            <a:r>
              <a:rPr lang="nl-NL" dirty="0">
                <a:latin typeface="Calibri" panose="020F0502020204030204" pitchFamily="34" charset="0"/>
              </a:rPr>
              <a:t>Monitoren, bewaken</a:t>
            </a:r>
          </a:p>
          <a:p>
            <a:pPr>
              <a:defRPr/>
            </a:pPr>
            <a:endParaRPr lang="nl-NL" dirty="0">
              <a:latin typeface="Calibri" panose="020F0502020204030204" pitchFamily="34" charset="0"/>
            </a:endParaRPr>
          </a:p>
          <a:p>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1520" y="332656"/>
            <a:ext cx="8229600" cy="1143000"/>
          </a:xfrm>
        </p:spPr>
        <p:txBody>
          <a:bodyPr>
            <a:noAutofit/>
          </a:bodyPr>
          <a:lstStyle/>
          <a:p>
            <a:br>
              <a:rPr lang="nl-NL" sz="3600" dirty="0"/>
            </a:br>
            <a:r>
              <a:rPr lang="nl-NL" sz="3700" dirty="0">
                <a:latin typeface="Calibri" pitchFamily="34" charset="0"/>
              </a:rPr>
              <a:t>Stap 5</a:t>
            </a:r>
            <a:br>
              <a:rPr lang="nl-NL" sz="3700" dirty="0">
                <a:latin typeface="Calibri" pitchFamily="34" charset="0"/>
              </a:rPr>
            </a:br>
            <a:r>
              <a:rPr lang="nl-NL" sz="3700" dirty="0">
                <a:latin typeface="Calibri" pitchFamily="34" charset="0"/>
              </a:rPr>
              <a:t>opstellen een zorgplan /indicatie</a:t>
            </a:r>
          </a:p>
        </p:txBody>
      </p:sp>
      <p:sp>
        <p:nvSpPr>
          <p:cNvPr id="2" name="Tijdelijke aanduiding voor inhoud 1"/>
          <p:cNvSpPr>
            <a:spLocks noGrp="1"/>
          </p:cNvSpPr>
          <p:nvPr>
            <p:ph idx="1"/>
          </p:nvPr>
        </p:nvSpPr>
        <p:spPr>
          <a:xfrm>
            <a:off x="457200" y="2420888"/>
            <a:ext cx="8229600" cy="3586403"/>
          </a:xfrm>
        </p:spPr>
        <p:txBody>
          <a:bodyPr/>
          <a:lstStyle/>
          <a:p>
            <a:r>
              <a:rPr lang="nl-NL" dirty="0">
                <a:latin typeface="Calibri" pitchFamily="34" charset="0"/>
              </a:rPr>
              <a:t>Alle gegevens die geïnventariseerd zijn in stap 1 t/m 4 beschrijf je in het zorgplan.</a:t>
            </a:r>
          </a:p>
          <a:p>
            <a:endParaRPr lang="nl-NL" dirty="0">
              <a:latin typeface="Calibri" pitchFamily="34" charset="0"/>
            </a:endParaRPr>
          </a:p>
          <a:p>
            <a:r>
              <a:rPr lang="nl-NL" dirty="0">
                <a:latin typeface="Calibri" pitchFamily="34" charset="0"/>
              </a:rPr>
              <a:t> Per aandachtgebied wordt  een plan uitgewerkt.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t>Opdracht</a:t>
            </a:r>
          </a:p>
        </p:txBody>
      </p:sp>
      <p:sp>
        <p:nvSpPr>
          <p:cNvPr id="2" name="Tijdelijke aanduiding voor inhoud 1"/>
          <p:cNvSpPr>
            <a:spLocks noGrp="1"/>
          </p:cNvSpPr>
          <p:nvPr>
            <p:ph idx="1"/>
          </p:nvPr>
        </p:nvSpPr>
        <p:spPr/>
        <p:txBody>
          <a:bodyPr>
            <a:normAutofit fontScale="92500"/>
          </a:bodyPr>
          <a:lstStyle/>
          <a:p>
            <a:pPr>
              <a:buNone/>
            </a:pPr>
            <a:r>
              <a:rPr lang="nl-NL" dirty="0"/>
              <a:t>Label de volgende verpleegproblemen aan Omaha:</a:t>
            </a:r>
          </a:p>
          <a:p>
            <a:pPr>
              <a:buNone/>
            </a:pPr>
            <a:endParaRPr lang="nl-NL" dirty="0"/>
          </a:p>
          <a:p>
            <a:pPr>
              <a:buNone/>
            </a:pPr>
            <a:r>
              <a:rPr lang="nl-NL" dirty="0"/>
              <a:t>Cliënt heeft n.a.v. een Heup OK een OK wond deze moet 2x per dag verbonden worden.</a:t>
            </a:r>
          </a:p>
          <a:p>
            <a:pPr>
              <a:buNone/>
            </a:pPr>
            <a:r>
              <a:rPr lang="nl-NL" dirty="0"/>
              <a:t>Cliënt heeft Diabetes </a:t>
            </a:r>
            <a:r>
              <a:rPr lang="nl-NL" dirty="0" err="1"/>
              <a:t>Melitus</a:t>
            </a:r>
            <a:r>
              <a:rPr lang="nl-NL" dirty="0"/>
              <a:t> type 1 Hij heeft door de ziekenhuisopname geen grip meer op zijn glucose waardes door veranderde voeding en activiteit.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idx="4294967295"/>
          </p:nvPr>
        </p:nvSpPr>
        <p:spPr>
          <a:xfrm>
            <a:off x="0" y="1752600"/>
            <a:ext cx="7772400" cy="1830388"/>
          </a:xfrm>
        </p:spPr>
        <p:txBody>
          <a:bodyPr/>
          <a:lstStyle/>
          <a:p>
            <a:r>
              <a:rPr lang="nl-NL" dirty="0"/>
              <a:t>Het indicatie gesprek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latin typeface="Calibri" pitchFamily="34" charset="0"/>
              </a:rPr>
              <a:t>Belangrijkste doel</a:t>
            </a:r>
          </a:p>
        </p:txBody>
      </p:sp>
      <p:sp>
        <p:nvSpPr>
          <p:cNvPr id="3" name="Tijdelijke aanduiding voor inhoud 2"/>
          <p:cNvSpPr>
            <a:spLocks noGrp="1"/>
          </p:cNvSpPr>
          <p:nvPr>
            <p:ph idx="1"/>
          </p:nvPr>
        </p:nvSpPr>
        <p:spPr/>
        <p:txBody>
          <a:bodyPr>
            <a:normAutofit fontScale="92500" lnSpcReduction="10000"/>
          </a:bodyPr>
          <a:lstStyle/>
          <a:p>
            <a:endParaRPr lang="nl-NL" dirty="0"/>
          </a:p>
          <a:p>
            <a:endParaRPr lang="nl-NL" dirty="0"/>
          </a:p>
          <a:p>
            <a:r>
              <a:rPr lang="nl-NL" dirty="0">
                <a:latin typeface="Calibri" pitchFamily="34" charset="0"/>
              </a:rPr>
              <a:t>Vraag van cliënt staat centraal</a:t>
            </a:r>
          </a:p>
          <a:p>
            <a:endParaRPr lang="nl-NL" dirty="0">
              <a:latin typeface="Calibri" pitchFamily="34" charset="0"/>
            </a:endParaRPr>
          </a:p>
          <a:p>
            <a:r>
              <a:rPr lang="nl-NL" dirty="0">
                <a:latin typeface="Calibri" pitchFamily="34" charset="0"/>
              </a:rPr>
              <a:t>De zorgbehoeften/ ondersteuningbehoeften worden in kaart gebracht</a:t>
            </a:r>
          </a:p>
          <a:p>
            <a:endParaRPr lang="nl-NL" dirty="0">
              <a:latin typeface="Calibri" pitchFamily="34" charset="0"/>
            </a:endParaRPr>
          </a:p>
          <a:p>
            <a:r>
              <a:rPr lang="nl-NL" dirty="0">
                <a:latin typeface="Calibri" pitchFamily="34" charset="0"/>
              </a:rPr>
              <a:t>Cliënt behoud eigen regie.</a:t>
            </a:r>
          </a:p>
          <a:p>
            <a:endParaRPr lang="nl-NL" dirty="0">
              <a:latin typeface="Calibri" pitchFamily="34" charset="0"/>
            </a:endParaRPr>
          </a:p>
          <a:p>
            <a:endParaRPr lang="nl-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nl-NL" sz="3600" dirty="0">
                <a:latin typeface="Calibri" pitchFamily="34" charset="0"/>
              </a:rPr>
              <a:t>Voorafgaand aan het gesprek</a:t>
            </a:r>
          </a:p>
        </p:txBody>
      </p:sp>
      <p:sp>
        <p:nvSpPr>
          <p:cNvPr id="5" name="Tijdelijke aanduiding voor inhoud 4"/>
          <p:cNvSpPr>
            <a:spLocks noGrp="1"/>
          </p:cNvSpPr>
          <p:nvPr>
            <p:ph idx="1"/>
          </p:nvPr>
        </p:nvSpPr>
        <p:spPr/>
        <p:txBody>
          <a:bodyPr>
            <a:normAutofit fontScale="92500" lnSpcReduction="10000"/>
          </a:bodyPr>
          <a:lstStyle/>
          <a:p>
            <a:r>
              <a:rPr lang="nl-NL" dirty="0">
                <a:latin typeface="Calibri" pitchFamily="34" charset="0"/>
              </a:rPr>
              <a:t>Goede voorbereiding </a:t>
            </a:r>
          </a:p>
          <a:p>
            <a:endParaRPr lang="nl-NL" dirty="0">
              <a:latin typeface="Calibri" pitchFamily="34" charset="0"/>
            </a:endParaRPr>
          </a:p>
          <a:p>
            <a:r>
              <a:rPr lang="nl-NL" dirty="0">
                <a:latin typeface="Calibri" pitchFamily="34" charset="0"/>
              </a:rPr>
              <a:t>Informatie over de huidige leefsituatie</a:t>
            </a:r>
          </a:p>
          <a:p>
            <a:endParaRPr lang="nl-NL" dirty="0">
              <a:latin typeface="Calibri" pitchFamily="34" charset="0"/>
            </a:endParaRPr>
          </a:p>
          <a:p>
            <a:r>
              <a:rPr lang="nl-NL" dirty="0">
                <a:latin typeface="Calibri" pitchFamily="34" charset="0"/>
              </a:rPr>
              <a:t>Inzicht op mogelijke oplossingen die de wijkvoorzieningen kunnen bieden.</a:t>
            </a:r>
          </a:p>
          <a:p>
            <a:endParaRPr lang="nl-NL" dirty="0">
              <a:latin typeface="Calibri" pitchFamily="34" charset="0"/>
            </a:endParaRPr>
          </a:p>
          <a:p>
            <a:r>
              <a:rPr lang="nl-NL" dirty="0">
                <a:latin typeface="Calibri" pitchFamily="34" charset="0"/>
              </a:rPr>
              <a:t>Bedenk welke positie en rol je aanneemt.</a:t>
            </a:r>
          </a:p>
          <a:p>
            <a:endParaRPr lang="nl-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sz="3600" dirty="0">
                <a:latin typeface="Calibri" pitchFamily="34" charset="0"/>
              </a:rPr>
              <a:t>Introductie</a:t>
            </a:r>
            <a:r>
              <a:rPr lang="nl-NL" dirty="0"/>
              <a:t> </a:t>
            </a:r>
          </a:p>
        </p:txBody>
      </p:sp>
      <p:sp>
        <p:nvSpPr>
          <p:cNvPr id="2" name="Tijdelijke aanduiding voor inhoud 1"/>
          <p:cNvSpPr>
            <a:spLocks noGrp="1"/>
          </p:cNvSpPr>
          <p:nvPr>
            <p:ph idx="1"/>
          </p:nvPr>
        </p:nvSpPr>
        <p:spPr/>
        <p:txBody>
          <a:bodyPr/>
          <a:lstStyle/>
          <a:p>
            <a:r>
              <a:rPr lang="nl-NL" dirty="0">
                <a:latin typeface="Calibri" pitchFamily="34" charset="0"/>
              </a:rPr>
              <a:t>Inzet: formeel of informeel?</a:t>
            </a:r>
          </a:p>
          <a:p>
            <a:endParaRPr lang="nl-NL" dirty="0">
              <a:latin typeface="Calibri" pitchFamily="34" charset="0"/>
            </a:endParaRPr>
          </a:p>
          <a:p>
            <a:r>
              <a:rPr lang="nl-NL" dirty="0">
                <a:latin typeface="Calibri" pitchFamily="34" charset="0"/>
              </a:rPr>
              <a:t>“Structuur kan helpen”</a:t>
            </a:r>
          </a:p>
          <a:p>
            <a:endParaRPr lang="nl-NL" dirty="0">
              <a:latin typeface="Calibri" pitchFamily="34" charset="0"/>
            </a:endParaRPr>
          </a:p>
          <a:p>
            <a:r>
              <a:rPr lang="nl-NL" dirty="0">
                <a:latin typeface="Calibri" pitchFamily="34" charset="0"/>
              </a:rPr>
              <a:t>Duidelijkheid en doel uitspreken.</a:t>
            </a:r>
          </a:p>
          <a:p>
            <a:endParaRPr lang="nl-NL" dirty="0">
              <a:latin typeface="Calibri" pitchFamily="34" charset="0"/>
            </a:endParaRPr>
          </a:p>
          <a:p>
            <a:r>
              <a:rPr lang="nl-NL" dirty="0">
                <a:latin typeface="Calibri" pitchFamily="34" charset="0"/>
              </a:rPr>
              <a:t>Besteed tijd: aan uitleg en onduidelijkheden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NL" sz="3600" dirty="0">
                <a:latin typeface="Calibri" pitchFamily="34" charset="0"/>
              </a:rPr>
              <a:t>Positie verheldering</a:t>
            </a:r>
          </a:p>
        </p:txBody>
      </p:sp>
      <p:sp>
        <p:nvSpPr>
          <p:cNvPr id="2" name="Tijdelijke aanduiding voor inhoud 1"/>
          <p:cNvSpPr>
            <a:spLocks noGrp="1"/>
          </p:cNvSpPr>
          <p:nvPr>
            <p:ph idx="1"/>
          </p:nvPr>
        </p:nvSpPr>
        <p:spPr/>
        <p:txBody>
          <a:bodyPr/>
          <a:lstStyle/>
          <a:p>
            <a:r>
              <a:rPr lang="nl-NL" dirty="0">
                <a:latin typeface="Calibri" pitchFamily="34" charset="0"/>
              </a:rPr>
              <a:t>Rolverwachting van cliënt</a:t>
            </a:r>
          </a:p>
          <a:p>
            <a:pPr>
              <a:buNone/>
            </a:pPr>
            <a:endParaRPr lang="nl-NL" dirty="0">
              <a:latin typeface="Calibri" pitchFamily="34" charset="0"/>
            </a:endParaRPr>
          </a:p>
          <a:p>
            <a:r>
              <a:rPr lang="nl-NL" dirty="0">
                <a:latin typeface="Calibri" pitchFamily="34" charset="0"/>
              </a:rPr>
              <a:t>Positie van de indicatiesteller in de eigen organisatie</a:t>
            </a:r>
          </a:p>
          <a:p>
            <a:pPr>
              <a:buNone/>
            </a:pPr>
            <a:endParaRPr lang="nl-NL" dirty="0">
              <a:latin typeface="Calibri" pitchFamily="34" charset="0"/>
            </a:endParaRPr>
          </a:p>
          <a:p>
            <a:r>
              <a:rPr lang="nl-NL" dirty="0">
                <a:latin typeface="Calibri" pitchFamily="34" charset="0"/>
              </a:rPr>
              <a:t>Positie van de indicatiesteller in het gesprek</a:t>
            </a:r>
          </a:p>
          <a:p>
            <a:endParaRPr lang="nl-NL" dirty="0">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NL" sz="3600" dirty="0">
                <a:latin typeface="Calibri" pitchFamily="34" charset="0"/>
              </a:rPr>
              <a:t>Vraag verheldering</a:t>
            </a:r>
          </a:p>
        </p:txBody>
      </p:sp>
      <p:sp>
        <p:nvSpPr>
          <p:cNvPr id="2" name="Tijdelijke aanduiding voor inhoud 1"/>
          <p:cNvSpPr>
            <a:spLocks noGrp="1"/>
          </p:cNvSpPr>
          <p:nvPr>
            <p:ph idx="1"/>
          </p:nvPr>
        </p:nvSpPr>
        <p:spPr/>
        <p:txBody>
          <a:bodyPr/>
          <a:lstStyle/>
          <a:p>
            <a:r>
              <a:rPr lang="nl-NL" dirty="0">
                <a:latin typeface="Calibri" pitchFamily="34" charset="0"/>
              </a:rPr>
              <a:t>Vraag van cliënt staat centraal.</a:t>
            </a:r>
          </a:p>
          <a:p>
            <a:endParaRPr lang="nl-NL" dirty="0">
              <a:latin typeface="Calibri" pitchFamily="34" charset="0"/>
            </a:endParaRPr>
          </a:p>
          <a:p>
            <a:r>
              <a:rPr lang="nl-NL" dirty="0">
                <a:latin typeface="Calibri" pitchFamily="34" charset="0"/>
              </a:rPr>
              <a:t>De vraag achter de vraag duidelijk  krijgen.</a:t>
            </a:r>
          </a:p>
          <a:p>
            <a:endParaRPr lang="nl-NL" dirty="0">
              <a:latin typeface="Calibri" pitchFamily="34" charset="0"/>
            </a:endParaRPr>
          </a:p>
          <a:p>
            <a:r>
              <a:rPr lang="nl-NL" dirty="0">
                <a:latin typeface="Calibri" pitchFamily="34" charset="0"/>
              </a:rPr>
              <a:t>De wens van de cliënt is het ideale doel.</a:t>
            </a:r>
          </a:p>
          <a:p>
            <a:pPr>
              <a:buNone/>
            </a:pPr>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NL" sz="3600" dirty="0">
                <a:latin typeface="Calibri" pitchFamily="34" charset="0"/>
              </a:rPr>
              <a:t>Probleem oriëntatie</a:t>
            </a:r>
          </a:p>
        </p:txBody>
      </p:sp>
      <p:sp>
        <p:nvSpPr>
          <p:cNvPr id="2" name="Tijdelijke aanduiding voor inhoud 1"/>
          <p:cNvSpPr>
            <a:spLocks noGrp="1"/>
          </p:cNvSpPr>
          <p:nvPr>
            <p:ph idx="1"/>
          </p:nvPr>
        </p:nvSpPr>
        <p:spPr/>
        <p:txBody>
          <a:bodyPr>
            <a:normAutofit lnSpcReduction="10000"/>
          </a:bodyPr>
          <a:lstStyle/>
          <a:p>
            <a:r>
              <a:rPr lang="nl-NL" dirty="0">
                <a:latin typeface="Calibri" pitchFamily="34" charset="0"/>
              </a:rPr>
              <a:t>Beoordeling van de situatie</a:t>
            </a:r>
          </a:p>
          <a:p>
            <a:endParaRPr lang="nl-NL" dirty="0">
              <a:latin typeface="Calibri" pitchFamily="34" charset="0"/>
            </a:endParaRPr>
          </a:p>
          <a:p>
            <a:r>
              <a:rPr lang="nl-NL" dirty="0">
                <a:latin typeface="Calibri" pitchFamily="34" charset="0"/>
              </a:rPr>
              <a:t>Heldere beschrijving van het probleem, zoals het door de betrokkene word ervaren, terug richting de cliënt. </a:t>
            </a:r>
          </a:p>
          <a:p>
            <a:endParaRPr lang="nl-NL" dirty="0">
              <a:latin typeface="Calibri" pitchFamily="34" charset="0"/>
            </a:endParaRPr>
          </a:p>
          <a:p>
            <a:r>
              <a:rPr lang="nl-NL" dirty="0">
                <a:latin typeface="Calibri" pitchFamily="34" charset="0"/>
              </a:rPr>
              <a:t>Spreek in termen als participatie problemen en beperkingen.</a:t>
            </a:r>
          </a:p>
          <a:p>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fontScale="90000"/>
          </a:bodyPr>
          <a:lstStyle/>
          <a:p>
            <a:br>
              <a:rPr lang="nl-NL" dirty="0"/>
            </a:br>
            <a:br>
              <a:rPr lang="nl-NL" dirty="0"/>
            </a:br>
            <a:r>
              <a:rPr lang="nl-NL" dirty="0">
                <a:latin typeface="Calibri" pitchFamily="34" charset="0"/>
              </a:rPr>
              <a:t>Omaha</a:t>
            </a:r>
            <a:br>
              <a:rPr lang="nl-NL" dirty="0"/>
            </a:br>
            <a:br>
              <a:rPr lang="nl-NL" dirty="0"/>
            </a:br>
            <a:r>
              <a:rPr lang="nl-NL" dirty="0"/>
              <a:t> </a:t>
            </a:r>
          </a:p>
        </p:txBody>
      </p:sp>
      <p:sp>
        <p:nvSpPr>
          <p:cNvPr id="5" name="Tijdelijke aanduiding voor inhoud 4"/>
          <p:cNvSpPr>
            <a:spLocks noGrp="1"/>
          </p:cNvSpPr>
          <p:nvPr>
            <p:ph idx="1"/>
          </p:nvPr>
        </p:nvSpPr>
        <p:spPr/>
        <p:txBody>
          <a:bodyPr/>
          <a:lstStyle/>
          <a:p>
            <a:r>
              <a:rPr lang="nl-NL" dirty="0">
                <a:latin typeface="Calibri" pitchFamily="34" charset="0"/>
              </a:rPr>
              <a:t> is een classificatie model.</a:t>
            </a:r>
          </a:p>
          <a:p>
            <a:pPr>
              <a:buNone/>
            </a:pPr>
            <a:endParaRPr lang="nl-NL" dirty="0">
              <a:latin typeface="Calibri" pitchFamily="34" charset="0"/>
            </a:endParaRPr>
          </a:p>
          <a:p>
            <a:r>
              <a:rPr lang="nl-NL" dirty="0">
                <a:latin typeface="Calibri" pitchFamily="34" charset="0"/>
              </a:rPr>
              <a:t> is een plaats in Amerika.</a:t>
            </a:r>
          </a:p>
          <a:p>
            <a:pPr>
              <a:buNone/>
            </a:pPr>
            <a:endParaRPr lang="nl-NL" dirty="0">
              <a:latin typeface="Calibri" pitchFamily="34" charset="0"/>
            </a:endParaRPr>
          </a:p>
          <a:p>
            <a:r>
              <a:rPr lang="nl-NL" dirty="0">
                <a:latin typeface="Calibri" pitchFamily="34" charset="0"/>
              </a:rPr>
              <a:t> wordt al sinds de jaren 60 gebruikt als model in de thuiszorg mn in Amerika.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nl-NL" sz="3600" dirty="0">
                <a:latin typeface="Calibri" pitchFamily="34" charset="0"/>
              </a:rPr>
              <a:t>Probleemdefinitie</a:t>
            </a:r>
          </a:p>
        </p:txBody>
      </p:sp>
      <p:sp>
        <p:nvSpPr>
          <p:cNvPr id="5" name="Tijdelijke aanduiding voor inhoud 4"/>
          <p:cNvSpPr>
            <a:spLocks noGrp="1"/>
          </p:cNvSpPr>
          <p:nvPr>
            <p:ph idx="1"/>
          </p:nvPr>
        </p:nvSpPr>
        <p:spPr/>
        <p:txBody>
          <a:bodyPr>
            <a:normAutofit fontScale="85000" lnSpcReduction="10000"/>
          </a:bodyPr>
          <a:lstStyle/>
          <a:p>
            <a:r>
              <a:rPr lang="nl-NL" dirty="0">
                <a:latin typeface="Calibri" pitchFamily="34" charset="0"/>
              </a:rPr>
              <a:t>Vraagt om creativiteit</a:t>
            </a:r>
          </a:p>
          <a:p>
            <a:pPr>
              <a:buNone/>
            </a:pPr>
            <a:endParaRPr lang="nl-NL" dirty="0">
              <a:latin typeface="Calibri" pitchFamily="34" charset="0"/>
            </a:endParaRPr>
          </a:p>
          <a:p>
            <a:r>
              <a:rPr lang="nl-NL" dirty="0">
                <a:latin typeface="Calibri" pitchFamily="34" charset="0"/>
              </a:rPr>
              <a:t>Moet afgestemd zijn op persoonlijke situatie, behoefte en kenmerk.</a:t>
            </a:r>
          </a:p>
          <a:p>
            <a:endParaRPr lang="nl-NL" dirty="0">
              <a:latin typeface="Calibri" pitchFamily="34" charset="0"/>
            </a:endParaRPr>
          </a:p>
          <a:p>
            <a:r>
              <a:rPr lang="nl-NL" dirty="0">
                <a:latin typeface="Calibri" pitchFamily="34" charset="0"/>
              </a:rPr>
              <a:t>Rekening houden met zelfregie en zelfredzaamheid</a:t>
            </a:r>
          </a:p>
          <a:p>
            <a:pPr>
              <a:buNone/>
            </a:pPr>
            <a:endParaRPr lang="nl-NL" dirty="0">
              <a:latin typeface="Calibri" pitchFamily="34" charset="0"/>
            </a:endParaRPr>
          </a:p>
          <a:p>
            <a:r>
              <a:rPr lang="nl-NL" dirty="0">
                <a:latin typeface="Calibri" pitchFamily="34" charset="0"/>
              </a:rPr>
              <a:t>Compenseren de beperkingen waardoor de cliënt kan blijven meedoen</a:t>
            </a:r>
          </a:p>
          <a:p>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NL" sz="3600" dirty="0">
                <a:latin typeface="Calibri" pitchFamily="34" charset="0"/>
              </a:rPr>
              <a:t>Doelbepaling</a:t>
            </a:r>
          </a:p>
        </p:txBody>
      </p:sp>
      <p:sp>
        <p:nvSpPr>
          <p:cNvPr id="2" name="Tijdelijke aanduiding voor inhoud 1"/>
          <p:cNvSpPr>
            <a:spLocks noGrp="1"/>
          </p:cNvSpPr>
          <p:nvPr>
            <p:ph idx="1"/>
          </p:nvPr>
        </p:nvSpPr>
        <p:spPr/>
        <p:txBody>
          <a:bodyPr/>
          <a:lstStyle/>
          <a:p>
            <a:r>
              <a:rPr lang="nl-NL" sz="2800" dirty="0">
                <a:latin typeface="Calibri" pitchFamily="34" charset="0"/>
              </a:rPr>
              <a:t>Er is een overeenstemming over de doelen. </a:t>
            </a:r>
          </a:p>
          <a:p>
            <a:endParaRPr lang="nl-NL" sz="2800" dirty="0">
              <a:latin typeface="Calibri" pitchFamily="34" charset="0"/>
            </a:endParaRPr>
          </a:p>
          <a:p>
            <a:r>
              <a:rPr lang="nl-NL" sz="2800" dirty="0">
                <a:latin typeface="Calibri" pitchFamily="34" charset="0"/>
              </a:rPr>
              <a:t>Uitgaande van een hoofd doel, werkt verduidelijkend.</a:t>
            </a:r>
          </a:p>
          <a:p>
            <a:pPr>
              <a:buNone/>
            </a:pPr>
            <a:endParaRPr lang="nl-NL" sz="2800" dirty="0">
              <a:latin typeface="Calibri" pitchFamily="34" charset="0"/>
            </a:endParaRPr>
          </a:p>
          <a:p>
            <a:r>
              <a:rPr lang="nl-NL" sz="2800" dirty="0">
                <a:latin typeface="Calibri" pitchFamily="34" charset="0"/>
              </a:rPr>
              <a:t>SMART </a:t>
            </a:r>
          </a:p>
          <a:p>
            <a:endParaRPr lang="nl-NL" sz="2800" dirty="0">
              <a:latin typeface="Calibri" pitchFamily="34" charset="0"/>
            </a:endParaRPr>
          </a:p>
          <a:p>
            <a:r>
              <a:rPr lang="nl-NL" sz="2800" dirty="0">
                <a:latin typeface="Calibri" pitchFamily="34" charset="0"/>
              </a:rPr>
              <a:t>Beschrijving van gedrag maakt evalueren makkelijker</a:t>
            </a:r>
          </a:p>
          <a:p>
            <a:endParaRPr lang="nl-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NL" sz="3600" dirty="0">
                <a:latin typeface="Calibri" pitchFamily="34" charset="0"/>
              </a:rPr>
              <a:t>Afronding gesprek</a:t>
            </a:r>
          </a:p>
        </p:txBody>
      </p:sp>
      <p:sp>
        <p:nvSpPr>
          <p:cNvPr id="2" name="Tijdelijke aanduiding voor inhoud 1"/>
          <p:cNvSpPr>
            <a:spLocks noGrp="1"/>
          </p:cNvSpPr>
          <p:nvPr>
            <p:ph idx="1"/>
          </p:nvPr>
        </p:nvSpPr>
        <p:spPr/>
        <p:txBody>
          <a:bodyPr/>
          <a:lstStyle/>
          <a:p>
            <a:r>
              <a:rPr lang="nl-NL" dirty="0">
                <a:latin typeface="Calibri" pitchFamily="34" charset="0"/>
              </a:rPr>
              <a:t>Samenvatten van alles wat vastgesteld is</a:t>
            </a:r>
          </a:p>
          <a:p>
            <a:pPr>
              <a:buNone/>
            </a:pPr>
            <a:r>
              <a:rPr lang="nl-NL" dirty="0">
                <a:latin typeface="Calibri" pitchFamily="34" charset="0"/>
              </a:rPr>
              <a:t> </a:t>
            </a:r>
          </a:p>
          <a:p>
            <a:r>
              <a:rPr lang="nl-NL" dirty="0">
                <a:latin typeface="Calibri" pitchFamily="34" charset="0"/>
              </a:rPr>
              <a:t>Maken van afspraken ten aanzien van zorglevering en evaluatie</a:t>
            </a:r>
          </a:p>
          <a:p>
            <a:endParaRPr lang="nl-NL" dirty="0">
              <a:latin typeface="Calibri" pitchFamily="34" charset="0"/>
            </a:endParaRPr>
          </a:p>
          <a:p>
            <a:r>
              <a:rPr lang="nl-NL" dirty="0">
                <a:latin typeface="Calibri" pitchFamily="34" charset="0"/>
              </a:rPr>
              <a:t>Positie en leveringsvoorwaarden.</a:t>
            </a:r>
          </a:p>
          <a:p>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dirty="0"/>
              <a:t>Classificeren</a:t>
            </a:r>
          </a:p>
        </p:txBody>
      </p:sp>
      <p:sp>
        <p:nvSpPr>
          <p:cNvPr id="5" name="Tijdelijke aanduiding voor inhoud 4"/>
          <p:cNvSpPr>
            <a:spLocks noGrp="1"/>
          </p:cNvSpPr>
          <p:nvPr>
            <p:ph idx="1"/>
          </p:nvPr>
        </p:nvSpPr>
        <p:spPr/>
        <p:txBody>
          <a:bodyPr>
            <a:normAutofit fontScale="85000" lnSpcReduction="20000"/>
          </a:bodyPr>
          <a:lstStyle/>
          <a:p>
            <a:pPr marL="0" indent="0">
              <a:buFont typeface="Lucida Grande"/>
              <a:buNone/>
            </a:pPr>
            <a:r>
              <a:rPr lang="nl-NL" altLang="nl-NL" dirty="0">
                <a:latin typeface="Calibri" pitchFamily="34" charset="0"/>
              </a:rPr>
              <a:t>Bij classificeren gaat het om het ordenen van gegevens, door ze in te delen in categorieën, gebaseerd op overeenkomstige en onderscheidende kenmerken. </a:t>
            </a:r>
          </a:p>
          <a:p>
            <a:pPr marL="0" indent="0">
              <a:buFont typeface="Lucida Grande"/>
              <a:buNone/>
            </a:pPr>
            <a:endParaRPr lang="nl-NL" altLang="nl-NL" dirty="0">
              <a:latin typeface="Calibri" pitchFamily="34" charset="0"/>
            </a:endParaRPr>
          </a:p>
          <a:p>
            <a:pPr marL="0" indent="0">
              <a:buFont typeface="Lucida Grande"/>
              <a:buNone/>
            </a:pPr>
            <a:r>
              <a:rPr lang="nl-NL" altLang="nl-NL" dirty="0">
                <a:latin typeface="Calibri" pitchFamily="34" charset="0"/>
              </a:rPr>
              <a:t>Door dezelfde concepten en termen te gebruiken ontstaat een eenheid van taal voor de zorg. </a:t>
            </a:r>
          </a:p>
          <a:p>
            <a:pPr marL="0" indent="0">
              <a:buFont typeface="Lucida Grande"/>
              <a:buNone/>
            </a:pPr>
            <a:endParaRPr lang="nl-NL" altLang="nl-NL" dirty="0">
              <a:latin typeface="Calibri" pitchFamily="34" charset="0"/>
            </a:endParaRPr>
          </a:p>
          <a:p>
            <a:pPr marL="0" indent="0">
              <a:buFont typeface="Lucida Grande"/>
              <a:buNone/>
            </a:pPr>
            <a:r>
              <a:rPr lang="nl-NL" altLang="nl-NL" dirty="0">
                <a:latin typeface="Calibri" pitchFamily="34" charset="0"/>
              </a:rPr>
              <a:t>Classificaties helpen dus om het vak van de verpleging en verzorging te onderbouwen op een eenduidige manier die het hele vakgebied beslaat.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dirty="0">
                <a:latin typeface="Calibri" pitchFamily="34" charset="0"/>
              </a:rPr>
              <a:t>Omaha =</a:t>
            </a:r>
          </a:p>
        </p:txBody>
      </p:sp>
      <p:sp>
        <p:nvSpPr>
          <p:cNvPr id="3" name="Tijdelijke aanduiding voor inhoud 2"/>
          <p:cNvSpPr>
            <a:spLocks noGrp="1"/>
          </p:cNvSpPr>
          <p:nvPr>
            <p:ph idx="1"/>
          </p:nvPr>
        </p:nvSpPr>
        <p:spPr/>
        <p:txBody>
          <a:bodyPr>
            <a:normAutofit fontScale="92500"/>
          </a:bodyPr>
          <a:lstStyle/>
          <a:p>
            <a:r>
              <a:rPr lang="nl-NL" altLang="nl-NL" dirty="0">
                <a:latin typeface="Calibri" pitchFamily="34" charset="0"/>
              </a:rPr>
              <a:t>Gericht op de maatschappelijke gezondheidszorg</a:t>
            </a:r>
          </a:p>
          <a:p>
            <a:endParaRPr lang="nl-NL" altLang="nl-NL" dirty="0">
              <a:latin typeface="Calibri" pitchFamily="34" charset="0"/>
            </a:endParaRPr>
          </a:p>
          <a:p>
            <a:r>
              <a:rPr lang="nl-NL" altLang="nl-NL" dirty="0">
                <a:latin typeface="Calibri" pitchFamily="34" charset="0"/>
              </a:rPr>
              <a:t>Breed georiënteerd</a:t>
            </a:r>
          </a:p>
          <a:p>
            <a:endParaRPr lang="nl-NL" altLang="nl-NL" dirty="0">
              <a:latin typeface="Calibri" pitchFamily="34" charset="0"/>
            </a:endParaRPr>
          </a:p>
          <a:p>
            <a:r>
              <a:rPr lang="nl-NL" altLang="nl-NL" dirty="0">
                <a:latin typeface="Calibri" pitchFamily="34" charset="0"/>
              </a:rPr>
              <a:t>Gekoppeld aan interventies en uitkomsten</a:t>
            </a:r>
          </a:p>
          <a:p>
            <a:endParaRPr lang="nl-NL" altLang="nl-NL" dirty="0">
              <a:latin typeface="Calibri" pitchFamily="34" charset="0"/>
            </a:endParaRPr>
          </a:p>
          <a:p>
            <a:r>
              <a:rPr lang="nl-NL" altLang="nl-NL" dirty="0">
                <a:latin typeface="Calibri" pitchFamily="34" charset="0"/>
              </a:rPr>
              <a:t>Samenhang:  probleem, uitkomst en interventies</a:t>
            </a:r>
          </a:p>
          <a:p>
            <a:endParaRPr lang="nl-NL" altLang="nl-NL" dirty="0"/>
          </a:p>
          <a:p>
            <a:endParaRPr lang="nl-NL" alt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5"/>
          <p:cNvPicPr>
            <a:picLocks noGrp="1" noChangeAspect="1"/>
          </p:cNvPicPr>
          <p:nvPr>
            <p:ph idx="4294967295"/>
          </p:nvPr>
        </p:nvPicPr>
        <p:blipFill>
          <a:blip r:embed="rId2" cstate="print"/>
          <a:stretch>
            <a:fillRect/>
          </a:stretch>
        </p:blipFill>
        <p:spPr bwMode="auto">
          <a:xfrm>
            <a:off x="1835696" y="1844824"/>
            <a:ext cx="6108700" cy="23050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4294967295"/>
          </p:nvPr>
        </p:nvSpPr>
        <p:spPr>
          <a:xfrm>
            <a:off x="0" y="1481138"/>
            <a:ext cx="8229600" cy="4525962"/>
          </a:xfrm>
        </p:spPr>
        <p:txBody>
          <a:bodyPr>
            <a:normAutofit/>
          </a:bodyPr>
          <a:lstStyle/>
          <a:p>
            <a:r>
              <a:rPr lang="nl-NL" sz="3200" dirty="0">
                <a:latin typeface="Calibri" pitchFamily="34" charset="0"/>
              </a:rPr>
              <a:t>Hoe hanteer je Omaha?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nl-NL" dirty="0"/>
              <a:t> </a:t>
            </a:r>
            <a:br>
              <a:rPr lang="nl-NL" dirty="0"/>
            </a:br>
            <a:r>
              <a:rPr lang="nl-NL" dirty="0">
                <a:latin typeface="Calibri" panose="020F0502020204030204" pitchFamily="34" charset="0"/>
              </a:rPr>
              <a:t>Stap 1	</a:t>
            </a:r>
            <a:br>
              <a:rPr lang="nl-NL" dirty="0">
                <a:latin typeface="Calibri" panose="020F0502020204030204" pitchFamily="34" charset="0"/>
              </a:rPr>
            </a:br>
            <a:r>
              <a:rPr lang="nl-NL" dirty="0">
                <a:latin typeface="Calibri" panose="020F0502020204030204" pitchFamily="34" charset="0"/>
              </a:rPr>
              <a:t>Selecteren van 1 aandachtsgebied</a:t>
            </a:r>
            <a:br>
              <a:rPr lang="nl-NL" dirty="0">
                <a:latin typeface="Calibri" panose="020F0502020204030204" pitchFamily="34" charset="0"/>
              </a:rPr>
            </a:br>
            <a:endParaRPr lang="nl-NL" dirty="0"/>
          </a:p>
        </p:txBody>
      </p:sp>
      <p:sp>
        <p:nvSpPr>
          <p:cNvPr id="3" name="Tijdelijke aanduiding voor inhoud 2"/>
          <p:cNvSpPr>
            <a:spLocks noGrp="1"/>
          </p:cNvSpPr>
          <p:nvPr>
            <p:ph idx="1"/>
          </p:nvPr>
        </p:nvSpPr>
        <p:spPr/>
        <p:txBody>
          <a:bodyPr>
            <a:normAutofit/>
          </a:bodyPr>
          <a:lstStyle/>
          <a:p>
            <a:pPr marL="0" indent="0">
              <a:buFont typeface="Lucida Grande"/>
              <a:buNone/>
              <a:defRPr/>
            </a:pPr>
            <a:endParaRPr lang="nl-NL" dirty="0">
              <a:latin typeface="Calibri" panose="020F0502020204030204" pitchFamily="34" charset="0"/>
            </a:endParaRPr>
          </a:p>
          <a:p>
            <a:pPr marL="0" indent="0">
              <a:buFont typeface="Lucida Grande"/>
              <a:buNone/>
              <a:defRPr/>
            </a:pPr>
            <a:r>
              <a:rPr lang="nl-NL" dirty="0">
                <a:latin typeface="Calibri" panose="020F0502020204030204" pitchFamily="34" charset="0"/>
              </a:rPr>
              <a:t>Aan de hand van het indicatiegesprek stel je de problemen / zelfzorgtekorten vast. </a:t>
            </a:r>
          </a:p>
          <a:p>
            <a:pPr marL="0" indent="0">
              <a:buFont typeface="Lucida Grande"/>
              <a:buNone/>
              <a:defRPr/>
            </a:pPr>
            <a:endParaRPr lang="nl-NL" dirty="0">
              <a:latin typeface="Calibri" panose="020F0502020204030204" pitchFamily="34" charset="0"/>
            </a:endParaRPr>
          </a:p>
          <a:p>
            <a:pPr marL="0" indent="0">
              <a:buFont typeface="Lucida Grande"/>
              <a:buNone/>
              <a:defRPr/>
            </a:pPr>
            <a:r>
              <a:rPr lang="nl-NL" dirty="0">
                <a:latin typeface="Calibri" panose="020F0502020204030204" pitchFamily="34" charset="0"/>
              </a:rPr>
              <a:t>Deze codeer je aan de hand van de aandachtsgebieden.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fontScale="90000"/>
          </a:bodyPr>
          <a:lstStyle/>
          <a:p>
            <a:br>
              <a:rPr lang="nl-NL" dirty="0">
                <a:latin typeface="Calibri" panose="020F0502020204030204" pitchFamily="34" charset="0"/>
              </a:rPr>
            </a:br>
            <a:r>
              <a:rPr lang="nl-NL" dirty="0">
                <a:latin typeface="Calibri" panose="020F0502020204030204" pitchFamily="34" charset="0"/>
              </a:rPr>
              <a:t>Stap 2	 </a:t>
            </a:r>
            <a:br>
              <a:rPr lang="nl-NL" dirty="0">
                <a:latin typeface="Calibri" panose="020F0502020204030204" pitchFamily="34" charset="0"/>
              </a:rPr>
            </a:br>
            <a:r>
              <a:rPr lang="nl-NL" dirty="0">
                <a:latin typeface="Calibri" panose="020F0502020204030204" pitchFamily="34" charset="0"/>
              </a:rPr>
              <a:t>Classificeren van het gebied:</a:t>
            </a:r>
            <a:br>
              <a:rPr lang="nl-NL" dirty="0">
                <a:latin typeface="Calibri" panose="020F0502020204030204" pitchFamily="34" charset="0"/>
              </a:rPr>
            </a:br>
            <a:endParaRPr lang="nl-NL" dirty="0"/>
          </a:p>
        </p:txBody>
      </p:sp>
      <p:sp>
        <p:nvSpPr>
          <p:cNvPr id="2" name="Tijdelijke aanduiding voor inhoud 1"/>
          <p:cNvSpPr>
            <a:spLocks noGrp="1"/>
          </p:cNvSpPr>
          <p:nvPr>
            <p:ph idx="1"/>
          </p:nvPr>
        </p:nvSpPr>
        <p:spPr/>
        <p:txBody>
          <a:bodyPr>
            <a:normAutofit fontScale="92500" lnSpcReduction="20000"/>
          </a:bodyPr>
          <a:lstStyle/>
          <a:p>
            <a:pPr marL="0" indent="0">
              <a:buFont typeface="Lucida Grande"/>
              <a:buNone/>
              <a:defRPr/>
            </a:pPr>
            <a:endParaRPr lang="nl-NL" dirty="0">
              <a:latin typeface="Calibri" panose="020F0502020204030204" pitchFamily="34" charset="0"/>
            </a:endParaRPr>
          </a:p>
          <a:p>
            <a:pPr marL="0" indent="0">
              <a:buFont typeface="Lucida Grande"/>
              <a:buNone/>
              <a:defRPr/>
            </a:pPr>
            <a:r>
              <a:rPr lang="nl-NL" dirty="0">
                <a:latin typeface="Calibri" panose="020F0502020204030204" pitchFamily="34" charset="0"/>
              </a:rPr>
              <a:t>Vervolgens scoor je op de volgende items:</a:t>
            </a:r>
          </a:p>
          <a:p>
            <a:pPr marL="0" indent="0">
              <a:buFont typeface="Lucida Grande"/>
              <a:buNone/>
              <a:defRPr/>
            </a:pPr>
            <a:endParaRPr lang="nl-NL" b="1" dirty="0">
              <a:latin typeface="Calibri" panose="020F0502020204030204" pitchFamily="34" charset="0"/>
            </a:endParaRPr>
          </a:p>
          <a:p>
            <a:pPr>
              <a:buFont typeface="Wingdings" panose="05000000000000000000" pitchFamily="2" charset="2"/>
              <a:buChar char="Ø"/>
              <a:defRPr/>
            </a:pPr>
            <a:r>
              <a:rPr lang="nl-NL" dirty="0">
                <a:latin typeface="Calibri" panose="020F0502020204030204" pitchFamily="34" charset="0"/>
              </a:rPr>
              <a:t>Individu/ leefeenheid (mantelzorg)/ gemeenschap</a:t>
            </a:r>
          </a:p>
          <a:p>
            <a:pPr>
              <a:buFont typeface="Wingdings" panose="05000000000000000000" pitchFamily="2" charset="2"/>
              <a:buChar char="Ø"/>
              <a:defRPr/>
            </a:pPr>
            <a:endParaRPr lang="nl-NL" dirty="0">
              <a:latin typeface="Calibri" panose="020F0502020204030204" pitchFamily="34" charset="0"/>
            </a:endParaRPr>
          </a:p>
          <a:p>
            <a:pPr>
              <a:buFont typeface="Wingdings" panose="05000000000000000000" pitchFamily="2" charset="2"/>
              <a:buChar char="Ø"/>
              <a:defRPr/>
            </a:pPr>
            <a:r>
              <a:rPr lang="nl-NL" dirty="0">
                <a:latin typeface="Calibri" panose="020F0502020204030204" pitchFamily="34" charset="0"/>
              </a:rPr>
              <a:t>Actueel/ potentieel/ gezondheidsbevordering</a:t>
            </a:r>
          </a:p>
          <a:p>
            <a:pPr>
              <a:buFont typeface="Wingdings" panose="05000000000000000000" pitchFamily="2" charset="2"/>
              <a:buChar char="Ø"/>
              <a:defRPr/>
            </a:pPr>
            <a:endParaRPr lang="nl-NL" dirty="0">
              <a:latin typeface="Calibri" panose="020F0502020204030204" pitchFamily="34" charset="0"/>
            </a:endParaRPr>
          </a:p>
          <a:p>
            <a:pPr>
              <a:buFont typeface="Wingdings" panose="05000000000000000000" pitchFamily="2" charset="2"/>
              <a:buChar char="Ø"/>
              <a:defRPr/>
            </a:pPr>
            <a:r>
              <a:rPr lang="nl-NL" dirty="0">
                <a:latin typeface="Calibri" panose="020F0502020204030204" pitchFamily="34" charset="0"/>
              </a:rPr>
              <a:t>Signalen en symptomen</a:t>
            </a:r>
            <a:endParaRPr lang="nl-NL" dirty="0"/>
          </a:p>
          <a:p>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latin typeface="Calibri" panose="020F0502020204030204" pitchFamily="34" charset="0"/>
              </a:rPr>
              <a:t>Stap 3 </a:t>
            </a:r>
            <a:br>
              <a:rPr lang="nl-NL" dirty="0">
                <a:latin typeface="Calibri" panose="020F0502020204030204" pitchFamily="34" charset="0"/>
              </a:rPr>
            </a:br>
            <a:r>
              <a:rPr lang="nl-NL" dirty="0">
                <a:latin typeface="Calibri" panose="020F0502020204030204" pitchFamily="34" charset="0"/>
              </a:rPr>
              <a:t>Uitkomsten bij de cliënt</a:t>
            </a:r>
            <a:endParaRPr lang="nl-NL" dirty="0"/>
          </a:p>
        </p:txBody>
      </p:sp>
      <p:sp>
        <p:nvSpPr>
          <p:cNvPr id="3" name="Tijdelijke aanduiding voor inhoud 2"/>
          <p:cNvSpPr>
            <a:spLocks noGrp="1"/>
          </p:cNvSpPr>
          <p:nvPr>
            <p:ph idx="1"/>
          </p:nvPr>
        </p:nvSpPr>
        <p:spPr/>
        <p:txBody>
          <a:bodyPr>
            <a:normAutofit/>
          </a:bodyPr>
          <a:lstStyle/>
          <a:p>
            <a:pPr marL="0" indent="0">
              <a:buFont typeface="Lucida Grande"/>
              <a:buNone/>
              <a:defRPr/>
            </a:pPr>
            <a:r>
              <a:rPr lang="nl-NL" dirty="0">
                <a:latin typeface="Calibri" panose="020F0502020204030204" pitchFamily="34" charset="0"/>
              </a:rPr>
              <a:t>Je scoort de huidige situatie en de gewenste / haalbare situatie op de volgende punten:</a:t>
            </a:r>
            <a:br>
              <a:rPr lang="nl-NL" dirty="0">
                <a:latin typeface="Calibri" panose="020F0502020204030204" pitchFamily="34" charset="0"/>
              </a:rPr>
            </a:br>
            <a:endParaRPr lang="nl-NL" dirty="0">
              <a:solidFill>
                <a:srgbClr val="000000"/>
              </a:solidFill>
              <a:latin typeface="Calibri" panose="020F0502020204030204" pitchFamily="34" charset="0"/>
            </a:endParaRPr>
          </a:p>
          <a:p>
            <a:pPr marL="0" indent="0">
              <a:buFont typeface="Lucida Grande"/>
              <a:buNone/>
              <a:defRPr/>
            </a:pPr>
            <a:endParaRPr lang="nl-NL" dirty="0">
              <a:latin typeface="Calibri" panose="020F0502020204030204" pitchFamily="34" charset="0"/>
            </a:endParaRPr>
          </a:p>
          <a:p>
            <a:pPr>
              <a:buFont typeface="Wingdings" panose="05000000000000000000" pitchFamily="2" charset="2"/>
              <a:buChar char="v"/>
              <a:defRPr/>
            </a:pPr>
            <a:r>
              <a:rPr lang="nl-NL" dirty="0">
                <a:latin typeface="Calibri" panose="020F0502020204030204" pitchFamily="34" charset="0"/>
              </a:rPr>
              <a:t>Status: ernst van de signalen </a:t>
            </a:r>
          </a:p>
          <a:p>
            <a:pPr>
              <a:buFont typeface="Wingdings" panose="05000000000000000000" pitchFamily="2" charset="2"/>
              <a:buChar char="v"/>
              <a:defRPr/>
            </a:pPr>
            <a:r>
              <a:rPr lang="nl-NL" dirty="0">
                <a:latin typeface="Calibri" panose="020F0502020204030204" pitchFamily="34" charset="0"/>
              </a:rPr>
              <a:t>Kennis: wat weet de cliënt </a:t>
            </a:r>
          </a:p>
          <a:p>
            <a:pPr>
              <a:buFont typeface="Wingdings" panose="05000000000000000000" pitchFamily="2" charset="2"/>
              <a:buChar char="v"/>
              <a:defRPr/>
            </a:pPr>
            <a:r>
              <a:rPr lang="nl-NL" dirty="0">
                <a:latin typeface="Calibri" panose="020F0502020204030204" pitchFamily="34" charset="0"/>
              </a:rPr>
              <a:t>Gedrag: hoe is het gedrag van de cliënt </a:t>
            </a:r>
          </a:p>
          <a:p>
            <a:endParaRPr lang="nl-NL" dirty="0"/>
          </a:p>
        </p:txBody>
      </p:sp>
    </p:spTree>
  </p:cSld>
  <p:clrMapOvr>
    <a:masterClrMapping/>
  </p:clrMapOvr>
</p:sld>
</file>

<file path=ppt/theme/theme1.xml><?xml version="1.0" encoding="utf-8"?>
<a:theme xmlns:a="http://schemas.openxmlformats.org/drawingml/2006/main" name="Breederode_PPT_template1">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AD09B5A47E9D4DAEEB30C91D36620A" ma:contentTypeVersion="2" ma:contentTypeDescription="Een nieuw document maken." ma:contentTypeScope="" ma:versionID="f22afc9f07ba7007e12a807e6ed9ff2b">
  <xsd:schema xmlns:xsd="http://www.w3.org/2001/XMLSchema" xmlns:xs="http://www.w3.org/2001/XMLSchema" xmlns:p="http://schemas.microsoft.com/office/2006/metadata/properties" xmlns:ns2="44b7f626-0587-46d8-8317-8905e7861841" targetNamespace="http://schemas.microsoft.com/office/2006/metadata/properties" ma:root="true" ma:fieldsID="ed90e7fc3105177eacf6390dca5c4ed8" ns2:_="">
    <xsd:import namespace="44b7f626-0587-46d8-8317-8905e7861841"/>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b7f626-0587-46d8-8317-8905e7861841"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1F6B87-BABC-4A32-BD4B-90F2076A44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b7f626-0587-46d8-8317-8905e7861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4A6FEC-8A59-4827-A426-B23CEE3502F2}">
  <ds:schemaRefs>
    <ds:schemaRef ds:uri="http://schemas.microsoft.com/sharepoint/v3/contenttype/forms"/>
  </ds:schemaRefs>
</ds:datastoreItem>
</file>

<file path=customXml/itemProps3.xml><?xml version="1.0" encoding="utf-8"?>
<ds:datastoreItem xmlns:ds="http://schemas.openxmlformats.org/officeDocument/2006/customXml" ds:itemID="{CA569422-D9EF-48C4-A32B-9C80D5616CB9}">
  <ds:schemaRefs>
    <ds:schemaRef ds:uri="http://schemas.microsoft.com/office/2006/metadata/properties"/>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44b7f626-0587-46d8-8317-8905e786184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Breederode_PPT_template1</Template>
  <TotalTime>0</TotalTime>
  <Words>505</Words>
  <Application>Microsoft Office PowerPoint</Application>
  <PresentationFormat>Diavoorstelling (4:3)</PresentationFormat>
  <Paragraphs>128</Paragraphs>
  <Slides>22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22</vt:i4>
      </vt:variant>
    </vt:vector>
  </HeadingPairs>
  <TitlesOfParts>
    <vt:vector size="27" baseType="lpstr">
      <vt:lpstr>Arial</vt:lpstr>
      <vt:lpstr>Calibri</vt:lpstr>
      <vt:lpstr>Lucida Grande</vt:lpstr>
      <vt:lpstr>Wingdings</vt:lpstr>
      <vt:lpstr>Breederode_PPT_template1</vt:lpstr>
      <vt:lpstr>PowerPoint-presentatie</vt:lpstr>
      <vt:lpstr>  Omaha   </vt:lpstr>
      <vt:lpstr>Classificeren</vt:lpstr>
      <vt:lpstr>Omaha =</vt:lpstr>
      <vt:lpstr>PowerPoint-presentatie</vt:lpstr>
      <vt:lpstr>PowerPoint-presentatie</vt:lpstr>
      <vt:lpstr>  Stap 1  Selecteren van 1 aandachtsgebied </vt:lpstr>
      <vt:lpstr> Stap 2   Classificeren van het gebied: </vt:lpstr>
      <vt:lpstr>Stap 3  Uitkomsten bij de cliënt</vt:lpstr>
      <vt:lpstr>Stap 4  vast stellen van de interventies</vt:lpstr>
      <vt:lpstr> Stap 5 opstellen een zorgplan /indicatie</vt:lpstr>
      <vt:lpstr>Opdracht</vt:lpstr>
      <vt:lpstr>Het indicatie gesprek</vt:lpstr>
      <vt:lpstr>Belangrijkste doel</vt:lpstr>
      <vt:lpstr>Voorafgaand aan het gesprek</vt:lpstr>
      <vt:lpstr>Introductie </vt:lpstr>
      <vt:lpstr>Positie verheldering</vt:lpstr>
      <vt:lpstr>Vraag verheldering</vt:lpstr>
      <vt:lpstr>Probleem oriëntatie</vt:lpstr>
      <vt:lpstr>Probleemdefinitie</vt:lpstr>
      <vt:lpstr>Doelbepaling</vt:lpstr>
      <vt:lpstr>Afronding gesprek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Angela van Dongen</dc:creator>
  <cp:lastModifiedBy>Shannon Crane | Breederode Instituut</cp:lastModifiedBy>
  <cp:revision>17</cp:revision>
  <dcterms:created xsi:type="dcterms:W3CDTF">2015-04-30T11:28:42Z</dcterms:created>
  <dcterms:modified xsi:type="dcterms:W3CDTF">2016-11-11T14:59:46Z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0x0101006CAD09B5A47E9D4DAEEB30C91D36620A</vt:lpwstr>
  </property>
</Properties>
</file>