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5" r:id="rId2"/>
    <p:sldId id="274" r:id="rId3"/>
    <p:sldId id="332" r:id="rId4"/>
    <p:sldId id="351" r:id="rId5"/>
    <p:sldId id="307" r:id="rId6"/>
    <p:sldId id="293" r:id="rId7"/>
    <p:sldId id="338" r:id="rId8"/>
    <p:sldId id="357" r:id="rId9"/>
    <p:sldId id="352" r:id="rId10"/>
    <p:sldId id="353" r:id="rId11"/>
    <p:sldId id="356" r:id="rId12"/>
    <p:sldId id="334" r:id="rId13"/>
    <p:sldId id="343" r:id="rId14"/>
    <p:sldId id="358" r:id="rId15"/>
    <p:sldId id="359" r:id="rId16"/>
    <p:sldId id="354" r:id="rId17"/>
    <p:sldId id="360" r:id="rId18"/>
    <p:sldId id="350" r:id="rId19"/>
    <p:sldId id="361" r:id="rId20"/>
    <p:sldId id="362" r:id="rId21"/>
    <p:sldId id="363" r:id="rId22"/>
    <p:sldId id="364" r:id="rId23"/>
    <p:sldId id="335" r:id="rId24"/>
    <p:sldId id="336" r:id="rId25"/>
    <p:sldId id="271" r:id="rId26"/>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
          <p15:clr>
            <a:srgbClr val="A4A3A4"/>
          </p15:clr>
        </p15:guide>
        <p15:guide id="2" pos="1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A"/>
    <a:srgbClr val="660066"/>
    <a:srgbClr val="385D8A"/>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51" autoAdjust="0"/>
  </p:normalViewPr>
  <p:slideViewPr>
    <p:cSldViewPr snapToObjects="1" showGuides="1">
      <p:cViewPr varScale="1">
        <p:scale>
          <a:sx n="118" d="100"/>
          <a:sy n="118" d="100"/>
        </p:scale>
        <p:origin x="470" y="77"/>
      </p:cViewPr>
      <p:guideLst>
        <p:guide orient="horz" pos="136"/>
        <p:guide pos="1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C8D2E-15F1-4145-B76B-1DA184D1363B}" type="datetimeFigureOut">
              <a:rPr lang="nl-NL" smtClean="0"/>
              <a:t>18-7-2019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ACF39-3F1E-4698-9EE6-34056EFEC494}" type="slidenum">
              <a:rPr lang="nl-NL" smtClean="0"/>
              <a:t>‹nr.›</a:t>
            </a:fld>
            <a:endParaRPr lang="nl-NL"/>
          </a:p>
        </p:txBody>
      </p:sp>
    </p:spTree>
    <p:extLst>
      <p:ext uri="{BB962C8B-B14F-4D97-AF65-F5344CB8AC3E}">
        <p14:creationId xmlns:p14="http://schemas.microsoft.com/office/powerpoint/2010/main" val="238503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B1ACF39-3F1E-4698-9EE6-34056EFEC494}" type="slidenum">
              <a:rPr lang="nl-NL" smtClean="0"/>
              <a:t>9</a:t>
            </a:fld>
            <a:endParaRPr lang="nl-NL"/>
          </a:p>
        </p:txBody>
      </p:sp>
    </p:spTree>
    <p:extLst>
      <p:ext uri="{BB962C8B-B14F-4D97-AF65-F5344CB8AC3E}">
        <p14:creationId xmlns:p14="http://schemas.microsoft.com/office/powerpoint/2010/main" val="420823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a:t>
            </a:r>
            <a:r>
              <a:rPr lang="nl-NL" baseline="0" dirty="0" smtClean="0"/>
              <a:t> ander model, van </a:t>
            </a:r>
            <a:r>
              <a:rPr lang="nl-NL" baseline="0" dirty="0" err="1" smtClean="0"/>
              <a:t>Lencioni</a:t>
            </a:r>
            <a:r>
              <a:rPr lang="nl-NL" baseline="0" dirty="0" smtClean="0"/>
              <a:t>. Gaat over wanneer teams succesvol zijn. </a:t>
            </a:r>
          </a:p>
          <a:p>
            <a:r>
              <a:rPr lang="nl-NL" baseline="0" dirty="0" smtClean="0"/>
              <a:t>Hierin kan je het model van Remmerswaal herkennen</a:t>
            </a:r>
            <a:endParaRPr lang="nl-NL" dirty="0"/>
          </a:p>
        </p:txBody>
      </p:sp>
      <p:sp>
        <p:nvSpPr>
          <p:cNvPr id="4" name="Tijdelijke aanduiding voor dianummer 3"/>
          <p:cNvSpPr>
            <a:spLocks noGrp="1"/>
          </p:cNvSpPr>
          <p:nvPr>
            <p:ph type="sldNum" sz="quarter" idx="10"/>
          </p:nvPr>
        </p:nvSpPr>
        <p:spPr/>
        <p:txBody>
          <a:bodyPr/>
          <a:lstStyle/>
          <a:p>
            <a:fld id="{DB1ACF39-3F1E-4698-9EE6-34056EFEC494}" type="slidenum">
              <a:rPr lang="nl-NL" smtClean="0"/>
              <a:t>21</a:t>
            </a:fld>
            <a:endParaRPr lang="nl-NL"/>
          </a:p>
        </p:txBody>
      </p:sp>
    </p:spTree>
    <p:extLst>
      <p:ext uri="{BB962C8B-B14F-4D97-AF65-F5344CB8AC3E}">
        <p14:creationId xmlns:p14="http://schemas.microsoft.com/office/powerpoint/2010/main" val="260090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Bottom</a:t>
            </a:r>
            <a:r>
              <a:rPr lang="nl-NL" baseline="0" dirty="0" smtClean="0"/>
              <a:t> line komt het hierop neer. Vanuit verschillende invalshoeken observeren en verschillende competenties inzetten om effectief met groepsdynamiek om te gaan.</a:t>
            </a:r>
            <a:endParaRPr lang="nl-NL" dirty="0"/>
          </a:p>
        </p:txBody>
      </p:sp>
      <p:sp>
        <p:nvSpPr>
          <p:cNvPr id="4" name="Tijdelijke aanduiding voor dianummer 3"/>
          <p:cNvSpPr>
            <a:spLocks noGrp="1"/>
          </p:cNvSpPr>
          <p:nvPr>
            <p:ph type="sldNum" sz="quarter" idx="10"/>
          </p:nvPr>
        </p:nvSpPr>
        <p:spPr/>
        <p:txBody>
          <a:bodyPr/>
          <a:lstStyle/>
          <a:p>
            <a:fld id="{DB1ACF39-3F1E-4698-9EE6-34056EFEC494}" type="slidenum">
              <a:rPr lang="nl-NL" smtClean="0"/>
              <a:t>22</a:t>
            </a:fld>
            <a:endParaRPr lang="nl-NL"/>
          </a:p>
        </p:txBody>
      </p:sp>
    </p:spTree>
    <p:extLst>
      <p:ext uri="{BB962C8B-B14F-4D97-AF65-F5344CB8AC3E}">
        <p14:creationId xmlns:p14="http://schemas.microsoft.com/office/powerpoint/2010/main" val="164897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B1ACF39-3F1E-4698-9EE6-34056EFEC494}" type="slidenum">
              <a:rPr lang="nl-NL" smtClean="0"/>
              <a:t>10</a:t>
            </a:fld>
            <a:endParaRPr lang="nl-NL"/>
          </a:p>
        </p:txBody>
      </p:sp>
    </p:spTree>
    <p:extLst>
      <p:ext uri="{BB962C8B-B14F-4D97-AF65-F5344CB8AC3E}">
        <p14:creationId xmlns:p14="http://schemas.microsoft.com/office/powerpoint/2010/main" val="366463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B1ACF39-3F1E-4698-9EE6-34056EFEC494}" type="slidenum">
              <a:rPr lang="nl-NL" smtClean="0"/>
              <a:t>11</a:t>
            </a:fld>
            <a:endParaRPr lang="nl-NL"/>
          </a:p>
        </p:txBody>
      </p:sp>
    </p:spTree>
    <p:extLst>
      <p:ext uri="{BB962C8B-B14F-4D97-AF65-F5344CB8AC3E}">
        <p14:creationId xmlns:p14="http://schemas.microsoft.com/office/powerpoint/2010/main" val="2830608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a:t>
            </a:r>
            <a:r>
              <a:rPr lang="nl-NL" baseline="0" dirty="0" smtClean="0"/>
              <a:t> verschillende mensen samenkomen, is er gedoe….</a:t>
            </a:r>
            <a:endParaRPr lang="nl-NL" dirty="0"/>
          </a:p>
        </p:txBody>
      </p:sp>
      <p:sp>
        <p:nvSpPr>
          <p:cNvPr id="4" name="Tijdelijke aanduiding voor dianummer 3"/>
          <p:cNvSpPr>
            <a:spLocks noGrp="1"/>
          </p:cNvSpPr>
          <p:nvPr>
            <p:ph type="sldNum" sz="quarter" idx="10"/>
          </p:nvPr>
        </p:nvSpPr>
        <p:spPr/>
        <p:txBody>
          <a:bodyPr/>
          <a:lstStyle/>
          <a:p>
            <a:fld id="{DB1ACF39-3F1E-4698-9EE6-34056EFEC494}" type="slidenum">
              <a:rPr lang="nl-NL" smtClean="0"/>
              <a:t>14</a:t>
            </a:fld>
            <a:endParaRPr lang="nl-NL"/>
          </a:p>
        </p:txBody>
      </p:sp>
    </p:spTree>
    <p:extLst>
      <p:ext uri="{BB962C8B-B14F-4D97-AF65-F5344CB8AC3E}">
        <p14:creationId xmlns:p14="http://schemas.microsoft.com/office/powerpoint/2010/main" val="153927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B1ACF39-3F1E-4698-9EE6-34056EFEC494}" type="slidenum">
              <a:rPr lang="nl-NL" smtClean="0"/>
              <a:t>15</a:t>
            </a:fld>
            <a:endParaRPr lang="nl-NL"/>
          </a:p>
        </p:txBody>
      </p:sp>
    </p:spTree>
    <p:extLst>
      <p:ext uri="{BB962C8B-B14F-4D97-AF65-F5344CB8AC3E}">
        <p14:creationId xmlns:p14="http://schemas.microsoft.com/office/powerpoint/2010/main" val="281268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B1ACF39-3F1E-4698-9EE6-34056EFEC494}" type="slidenum">
              <a:rPr lang="nl-NL" smtClean="0"/>
              <a:t>16</a:t>
            </a:fld>
            <a:endParaRPr lang="nl-NL"/>
          </a:p>
        </p:txBody>
      </p:sp>
    </p:spTree>
    <p:extLst>
      <p:ext uri="{BB962C8B-B14F-4D97-AF65-F5344CB8AC3E}">
        <p14:creationId xmlns:p14="http://schemas.microsoft.com/office/powerpoint/2010/main" val="3237924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Model</a:t>
            </a:r>
            <a:r>
              <a:rPr lang="nl-NL" baseline="0" dirty="0" smtClean="0"/>
              <a:t> van </a:t>
            </a:r>
            <a:r>
              <a:rPr lang="nl-NL" baseline="0" dirty="0" err="1" smtClean="0"/>
              <a:t>Tuckmann</a:t>
            </a:r>
            <a:r>
              <a:rPr lang="nl-NL" baseline="0" dirty="0" smtClean="0"/>
              <a:t> beschrijft de fasen die een team doormaakt</a:t>
            </a:r>
            <a:endParaRPr lang="nl-NL" dirty="0"/>
          </a:p>
        </p:txBody>
      </p:sp>
      <p:sp>
        <p:nvSpPr>
          <p:cNvPr id="4" name="Tijdelijke aanduiding voor dianummer 3"/>
          <p:cNvSpPr>
            <a:spLocks noGrp="1"/>
          </p:cNvSpPr>
          <p:nvPr>
            <p:ph type="sldNum" sz="quarter" idx="10"/>
          </p:nvPr>
        </p:nvSpPr>
        <p:spPr/>
        <p:txBody>
          <a:bodyPr/>
          <a:lstStyle/>
          <a:p>
            <a:fld id="{DB1ACF39-3F1E-4698-9EE6-34056EFEC494}" type="slidenum">
              <a:rPr lang="nl-NL" smtClean="0"/>
              <a:t>17</a:t>
            </a:fld>
            <a:endParaRPr lang="nl-NL"/>
          </a:p>
        </p:txBody>
      </p:sp>
    </p:spTree>
    <p:extLst>
      <p:ext uri="{BB962C8B-B14F-4D97-AF65-F5344CB8AC3E}">
        <p14:creationId xmlns:p14="http://schemas.microsoft.com/office/powerpoint/2010/main" val="28231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je een team in kaart</a:t>
            </a:r>
            <a:r>
              <a:rPr lang="nl-NL" baseline="0" dirty="0" smtClean="0"/>
              <a:t> brengt is het vooral van belang je te realiseren dat groepsdynamiek uit </a:t>
            </a:r>
            <a:r>
              <a:rPr lang="nl-NL" baseline="0" dirty="0" err="1" smtClean="0"/>
              <a:t>verschilllende</a:t>
            </a:r>
            <a:r>
              <a:rPr lang="nl-NL" baseline="0" dirty="0" smtClean="0"/>
              <a:t> </a:t>
            </a:r>
            <a:r>
              <a:rPr lang="nl-NL" baseline="0" dirty="0" err="1" smtClean="0"/>
              <a:t>niveau’s</a:t>
            </a:r>
            <a:r>
              <a:rPr lang="nl-NL" baseline="0" dirty="0" smtClean="0"/>
              <a:t> bestaat,</a:t>
            </a:r>
          </a:p>
          <a:p>
            <a:r>
              <a:rPr lang="nl-NL" baseline="0" dirty="0" smtClean="0"/>
              <a:t>Sommige zaken zijn heel eenvoudig te meten of waar te nemen, andere zaken zijn onzichtbaar en soms moeilijk boven tafel te krijgen.</a:t>
            </a:r>
          </a:p>
          <a:p>
            <a:endParaRPr lang="nl-NL" dirty="0"/>
          </a:p>
        </p:txBody>
      </p:sp>
      <p:sp>
        <p:nvSpPr>
          <p:cNvPr id="4" name="Tijdelijke aanduiding voor dianummer 3"/>
          <p:cNvSpPr>
            <a:spLocks noGrp="1"/>
          </p:cNvSpPr>
          <p:nvPr>
            <p:ph type="sldNum" sz="quarter" idx="10"/>
          </p:nvPr>
        </p:nvSpPr>
        <p:spPr/>
        <p:txBody>
          <a:bodyPr/>
          <a:lstStyle/>
          <a:p>
            <a:fld id="{DB1ACF39-3F1E-4698-9EE6-34056EFEC494}" type="slidenum">
              <a:rPr lang="nl-NL" smtClean="0"/>
              <a:t>19</a:t>
            </a:fld>
            <a:endParaRPr lang="nl-NL"/>
          </a:p>
        </p:txBody>
      </p:sp>
    </p:spTree>
    <p:extLst>
      <p:ext uri="{BB962C8B-B14F-4D97-AF65-F5344CB8AC3E}">
        <p14:creationId xmlns:p14="http://schemas.microsoft.com/office/powerpoint/2010/main" val="1711973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Remmerswaal</a:t>
            </a:r>
            <a:r>
              <a:rPr lang="nl-NL" baseline="0" dirty="0" smtClean="0"/>
              <a:t> beschrijft de verschillende </a:t>
            </a:r>
            <a:r>
              <a:rPr lang="nl-NL" baseline="0" dirty="0" err="1" smtClean="0"/>
              <a:t>niveaus’s</a:t>
            </a:r>
            <a:r>
              <a:rPr lang="nl-NL" baseline="0" dirty="0" smtClean="0"/>
              <a:t> van groepsontwikkeling als volgt.</a:t>
            </a:r>
          </a:p>
          <a:p>
            <a:r>
              <a:rPr lang="nl-NL" baseline="0" dirty="0" smtClean="0"/>
              <a:t>Dit kan een handig hulpmiddel zijn om je scan te doen.</a:t>
            </a:r>
            <a:endParaRPr lang="nl-NL" dirty="0"/>
          </a:p>
        </p:txBody>
      </p:sp>
      <p:sp>
        <p:nvSpPr>
          <p:cNvPr id="4" name="Tijdelijke aanduiding voor dianummer 3"/>
          <p:cNvSpPr>
            <a:spLocks noGrp="1"/>
          </p:cNvSpPr>
          <p:nvPr>
            <p:ph type="sldNum" sz="quarter" idx="10"/>
          </p:nvPr>
        </p:nvSpPr>
        <p:spPr/>
        <p:txBody>
          <a:bodyPr/>
          <a:lstStyle/>
          <a:p>
            <a:fld id="{DB1ACF39-3F1E-4698-9EE6-34056EFEC494}" type="slidenum">
              <a:rPr lang="nl-NL" smtClean="0"/>
              <a:t>20</a:t>
            </a:fld>
            <a:endParaRPr lang="nl-NL"/>
          </a:p>
        </p:txBody>
      </p:sp>
    </p:spTree>
    <p:extLst>
      <p:ext uri="{BB962C8B-B14F-4D97-AF65-F5344CB8AC3E}">
        <p14:creationId xmlns:p14="http://schemas.microsoft.com/office/powerpoint/2010/main" val="3933893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file://localhost/Users/buscus/Dropbox/0_PTT%20NOVICARE/Novicare%20PTT/NL-vestigingen-brabant-nl.png"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scherm_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28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el + 2 tekstkolommen ">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jdelijke aanduiding voor tekst 2"/>
          <p:cNvSpPr>
            <a:spLocks noGrp="1"/>
          </p:cNvSpPr>
          <p:nvPr>
            <p:ph type="body" idx="1"/>
          </p:nvPr>
        </p:nvSpPr>
        <p:spPr>
          <a:xfrm>
            <a:off x="671024" y="915566"/>
            <a:ext cx="7798290" cy="239458"/>
          </a:xfrm>
        </p:spPr>
        <p:txBody>
          <a:bodyPr anchor="t" anchorCtr="0">
            <a:noAutofit/>
          </a:bodyPr>
          <a:lstStyle>
            <a:lvl1pPr marL="0" indent="0" algn="l">
              <a:lnSpc>
                <a:spcPct val="12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2"/>
          <p:cNvSpPr>
            <a:spLocks noGrp="1"/>
          </p:cNvSpPr>
          <p:nvPr>
            <p:ph idx="10"/>
          </p:nvPr>
        </p:nvSpPr>
        <p:spPr>
          <a:xfrm>
            <a:off x="671024" y="1362507"/>
            <a:ext cx="3746574" cy="3189813"/>
          </a:xfrm>
        </p:spPr>
        <p:txBody>
          <a:bodyPr/>
          <a:lstStyle>
            <a:lvl1pPr marL="0" indent="0" algn="l">
              <a:lnSpc>
                <a:spcPct val="120000"/>
              </a:lnSpc>
              <a:buNone/>
              <a:defRPr sz="1000"/>
            </a:lvl1pPr>
            <a:lvl2pPr marL="742950" indent="-285750" algn="l">
              <a:lnSpc>
                <a:spcPct val="120000"/>
              </a:lnSpc>
              <a:buFont typeface="Arial"/>
              <a:buChar char="•"/>
              <a:defRPr sz="1000"/>
            </a:lvl2pPr>
            <a:lvl3pPr algn="l">
              <a:lnSpc>
                <a:spcPct val="120000"/>
              </a:lnSpc>
              <a:defRPr sz="1000"/>
            </a:lvl3pPr>
            <a:lvl4pPr algn="l">
              <a:lnSpc>
                <a:spcPct val="120000"/>
              </a:lnSpc>
              <a:defRPr sz="1000"/>
            </a:lvl4pPr>
            <a:lvl5pPr algn="l">
              <a:lnSpc>
                <a:spcPct val="120000"/>
              </a:lnSpc>
              <a:defRPr sz="10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inhoud 2"/>
          <p:cNvSpPr>
            <a:spLocks noGrp="1"/>
          </p:cNvSpPr>
          <p:nvPr>
            <p:ph idx="11"/>
          </p:nvPr>
        </p:nvSpPr>
        <p:spPr>
          <a:xfrm>
            <a:off x="4724400" y="1362507"/>
            <a:ext cx="3746574" cy="3189813"/>
          </a:xfrm>
        </p:spPr>
        <p:txBody>
          <a:bodyPr/>
          <a:lstStyle>
            <a:lvl1pPr marL="0" indent="0" algn="l">
              <a:lnSpc>
                <a:spcPct val="120000"/>
              </a:lnSpc>
              <a:buNone/>
              <a:defRPr sz="1000"/>
            </a:lvl1pPr>
            <a:lvl2pPr marL="742950" indent="-285750" algn="l">
              <a:lnSpc>
                <a:spcPct val="120000"/>
              </a:lnSpc>
              <a:buFont typeface="Arial"/>
              <a:buChar char="•"/>
              <a:defRPr sz="1000"/>
            </a:lvl2pPr>
            <a:lvl3pPr algn="l">
              <a:lnSpc>
                <a:spcPct val="120000"/>
              </a:lnSpc>
              <a:defRPr sz="1000"/>
            </a:lvl3pPr>
            <a:lvl4pPr algn="l">
              <a:lnSpc>
                <a:spcPct val="120000"/>
              </a:lnSpc>
              <a:defRPr sz="1000"/>
            </a:lvl4pPr>
            <a:lvl5pPr algn="l">
              <a:lnSpc>
                <a:spcPct val="120000"/>
              </a:lnSpc>
              <a:defRPr sz="10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83494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iteil + tekstkol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jdelijke aanduiding voor tekst 2"/>
          <p:cNvSpPr>
            <a:spLocks noGrp="1"/>
          </p:cNvSpPr>
          <p:nvPr>
            <p:ph type="body" idx="1"/>
          </p:nvPr>
        </p:nvSpPr>
        <p:spPr>
          <a:xfrm>
            <a:off x="669600" y="915566"/>
            <a:ext cx="7799713" cy="239458"/>
          </a:xfrm>
        </p:spPr>
        <p:txBody>
          <a:bodyPr anchor="t" anchorCtr="0">
            <a:noAutofit/>
          </a:bodyPr>
          <a:lstStyle>
            <a:lvl1pPr marL="0" indent="0" algn="l">
              <a:lnSpc>
                <a:spcPct val="12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7" name="Tijdelijke aanduiding voor inhoud 2"/>
          <p:cNvSpPr>
            <a:spLocks noGrp="1"/>
          </p:cNvSpPr>
          <p:nvPr>
            <p:ph idx="10"/>
          </p:nvPr>
        </p:nvSpPr>
        <p:spPr>
          <a:xfrm>
            <a:off x="669600" y="1361966"/>
            <a:ext cx="7799713" cy="2743413"/>
          </a:xfrm>
        </p:spPr>
        <p:txBody>
          <a:bodyPr/>
          <a:lstStyle>
            <a:lvl1pPr marL="0" indent="0" algn="l">
              <a:lnSpc>
                <a:spcPct val="120000"/>
              </a:lnSpc>
              <a:buNone/>
              <a:defRPr sz="1000"/>
            </a:lvl1pPr>
            <a:lvl2pPr marL="742950" indent="-285750" algn="l">
              <a:lnSpc>
                <a:spcPct val="120000"/>
              </a:lnSpc>
              <a:buFont typeface="Arial"/>
              <a:buChar char="•"/>
              <a:defRPr sz="1000"/>
            </a:lvl2pPr>
            <a:lvl3pPr algn="l">
              <a:lnSpc>
                <a:spcPct val="120000"/>
              </a:lnSpc>
              <a:defRPr sz="1000"/>
            </a:lvl3pPr>
            <a:lvl4pPr algn="l">
              <a:lnSpc>
                <a:spcPct val="120000"/>
              </a:lnSpc>
              <a:defRPr sz="1000"/>
            </a:lvl4pPr>
            <a:lvl5pPr algn="l">
              <a:lnSpc>
                <a:spcPct val="120000"/>
              </a:lnSpc>
              <a:defRPr sz="10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690537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ijsvlak - tekstkolom grijze tek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jdelijke aanduiding voor inhoud 2"/>
          <p:cNvSpPr>
            <a:spLocks noGrp="1"/>
          </p:cNvSpPr>
          <p:nvPr>
            <p:ph idx="10"/>
          </p:nvPr>
        </p:nvSpPr>
        <p:spPr>
          <a:xfrm>
            <a:off x="671023" y="915566"/>
            <a:ext cx="7798289" cy="2649403"/>
          </a:xfrm>
        </p:spPr>
        <p:txBody>
          <a:bodyPr/>
          <a:lstStyle>
            <a:lvl1pPr marL="177800" indent="-177800" algn="l">
              <a:lnSpc>
                <a:spcPct val="120000"/>
              </a:lnSpc>
              <a:defRPr sz="1600"/>
            </a:lvl1pPr>
            <a:lvl2pPr algn="l">
              <a:lnSpc>
                <a:spcPct val="120000"/>
              </a:lnSpc>
              <a:defRPr sz="1400"/>
            </a:lvl2pPr>
            <a:lvl3pPr algn="l">
              <a:lnSpc>
                <a:spcPct val="120000"/>
              </a:lnSpc>
              <a:defRPr sz="1200"/>
            </a:lvl3pPr>
            <a:lvl4pPr algn="l">
              <a:lnSpc>
                <a:spcPct val="120000"/>
              </a:lnSpc>
              <a:defRPr sz="1000"/>
            </a:lvl4pPr>
            <a:lvl5pPr algn="l">
              <a:lnSpc>
                <a:spcPct val="120000"/>
              </a:lnSpc>
              <a:defRPr sz="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709715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ijsvlak -1 tekstkolom paa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jdelijke aanduiding voor inhoud 2"/>
          <p:cNvSpPr>
            <a:spLocks noGrp="1"/>
          </p:cNvSpPr>
          <p:nvPr>
            <p:ph idx="10"/>
          </p:nvPr>
        </p:nvSpPr>
        <p:spPr>
          <a:xfrm>
            <a:off x="671023" y="915566"/>
            <a:ext cx="7798289" cy="2649403"/>
          </a:xfrm>
        </p:spPr>
        <p:txBody>
          <a:bodyPr/>
          <a:lstStyle>
            <a:lvl1pPr algn="l">
              <a:lnSpc>
                <a:spcPct val="120000"/>
              </a:lnSpc>
              <a:defRPr sz="1600">
                <a:solidFill>
                  <a:schemeClr val="tx2"/>
                </a:solidFill>
              </a:defRPr>
            </a:lvl1pPr>
            <a:lvl2pPr marL="457200" indent="0" algn="l">
              <a:lnSpc>
                <a:spcPct val="120000"/>
              </a:lnSpc>
              <a:buNone/>
              <a:defRPr sz="1400">
                <a:solidFill>
                  <a:schemeClr val="tx2"/>
                </a:solidFill>
              </a:defRPr>
            </a:lvl2pPr>
            <a:lvl3pPr algn="l">
              <a:lnSpc>
                <a:spcPct val="120000"/>
              </a:lnSpc>
              <a:defRPr sz="1200">
                <a:solidFill>
                  <a:schemeClr val="tx2"/>
                </a:solidFill>
              </a:defRPr>
            </a:lvl3pPr>
            <a:lvl4pPr algn="l">
              <a:lnSpc>
                <a:spcPct val="120000"/>
              </a:lnSpc>
              <a:defRPr>
                <a:solidFill>
                  <a:schemeClr val="tx2"/>
                </a:solidFill>
              </a:defRPr>
            </a:lvl4pPr>
            <a:lvl5pPr algn="l">
              <a:lnSpc>
                <a:spcPct val="120000"/>
              </a:lnSpc>
              <a:defRPr>
                <a:solidFill>
                  <a:schemeClr val="tx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071034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ijsvlak -  1 tekstkolom paa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jdelijke aanduiding voor inhoud 2"/>
          <p:cNvSpPr>
            <a:spLocks noGrp="1"/>
          </p:cNvSpPr>
          <p:nvPr>
            <p:ph idx="10"/>
          </p:nvPr>
        </p:nvSpPr>
        <p:spPr>
          <a:xfrm>
            <a:off x="671023" y="1347614"/>
            <a:ext cx="7798289" cy="2649403"/>
          </a:xfrm>
        </p:spPr>
        <p:txBody>
          <a:bodyPr/>
          <a:lstStyle>
            <a:lvl1pPr algn="l">
              <a:lnSpc>
                <a:spcPct val="120000"/>
              </a:lnSpc>
              <a:defRPr sz="1600">
                <a:solidFill>
                  <a:schemeClr val="tx2"/>
                </a:solidFill>
              </a:defRPr>
            </a:lvl1pPr>
            <a:lvl2pPr marL="457200" indent="0" algn="l">
              <a:lnSpc>
                <a:spcPct val="120000"/>
              </a:lnSpc>
              <a:buNone/>
              <a:defRPr sz="1400">
                <a:solidFill>
                  <a:schemeClr val="tx2"/>
                </a:solidFill>
              </a:defRPr>
            </a:lvl2pPr>
            <a:lvl3pPr algn="l">
              <a:lnSpc>
                <a:spcPct val="120000"/>
              </a:lnSpc>
              <a:defRPr sz="1200">
                <a:solidFill>
                  <a:schemeClr val="tx2"/>
                </a:solidFill>
              </a:defRPr>
            </a:lvl3pPr>
            <a:lvl4pPr algn="l">
              <a:lnSpc>
                <a:spcPct val="120000"/>
              </a:lnSpc>
              <a:defRPr>
                <a:solidFill>
                  <a:schemeClr val="tx2"/>
                </a:solidFill>
              </a:defRPr>
            </a:lvl4pPr>
            <a:lvl5pPr algn="l">
              <a:lnSpc>
                <a:spcPct val="120000"/>
              </a:lnSpc>
              <a:defRPr>
                <a:solidFill>
                  <a:schemeClr val="tx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jdelijke aanduiding voor tekst 2"/>
          <p:cNvSpPr>
            <a:spLocks noGrp="1"/>
          </p:cNvSpPr>
          <p:nvPr>
            <p:ph type="body" idx="1"/>
          </p:nvPr>
        </p:nvSpPr>
        <p:spPr>
          <a:xfrm>
            <a:off x="671024" y="915566"/>
            <a:ext cx="7798290" cy="239458"/>
          </a:xfrm>
        </p:spPr>
        <p:txBody>
          <a:bodyPr anchor="t" anchorCtr="0">
            <a:noAutofit/>
          </a:bodyPr>
          <a:lstStyle>
            <a:lvl1pPr marL="0" indent="0" algn="l">
              <a:lnSpc>
                <a:spcPct val="120000"/>
              </a:lnSpc>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Tree>
    <p:extLst>
      <p:ext uri="{BB962C8B-B14F-4D97-AF65-F5344CB8AC3E}">
        <p14:creationId xmlns:p14="http://schemas.microsoft.com/office/powerpoint/2010/main" val="31893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stimonial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48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stimonial tekstkolom rech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jdelijke aanduiding voor inhoud 2"/>
          <p:cNvSpPr>
            <a:spLocks noGrp="1"/>
          </p:cNvSpPr>
          <p:nvPr>
            <p:ph idx="11"/>
          </p:nvPr>
        </p:nvSpPr>
        <p:spPr>
          <a:xfrm>
            <a:off x="4724400" y="1491630"/>
            <a:ext cx="3746574" cy="3189813"/>
          </a:xfrm>
        </p:spPr>
        <p:txBody>
          <a:bodyPr/>
          <a:lstStyle>
            <a:lvl1pPr marL="0" indent="0" algn="l">
              <a:lnSpc>
                <a:spcPct val="120000"/>
              </a:lnSpc>
              <a:buNone/>
              <a:defRPr sz="1200">
                <a:solidFill>
                  <a:schemeClr val="bg2"/>
                </a:solidFill>
              </a:defRPr>
            </a:lvl1pPr>
            <a:lvl2pPr marL="742950" indent="-285750" algn="l">
              <a:lnSpc>
                <a:spcPct val="120000"/>
              </a:lnSpc>
              <a:buFont typeface="Arial"/>
              <a:buChar char="•"/>
              <a:defRPr sz="1000">
                <a:solidFill>
                  <a:schemeClr val="bg2"/>
                </a:solidFill>
              </a:defRPr>
            </a:lvl2pPr>
            <a:lvl3pPr algn="l">
              <a:lnSpc>
                <a:spcPct val="120000"/>
              </a:lnSpc>
              <a:defRPr sz="1000">
                <a:solidFill>
                  <a:schemeClr val="bg2"/>
                </a:solidFill>
              </a:defRPr>
            </a:lvl3pPr>
            <a:lvl4pPr algn="l">
              <a:lnSpc>
                <a:spcPct val="120000"/>
              </a:lnSpc>
              <a:defRPr sz="1000">
                <a:solidFill>
                  <a:schemeClr val="bg2"/>
                </a:solidFill>
              </a:defRPr>
            </a:lvl4pPr>
            <a:lvl5pPr algn="l">
              <a:lnSpc>
                <a:spcPct val="120000"/>
              </a:lnSpc>
              <a:defRPr sz="1000">
                <a:solidFill>
                  <a:schemeClr val="bg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76155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stimonial tekstkolom rech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jdelijke aanduiding voor inhoud 2"/>
          <p:cNvSpPr>
            <a:spLocks noGrp="1"/>
          </p:cNvSpPr>
          <p:nvPr>
            <p:ph idx="11"/>
          </p:nvPr>
        </p:nvSpPr>
        <p:spPr>
          <a:xfrm>
            <a:off x="4724400" y="2160018"/>
            <a:ext cx="3746574" cy="2469788"/>
          </a:xfrm>
        </p:spPr>
        <p:txBody>
          <a:bodyPr/>
          <a:lstStyle>
            <a:lvl1pPr marL="0" indent="0" algn="l">
              <a:lnSpc>
                <a:spcPct val="120000"/>
              </a:lnSpc>
              <a:buNone/>
              <a:defRPr sz="1200">
                <a:solidFill>
                  <a:schemeClr val="tx2"/>
                </a:solidFill>
              </a:defRPr>
            </a:lvl1pPr>
            <a:lvl2pPr marL="742950" indent="-285750" algn="l">
              <a:lnSpc>
                <a:spcPct val="120000"/>
              </a:lnSpc>
              <a:buFont typeface="Arial"/>
              <a:buChar char="•"/>
              <a:defRPr sz="1000">
                <a:solidFill>
                  <a:schemeClr val="tx2"/>
                </a:solidFill>
              </a:defRPr>
            </a:lvl2pPr>
            <a:lvl3pPr algn="l">
              <a:lnSpc>
                <a:spcPct val="120000"/>
              </a:lnSpc>
              <a:defRPr sz="1000">
                <a:solidFill>
                  <a:schemeClr val="tx2"/>
                </a:solidFill>
              </a:defRPr>
            </a:lvl3pPr>
            <a:lvl4pPr algn="l">
              <a:lnSpc>
                <a:spcPct val="120000"/>
              </a:lnSpc>
              <a:defRPr sz="1000">
                <a:solidFill>
                  <a:schemeClr val="tx2"/>
                </a:solidFill>
              </a:defRPr>
            </a:lvl4pPr>
            <a:lvl5pPr algn="l">
              <a:lnSpc>
                <a:spcPct val="120000"/>
              </a:lnSpc>
              <a:defRPr sz="1000">
                <a:solidFill>
                  <a:schemeClr val="tx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3" name="Tijdelijke aanduiding voor tekst 2"/>
          <p:cNvSpPr>
            <a:spLocks noGrp="1"/>
          </p:cNvSpPr>
          <p:nvPr>
            <p:ph type="body" idx="1" hasCustomPrompt="1"/>
          </p:nvPr>
        </p:nvSpPr>
        <p:spPr>
          <a:xfrm>
            <a:off x="4724400" y="915566"/>
            <a:ext cx="3744914" cy="1008112"/>
          </a:xfrm>
        </p:spPr>
        <p:txBody>
          <a:bodyPr anchor="t" anchorCtr="0">
            <a:noAutofit/>
          </a:bodyPr>
          <a:lstStyle>
            <a:lvl1pPr marL="0" indent="0" algn="l">
              <a:lnSpc>
                <a:spcPct val="120000"/>
              </a:lnSpc>
              <a:buNone/>
              <a:defRPr sz="18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a:t>
            </a:r>
          </a:p>
        </p:txBody>
      </p:sp>
    </p:spTree>
    <p:extLst>
      <p:ext uri="{BB962C8B-B14F-4D97-AF65-F5344CB8AC3E}">
        <p14:creationId xmlns:p14="http://schemas.microsoft.com/office/powerpoint/2010/main" val="3833449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stimonial 2">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28932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orginstellingen + 1 tekstkol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jdelijke aanduiding voor tekst 2"/>
          <p:cNvSpPr>
            <a:spLocks noGrp="1"/>
          </p:cNvSpPr>
          <p:nvPr>
            <p:ph type="body" idx="1"/>
          </p:nvPr>
        </p:nvSpPr>
        <p:spPr>
          <a:xfrm>
            <a:off x="671024" y="915566"/>
            <a:ext cx="3746574" cy="239458"/>
          </a:xfrm>
        </p:spPr>
        <p:txBody>
          <a:bodyPr anchor="t" anchorCtr="0">
            <a:noAutofit/>
          </a:bodyPr>
          <a:lstStyle>
            <a:lvl1pPr marL="0" indent="0" algn="l">
              <a:lnSpc>
                <a:spcPct val="120000"/>
              </a:lnSpc>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2"/>
          <p:cNvSpPr>
            <a:spLocks noGrp="1"/>
          </p:cNvSpPr>
          <p:nvPr>
            <p:ph idx="10"/>
          </p:nvPr>
        </p:nvSpPr>
        <p:spPr>
          <a:xfrm>
            <a:off x="671289" y="1362507"/>
            <a:ext cx="3746574" cy="921211"/>
          </a:xfrm>
        </p:spPr>
        <p:txBody>
          <a:bodyPr/>
          <a:lstStyle>
            <a:lvl1pPr marL="0" indent="0" algn="ctr">
              <a:lnSpc>
                <a:spcPct val="120000"/>
              </a:lnSpc>
              <a:buNone/>
              <a:defRPr sz="4400" b="1">
                <a:solidFill>
                  <a:schemeClr val="bg2"/>
                </a:solidFill>
              </a:defRPr>
            </a:lvl1pPr>
            <a:lvl2pPr marL="742950" indent="-285750" algn="ctr">
              <a:lnSpc>
                <a:spcPct val="120000"/>
              </a:lnSpc>
              <a:buFont typeface="Arial"/>
              <a:buChar char="•"/>
              <a:defRPr sz="1400">
                <a:solidFill>
                  <a:schemeClr val="bg2"/>
                </a:solidFill>
              </a:defRPr>
            </a:lvl2pPr>
            <a:lvl3pPr algn="ctr">
              <a:lnSpc>
                <a:spcPct val="120000"/>
              </a:lnSpc>
              <a:defRPr sz="1000">
                <a:solidFill>
                  <a:schemeClr val="bg2"/>
                </a:solidFill>
              </a:defRPr>
            </a:lvl3pPr>
            <a:lvl4pPr algn="ctr">
              <a:lnSpc>
                <a:spcPct val="120000"/>
              </a:lnSpc>
              <a:defRPr sz="1000">
                <a:solidFill>
                  <a:schemeClr val="bg2"/>
                </a:solidFill>
              </a:defRPr>
            </a:lvl4pPr>
            <a:lvl5pPr algn="ctr">
              <a:lnSpc>
                <a:spcPct val="120000"/>
              </a:lnSpc>
              <a:defRPr sz="1000">
                <a:solidFill>
                  <a:schemeClr val="bg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3" name="NL-vestigingen-brabant-nl.png" descr="/Users/buscus/Dropbox/0_PTT NOVICARE/Novicare PTT/NL-vestigingen-brabant-nl.pn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5024490" y="915566"/>
            <a:ext cx="3160549" cy="3832166"/>
          </a:xfrm>
          <a:prstGeom prst="rect">
            <a:avLst/>
          </a:prstGeom>
        </p:spPr>
      </p:pic>
    </p:spTree>
    <p:extLst>
      <p:ext uri="{BB962C8B-B14F-4D97-AF65-F5344CB8AC3E}">
        <p14:creationId xmlns:p14="http://schemas.microsoft.com/office/powerpoint/2010/main" val="107025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Novica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584000" y="1282655"/>
            <a:ext cx="5760000" cy="423333"/>
          </a:xfrm>
        </p:spPr>
        <p:txBody>
          <a:bodyPr lIns="0" tIns="0" rIns="0" bIns="0">
            <a:noAutofit/>
          </a:bodyPr>
          <a:lstStyle>
            <a:lvl1pPr algn="l">
              <a:lnSpc>
                <a:spcPct val="120000"/>
              </a:lnSpc>
              <a:defRPr sz="3200">
                <a:solidFill>
                  <a:schemeClr val="tx1"/>
                </a:solidFill>
              </a:defRPr>
            </a:lvl1pPr>
          </a:lstStyle>
          <a:p>
            <a:r>
              <a:rPr lang="nl-NL" smtClean="0"/>
              <a:t>Klik om de stijl te bewerken</a:t>
            </a:r>
            <a:endParaRPr lang="nl-NL" dirty="0"/>
          </a:p>
        </p:txBody>
      </p:sp>
      <p:sp>
        <p:nvSpPr>
          <p:cNvPr id="10" name="Subtitel 2"/>
          <p:cNvSpPr>
            <a:spLocks noGrp="1"/>
          </p:cNvSpPr>
          <p:nvPr>
            <p:ph type="subTitle" idx="10"/>
          </p:nvPr>
        </p:nvSpPr>
        <p:spPr>
          <a:xfrm>
            <a:off x="1584000" y="915566"/>
            <a:ext cx="5741198" cy="216024"/>
          </a:xfrm>
        </p:spPr>
        <p:txBody>
          <a:bodyPr/>
          <a:lstStyle>
            <a:lvl1pPr marL="0" indent="0" algn="l">
              <a:lnSpc>
                <a:spcPct val="120000"/>
              </a:lnSpc>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14" name="Tijdelijke aanduiding voor inhoud 2"/>
          <p:cNvSpPr>
            <a:spLocks noGrp="1"/>
          </p:cNvSpPr>
          <p:nvPr>
            <p:ph idx="11"/>
          </p:nvPr>
        </p:nvSpPr>
        <p:spPr>
          <a:xfrm>
            <a:off x="1584000" y="2927887"/>
            <a:ext cx="5741198" cy="561339"/>
          </a:xfrm>
        </p:spPr>
        <p:txBody>
          <a:bodyPr/>
          <a:lstStyle>
            <a:lvl1pPr algn="l">
              <a:lnSpc>
                <a:spcPct val="120000"/>
              </a:lnSpc>
              <a:defRPr sz="1600" b="1">
                <a:solidFill>
                  <a:schemeClr val="tx2"/>
                </a:solidFill>
              </a:defRPr>
            </a:lvl1pPr>
            <a:lvl2pPr marL="457200" indent="0" algn="l">
              <a:lnSpc>
                <a:spcPct val="120000"/>
              </a:lnSpc>
              <a:buNone/>
              <a:defRPr sz="1400" b="1">
                <a:solidFill>
                  <a:schemeClr val="tx2"/>
                </a:solidFill>
              </a:defRPr>
            </a:lvl2pPr>
            <a:lvl3pPr algn="l">
              <a:lnSpc>
                <a:spcPct val="120000"/>
              </a:lnSpc>
              <a:defRPr sz="1200" b="1">
                <a:solidFill>
                  <a:schemeClr val="tx2"/>
                </a:solidFill>
              </a:defRPr>
            </a:lvl3pPr>
            <a:lvl4pPr algn="l">
              <a:lnSpc>
                <a:spcPct val="120000"/>
              </a:lnSpc>
              <a:defRPr b="1">
                <a:solidFill>
                  <a:schemeClr val="tx2"/>
                </a:solidFill>
              </a:defRPr>
            </a:lvl4pPr>
            <a:lvl5pPr algn="l">
              <a:lnSpc>
                <a:spcPct val="120000"/>
              </a:lnSpc>
              <a:defRPr b="1">
                <a:solidFill>
                  <a:schemeClr val="tx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47369797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ual links -  tekstkolom rech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jdelijke aanduiding voor tekst 2"/>
          <p:cNvSpPr>
            <a:spLocks noGrp="1"/>
          </p:cNvSpPr>
          <p:nvPr>
            <p:ph type="body" idx="1"/>
          </p:nvPr>
        </p:nvSpPr>
        <p:spPr>
          <a:xfrm>
            <a:off x="4722738" y="915566"/>
            <a:ext cx="3746576" cy="239458"/>
          </a:xfrm>
        </p:spPr>
        <p:txBody>
          <a:bodyPr anchor="t" anchorCtr="0">
            <a:noAutofit/>
          </a:bodyPr>
          <a:lstStyle>
            <a:lvl1pPr marL="0" indent="0" algn="l">
              <a:lnSpc>
                <a:spcPct val="120000"/>
              </a:lnSpc>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2"/>
          <p:cNvSpPr>
            <a:spLocks noGrp="1"/>
          </p:cNvSpPr>
          <p:nvPr>
            <p:ph idx="11"/>
          </p:nvPr>
        </p:nvSpPr>
        <p:spPr>
          <a:xfrm>
            <a:off x="4722738" y="1362507"/>
            <a:ext cx="3746574" cy="3189813"/>
          </a:xfrm>
        </p:spPr>
        <p:txBody>
          <a:bodyPr/>
          <a:lstStyle>
            <a:lvl1pPr marL="0" indent="0" algn="l">
              <a:lnSpc>
                <a:spcPct val="120000"/>
              </a:lnSpc>
              <a:buNone/>
              <a:defRPr sz="1000">
                <a:solidFill>
                  <a:schemeClr val="tx2"/>
                </a:solidFill>
              </a:defRPr>
            </a:lvl1pPr>
            <a:lvl2pPr marL="742950" indent="-285750" algn="l">
              <a:lnSpc>
                <a:spcPct val="120000"/>
              </a:lnSpc>
              <a:buFont typeface="Arial"/>
              <a:buChar char="•"/>
              <a:defRPr sz="1000">
                <a:solidFill>
                  <a:schemeClr val="tx2"/>
                </a:solidFill>
              </a:defRPr>
            </a:lvl2pPr>
            <a:lvl3pPr algn="l">
              <a:lnSpc>
                <a:spcPct val="120000"/>
              </a:lnSpc>
              <a:defRPr sz="1000">
                <a:solidFill>
                  <a:schemeClr val="tx2"/>
                </a:solidFill>
              </a:defRPr>
            </a:lvl3pPr>
            <a:lvl4pPr algn="l">
              <a:lnSpc>
                <a:spcPct val="120000"/>
              </a:lnSpc>
              <a:defRPr sz="1000">
                <a:solidFill>
                  <a:schemeClr val="tx2"/>
                </a:solidFill>
              </a:defRPr>
            </a:lvl4pPr>
            <a:lvl5pPr algn="l">
              <a:lnSpc>
                <a:spcPct val="120000"/>
              </a:lnSpc>
              <a:defRPr sz="1000">
                <a:solidFill>
                  <a:schemeClr val="tx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8" name="Tijdelijke aanduiding voor inhoud 2"/>
          <p:cNvSpPr>
            <a:spLocks noGrp="1"/>
          </p:cNvSpPr>
          <p:nvPr>
            <p:ph idx="12"/>
          </p:nvPr>
        </p:nvSpPr>
        <p:spPr>
          <a:xfrm>
            <a:off x="215900" y="215900"/>
            <a:ext cx="4201698" cy="4732114"/>
          </a:xfrm>
        </p:spPr>
        <p:txBody>
          <a:bodyPr/>
          <a:lstStyle>
            <a:lvl1pPr marL="0" indent="0" algn="l">
              <a:lnSpc>
                <a:spcPct val="120000"/>
              </a:lnSpc>
              <a:buNone/>
              <a:defRPr sz="1000">
                <a:solidFill>
                  <a:schemeClr val="tx2"/>
                </a:solidFill>
              </a:defRPr>
            </a:lvl1pPr>
            <a:lvl2pPr marL="742950" indent="-285750" algn="l">
              <a:lnSpc>
                <a:spcPct val="120000"/>
              </a:lnSpc>
              <a:buFont typeface="Arial"/>
              <a:buChar char="•"/>
              <a:defRPr sz="1000">
                <a:solidFill>
                  <a:schemeClr val="tx2"/>
                </a:solidFill>
              </a:defRPr>
            </a:lvl2pPr>
            <a:lvl3pPr algn="l">
              <a:lnSpc>
                <a:spcPct val="120000"/>
              </a:lnSpc>
              <a:defRPr sz="1000">
                <a:solidFill>
                  <a:schemeClr val="tx2"/>
                </a:solidFill>
              </a:defRPr>
            </a:lvl3pPr>
            <a:lvl4pPr algn="l">
              <a:lnSpc>
                <a:spcPct val="120000"/>
              </a:lnSpc>
              <a:defRPr sz="1000">
                <a:solidFill>
                  <a:schemeClr val="tx2"/>
                </a:solidFill>
              </a:defRPr>
            </a:lvl4pPr>
            <a:lvl5pPr algn="l">
              <a:lnSpc>
                <a:spcPct val="120000"/>
              </a:lnSpc>
              <a:defRPr sz="1000">
                <a:solidFill>
                  <a:schemeClr val="tx2"/>
                </a:solidFill>
              </a:defRPr>
            </a:lvl5pPr>
          </a:lstStyle>
          <a:p>
            <a:pPr lvl="0"/>
            <a:r>
              <a:rPr lang="nl-NL" smtClean="0"/>
              <a:t>Klik om de modelstijlen te bewerken</a:t>
            </a:r>
          </a:p>
        </p:txBody>
      </p:sp>
    </p:spTree>
    <p:extLst>
      <p:ext uri="{BB962C8B-B14F-4D97-AF65-F5344CB8AC3E}">
        <p14:creationId xmlns:p14="http://schemas.microsoft.com/office/powerpoint/2010/main" val="3371388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off presentatio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603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off presentation - tek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jdelijke aanduiding voor inhoud 2"/>
          <p:cNvSpPr>
            <a:spLocks noGrp="1"/>
          </p:cNvSpPr>
          <p:nvPr>
            <p:ph idx="11"/>
          </p:nvPr>
        </p:nvSpPr>
        <p:spPr>
          <a:xfrm>
            <a:off x="1565198" y="2427734"/>
            <a:ext cx="5760000" cy="315377"/>
          </a:xfrm>
        </p:spPr>
        <p:txBody>
          <a:bodyPr/>
          <a:lstStyle>
            <a:lvl1pPr marL="0" indent="0" algn="ctr">
              <a:buNone/>
              <a:defRPr sz="1800">
                <a:solidFill>
                  <a:schemeClr val="accent5"/>
                </a:solidFill>
              </a:defRPr>
            </a:lvl1pPr>
            <a:lvl2pPr marL="742950" indent="-285750" algn="ctr">
              <a:buFont typeface="Arial"/>
              <a:buChar char="•"/>
              <a:defRPr sz="1200">
                <a:solidFill>
                  <a:schemeClr val="accent5"/>
                </a:solidFill>
              </a:defRPr>
            </a:lvl2pPr>
            <a:lvl3pPr algn="ctr">
              <a:defRPr sz="1000">
                <a:solidFill>
                  <a:schemeClr val="accent5"/>
                </a:solidFill>
              </a:defRPr>
            </a:lvl3pPr>
            <a:lvl4pPr algn="ctr">
              <a:defRPr sz="1000">
                <a:solidFill>
                  <a:schemeClr val="accent5"/>
                </a:solidFill>
              </a:defRPr>
            </a:lvl4pPr>
            <a:lvl5pPr algn="ctr">
              <a:defRPr sz="1000">
                <a:solidFill>
                  <a:schemeClr val="accent5"/>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135475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eg bla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66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vicar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45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e- witte tek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jdelijke aanduiding voor inhoud 2"/>
          <p:cNvSpPr>
            <a:spLocks noGrp="1"/>
          </p:cNvSpPr>
          <p:nvPr>
            <p:ph idx="11"/>
          </p:nvPr>
        </p:nvSpPr>
        <p:spPr>
          <a:xfrm>
            <a:off x="1565198" y="1203598"/>
            <a:ext cx="5760000" cy="3189813"/>
          </a:xfrm>
        </p:spPr>
        <p:txBody>
          <a:bodyPr/>
          <a:lstStyle>
            <a:lvl1pPr marL="0" indent="0" algn="l">
              <a:lnSpc>
                <a:spcPct val="120000"/>
              </a:lnSpc>
              <a:buNone/>
              <a:defRPr sz="1200">
                <a:solidFill>
                  <a:schemeClr val="accent5"/>
                </a:solidFill>
              </a:defRPr>
            </a:lvl1pPr>
            <a:lvl2pPr marL="742950" indent="-285750" algn="l">
              <a:lnSpc>
                <a:spcPct val="120000"/>
              </a:lnSpc>
              <a:buFont typeface="Arial"/>
              <a:buChar char="•"/>
              <a:defRPr sz="1200">
                <a:solidFill>
                  <a:schemeClr val="accent5"/>
                </a:solidFill>
              </a:defRPr>
            </a:lvl2pPr>
            <a:lvl3pPr algn="l">
              <a:lnSpc>
                <a:spcPct val="120000"/>
              </a:lnSpc>
              <a:defRPr sz="1000">
                <a:solidFill>
                  <a:schemeClr val="accent5"/>
                </a:solidFill>
              </a:defRPr>
            </a:lvl3pPr>
            <a:lvl4pPr algn="l">
              <a:lnSpc>
                <a:spcPct val="120000"/>
              </a:lnSpc>
              <a:defRPr sz="1000">
                <a:solidFill>
                  <a:schemeClr val="accent5"/>
                </a:solidFill>
              </a:defRPr>
            </a:lvl4pPr>
            <a:lvl5pPr algn="l">
              <a:lnSpc>
                <a:spcPct val="120000"/>
              </a:lnSpc>
              <a:defRPr sz="1000">
                <a:solidFill>
                  <a:schemeClr val="accent5"/>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93065328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e- grijze tek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jdelijke aanduiding voor tekst 2"/>
          <p:cNvSpPr>
            <a:spLocks noGrp="1"/>
          </p:cNvSpPr>
          <p:nvPr>
            <p:ph idx="1"/>
          </p:nvPr>
        </p:nvSpPr>
        <p:spPr>
          <a:xfrm>
            <a:off x="1565198" y="1203598"/>
            <a:ext cx="5760000" cy="3394472"/>
          </a:xfrm>
          <a:prstGeom prst="rect">
            <a:avLst/>
          </a:prstGeom>
        </p:spPr>
        <p:txBody>
          <a:bodyPr vert="horz" lIns="0" tIns="0" rIns="0" bIns="0" rtlCol="0">
            <a:noAutofit/>
          </a:bodyPr>
          <a:lstStyle>
            <a:lvl1pPr marL="177800" indent="-177800">
              <a:lnSpc>
                <a:spcPct val="120000"/>
              </a:lnSpc>
              <a:defRPr sz="1400"/>
            </a:lvl1pPr>
            <a:lvl2pPr marL="355600" indent="-177800">
              <a:lnSpc>
                <a:spcPct val="120000"/>
              </a:lnSpc>
              <a:buFont typeface="Arial"/>
              <a:buChar char="•"/>
              <a:defRPr sz="1200">
                <a:solidFill>
                  <a:schemeClr val="tx1"/>
                </a:solidFill>
              </a:defRPr>
            </a:lvl2pPr>
            <a:lvl3pPr marL="539750" indent="-184150" defTabSz="346075">
              <a:lnSpc>
                <a:spcPct val="120000"/>
              </a:lnSpc>
              <a:buFont typeface="Arial"/>
              <a:buChar char="•"/>
              <a:defRPr sz="800">
                <a:solidFill>
                  <a:schemeClr val="tx1"/>
                </a:solidFill>
              </a:defRPr>
            </a:lvl3pPr>
            <a:lvl4pPr marL="717550" indent="-177800">
              <a:lnSpc>
                <a:spcPct val="120000"/>
              </a:lnSpc>
              <a:buFont typeface="Arial"/>
              <a:buChar char="•"/>
              <a:defRPr sz="800">
                <a:solidFill>
                  <a:schemeClr val="tx1"/>
                </a:solidFill>
              </a:defRPr>
            </a:lvl4pPr>
            <a:lvl5pPr marL="895350" indent="-177800">
              <a:lnSpc>
                <a:spcPct val="120000"/>
              </a:lnSpc>
              <a:buFont typeface="Arial"/>
              <a:buChar char="•"/>
              <a:defRPr sz="800">
                <a:solidFill>
                  <a:schemeClr val="tx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2452217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andacht verbeter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39811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spraak doet goe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50144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zicht verlich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4610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chting verbind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4085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0" tIns="0" rIns="0" bIns="0" rtlCol="0" anchor="t" anchorCtr="0">
            <a:noAutofit/>
          </a:bodyPr>
          <a:lstStyle/>
          <a:p>
            <a:r>
              <a:rPr lang="nl-NL" dirty="0"/>
              <a:t>Titelstijl van model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0" tIns="0" rIns="0" bIns="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468871596"/>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80" r:id="rId3"/>
    <p:sldLayoutId id="2147483660" r:id="rId4"/>
    <p:sldLayoutId id="2147483675" r:id="rId5"/>
    <p:sldLayoutId id="2147483670" r:id="rId6"/>
    <p:sldLayoutId id="2147483676" r:id="rId7"/>
    <p:sldLayoutId id="2147483678" r:id="rId8"/>
    <p:sldLayoutId id="2147483679" r:id="rId9"/>
    <p:sldLayoutId id="2147483667" r:id="rId10"/>
    <p:sldLayoutId id="2147483666" r:id="rId11"/>
    <p:sldLayoutId id="2147483671" r:id="rId12"/>
    <p:sldLayoutId id="2147483672" r:id="rId13"/>
    <p:sldLayoutId id="2147483664" r:id="rId14"/>
    <p:sldLayoutId id="2147483674" r:id="rId15"/>
    <p:sldLayoutId id="2147483673" r:id="rId16"/>
    <p:sldLayoutId id="2147483677" r:id="rId17"/>
    <p:sldLayoutId id="2147483662" r:id="rId18"/>
    <p:sldLayoutId id="2147483681" r:id="rId19"/>
    <p:sldLayoutId id="2147483682" r:id="rId20"/>
    <p:sldLayoutId id="2147483668" r:id="rId21"/>
    <p:sldLayoutId id="2147483663" r:id="rId22"/>
    <p:sldLayoutId id="2147483665" r:id="rId23"/>
  </p:sldLayoutIdLst>
  <p:txStyles>
    <p:titleStyle>
      <a:lvl1pPr algn="l" defTabSz="457200" rtl="0" eaLnBrk="1" latinLnBrk="0" hangingPunct="1">
        <a:lnSpc>
          <a:spcPct val="120000"/>
        </a:lnSpc>
        <a:spcBef>
          <a:spcPct val="0"/>
        </a:spcBef>
        <a:buNone/>
        <a:defRPr sz="3200" b="0" i="0" kern="1200" cap="none" baseline="0">
          <a:solidFill>
            <a:schemeClr val="tx1"/>
          </a:solidFill>
          <a:latin typeface="Verdana"/>
          <a:ea typeface="+mj-ea"/>
          <a:cs typeface="Verdana"/>
        </a:defRPr>
      </a:lvl1pPr>
    </p:titleStyle>
    <p:bodyStyle>
      <a:lvl1pPr marL="0" indent="0" algn="l" defTabSz="457200" rtl="0" eaLnBrk="1" latinLnBrk="0" hangingPunct="1">
        <a:lnSpc>
          <a:spcPct val="120000"/>
        </a:lnSpc>
        <a:spcBef>
          <a:spcPct val="20000"/>
        </a:spcBef>
        <a:buFont typeface="Arial"/>
        <a:buNone/>
        <a:defRPr sz="2200" kern="1200">
          <a:solidFill>
            <a:schemeClr val="tx1"/>
          </a:solidFill>
          <a:latin typeface="Verdana"/>
          <a:ea typeface="+mn-ea"/>
          <a:cs typeface="Verdana"/>
        </a:defRPr>
      </a:lvl1pPr>
      <a:lvl2pPr marL="539750" indent="-177800" algn="l" defTabSz="457200" rtl="0" eaLnBrk="1" latinLnBrk="0" hangingPunct="1">
        <a:lnSpc>
          <a:spcPct val="120000"/>
        </a:lnSpc>
        <a:spcBef>
          <a:spcPct val="20000"/>
        </a:spcBef>
        <a:buFont typeface="Arial"/>
        <a:buChar char="•"/>
        <a:defRPr sz="1600" kern="1200">
          <a:solidFill>
            <a:schemeClr val="tx1"/>
          </a:solidFill>
          <a:latin typeface="Verdana"/>
          <a:ea typeface="+mn-ea"/>
          <a:cs typeface="Verdana"/>
        </a:defRPr>
      </a:lvl2pPr>
      <a:lvl3pPr marL="900113" indent="-184150" algn="l" defTabSz="457200" rtl="0" eaLnBrk="1" latinLnBrk="0" hangingPunct="1">
        <a:lnSpc>
          <a:spcPct val="120000"/>
        </a:lnSpc>
        <a:spcBef>
          <a:spcPct val="20000"/>
        </a:spcBef>
        <a:buFont typeface="Arial"/>
        <a:buChar char="•"/>
        <a:defRPr sz="1400" kern="1200">
          <a:solidFill>
            <a:schemeClr val="tx1"/>
          </a:solidFill>
          <a:latin typeface="Verdana"/>
          <a:ea typeface="+mn-ea"/>
          <a:cs typeface="Verdana"/>
        </a:defRPr>
      </a:lvl3pPr>
      <a:lvl4pPr marL="1254125" indent="-176213" algn="l" defTabSz="457200" rtl="0" eaLnBrk="1" latinLnBrk="0" hangingPunct="1">
        <a:lnSpc>
          <a:spcPct val="120000"/>
        </a:lnSpc>
        <a:spcBef>
          <a:spcPct val="20000"/>
        </a:spcBef>
        <a:buFont typeface="Arial"/>
        <a:buChar char="–"/>
        <a:defRPr sz="1200" kern="1200">
          <a:solidFill>
            <a:schemeClr val="tx1"/>
          </a:solidFill>
          <a:latin typeface="Verdana"/>
          <a:ea typeface="+mn-ea"/>
          <a:cs typeface="Verdana"/>
        </a:defRPr>
      </a:lvl4pPr>
      <a:lvl5pPr marL="1616075" indent="-184150" algn="l" defTabSz="457200" rtl="0" eaLnBrk="1" latinLnBrk="0" hangingPunct="1">
        <a:lnSpc>
          <a:spcPct val="120000"/>
        </a:lnSpc>
        <a:spcBef>
          <a:spcPct val="20000"/>
        </a:spcBef>
        <a:buFont typeface="Arial"/>
        <a:buChar char="»"/>
        <a:defRPr sz="1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2.jp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1Evwgu369Jw"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557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p:cNvSpPr>
            <a:spLocks noGrp="1"/>
          </p:cNvSpPr>
          <p:nvPr>
            <p:ph type="body" idx="1"/>
          </p:nvPr>
        </p:nvSpPr>
        <p:spPr>
          <a:xfrm>
            <a:off x="585536" y="532092"/>
            <a:ext cx="7798290" cy="239458"/>
          </a:xfrm>
        </p:spPr>
        <p:txBody>
          <a:bodyPr/>
          <a:lstStyle/>
          <a:p>
            <a:r>
              <a:rPr lang="nl-NL"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Actief luisteren</a:t>
            </a:r>
            <a:endParaRPr lang="nl-NL"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kstvak 3"/>
          <p:cNvSpPr txBox="1"/>
          <p:nvPr/>
        </p:nvSpPr>
        <p:spPr>
          <a:xfrm>
            <a:off x="539552" y="1059582"/>
            <a:ext cx="6696744" cy="507831"/>
          </a:xfrm>
          <a:prstGeom prst="rect">
            <a:avLst/>
          </a:prstGeom>
          <a:noFill/>
        </p:spPr>
        <p:txBody>
          <a:bodyPr wrap="square" rtlCol="0">
            <a:spAutoFit/>
          </a:bodyPr>
          <a:lstStyle/>
          <a:p>
            <a:pPr lvl="1"/>
            <a:endParaRPr lang="nl-NL" sz="1100" dirty="0">
              <a:solidFill>
                <a:srgbClr val="4A4A4A"/>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nl-NL" sz="1600" b="1" dirty="0">
              <a:solidFill>
                <a:srgbClr val="4A4A4A"/>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jdelijke aanduiding voor inhoud 3"/>
          <p:cNvSpPr>
            <a:spLocks noGrp="1"/>
          </p:cNvSpPr>
          <p:nvPr>
            <p:ph idx="11"/>
          </p:nvPr>
        </p:nvSpPr>
        <p:spPr>
          <a:xfrm>
            <a:off x="603919" y="1135985"/>
            <a:ext cx="5741198" cy="561339"/>
          </a:xfrm>
        </p:spPr>
        <p:txBody>
          <a:bodyPr/>
          <a:lstStyle/>
          <a:p>
            <a:pPr marL="0" indent="0">
              <a:buNone/>
            </a:pPr>
            <a:r>
              <a:rPr lang="nl-NL" dirty="0" smtClean="0">
                <a:solidFill>
                  <a:srgbClr val="660066"/>
                </a:solidFill>
              </a:rPr>
              <a:t>Luisteren</a:t>
            </a:r>
          </a:p>
          <a:p>
            <a:pPr marL="0" indent="0">
              <a:buNone/>
            </a:pPr>
            <a:endParaRPr lang="nl-NL" dirty="0">
              <a:solidFill>
                <a:srgbClr val="660066"/>
              </a:solidFill>
            </a:endParaRPr>
          </a:p>
          <a:p>
            <a:pPr marL="0" indent="0">
              <a:buNone/>
            </a:pPr>
            <a:r>
              <a:rPr lang="nl-NL" dirty="0" smtClean="0">
                <a:solidFill>
                  <a:srgbClr val="660066"/>
                </a:solidFill>
              </a:rPr>
              <a:t>Samenvatten </a:t>
            </a:r>
          </a:p>
          <a:p>
            <a:pPr marL="0" indent="0">
              <a:buNone/>
            </a:pPr>
            <a:endParaRPr lang="nl-NL" dirty="0">
              <a:solidFill>
                <a:srgbClr val="660066"/>
              </a:solidFill>
            </a:endParaRPr>
          </a:p>
          <a:p>
            <a:pPr marL="0" indent="0">
              <a:buNone/>
            </a:pPr>
            <a:r>
              <a:rPr lang="nl-NL" dirty="0" smtClean="0">
                <a:solidFill>
                  <a:srgbClr val="660066"/>
                </a:solidFill>
              </a:rPr>
              <a:t>Doorvragen</a:t>
            </a:r>
          </a:p>
          <a:p>
            <a:pPr marL="0" indent="0">
              <a:buNone/>
            </a:pPr>
            <a:endParaRPr lang="nl-NL" dirty="0">
              <a:solidFill>
                <a:srgbClr val="660066"/>
              </a:solidFill>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1157766"/>
            <a:ext cx="2962275" cy="1543050"/>
          </a:xfrm>
          <a:prstGeom prst="rect">
            <a:avLst/>
          </a:prstGeom>
        </p:spPr>
      </p:pic>
    </p:spTree>
    <p:extLst>
      <p:ext uri="{BB962C8B-B14F-4D97-AF65-F5344CB8AC3E}">
        <p14:creationId xmlns:p14="http://schemas.microsoft.com/office/powerpoint/2010/main" val="3715989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p:cNvSpPr>
            <a:spLocks noGrp="1"/>
          </p:cNvSpPr>
          <p:nvPr>
            <p:ph type="body" idx="1"/>
          </p:nvPr>
        </p:nvSpPr>
        <p:spPr>
          <a:xfrm>
            <a:off x="585536" y="532092"/>
            <a:ext cx="7798290" cy="239458"/>
          </a:xfrm>
        </p:spPr>
        <p:txBody>
          <a:bodyPr/>
          <a:lstStyle/>
          <a:p>
            <a:r>
              <a:rPr lang="nl-NL"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Waar zit de weerstand?</a:t>
            </a:r>
            <a:endParaRPr lang="nl-NL"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kstvak 3"/>
          <p:cNvSpPr txBox="1"/>
          <p:nvPr/>
        </p:nvSpPr>
        <p:spPr>
          <a:xfrm>
            <a:off x="539552" y="1059582"/>
            <a:ext cx="6696744" cy="507831"/>
          </a:xfrm>
          <a:prstGeom prst="rect">
            <a:avLst/>
          </a:prstGeom>
          <a:noFill/>
        </p:spPr>
        <p:txBody>
          <a:bodyPr wrap="square" rtlCol="0">
            <a:spAutoFit/>
          </a:bodyPr>
          <a:lstStyle/>
          <a:p>
            <a:pPr lvl="1"/>
            <a:endParaRPr lang="nl-NL" sz="1100" dirty="0">
              <a:solidFill>
                <a:srgbClr val="4A4A4A"/>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nl-NL" sz="1600" b="1" dirty="0">
              <a:solidFill>
                <a:srgbClr val="4A4A4A"/>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36" y="1059582"/>
            <a:ext cx="1600200" cy="2847975"/>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1059582"/>
            <a:ext cx="2409825" cy="1895475"/>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5641" y="1107207"/>
            <a:ext cx="2466975" cy="1847850"/>
          </a:xfrm>
          <a:prstGeom prst="rect">
            <a:avLst/>
          </a:prstGeom>
        </p:spPr>
      </p:pic>
      <p:sp>
        <p:nvSpPr>
          <p:cNvPr id="9" name="Tekstvak 8"/>
          <p:cNvSpPr txBox="1"/>
          <p:nvPr/>
        </p:nvSpPr>
        <p:spPr>
          <a:xfrm>
            <a:off x="2434987" y="3147814"/>
            <a:ext cx="4814792" cy="1754326"/>
          </a:xfrm>
          <a:prstGeom prst="rect">
            <a:avLst/>
          </a:prstGeom>
          <a:noFill/>
        </p:spPr>
        <p:txBody>
          <a:bodyPr wrap="square" rtlCol="0">
            <a:spAutoFit/>
          </a:bodyPr>
          <a:lstStyle/>
          <a:p>
            <a:r>
              <a:rPr lang="nl-NL" dirty="0" smtClean="0">
                <a:solidFill>
                  <a:srgbClr val="660066"/>
                </a:solidFill>
              </a:rPr>
              <a:t>Als advies niet wordt opgevolgd spreken we vaak van weerstand…</a:t>
            </a:r>
          </a:p>
          <a:p>
            <a:endParaRPr lang="nl-NL" dirty="0" smtClean="0">
              <a:solidFill>
                <a:srgbClr val="660066"/>
              </a:solidFill>
            </a:endParaRPr>
          </a:p>
          <a:p>
            <a:r>
              <a:rPr lang="nl-NL" dirty="0" smtClean="0">
                <a:solidFill>
                  <a:srgbClr val="660066"/>
                </a:solidFill>
              </a:rPr>
              <a:t>Maar: </a:t>
            </a:r>
          </a:p>
          <a:p>
            <a:endParaRPr lang="nl-NL" dirty="0">
              <a:solidFill>
                <a:srgbClr val="660066"/>
              </a:solidFill>
            </a:endParaRPr>
          </a:p>
          <a:p>
            <a:r>
              <a:rPr lang="nl-NL" dirty="0" smtClean="0">
                <a:solidFill>
                  <a:srgbClr val="660066"/>
                </a:solidFill>
              </a:rPr>
              <a:t>Weerstand is iets wat </a:t>
            </a:r>
            <a:r>
              <a:rPr lang="nl-NL" b="1" dirty="0" smtClean="0">
                <a:solidFill>
                  <a:srgbClr val="660066"/>
                </a:solidFill>
              </a:rPr>
              <a:t>TUSSEN</a:t>
            </a:r>
            <a:r>
              <a:rPr lang="nl-NL" dirty="0" smtClean="0">
                <a:solidFill>
                  <a:srgbClr val="660066"/>
                </a:solidFill>
              </a:rPr>
              <a:t> mensen gebeurt</a:t>
            </a:r>
            <a:endParaRPr lang="nl-NL" dirty="0">
              <a:solidFill>
                <a:srgbClr val="660066"/>
              </a:solidFill>
            </a:endParaRPr>
          </a:p>
        </p:txBody>
      </p:sp>
    </p:spTree>
    <p:extLst>
      <p:ext uri="{BB962C8B-B14F-4D97-AF65-F5344CB8AC3E}">
        <p14:creationId xmlns:p14="http://schemas.microsoft.com/office/powerpoint/2010/main" val="666104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p:cNvSpPr>
            <a:spLocks noGrp="1"/>
          </p:cNvSpPr>
          <p:nvPr>
            <p:ph type="body" idx="1"/>
          </p:nvPr>
        </p:nvSpPr>
        <p:spPr>
          <a:xfrm>
            <a:off x="580945" y="532092"/>
            <a:ext cx="7798290" cy="239458"/>
          </a:xfrm>
        </p:spPr>
        <p:txBody>
          <a:bodyPr/>
          <a:lstStyle/>
          <a:p>
            <a:r>
              <a:rPr lang="nl-NL"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Effectief leiderschap</a:t>
            </a:r>
            <a:endParaRPr lang="nl-NL"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580945" y="915566"/>
            <a:ext cx="6078738" cy="3360151"/>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nl-NL" altLang="nl-NL" sz="1400" dirty="0">
                <a:latin typeface="Verdana" panose="020B0604030504040204" pitchFamily="34" charset="0"/>
                <a:ea typeface="Verdana" panose="020B0604030504040204" pitchFamily="34" charset="0"/>
                <a:cs typeface="Verdana" panose="020B0604030504040204" pitchFamily="34" charset="0"/>
              </a:rPr>
              <a:t>Eigenschappen effectief leiderschap</a:t>
            </a:r>
          </a:p>
          <a:p>
            <a:pPr>
              <a:spcBef>
                <a:spcPct val="0"/>
              </a:spcBef>
            </a:pPr>
            <a:endParaRPr lang="nl-NL" altLang="nl-NL" sz="1400" i="1" dirty="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nl-NL" altLang="nl-NL" sz="1400" i="1" dirty="0">
                <a:latin typeface="Verdana" panose="020B0604030504040204" pitchFamily="34" charset="0"/>
                <a:ea typeface="Verdana" panose="020B0604030504040204" pitchFamily="34" charset="0"/>
                <a:cs typeface="Verdana" panose="020B0604030504040204" pitchFamily="34" charset="0"/>
              </a:rPr>
              <a:t>Van binnen naar buiten</a:t>
            </a:r>
          </a:p>
          <a:p>
            <a:pPr>
              <a:spcBef>
                <a:spcPct val="0"/>
              </a:spcBef>
            </a:pPr>
            <a:endParaRPr lang="nl-NL" altLang="nl-NL" sz="1400" i="1" dirty="0">
              <a:latin typeface="Verdana" panose="020B0604030504040204" pitchFamily="34" charset="0"/>
              <a:ea typeface="Verdana" panose="020B0604030504040204" pitchFamily="34" charset="0"/>
              <a:cs typeface="Verdana" panose="020B0604030504040204" pitchFamily="34" charset="0"/>
            </a:endParaRPr>
          </a:p>
          <a:p>
            <a:pPr marL="457200" indent="-457200">
              <a:spcBef>
                <a:spcPct val="0"/>
              </a:spcBef>
              <a:buAutoNum type="arabicPeriod"/>
            </a:pPr>
            <a:r>
              <a:rPr lang="nl-NL" altLang="nl-NL" sz="1400" dirty="0">
                <a:latin typeface="Verdana" panose="020B0604030504040204" pitchFamily="34" charset="0"/>
                <a:ea typeface="Verdana" panose="020B0604030504040204" pitchFamily="34" charset="0"/>
                <a:cs typeface="Verdana" panose="020B0604030504040204" pitchFamily="34" charset="0"/>
              </a:rPr>
              <a:t>Wees proactief</a:t>
            </a:r>
          </a:p>
          <a:p>
            <a:pPr marL="457200" indent="-457200">
              <a:spcBef>
                <a:spcPct val="0"/>
              </a:spcBef>
              <a:buAutoNum type="arabicPeriod"/>
            </a:pPr>
            <a:r>
              <a:rPr lang="nl-NL" altLang="nl-NL" sz="1400" dirty="0">
                <a:latin typeface="Verdana" panose="020B0604030504040204" pitchFamily="34" charset="0"/>
                <a:ea typeface="Verdana" panose="020B0604030504040204" pitchFamily="34" charset="0"/>
                <a:cs typeface="Verdana" panose="020B0604030504040204" pitchFamily="34" charset="0"/>
              </a:rPr>
              <a:t>Begin met het einde voor ogen</a:t>
            </a:r>
          </a:p>
          <a:p>
            <a:pPr marL="457200" indent="-457200">
              <a:spcBef>
                <a:spcPct val="0"/>
              </a:spcBef>
              <a:buAutoNum type="arabicPeriod"/>
            </a:pPr>
            <a:r>
              <a:rPr lang="nl-NL" altLang="nl-NL" sz="1400" dirty="0">
                <a:latin typeface="Verdana" panose="020B0604030504040204" pitchFamily="34" charset="0"/>
                <a:ea typeface="Verdana" panose="020B0604030504040204" pitchFamily="34" charset="0"/>
                <a:cs typeface="Verdana" panose="020B0604030504040204" pitchFamily="34" charset="0"/>
              </a:rPr>
              <a:t>Belangrijke zaken eerst</a:t>
            </a:r>
          </a:p>
          <a:p>
            <a:pPr marL="457200" indent="-457200">
              <a:spcBef>
                <a:spcPct val="0"/>
              </a:spcBef>
              <a:buAutoNum type="arabicPeriod"/>
            </a:pPr>
            <a:endParaRPr lang="nl-NL" altLang="nl-NL" sz="1400" dirty="0">
              <a:latin typeface="Verdana" panose="020B0604030504040204" pitchFamily="34" charset="0"/>
              <a:ea typeface="Verdana" panose="020B0604030504040204" pitchFamily="34" charset="0"/>
              <a:cs typeface="Verdana" panose="020B0604030504040204" pitchFamily="34" charset="0"/>
            </a:endParaRPr>
          </a:p>
          <a:p>
            <a:pPr marL="457200" indent="-457200">
              <a:spcBef>
                <a:spcPct val="0"/>
              </a:spcBef>
              <a:buAutoNum type="arabicPeriod"/>
            </a:pPr>
            <a:r>
              <a:rPr lang="nl-NL" altLang="nl-NL" sz="1400" dirty="0">
                <a:latin typeface="Verdana" panose="020B0604030504040204" pitchFamily="34" charset="0"/>
                <a:ea typeface="Verdana" panose="020B0604030504040204" pitchFamily="34" charset="0"/>
                <a:cs typeface="Verdana" panose="020B0604030504040204" pitchFamily="34" charset="0"/>
              </a:rPr>
              <a:t>Denken in termen van winnen/winnen</a:t>
            </a:r>
          </a:p>
          <a:p>
            <a:pPr marL="457200" indent="-457200">
              <a:spcBef>
                <a:spcPct val="0"/>
              </a:spcBef>
              <a:buAutoNum type="arabicPeriod"/>
            </a:pPr>
            <a:r>
              <a:rPr lang="nl-NL" altLang="nl-NL" sz="1400" dirty="0">
                <a:latin typeface="Verdana" panose="020B0604030504040204" pitchFamily="34" charset="0"/>
                <a:ea typeface="Verdana" panose="020B0604030504040204" pitchFamily="34" charset="0"/>
                <a:cs typeface="Verdana" panose="020B0604030504040204" pitchFamily="34" charset="0"/>
              </a:rPr>
              <a:t>Probeer eerst te begrijpen, dan begrepen te worden</a:t>
            </a:r>
          </a:p>
          <a:p>
            <a:pPr marL="457200" indent="-457200">
              <a:spcBef>
                <a:spcPct val="0"/>
              </a:spcBef>
              <a:buAutoNum type="arabicPeriod"/>
            </a:pPr>
            <a:r>
              <a:rPr lang="nl-NL" altLang="nl-NL" sz="1400" dirty="0">
                <a:latin typeface="Verdana" panose="020B0604030504040204" pitchFamily="34" charset="0"/>
                <a:ea typeface="Verdana" panose="020B0604030504040204" pitchFamily="34" charset="0"/>
                <a:cs typeface="Verdana" panose="020B0604030504040204" pitchFamily="34" charset="0"/>
              </a:rPr>
              <a:t>Werk synergistisch</a:t>
            </a:r>
          </a:p>
          <a:p>
            <a:pPr marL="457200" indent="-457200">
              <a:spcBef>
                <a:spcPct val="0"/>
              </a:spcBef>
              <a:buAutoNum type="arabicPeriod"/>
            </a:pPr>
            <a:endParaRPr lang="nl-NL" altLang="nl-NL" sz="1400" dirty="0">
              <a:latin typeface="Verdana" panose="020B0604030504040204" pitchFamily="34" charset="0"/>
              <a:ea typeface="Verdana" panose="020B0604030504040204" pitchFamily="34" charset="0"/>
              <a:cs typeface="Verdana" panose="020B0604030504040204" pitchFamily="34" charset="0"/>
            </a:endParaRPr>
          </a:p>
          <a:p>
            <a:pPr marL="457200" indent="-457200">
              <a:spcBef>
                <a:spcPct val="0"/>
              </a:spcBef>
              <a:buAutoNum type="arabicPeriod"/>
            </a:pPr>
            <a:r>
              <a:rPr lang="nl-NL" altLang="nl-NL" sz="1400" dirty="0">
                <a:latin typeface="Verdana" panose="020B0604030504040204" pitchFamily="34" charset="0"/>
                <a:ea typeface="Verdana" panose="020B0604030504040204" pitchFamily="34" charset="0"/>
                <a:cs typeface="Verdana" panose="020B0604030504040204" pitchFamily="34" charset="0"/>
              </a:rPr>
              <a:t>Hou de zaag scherp</a:t>
            </a:r>
          </a:p>
          <a:p>
            <a:pPr>
              <a:lnSpc>
                <a:spcPct val="114000"/>
              </a:lnSpc>
              <a:spcBef>
                <a:spcPct val="0"/>
              </a:spcBef>
            </a:pPr>
            <a:endParaRPr lang="nl-NL" altLang="nl-NL" sz="1400" dirty="0">
              <a:latin typeface="Verdana" panose="020B0604030504040204" pitchFamily="34" charset="0"/>
              <a:ea typeface="Verdana" panose="020B0604030504040204" pitchFamily="34" charset="0"/>
              <a:cs typeface="Verdana" panose="020B0604030504040204" pitchFamily="34" charset="0"/>
            </a:endParaRPr>
          </a:p>
          <a:p>
            <a:pPr>
              <a:lnSpc>
                <a:spcPct val="114000"/>
              </a:lnSpc>
              <a:spcBef>
                <a:spcPct val="0"/>
              </a:spcBef>
            </a:pPr>
            <a:endParaRPr lang="nl-NL" altLang="nl-NL" sz="1400" dirty="0">
              <a:latin typeface="Verdana" panose="020B0604030504040204" pitchFamily="34" charset="0"/>
              <a:ea typeface="Verdana" panose="020B0604030504040204" pitchFamily="34" charset="0"/>
              <a:cs typeface="Verdana" panose="020B0604030504040204" pitchFamily="34" charset="0"/>
            </a:endParaRPr>
          </a:p>
        </p:txBody>
      </p:sp>
      <p:sp>
        <p:nvSpPr>
          <p:cNvPr id="2" name="AutoShape 2" descr="Afbeeldingsresultaat voor cirkel van invloed en betrokkenheid"/>
          <p:cNvSpPr>
            <a:spLocks noChangeAspect="1" noChangeArrowheads="1"/>
          </p:cNvSpPr>
          <p:nvPr/>
        </p:nvSpPr>
        <p:spPr bwMode="auto">
          <a:xfrm>
            <a:off x="63500" y="-144463"/>
            <a:ext cx="3356372" cy="33563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87428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p:cNvSpPr>
            <a:spLocks noGrp="1"/>
          </p:cNvSpPr>
          <p:nvPr>
            <p:ph type="body" idx="1"/>
          </p:nvPr>
        </p:nvSpPr>
        <p:spPr>
          <a:xfrm>
            <a:off x="580945" y="532092"/>
            <a:ext cx="7798290" cy="239458"/>
          </a:xfrm>
        </p:spPr>
        <p:txBody>
          <a:bodyPr/>
          <a:lstStyle/>
          <a:p>
            <a:r>
              <a:rPr lang="nl-NL"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Effectief leiderschap</a:t>
            </a:r>
            <a:endParaRPr lang="nl-NL"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p:txBody>
      </p:sp>
      <p:sp>
        <p:nvSpPr>
          <p:cNvPr id="2" name="AutoShape 2" descr="Afbeeldingsresultaat voor cirkel van invloed en betrokkenheid"/>
          <p:cNvSpPr>
            <a:spLocks noChangeAspect="1" noChangeArrowheads="1"/>
          </p:cNvSpPr>
          <p:nvPr/>
        </p:nvSpPr>
        <p:spPr bwMode="auto">
          <a:xfrm>
            <a:off x="63500" y="-144463"/>
            <a:ext cx="3356372" cy="33563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p:cNvPicPr>
            <a:picLocks noChangeAspect="1"/>
          </p:cNvPicPr>
          <p:nvPr/>
        </p:nvPicPr>
        <p:blipFill>
          <a:blip r:embed="rId2"/>
          <a:stretch>
            <a:fillRect/>
          </a:stretch>
        </p:blipFill>
        <p:spPr>
          <a:xfrm>
            <a:off x="1403648" y="1448105"/>
            <a:ext cx="5328592" cy="2664296"/>
          </a:xfrm>
          <a:prstGeom prst="rect">
            <a:avLst/>
          </a:prstGeom>
        </p:spPr>
      </p:pic>
    </p:spTree>
    <p:extLst>
      <p:ext uri="{BB962C8B-B14F-4D97-AF65-F5344CB8AC3E}">
        <p14:creationId xmlns:p14="http://schemas.microsoft.com/office/powerpoint/2010/main" val="3570769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39552" y="1059582"/>
            <a:ext cx="6696744" cy="1308050"/>
          </a:xfrm>
          <a:prstGeom prst="rect">
            <a:avLst/>
          </a:prstGeom>
          <a:noFill/>
        </p:spPr>
        <p:txBody>
          <a:bodyPr wrap="square" rtlCol="0">
            <a:spAutoFit/>
          </a:bodyPr>
          <a:lstStyle/>
          <a:p>
            <a:pPr lvl="1"/>
            <a:endParaRPr lang="nl-NL" sz="1100" dirty="0">
              <a:solidFill>
                <a:srgbClr val="4A4A4A"/>
              </a:solidFill>
              <a:latin typeface="Verdana" panose="020B0604030504040204" pitchFamily="34" charset="0"/>
              <a:ea typeface="Verdana" panose="020B0604030504040204" pitchFamily="34" charset="0"/>
              <a:cs typeface="Verdana" panose="020B0604030504040204" pitchFamily="34" charset="0"/>
            </a:endParaRPr>
          </a:p>
          <a:p>
            <a:pPr lvl="1"/>
            <a:r>
              <a:rPr lang="nl-NL" sz="1200" dirty="0">
                <a:latin typeface="Verdana" panose="020B0604030504040204" pitchFamily="34" charset="0"/>
                <a:ea typeface="Verdana" panose="020B0604030504040204" pitchFamily="34" charset="0"/>
                <a:cs typeface="Verdana" panose="020B0604030504040204" pitchFamily="34" charset="0"/>
              </a:rPr>
              <a:t>Groepsprocessen zijn een logisch gevolg van </a:t>
            </a:r>
            <a:r>
              <a:rPr lang="nl-NL" sz="1200" dirty="0" smtClean="0">
                <a:latin typeface="Verdana" panose="020B0604030504040204" pitchFamily="34" charset="0"/>
                <a:ea typeface="Verdana" panose="020B0604030504040204" pitchFamily="34" charset="0"/>
                <a:cs typeface="Verdana" panose="020B0604030504040204" pitchFamily="34" charset="0"/>
              </a:rPr>
              <a:t>de spanning</a:t>
            </a:r>
            <a:r>
              <a:rPr lang="nl-NL" sz="1200" dirty="0">
                <a:latin typeface="Verdana" panose="020B0604030504040204" pitchFamily="34" charset="0"/>
                <a:ea typeface="Verdana" panose="020B0604030504040204" pitchFamily="34" charset="0"/>
                <a:cs typeface="Verdana" panose="020B0604030504040204" pitchFamily="34" charset="0"/>
              </a:rPr>
              <a:t> die ontstaat wanneer individuen </a:t>
            </a:r>
            <a:r>
              <a:rPr lang="nl-NL" sz="1200" dirty="0" smtClean="0">
                <a:latin typeface="Verdana" panose="020B0604030504040204" pitchFamily="34" charset="0"/>
                <a:ea typeface="Verdana" panose="020B0604030504040204" pitchFamily="34" charset="0"/>
                <a:cs typeface="Verdana" panose="020B0604030504040204" pitchFamily="34" charset="0"/>
              </a:rPr>
              <a:t>met elkaar</a:t>
            </a:r>
            <a:r>
              <a:rPr lang="nl-NL" sz="1200" dirty="0">
                <a:latin typeface="Verdana" panose="020B0604030504040204" pitchFamily="34" charset="0"/>
                <a:ea typeface="Verdana" panose="020B0604030504040204" pitchFamily="34" charset="0"/>
                <a:cs typeface="Verdana" panose="020B0604030504040204" pitchFamily="34" charset="0"/>
              </a:rPr>
              <a:t> in een sociaal verband </a:t>
            </a:r>
            <a:r>
              <a:rPr lang="nl-NL" sz="1200" dirty="0" smtClean="0">
                <a:latin typeface="Verdana" panose="020B0604030504040204" pitchFamily="34" charset="0"/>
                <a:ea typeface="Verdana" panose="020B0604030504040204" pitchFamily="34" charset="0"/>
                <a:cs typeface="Verdana" panose="020B0604030504040204" pitchFamily="34" charset="0"/>
              </a:rPr>
              <a:t>worden geconfronteerd</a:t>
            </a:r>
            <a:endParaRPr lang="nl-NL" sz="1200" dirty="0">
              <a:solidFill>
                <a:srgbClr val="4A4A4A"/>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nl-NL" sz="1600" b="1" dirty="0" smtClean="0">
              <a:solidFill>
                <a:srgbClr val="4A4A4A"/>
              </a:solidFill>
              <a:latin typeface="Verdana" panose="020B0604030504040204" pitchFamily="34" charset="0"/>
              <a:ea typeface="Verdana" panose="020B0604030504040204" pitchFamily="34" charset="0"/>
              <a:cs typeface="Verdana" panose="020B0604030504040204" pitchFamily="34" charset="0"/>
            </a:endParaRPr>
          </a:p>
          <a:p>
            <a:endParaRPr lang="nl-NL" sz="1600" b="1" dirty="0">
              <a:solidFill>
                <a:srgbClr val="4A4A4A"/>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jdelijke aanduiding voor tekst 1"/>
          <p:cNvSpPr txBox="1">
            <a:spLocks/>
          </p:cNvSpPr>
          <p:nvPr/>
        </p:nvSpPr>
        <p:spPr>
          <a:xfrm>
            <a:off x="737936" y="684492"/>
            <a:ext cx="7798290" cy="239458"/>
          </a:xfrm>
          <a:prstGeom prst="rect">
            <a:avLst/>
          </a:prstGeom>
        </p:spPr>
        <p:txBody>
          <a:bodyPr vert="horz" lIns="0" tIns="0" rIns="0" bIns="0" rtlCol="0" anchor="t" anchorCtr="0">
            <a:noAutofit/>
          </a:bodyPr>
          <a:lstStyle>
            <a:lvl1pPr marL="0" indent="0" algn="l" defTabSz="457200" rtl="0" eaLnBrk="1" latinLnBrk="0" hangingPunct="1">
              <a:lnSpc>
                <a:spcPct val="120000"/>
              </a:lnSpc>
              <a:spcBef>
                <a:spcPct val="20000"/>
              </a:spcBef>
              <a:buFont typeface="Arial"/>
              <a:buNone/>
              <a:defRPr sz="1600" b="0" kern="1200">
                <a:solidFill>
                  <a:schemeClr val="tx1"/>
                </a:solidFill>
                <a:latin typeface="Verdana"/>
                <a:ea typeface="+mn-ea"/>
                <a:cs typeface="Verdana"/>
              </a:defRPr>
            </a:lvl1pPr>
            <a:lvl2pPr marL="457200" indent="0" algn="l" defTabSz="457200" rtl="0" eaLnBrk="1" latinLnBrk="0" hangingPunct="1">
              <a:lnSpc>
                <a:spcPct val="120000"/>
              </a:lnSpc>
              <a:spcBef>
                <a:spcPct val="20000"/>
              </a:spcBef>
              <a:buFont typeface="Arial"/>
              <a:buNone/>
              <a:defRPr sz="2000" b="1" kern="1200">
                <a:solidFill>
                  <a:schemeClr val="tx1"/>
                </a:solidFill>
                <a:latin typeface="Verdana"/>
                <a:ea typeface="+mn-ea"/>
                <a:cs typeface="Verdana"/>
              </a:defRPr>
            </a:lvl2pPr>
            <a:lvl3pPr marL="914400" indent="0" algn="l" defTabSz="457200" rtl="0" eaLnBrk="1" latinLnBrk="0" hangingPunct="1">
              <a:lnSpc>
                <a:spcPct val="120000"/>
              </a:lnSpc>
              <a:spcBef>
                <a:spcPct val="20000"/>
              </a:spcBef>
              <a:buFont typeface="Arial"/>
              <a:buNone/>
              <a:defRPr sz="1800" b="1" kern="1200">
                <a:solidFill>
                  <a:schemeClr val="tx1"/>
                </a:solidFill>
                <a:latin typeface="Verdana"/>
                <a:ea typeface="+mn-ea"/>
                <a:cs typeface="Verdana"/>
              </a:defRPr>
            </a:lvl3pPr>
            <a:lvl4pPr marL="1371600" indent="0" algn="l" defTabSz="457200" rtl="0" eaLnBrk="1" latinLnBrk="0" hangingPunct="1">
              <a:lnSpc>
                <a:spcPct val="120000"/>
              </a:lnSpc>
              <a:spcBef>
                <a:spcPct val="20000"/>
              </a:spcBef>
              <a:buFont typeface="Arial"/>
              <a:buNone/>
              <a:defRPr sz="1600" b="1" kern="1200">
                <a:solidFill>
                  <a:schemeClr val="tx1"/>
                </a:solidFill>
                <a:latin typeface="Verdana"/>
                <a:ea typeface="+mn-ea"/>
                <a:cs typeface="Verdana"/>
              </a:defRPr>
            </a:lvl4pPr>
            <a:lvl5pPr marL="1828800" indent="0" algn="l" defTabSz="457200" rtl="0" eaLnBrk="1" latinLnBrk="0" hangingPunct="1">
              <a:lnSpc>
                <a:spcPct val="120000"/>
              </a:lnSpc>
              <a:spcBef>
                <a:spcPct val="20000"/>
              </a:spcBef>
              <a:buFont typeface="Arial"/>
              <a:buNone/>
              <a:defRPr sz="1600" b="1" kern="1200">
                <a:solidFill>
                  <a:schemeClr val="tx1"/>
                </a:solidFill>
                <a:latin typeface="Verdana"/>
                <a:ea typeface="+mn-ea"/>
                <a:cs typeface="Verdana"/>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nl-NL"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Groepsdynamica</a:t>
            </a:r>
            <a:endParaRPr lang="nl-NL"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394595"/>
            <a:ext cx="3028950" cy="1514475"/>
          </a:xfrm>
          <a:prstGeom prst="rect">
            <a:avLst/>
          </a:prstGeom>
        </p:spPr>
      </p:pic>
    </p:spTree>
    <p:extLst>
      <p:ext uri="{BB962C8B-B14F-4D97-AF65-F5344CB8AC3E}">
        <p14:creationId xmlns:p14="http://schemas.microsoft.com/office/powerpoint/2010/main" val="109232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39552" y="1059582"/>
            <a:ext cx="7992888" cy="3539430"/>
          </a:xfrm>
          <a:prstGeom prst="rect">
            <a:avLst/>
          </a:prstGeom>
          <a:noFill/>
        </p:spPr>
        <p:txBody>
          <a:bodyPr wrap="square" rtlCol="0">
            <a:spAutoFit/>
          </a:bodyPr>
          <a:lstStyle/>
          <a:p>
            <a:r>
              <a:rPr lang="nl-NL" sz="1400"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Fasen van Teamontwikkeling:</a:t>
            </a:r>
          </a:p>
          <a:p>
            <a:pPr lvl="1"/>
            <a:endParaRPr lang="nl-NL" sz="1400"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Ø"/>
            </a:pPr>
            <a:r>
              <a:rPr lang="nl-NL" sz="1200" b="1" dirty="0" smtClean="0">
                <a:latin typeface="Verdana" panose="020B0604030504040204" pitchFamily="34" charset="0"/>
                <a:ea typeface="Verdana" panose="020B0604030504040204" pitchFamily="34" charset="0"/>
                <a:cs typeface="Verdana" panose="020B0604030504040204" pitchFamily="34" charset="0"/>
              </a:rPr>
              <a:t>VOORFASE</a:t>
            </a:r>
            <a:r>
              <a:rPr lang="nl-NL" sz="1200" dirty="0">
                <a:latin typeface="Verdana" panose="020B0604030504040204" pitchFamily="34" charset="0"/>
                <a:ea typeface="Verdana" panose="020B0604030504040204" pitchFamily="34" charset="0"/>
                <a:cs typeface="Verdana" panose="020B0604030504040204" pitchFamily="34" charset="0"/>
              </a:rPr>
              <a:t>: context </a:t>
            </a:r>
            <a:r>
              <a:rPr lang="nl-NL" sz="1200" dirty="0" err="1">
                <a:latin typeface="Verdana" panose="020B0604030504040204" pitchFamily="34" charset="0"/>
                <a:ea typeface="Verdana" panose="020B0604030504040204" pitchFamily="34" charset="0"/>
                <a:cs typeface="Verdana" panose="020B0604030504040204" pitchFamily="34" charset="0"/>
              </a:rPr>
              <a:t>vd</a:t>
            </a:r>
            <a:r>
              <a:rPr lang="nl-NL" sz="1200" dirty="0">
                <a:latin typeface="Verdana" panose="020B0604030504040204" pitchFamily="34" charset="0"/>
                <a:ea typeface="Verdana" panose="020B0604030504040204" pitchFamily="34" charset="0"/>
                <a:cs typeface="Verdana" panose="020B0604030504040204" pitchFamily="34" charset="0"/>
              </a:rPr>
              <a:t> groep staat centraal</a:t>
            </a:r>
            <a:r>
              <a:rPr lang="nl-NL" sz="1200" dirty="0" smtClean="0">
                <a:latin typeface="Verdana" panose="020B0604030504040204" pitchFamily="34" charset="0"/>
                <a:ea typeface="Verdana" panose="020B0604030504040204" pitchFamily="34" charset="0"/>
                <a:cs typeface="Verdana" panose="020B0604030504040204" pitchFamily="34" charset="0"/>
              </a:rPr>
              <a:t>, contact</a:t>
            </a:r>
            <a:r>
              <a:rPr lang="nl-NL" sz="1200" dirty="0">
                <a:latin typeface="Verdana" panose="020B0604030504040204" pitchFamily="34" charset="0"/>
                <a:ea typeface="Verdana" panose="020B0604030504040204" pitchFamily="34" charset="0"/>
                <a:cs typeface="Verdana" panose="020B0604030504040204" pitchFamily="34" charset="0"/>
              </a:rPr>
              <a:t>, verwachtingen , </a:t>
            </a:r>
            <a:r>
              <a:rPr lang="nl-NL" sz="1200" dirty="0" smtClean="0">
                <a:latin typeface="Verdana" panose="020B0604030504040204" pitchFamily="34" charset="0"/>
                <a:ea typeface="Verdana" panose="020B0604030504040204" pitchFamily="34" charset="0"/>
                <a:cs typeface="Verdana" panose="020B0604030504040204" pitchFamily="34" charset="0"/>
              </a:rPr>
              <a:t>leerwensen</a:t>
            </a:r>
          </a:p>
          <a:p>
            <a:endParaRPr lang="nl-NL" sz="12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Ø"/>
            </a:pPr>
            <a:r>
              <a:rPr lang="nl-NL" sz="1200" b="1" dirty="0" smtClean="0">
                <a:latin typeface="Verdana" panose="020B0604030504040204" pitchFamily="34" charset="0"/>
                <a:ea typeface="Verdana" panose="020B0604030504040204" pitchFamily="34" charset="0"/>
                <a:cs typeface="Verdana" panose="020B0604030504040204" pitchFamily="34" charset="0"/>
              </a:rPr>
              <a:t>BEGINFASE</a:t>
            </a:r>
            <a:r>
              <a:rPr lang="nl-NL" sz="1200" dirty="0" smtClean="0">
                <a:latin typeface="Verdana" panose="020B0604030504040204" pitchFamily="34" charset="0"/>
                <a:ea typeface="Verdana" panose="020B0604030504040204" pitchFamily="34" charset="0"/>
                <a:cs typeface="Verdana" panose="020B0604030504040204" pitchFamily="34" charset="0"/>
              </a:rPr>
              <a:t>: </a:t>
            </a:r>
            <a:r>
              <a:rPr lang="nl-NL" sz="1200" dirty="0" err="1" smtClean="0">
                <a:latin typeface="Verdana" panose="020B0604030504040204" pitchFamily="34" charset="0"/>
                <a:ea typeface="Verdana" panose="020B0604030504040204" pitchFamily="34" charset="0"/>
                <a:cs typeface="Verdana" panose="020B0604030504040204" pitchFamily="34" charset="0"/>
              </a:rPr>
              <a:t>orientatiefase</a:t>
            </a:r>
            <a:r>
              <a:rPr lang="nl-NL" sz="1200" dirty="0">
                <a:latin typeface="Verdana" panose="020B0604030504040204" pitchFamily="34" charset="0"/>
                <a:ea typeface="Verdana" panose="020B0604030504040204" pitchFamily="34" charset="0"/>
                <a:cs typeface="Verdana" panose="020B0604030504040204" pitchFamily="34" charset="0"/>
              </a:rPr>
              <a:t>, veel externe </a:t>
            </a:r>
            <a:r>
              <a:rPr lang="nl-NL" sz="1200" dirty="0" smtClean="0">
                <a:latin typeface="Verdana" panose="020B0604030504040204" pitchFamily="34" charset="0"/>
                <a:ea typeface="Verdana" panose="020B0604030504040204" pitchFamily="34" charset="0"/>
                <a:cs typeface="Verdana" panose="020B0604030504040204" pitchFamily="34" charset="0"/>
              </a:rPr>
              <a:t>sturing nodig</a:t>
            </a:r>
            <a:r>
              <a:rPr lang="nl-NL" sz="1200" dirty="0">
                <a:latin typeface="Verdana" panose="020B0604030504040204" pitchFamily="34" charset="0"/>
                <a:ea typeface="Verdana" panose="020B0604030504040204" pitchFamily="34" charset="0"/>
                <a:cs typeface="Verdana" panose="020B0604030504040204" pitchFamily="34" charset="0"/>
              </a:rPr>
              <a:t>, er is nog geen eigen taak- </a:t>
            </a:r>
            <a:r>
              <a:rPr lang="nl-NL" sz="1200" dirty="0" smtClean="0">
                <a:latin typeface="Verdana" panose="020B0604030504040204" pitchFamily="34" charset="0"/>
                <a:ea typeface="Verdana" panose="020B0604030504040204" pitchFamily="34" charset="0"/>
                <a:cs typeface="Verdana" panose="020B0604030504040204" pitchFamily="34" charset="0"/>
              </a:rPr>
              <a:t>en werkstructuur</a:t>
            </a:r>
            <a:r>
              <a:rPr lang="nl-NL" sz="1200" dirty="0">
                <a:latin typeface="Verdana" panose="020B0604030504040204" pitchFamily="34" charset="0"/>
                <a:ea typeface="Verdana" panose="020B0604030504040204" pitchFamily="34" charset="0"/>
                <a:cs typeface="Verdana" panose="020B0604030504040204" pitchFamily="34" charset="0"/>
              </a:rPr>
              <a:t>: grenzen moeten </a:t>
            </a:r>
            <a:r>
              <a:rPr lang="nl-NL" sz="1200" dirty="0" smtClean="0">
                <a:latin typeface="Verdana" panose="020B0604030504040204" pitchFamily="34" charset="0"/>
                <a:ea typeface="Verdana" panose="020B0604030504040204" pitchFamily="34" charset="0"/>
                <a:cs typeface="Verdana" panose="020B0604030504040204" pitchFamily="34" charset="0"/>
              </a:rPr>
              <a:t>worden vastgesteld</a:t>
            </a:r>
            <a:r>
              <a:rPr lang="nl-NL" sz="1200" dirty="0">
                <a:latin typeface="Verdana" panose="020B0604030504040204" pitchFamily="34" charset="0"/>
                <a:ea typeface="Verdana" panose="020B0604030504040204" pitchFamily="34" charset="0"/>
                <a:cs typeface="Verdana" panose="020B0604030504040204" pitchFamily="34" charset="0"/>
              </a:rPr>
              <a:t>, wat is karakteriserend</a:t>
            </a:r>
            <a:r>
              <a:rPr lang="nl-NL" sz="1200" dirty="0" smtClean="0">
                <a:latin typeface="Verdana" panose="020B0604030504040204" pitchFamily="34" charset="0"/>
                <a:ea typeface="Verdana" panose="020B0604030504040204" pitchFamily="34" charset="0"/>
                <a:cs typeface="Verdana" panose="020B0604030504040204" pitchFamily="34" charset="0"/>
              </a:rPr>
              <a:t>?</a:t>
            </a:r>
          </a:p>
          <a:p>
            <a:endParaRPr lang="nl-NL" sz="12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Ø"/>
            </a:pPr>
            <a:r>
              <a:rPr lang="nl-NL" sz="1200" b="1" dirty="0">
                <a:latin typeface="Verdana" panose="020B0604030504040204" pitchFamily="34" charset="0"/>
                <a:ea typeface="Verdana" panose="020B0604030504040204" pitchFamily="34" charset="0"/>
                <a:cs typeface="Verdana" panose="020B0604030504040204" pitchFamily="34" charset="0"/>
              </a:rPr>
              <a:t>MIDDENFASE</a:t>
            </a:r>
            <a:r>
              <a:rPr lang="nl-NL" sz="1200" dirty="0">
                <a:latin typeface="Verdana" panose="020B0604030504040204" pitchFamily="34" charset="0"/>
                <a:ea typeface="Verdana" panose="020B0604030504040204" pitchFamily="34" charset="0"/>
                <a:cs typeface="Verdana" panose="020B0604030504040204" pitchFamily="34" charset="0"/>
              </a:rPr>
              <a:t>: </a:t>
            </a:r>
            <a:r>
              <a:rPr lang="nl-NL" sz="1200" dirty="0" smtClean="0">
                <a:latin typeface="Verdana" panose="020B0604030504040204" pitchFamily="34" charset="0"/>
                <a:ea typeface="Verdana" panose="020B0604030504040204" pitchFamily="34" charset="0"/>
                <a:cs typeface="Verdana" panose="020B0604030504040204" pitchFamily="34" charset="0"/>
              </a:rPr>
              <a:t>ook wel</a:t>
            </a:r>
            <a:r>
              <a:rPr lang="nl-NL" sz="1200" dirty="0">
                <a:latin typeface="Verdana" panose="020B0604030504040204" pitchFamily="34" charset="0"/>
                <a:ea typeface="Verdana" panose="020B0604030504040204" pitchFamily="34" charset="0"/>
                <a:cs typeface="Verdana" panose="020B0604030504040204" pitchFamily="34" charset="0"/>
              </a:rPr>
              <a:t> ‘</a:t>
            </a:r>
            <a:r>
              <a:rPr lang="nl-NL" sz="1200" dirty="0" smtClean="0">
                <a:latin typeface="Verdana" panose="020B0604030504040204" pitchFamily="34" charset="0"/>
                <a:ea typeface="Verdana" panose="020B0604030504040204" pitchFamily="34" charset="0"/>
                <a:cs typeface="Verdana" panose="020B0604030504040204" pitchFamily="34" charset="0"/>
              </a:rPr>
              <a:t>controle-affectiefase ’genoemd</a:t>
            </a:r>
            <a:r>
              <a:rPr lang="nl-NL" sz="1200" dirty="0">
                <a:latin typeface="Verdana" panose="020B0604030504040204" pitchFamily="34" charset="0"/>
                <a:ea typeface="Verdana" panose="020B0604030504040204" pitchFamily="34" charset="0"/>
                <a:cs typeface="Verdana" panose="020B0604030504040204" pitchFamily="34" charset="0"/>
              </a:rPr>
              <a:t>. Elementen rondom gezag invloed </a:t>
            </a:r>
            <a:r>
              <a:rPr lang="nl-NL" sz="1200" dirty="0" smtClean="0">
                <a:latin typeface="Verdana" panose="020B0604030504040204" pitchFamily="34" charset="0"/>
                <a:ea typeface="Verdana" panose="020B0604030504040204" pitchFamily="34" charset="0"/>
                <a:cs typeface="Verdana" panose="020B0604030504040204" pitchFamily="34" charset="0"/>
              </a:rPr>
              <a:t>en dominantie</a:t>
            </a:r>
            <a:r>
              <a:rPr lang="nl-NL" sz="1200" dirty="0">
                <a:latin typeface="Verdana" panose="020B0604030504040204" pitchFamily="34" charset="0"/>
                <a:ea typeface="Verdana" panose="020B0604030504040204" pitchFamily="34" charset="0"/>
                <a:cs typeface="Verdana" panose="020B0604030504040204" pitchFamily="34" charset="0"/>
              </a:rPr>
              <a:t> spelen een </a:t>
            </a:r>
            <a:r>
              <a:rPr lang="nl-NL" sz="1200" dirty="0" smtClean="0">
                <a:latin typeface="Verdana" panose="020B0604030504040204" pitchFamily="34" charset="0"/>
                <a:ea typeface="Verdana" panose="020B0604030504040204" pitchFamily="34" charset="0"/>
                <a:cs typeface="Verdana" panose="020B0604030504040204" pitchFamily="34" charset="0"/>
              </a:rPr>
              <a:t>rol</a:t>
            </a:r>
          </a:p>
          <a:p>
            <a:endParaRPr lang="nl-NL" sz="12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Ø"/>
            </a:pPr>
            <a:r>
              <a:rPr lang="nl-NL" sz="1200" b="1" dirty="0">
                <a:latin typeface="Verdana" panose="020B0604030504040204" pitchFamily="34" charset="0"/>
                <a:ea typeface="Verdana" panose="020B0604030504040204" pitchFamily="34" charset="0"/>
                <a:cs typeface="Verdana" panose="020B0604030504040204" pitchFamily="34" charset="0"/>
              </a:rPr>
              <a:t>FASE ALS AUTONOME GROEP</a:t>
            </a:r>
            <a:r>
              <a:rPr lang="nl-NL" sz="1200" dirty="0">
                <a:latin typeface="Verdana" panose="020B0604030504040204" pitchFamily="34" charset="0"/>
                <a:ea typeface="Verdana" panose="020B0604030504040204" pitchFamily="34" charset="0"/>
                <a:cs typeface="Verdana" panose="020B0604030504040204" pitchFamily="34" charset="0"/>
              </a:rPr>
              <a:t>: ruimte voor </a:t>
            </a:r>
            <a:r>
              <a:rPr lang="nl-NL" sz="1200" dirty="0" smtClean="0">
                <a:latin typeface="Verdana" panose="020B0604030504040204" pitchFamily="34" charset="0"/>
                <a:ea typeface="Verdana" panose="020B0604030504040204" pitchFamily="34" charset="0"/>
                <a:cs typeface="Verdana" panose="020B0604030504040204" pitchFamily="34" charset="0"/>
              </a:rPr>
              <a:t>het inbrengen</a:t>
            </a:r>
            <a:r>
              <a:rPr lang="nl-NL" sz="1200" dirty="0">
                <a:latin typeface="Verdana" panose="020B0604030504040204" pitchFamily="34" charset="0"/>
                <a:ea typeface="Verdana" panose="020B0604030504040204" pitchFamily="34" charset="0"/>
                <a:cs typeface="Verdana" panose="020B0604030504040204" pitchFamily="34" charset="0"/>
              </a:rPr>
              <a:t> van persoonlijke ervaringen</a:t>
            </a:r>
            <a:r>
              <a:rPr lang="nl-NL" sz="1200" dirty="0" smtClean="0">
                <a:latin typeface="Verdana" panose="020B0604030504040204" pitchFamily="34" charset="0"/>
                <a:ea typeface="Verdana" panose="020B0604030504040204" pitchFamily="34" charset="0"/>
                <a:cs typeface="Verdana" panose="020B0604030504040204" pitchFamily="34" charset="0"/>
              </a:rPr>
              <a:t>. Individuele</a:t>
            </a:r>
            <a:r>
              <a:rPr lang="nl-NL" sz="1200" dirty="0">
                <a:latin typeface="Verdana" panose="020B0604030504040204" pitchFamily="34" charset="0"/>
                <a:ea typeface="Verdana" panose="020B0604030504040204" pitchFamily="34" charset="0"/>
                <a:cs typeface="Verdana" panose="020B0604030504040204" pitchFamily="34" charset="0"/>
              </a:rPr>
              <a:t> bijdrage vanuit een </a:t>
            </a:r>
            <a:r>
              <a:rPr lang="nl-NL" sz="1200" dirty="0" smtClean="0">
                <a:latin typeface="Verdana" panose="020B0604030504040204" pitchFamily="34" charset="0"/>
                <a:ea typeface="Verdana" panose="020B0604030504040204" pitchFamily="34" charset="0"/>
                <a:cs typeface="Verdana" panose="020B0604030504040204" pitchFamily="34" charset="0"/>
              </a:rPr>
              <a:t>persoonlijke betrokkenheid</a:t>
            </a:r>
            <a:r>
              <a:rPr lang="nl-NL" sz="1200" dirty="0">
                <a:latin typeface="Verdana" panose="020B0604030504040204" pitchFamily="34" charset="0"/>
                <a:ea typeface="Verdana" panose="020B0604030504040204" pitchFamily="34" charset="0"/>
                <a:cs typeface="Verdana" panose="020B0604030504040204" pitchFamily="34" charset="0"/>
              </a:rPr>
              <a:t>. Er is een goed </a:t>
            </a:r>
            <a:r>
              <a:rPr lang="nl-NL" sz="1200" dirty="0" smtClean="0">
                <a:latin typeface="Verdana" panose="020B0604030504040204" pitchFamily="34" charset="0"/>
                <a:ea typeface="Verdana" panose="020B0604030504040204" pitchFamily="34" charset="0"/>
                <a:cs typeface="Verdana" panose="020B0604030504040204" pitchFamily="34" charset="0"/>
              </a:rPr>
              <a:t>draaiende taakstructuur</a:t>
            </a:r>
            <a:r>
              <a:rPr lang="nl-NL" sz="1200" dirty="0">
                <a:latin typeface="Verdana" panose="020B0604030504040204" pitchFamily="34" charset="0"/>
                <a:ea typeface="Verdana" panose="020B0604030504040204" pitchFamily="34" charset="0"/>
                <a:cs typeface="Verdana" panose="020B0604030504040204" pitchFamily="34" charset="0"/>
              </a:rPr>
              <a:t> en een hoge mate van zelfsturing&amp; </a:t>
            </a:r>
            <a:r>
              <a:rPr lang="nl-NL" sz="1200" dirty="0" smtClean="0">
                <a:latin typeface="Verdana" panose="020B0604030504040204" pitchFamily="34" charset="0"/>
                <a:ea typeface="Verdana" panose="020B0604030504040204" pitchFamily="34" charset="0"/>
                <a:cs typeface="Verdana" panose="020B0604030504040204" pitchFamily="34" charset="0"/>
              </a:rPr>
              <a:t>zelfregulering</a:t>
            </a:r>
          </a:p>
          <a:p>
            <a:endParaRPr lang="nl-NL" sz="12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Ø"/>
            </a:pPr>
            <a:r>
              <a:rPr lang="nl-NL" sz="1200" b="1" dirty="0">
                <a:latin typeface="Verdana" panose="020B0604030504040204" pitchFamily="34" charset="0"/>
                <a:ea typeface="Verdana" panose="020B0604030504040204" pitchFamily="34" charset="0"/>
                <a:cs typeface="Verdana" panose="020B0604030504040204" pitchFamily="34" charset="0"/>
              </a:rPr>
              <a:t>AFSLUTINGSFASE: </a:t>
            </a:r>
            <a:r>
              <a:rPr lang="nl-NL" sz="1200" dirty="0">
                <a:latin typeface="Verdana" panose="020B0604030504040204" pitchFamily="34" charset="0"/>
                <a:ea typeface="Verdana" panose="020B0604030504040204" pitchFamily="34" charset="0"/>
                <a:cs typeface="Verdana" panose="020B0604030504040204" pitchFamily="34" charset="0"/>
              </a:rPr>
              <a:t>groep gaat eindigen</a:t>
            </a:r>
            <a:r>
              <a:rPr lang="nl-NL" sz="1200" dirty="0" smtClean="0">
                <a:latin typeface="Verdana" panose="020B0604030504040204" pitchFamily="34" charset="0"/>
                <a:ea typeface="Verdana" panose="020B0604030504040204" pitchFamily="34" charset="0"/>
                <a:cs typeface="Verdana" panose="020B0604030504040204" pitchFamily="34" charset="0"/>
              </a:rPr>
              <a:t>, bindingen</a:t>
            </a:r>
            <a:r>
              <a:rPr lang="nl-NL" sz="1200" dirty="0">
                <a:latin typeface="Verdana" panose="020B0604030504040204" pitchFamily="34" charset="0"/>
                <a:ea typeface="Verdana" panose="020B0604030504040204" pitchFamily="34" charset="0"/>
                <a:cs typeface="Verdana" panose="020B0604030504040204" pitchFamily="34" charset="0"/>
              </a:rPr>
              <a:t> worden losser, men blikt terug op </a:t>
            </a:r>
            <a:r>
              <a:rPr lang="nl-NL" sz="1200" dirty="0" smtClean="0">
                <a:latin typeface="Verdana" panose="020B0604030504040204" pitchFamily="34" charset="0"/>
                <a:ea typeface="Verdana" panose="020B0604030504040204" pitchFamily="34" charset="0"/>
                <a:cs typeface="Verdana" panose="020B0604030504040204" pitchFamily="34" charset="0"/>
              </a:rPr>
              <a:t>de bereikte</a:t>
            </a:r>
            <a:r>
              <a:rPr lang="nl-NL" sz="1200" dirty="0">
                <a:latin typeface="Verdana" panose="020B0604030504040204" pitchFamily="34" charset="0"/>
                <a:ea typeface="Verdana" panose="020B0604030504040204" pitchFamily="34" charset="0"/>
                <a:cs typeface="Verdana" panose="020B0604030504040204" pitchFamily="34" charset="0"/>
              </a:rPr>
              <a:t> resultaten.</a:t>
            </a:r>
          </a:p>
          <a:p>
            <a:endParaRPr lang="nl-NL" sz="1400" dirty="0">
              <a:latin typeface="Verdana" panose="020B0604030504040204" pitchFamily="34" charset="0"/>
              <a:ea typeface="Verdana" panose="020B0604030504040204" pitchFamily="34" charset="0"/>
              <a:cs typeface="Verdana" panose="020B0604030504040204" pitchFamily="34" charset="0"/>
            </a:endParaRPr>
          </a:p>
          <a:p>
            <a:endParaRPr lang="nl-NL" sz="1400" b="1" dirty="0">
              <a:solidFill>
                <a:srgbClr val="4A4A4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91665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p:cNvSpPr>
            <a:spLocks noGrp="1"/>
          </p:cNvSpPr>
          <p:nvPr>
            <p:ph type="body" idx="1"/>
          </p:nvPr>
        </p:nvSpPr>
        <p:spPr>
          <a:xfrm>
            <a:off x="585536" y="532092"/>
            <a:ext cx="7798290" cy="239458"/>
          </a:xfrm>
        </p:spPr>
        <p:txBody>
          <a:bodyPr/>
          <a:lstStyle/>
          <a:p>
            <a:r>
              <a:rPr lang="nl-NL"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Teamontwikkeling/teamfasen</a:t>
            </a:r>
            <a:endParaRPr lang="nl-NL"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kstvak 3"/>
          <p:cNvSpPr txBox="1"/>
          <p:nvPr/>
        </p:nvSpPr>
        <p:spPr>
          <a:xfrm>
            <a:off x="-756592" y="915566"/>
            <a:ext cx="6696744" cy="507831"/>
          </a:xfrm>
          <a:prstGeom prst="rect">
            <a:avLst/>
          </a:prstGeom>
          <a:noFill/>
        </p:spPr>
        <p:txBody>
          <a:bodyPr wrap="square" rtlCol="0">
            <a:spAutoFit/>
          </a:bodyPr>
          <a:lstStyle/>
          <a:p>
            <a:pPr lvl="1"/>
            <a:endParaRPr lang="nl-NL" sz="1100" dirty="0">
              <a:solidFill>
                <a:srgbClr val="4A4A4A"/>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nl-NL" sz="1600" b="1" dirty="0">
              <a:solidFill>
                <a:srgbClr val="4A4A4A"/>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059582"/>
            <a:ext cx="5476875" cy="3390900"/>
          </a:xfrm>
          <a:prstGeom prst="rect">
            <a:avLst/>
          </a:prstGeom>
        </p:spPr>
      </p:pic>
    </p:spTree>
    <p:extLst>
      <p:ext uri="{BB962C8B-B14F-4D97-AF65-F5344CB8AC3E}">
        <p14:creationId xmlns:p14="http://schemas.microsoft.com/office/powerpoint/2010/main" val="3066424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46376" y="555526"/>
            <a:ext cx="7992888" cy="1569660"/>
          </a:xfrm>
          <a:prstGeom prst="rect">
            <a:avLst/>
          </a:prstGeom>
          <a:noFill/>
        </p:spPr>
        <p:txBody>
          <a:bodyPr wrap="square" rtlCol="0">
            <a:spAutoFit/>
          </a:bodyPr>
          <a:lstStyle/>
          <a:p>
            <a:r>
              <a:rPr lang="nl-NL" sz="1400"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Fasen van groepsontwikkeling:</a:t>
            </a:r>
          </a:p>
          <a:p>
            <a:endParaRPr lang="nl-NL" sz="1400"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a:p>
            <a:r>
              <a:rPr lang="nl-NL" sz="1400" dirty="0" smtClean="0">
                <a:solidFill>
                  <a:srgbClr val="660066"/>
                </a:solidFill>
                <a:latin typeface="Verdana" panose="020B0604030504040204" pitchFamily="34" charset="0"/>
                <a:ea typeface="Verdana" panose="020B0604030504040204" pitchFamily="34" charset="0"/>
                <a:cs typeface="Verdana" panose="020B0604030504040204" pitchFamily="34" charset="0"/>
              </a:rPr>
              <a:t>Elke fase stelt andere eisen aan de begeleiding stijl:</a:t>
            </a:r>
          </a:p>
          <a:p>
            <a:endParaRPr lang="nl-NL" sz="1400" dirty="0">
              <a:solidFill>
                <a:srgbClr val="660066"/>
              </a:solidFill>
              <a:latin typeface="Verdana" panose="020B0604030504040204" pitchFamily="34" charset="0"/>
              <a:ea typeface="Verdana" panose="020B0604030504040204" pitchFamily="34" charset="0"/>
              <a:cs typeface="Verdana" panose="020B0604030504040204" pitchFamily="34" charset="0"/>
            </a:endParaRPr>
          </a:p>
          <a:p>
            <a:endParaRPr lang="nl-NL" sz="1200" dirty="0">
              <a:latin typeface="Verdana" panose="020B0604030504040204" pitchFamily="34" charset="0"/>
              <a:ea typeface="Verdana" panose="020B0604030504040204" pitchFamily="34" charset="0"/>
              <a:cs typeface="Verdana" panose="020B0604030504040204" pitchFamily="34" charset="0"/>
            </a:endParaRPr>
          </a:p>
          <a:p>
            <a:endParaRPr lang="nl-NL" sz="1400" dirty="0">
              <a:latin typeface="Verdana" panose="020B0604030504040204" pitchFamily="34" charset="0"/>
              <a:ea typeface="Verdana" panose="020B0604030504040204" pitchFamily="34" charset="0"/>
              <a:cs typeface="Verdana" panose="020B0604030504040204" pitchFamily="34" charset="0"/>
            </a:endParaRPr>
          </a:p>
          <a:p>
            <a:endParaRPr lang="nl-NL" sz="1400" b="1" dirty="0">
              <a:solidFill>
                <a:srgbClr val="4A4A4A"/>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491630"/>
            <a:ext cx="3484544" cy="2982267"/>
          </a:xfrm>
          <a:prstGeom prst="rect">
            <a:avLst/>
          </a:prstGeom>
        </p:spPr>
      </p:pic>
    </p:spTree>
    <p:extLst>
      <p:ext uri="{BB962C8B-B14F-4D97-AF65-F5344CB8AC3E}">
        <p14:creationId xmlns:p14="http://schemas.microsoft.com/office/powerpoint/2010/main" val="841991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p:cNvSpPr>
            <a:spLocks noGrp="1"/>
          </p:cNvSpPr>
          <p:nvPr>
            <p:ph type="body" idx="1"/>
          </p:nvPr>
        </p:nvSpPr>
        <p:spPr>
          <a:xfrm>
            <a:off x="580945" y="532092"/>
            <a:ext cx="7798290" cy="239458"/>
          </a:xfrm>
        </p:spPr>
        <p:txBody>
          <a:bodyPr/>
          <a:lstStyle/>
          <a:p>
            <a:r>
              <a:rPr lang="nl-NL"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Situationeel leiderschap</a:t>
            </a:r>
            <a:endParaRPr lang="nl-NL"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p:txBody>
      </p:sp>
      <p:sp>
        <p:nvSpPr>
          <p:cNvPr id="2" name="AutoShape 2" descr="Afbeeldingsresultaat voor cirkel van invloed en betrokkenheid"/>
          <p:cNvSpPr>
            <a:spLocks noChangeAspect="1" noChangeArrowheads="1"/>
          </p:cNvSpPr>
          <p:nvPr/>
        </p:nvSpPr>
        <p:spPr bwMode="auto">
          <a:xfrm>
            <a:off x="63500" y="-144463"/>
            <a:ext cx="3356372" cy="33563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2"/>
          <a:stretch>
            <a:fillRect/>
          </a:stretch>
        </p:blipFill>
        <p:spPr>
          <a:xfrm>
            <a:off x="3779912" y="501990"/>
            <a:ext cx="3024336" cy="4643599"/>
          </a:xfrm>
          <a:prstGeom prst="rect">
            <a:avLst/>
          </a:prstGeom>
        </p:spPr>
      </p:pic>
    </p:spTree>
    <p:extLst>
      <p:ext uri="{BB962C8B-B14F-4D97-AF65-F5344CB8AC3E}">
        <p14:creationId xmlns:p14="http://schemas.microsoft.com/office/powerpoint/2010/main" val="3914514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39552" y="1059582"/>
            <a:ext cx="7272808" cy="1107996"/>
          </a:xfrm>
          <a:prstGeom prst="rect">
            <a:avLst/>
          </a:prstGeom>
          <a:noFill/>
        </p:spPr>
        <p:txBody>
          <a:bodyPr wrap="square" rtlCol="0">
            <a:spAutoFit/>
          </a:bodyPr>
          <a:lstStyle/>
          <a:p>
            <a:r>
              <a:rPr lang="nl-NL" sz="1200"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Niveaus van groepsontwikkeling</a:t>
            </a:r>
          </a:p>
          <a:p>
            <a:pPr lvl="1"/>
            <a:endParaRPr lang="nl-NL" sz="1200"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a:p>
            <a:r>
              <a:rPr lang="nl-NL" sz="1400" dirty="0">
                <a:latin typeface="Verdana" panose="020B0604030504040204" pitchFamily="34" charset="0"/>
                <a:ea typeface="Verdana" panose="020B0604030504040204" pitchFamily="34" charset="0"/>
                <a:cs typeface="Verdana" panose="020B0604030504040204" pitchFamily="34" charset="0"/>
              </a:rPr>
              <a:t>C</a:t>
            </a:r>
            <a:r>
              <a:rPr lang="nl-NL" sz="1400" dirty="0" smtClean="0">
                <a:latin typeface="Verdana" panose="020B0604030504040204" pitchFamily="34" charset="0"/>
                <a:ea typeface="Verdana" panose="020B0604030504040204" pitchFamily="34" charset="0"/>
                <a:cs typeface="Verdana" panose="020B0604030504040204" pitchFamily="34" charset="0"/>
              </a:rPr>
              <a:t>ommunicatie in</a:t>
            </a:r>
            <a:r>
              <a:rPr lang="nl-NL" sz="1400" dirty="0">
                <a:latin typeface="Verdana" panose="020B0604030504040204" pitchFamily="34" charset="0"/>
                <a:ea typeface="Verdana" panose="020B0604030504040204" pitchFamily="34" charset="0"/>
                <a:cs typeface="Verdana" panose="020B0604030504040204" pitchFamily="34" charset="0"/>
              </a:rPr>
              <a:t> groepen kan beter begrepen worden door </a:t>
            </a:r>
            <a:r>
              <a:rPr lang="nl-NL" sz="1400" dirty="0" smtClean="0">
                <a:latin typeface="Verdana" panose="020B0604030504040204" pitchFamily="34" charset="0"/>
                <a:ea typeface="Verdana" panose="020B0604030504040204" pitchFamily="34" charset="0"/>
                <a:cs typeface="Verdana" panose="020B0604030504040204" pitchFamily="34" charset="0"/>
              </a:rPr>
              <a:t>in te</a:t>
            </a:r>
            <a:r>
              <a:rPr lang="nl-NL" sz="1400" dirty="0">
                <a:latin typeface="Verdana" panose="020B0604030504040204" pitchFamily="34" charset="0"/>
                <a:ea typeface="Verdana" panose="020B0604030504040204" pitchFamily="34" charset="0"/>
                <a:cs typeface="Verdana" panose="020B0604030504040204" pitchFamily="34" charset="0"/>
              </a:rPr>
              <a:t> zien dat deze zich tegelijkertijd afspeelt </a:t>
            </a:r>
            <a:r>
              <a:rPr lang="nl-NL" sz="1400" dirty="0" smtClean="0">
                <a:latin typeface="Verdana" panose="020B0604030504040204" pitchFamily="34" charset="0"/>
                <a:ea typeface="Verdana" panose="020B0604030504040204" pitchFamily="34" charset="0"/>
                <a:cs typeface="Verdana" panose="020B0604030504040204" pitchFamily="34" charset="0"/>
              </a:rPr>
              <a:t>op meerdere</a:t>
            </a:r>
            <a:r>
              <a:rPr lang="nl-NL" sz="1400" dirty="0">
                <a:latin typeface="Verdana" panose="020B0604030504040204" pitchFamily="34" charset="0"/>
                <a:ea typeface="Verdana" panose="020B0604030504040204" pitchFamily="34" charset="0"/>
                <a:cs typeface="Verdana" panose="020B0604030504040204" pitchFamily="34" charset="0"/>
              </a:rPr>
              <a:t> niveaus. Niet ieder niveau is </a:t>
            </a:r>
            <a:r>
              <a:rPr lang="nl-NL" sz="1400" dirty="0" smtClean="0">
                <a:latin typeface="Verdana" panose="020B0604030504040204" pitchFamily="34" charset="0"/>
                <a:ea typeface="Verdana" panose="020B0604030504040204" pitchFamily="34" charset="0"/>
                <a:cs typeface="Verdana" panose="020B0604030504040204" pitchFamily="34" charset="0"/>
              </a:rPr>
              <a:t>even ‘zichtbaar’</a:t>
            </a:r>
            <a:endParaRPr lang="nl-NL" sz="1400" dirty="0">
              <a:latin typeface="Verdana" panose="020B0604030504040204" pitchFamily="34" charset="0"/>
              <a:ea typeface="Verdana" panose="020B0604030504040204" pitchFamily="34" charset="0"/>
              <a:cs typeface="Verdana" panose="020B0604030504040204" pitchFamily="34" charset="0"/>
            </a:endParaRPr>
          </a:p>
        </p:txBody>
      </p:sp>
      <p:sp>
        <p:nvSpPr>
          <p:cNvPr id="6" name="Tijdelijke aanduiding voor tekst 1"/>
          <p:cNvSpPr txBox="1">
            <a:spLocks/>
          </p:cNvSpPr>
          <p:nvPr/>
        </p:nvSpPr>
        <p:spPr>
          <a:xfrm>
            <a:off x="585536" y="532092"/>
            <a:ext cx="7798290" cy="239458"/>
          </a:xfrm>
          <a:prstGeom prst="rect">
            <a:avLst/>
          </a:prstGeom>
        </p:spPr>
        <p:txBody>
          <a:bodyPr vert="horz" lIns="0" tIns="0" rIns="0" bIns="0" rtlCol="0" anchor="t" anchorCtr="0">
            <a:noAutofit/>
          </a:bodyPr>
          <a:lstStyle>
            <a:lvl1pPr marL="0" indent="0" algn="l" defTabSz="457200" rtl="0" eaLnBrk="1" latinLnBrk="0" hangingPunct="1">
              <a:lnSpc>
                <a:spcPct val="120000"/>
              </a:lnSpc>
              <a:spcBef>
                <a:spcPct val="20000"/>
              </a:spcBef>
              <a:buFont typeface="Arial"/>
              <a:buNone/>
              <a:defRPr sz="1600" b="0" kern="1200">
                <a:solidFill>
                  <a:schemeClr val="tx1"/>
                </a:solidFill>
                <a:latin typeface="Verdana"/>
                <a:ea typeface="+mn-ea"/>
                <a:cs typeface="Verdana"/>
              </a:defRPr>
            </a:lvl1pPr>
            <a:lvl2pPr marL="457200" indent="0" algn="l" defTabSz="457200" rtl="0" eaLnBrk="1" latinLnBrk="0" hangingPunct="1">
              <a:lnSpc>
                <a:spcPct val="120000"/>
              </a:lnSpc>
              <a:spcBef>
                <a:spcPct val="20000"/>
              </a:spcBef>
              <a:buFont typeface="Arial"/>
              <a:buNone/>
              <a:defRPr sz="2000" b="1" kern="1200">
                <a:solidFill>
                  <a:schemeClr val="tx1"/>
                </a:solidFill>
                <a:latin typeface="Verdana"/>
                <a:ea typeface="+mn-ea"/>
                <a:cs typeface="Verdana"/>
              </a:defRPr>
            </a:lvl2pPr>
            <a:lvl3pPr marL="914400" indent="0" algn="l" defTabSz="457200" rtl="0" eaLnBrk="1" latinLnBrk="0" hangingPunct="1">
              <a:lnSpc>
                <a:spcPct val="120000"/>
              </a:lnSpc>
              <a:spcBef>
                <a:spcPct val="20000"/>
              </a:spcBef>
              <a:buFont typeface="Arial"/>
              <a:buNone/>
              <a:defRPr sz="1800" b="1" kern="1200">
                <a:solidFill>
                  <a:schemeClr val="tx1"/>
                </a:solidFill>
                <a:latin typeface="Verdana"/>
                <a:ea typeface="+mn-ea"/>
                <a:cs typeface="Verdana"/>
              </a:defRPr>
            </a:lvl3pPr>
            <a:lvl4pPr marL="1371600" indent="0" algn="l" defTabSz="457200" rtl="0" eaLnBrk="1" latinLnBrk="0" hangingPunct="1">
              <a:lnSpc>
                <a:spcPct val="120000"/>
              </a:lnSpc>
              <a:spcBef>
                <a:spcPct val="20000"/>
              </a:spcBef>
              <a:buFont typeface="Arial"/>
              <a:buNone/>
              <a:defRPr sz="1600" b="1" kern="1200">
                <a:solidFill>
                  <a:schemeClr val="tx1"/>
                </a:solidFill>
                <a:latin typeface="Verdana"/>
                <a:ea typeface="+mn-ea"/>
                <a:cs typeface="Verdana"/>
              </a:defRPr>
            </a:lvl4pPr>
            <a:lvl5pPr marL="1828800" indent="0" algn="l" defTabSz="457200" rtl="0" eaLnBrk="1" latinLnBrk="0" hangingPunct="1">
              <a:lnSpc>
                <a:spcPct val="120000"/>
              </a:lnSpc>
              <a:spcBef>
                <a:spcPct val="20000"/>
              </a:spcBef>
              <a:buFont typeface="Arial"/>
              <a:buNone/>
              <a:defRPr sz="1600" b="1" kern="1200">
                <a:solidFill>
                  <a:schemeClr val="tx1"/>
                </a:solidFill>
                <a:latin typeface="Verdana"/>
                <a:ea typeface="+mn-ea"/>
                <a:cs typeface="Verdana"/>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nl-NL"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Teamdynamiek</a:t>
            </a:r>
            <a:endParaRPr lang="nl-NL"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06631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10000"/>
              </a:lnSpc>
            </a:pPr>
            <a:r>
              <a:rPr lang="nl-NL" dirty="0" smtClean="0"/>
              <a:t/>
            </a:r>
            <a:br>
              <a:rPr lang="nl-NL" dirty="0" smtClean="0"/>
            </a:br>
            <a:r>
              <a:rPr lang="nl-NL" dirty="0" smtClean="0"/>
              <a:t>Persoonlijk leiderschap</a:t>
            </a:r>
            <a:endParaRPr lang="nl-NL" dirty="0"/>
          </a:p>
        </p:txBody>
      </p:sp>
      <p:sp>
        <p:nvSpPr>
          <p:cNvPr id="3" name="Subtitel 2"/>
          <p:cNvSpPr>
            <a:spLocks noGrp="1"/>
          </p:cNvSpPr>
          <p:nvPr>
            <p:ph type="subTitle" idx="10"/>
          </p:nvPr>
        </p:nvSpPr>
        <p:spPr/>
        <p:txBody>
          <a:bodyPr/>
          <a:lstStyle/>
          <a:p>
            <a:r>
              <a:rPr lang="nl-NL" dirty="0" smtClean="0"/>
              <a:t>16 en 17 september</a:t>
            </a:r>
            <a:r>
              <a:rPr lang="nl-NL" dirty="0" smtClean="0"/>
              <a:t> </a:t>
            </a:r>
            <a:r>
              <a:rPr lang="nl-NL" dirty="0" smtClean="0"/>
              <a:t>2019</a:t>
            </a:r>
            <a:endParaRPr lang="nl-NL" dirty="0"/>
          </a:p>
        </p:txBody>
      </p:sp>
      <p:sp>
        <p:nvSpPr>
          <p:cNvPr id="4" name="Tijdelijke aanduiding voor inhoud 3"/>
          <p:cNvSpPr>
            <a:spLocks noGrp="1"/>
          </p:cNvSpPr>
          <p:nvPr>
            <p:ph idx="11"/>
          </p:nvPr>
        </p:nvSpPr>
        <p:spPr>
          <a:xfrm>
            <a:off x="1584000" y="3208556"/>
            <a:ext cx="7164464" cy="561339"/>
          </a:xfrm>
        </p:spPr>
        <p:txBody>
          <a:bodyPr/>
          <a:lstStyle/>
          <a:p>
            <a:pPr marL="0" indent="0">
              <a:buNone/>
            </a:pPr>
            <a:r>
              <a:rPr lang="nl-NL" dirty="0" smtClean="0"/>
              <a:t>Jeannette van Bragt, Coach NOBCO, EMCC senior </a:t>
            </a:r>
            <a:r>
              <a:rPr lang="nl-NL" dirty="0" err="1" smtClean="0"/>
              <a:t>practioner</a:t>
            </a:r>
            <a:endParaRPr lang="nl-NL" dirty="0" smtClean="0"/>
          </a:p>
          <a:p>
            <a:pPr marL="0" indent="0">
              <a:buNone/>
            </a:pPr>
            <a:r>
              <a:rPr lang="nl-NL" dirty="0" smtClean="0"/>
              <a:t>Elise Mensink, GZ psycholoog, intervisiebegeleider en adviseur voor het Kenniscollege</a:t>
            </a:r>
            <a:endParaRPr lang="nl-NL" dirty="0"/>
          </a:p>
        </p:txBody>
      </p:sp>
    </p:spTree>
    <p:extLst>
      <p:ext uri="{BB962C8B-B14F-4D97-AF65-F5344CB8AC3E}">
        <p14:creationId xmlns:p14="http://schemas.microsoft.com/office/powerpoint/2010/main" val="1096156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11560" y="1059582"/>
            <a:ext cx="6696744" cy="2123658"/>
          </a:xfrm>
          <a:prstGeom prst="rect">
            <a:avLst/>
          </a:prstGeom>
          <a:noFill/>
        </p:spPr>
        <p:txBody>
          <a:bodyPr wrap="square" rtlCol="0">
            <a:spAutoFit/>
          </a:bodyPr>
          <a:lstStyle/>
          <a:p>
            <a:r>
              <a:rPr lang="nl-NL" sz="1200" b="1" dirty="0" err="1" smtClean="0">
                <a:latin typeface="Verdana" panose="020B0604030504040204" pitchFamily="34" charset="0"/>
                <a:ea typeface="Verdana" panose="020B0604030504040204" pitchFamily="34" charset="0"/>
                <a:cs typeface="Verdana" panose="020B0604030504040204" pitchFamily="34" charset="0"/>
              </a:rPr>
              <a:t>Niveau’s</a:t>
            </a:r>
            <a:r>
              <a:rPr lang="nl-NL" sz="1200" b="1" dirty="0" smtClean="0">
                <a:latin typeface="Verdana" panose="020B0604030504040204" pitchFamily="34" charset="0"/>
                <a:ea typeface="Verdana" panose="020B0604030504040204" pitchFamily="34" charset="0"/>
                <a:cs typeface="Verdana" panose="020B0604030504040204" pitchFamily="34" charset="0"/>
              </a:rPr>
              <a:t> van groepsontwikkeling</a:t>
            </a:r>
          </a:p>
          <a:p>
            <a:endParaRPr lang="nl-NL" sz="1200" b="1" dirty="0">
              <a:latin typeface="Verdana" panose="020B0604030504040204" pitchFamily="34" charset="0"/>
              <a:ea typeface="Verdana" panose="020B0604030504040204" pitchFamily="34" charset="0"/>
              <a:cs typeface="Verdana" panose="020B0604030504040204" pitchFamily="34" charset="0"/>
            </a:endParaRPr>
          </a:p>
          <a:p>
            <a:r>
              <a:rPr lang="nl-NL" sz="1200" b="1" dirty="0" smtClean="0">
                <a:latin typeface="Verdana" panose="020B0604030504040204" pitchFamily="34" charset="0"/>
                <a:ea typeface="Verdana" panose="020B0604030504040204" pitchFamily="34" charset="0"/>
                <a:cs typeface="Verdana" panose="020B0604030504040204" pitchFamily="34" charset="0"/>
              </a:rPr>
              <a:t>Inhoud</a:t>
            </a:r>
            <a:r>
              <a:rPr lang="nl-NL" sz="1200" dirty="0" smtClean="0">
                <a:latin typeface="Verdana" panose="020B0604030504040204" pitchFamily="34" charset="0"/>
                <a:ea typeface="Verdana" panose="020B0604030504040204" pitchFamily="34" charset="0"/>
                <a:cs typeface="Verdana" panose="020B0604030504040204" pitchFamily="34" charset="0"/>
              </a:rPr>
              <a:t>: werken aan de doelstelling en de taak</a:t>
            </a:r>
          </a:p>
          <a:p>
            <a:endParaRPr lang="nl-NL" sz="1200" dirty="0" smtClean="0">
              <a:latin typeface="Verdana" panose="020B0604030504040204" pitchFamily="34" charset="0"/>
              <a:ea typeface="Verdana" panose="020B0604030504040204" pitchFamily="34" charset="0"/>
              <a:cs typeface="Verdana" panose="020B0604030504040204" pitchFamily="34" charset="0"/>
            </a:endParaRPr>
          </a:p>
          <a:p>
            <a:r>
              <a:rPr lang="nl-NL" sz="1200" b="1" dirty="0" smtClean="0">
                <a:latin typeface="Verdana" panose="020B0604030504040204" pitchFamily="34" charset="0"/>
                <a:ea typeface="Verdana" panose="020B0604030504040204" pitchFamily="34" charset="0"/>
                <a:cs typeface="Verdana" panose="020B0604030504040204" pitchFamily="34" charset="0"/>
              </a:rPr>
              <a:t>Procedure</a:t>
            </a:r>
            <a:r>
              <a:rPr lang="nl-NL" sz="1200" dirty="0" smtClean="0">
                <a:latin typeface="Verdana" panose="020B0604030504040204" pitchFamily="34" charset="0"/>
                <a:ea typeface="Verdana" panose="020B0604030504040204" pitchFamily="34" charset="0"/>
                <a:cs typeface="Verdana" panose="020B0604030504040204" pitchFamily="34" charset="0"/>
              </a:rPr>
              <a:t>: werkwijze ter concretisering van de taak</a:t>
            </a:r>
          </a:p>
          <a:p>
            <a:endParaRPr lang="nl-NL" sz="1200" dirty="0" smtClean="0">
              <a:latin typeface="Verdana" panose="020B0604030504040204" pitchFamily="34" charset="0"/>
              <a:ea typeface="Verdana" panose="020B0604030504040204" pitchFamily="34" charset="0"/>
              <a:cs typeface="Verdana" panose="020B0604030504040204" pitchFamily="34" charset="0"/>
            </a:endParaRPr>
          </a:p>
          <a:p>
            <a:r>
              <a:rPr lang="nl-NL" sz="1200" b="1" dirty="0" smtClean="0">
                <a:latin typeface="Verdana" panose="020B0604030504040204" pitchFamily="34" charset="0"/>
                <a:ea typeface="Verdana" panose="020B0604030504040204" pitchFamily="34" charset="0"/>
                <a:cs typeface="Verdana" panose="020B0604030504040204" pitchFamily="34" charset="0"/>
              </a:rPr>
              <a:t>Interactie</a:t>
            </a:r>
            <a:r>
              <a:rPr lang="nl-NL" sz="1200" dirty="0" smtClean="0">
                <a:latin typeface="Verdana" panose="020B0604030504040204" pitchFamily="34" charset="0"/>
                <a:ea typeface="Verdana" panose="020B0604030504040204" pitchFamily="34" charset="0"/>
                <a:cs typeface="Verdana" panose="020B0604030504040204" pitchFamily="34" charset="0"/>
              </a:rPr>
              <a:t>: groepsproces en onderlinge betrekkingen</a:t>
            </a:r>
          </a:p>
          <a:p>
            <a:endParaRPr lang="nl-NL" sz="1200" dirty="0" smtClean="0">
              <a:latin typeface="Verdana" panose="020B0604030504040204" pitchFamily="34" charset="0"/>
              <a:ea typeface="Verdana" panose="020B0604030504040204" pitchFamily="34" charset="0"/>
              <a:cs typeface="Verdana" panose="020B0604030504040204" pitchFamily="34" charset="0"/>
            </a:endParaRPr>
          </a:p>
          <a:p>
            <a:r>
              <a:rPr lang="nl-NL" sz="1200" b="1" dirty="0" smtClean="0">
                <a:latin typeface="Verdana" panose="020B0604030504040204" pitchFamily="34" charset="0"/>
                <a:ea typeface="Verdana" panose="020B0604030504040204" pitchFamily="34" charset="0"/>
                <a:cs typeface="Verdana" panose="020B0604030504040204" pitchFamily="34" charset="0"/>
              </a:rPr>
              <a:t>Bestaan</a:t>
            </a:r>
            <a:r>
              <a:rPr lang="nl-NL" sz="1200" dirty="0" smtClean="0">
                <a:latin typeface="Verdana" panose="020B0604030504040204" pitchFamily="34" charset="0"/>
                <a:ea typeface="Verdana" panose="020B0604030504040204" pitchFamily="34" charset="0"/>
                <a:cs typeface="Verdana" panose="020B0604030504040204" pitchFamily="34" charset="0"/>
              </a:rPr>
              <a:t>: het individuele proces van elk groepslid</a:t>
            </a:r>
          </a:p>
          <a:p>
            <a:endParaRPr lang="nl-NL" sz="1200" dirty="0" smtClean="0">
              <a:latin typeface="Verdana" panose="020B0604030504040204" pitchFamily="34" charset="0"/>
              <a:ea typeface="Verdana" panose="020B0604030504040204" pitchFamily="34" charset="0"/>
              <a:cs typeface="Verdana" panose="020B0604030504040204" pitchFamily="34" charset="0"/>
            </a:endParaRPr>
          </a:p>
          <a:p>
            <a:r>
              <a:rPr lang="nl-NL" sz="1200" b="1" dirty="0" smtClean="0">
                <a:latin typeface="Verdana" panose="020B0604030504040204" pitchFamily="34" charset="0"/>
                <a:ea typeface="Verdana" panose="020B0604030504040204" pitchFamily="34" charset="0"/>
                <a:cs typeface="Verdana" panose="020B0604030504040204" pitchFamily="34" charset="0"/>
              </a:rPr>
              <a:t>Context</a:t>
            </a:r>
            <a:r>
              <a:rPr lang="nl-NL" sz="1200" dirty="0" smtClean="0">
                <a:latin typeface="Verdana" panose="020B0604030504040204" pitchFamily="34" charset="0"/>
                <a:ea typeface="Verdana" panose="020B0604030504040204" pitchFamily="34" charset="0"/>
                <a:cs typeface="Verdana" panose="020B0604030504040204" pitchFamily="34" charset="0"/>
              </a:rPr>
              <a:t>: invloeden van buitenaf die in de groep doorklinken</a:t>
            </a:r>
          </a:p>
        </p:txBody>
      </p:sp>
      <p:sp>
        <p:nvSpPr>
          <p:cNvPr id="6" name="Tijdelijke aanduiding voor tekst 1"/>
          <p:cNvSpPr txBox="1">
            <a:spLocks/>
          </p:cNvSpPr>
          <p:nvPr/>
        </p:nvSpPr>
        <p:spPr>
          <a:xfrm>
            <a:off x="712281" y="564763"/>
            <a:ext cx="7798290" cy="239458"/>
          </a:xfrm>
          <a:prstGeom prst="rect">
            <a:avLst/>
          </a:prstGeom>
        </p:spPr>
        <p:txBody>
          <a:bodyPr vert="horz" lIns="0" tIns="0" rIns="0" bIns="0" rtlCol="0" anchor="t" anchorCtr="0">
            <a:noAutofit/>
          </a:bodyPr>
          <a:lstStyle>
            <a:lvl1pPr marL="0" indent="0" algn="l" defTabSz="457200" rtl="0" eaLnBrk="1" latinLnBrk="0" hangingPunct="1">
              <a:lnSpc>
                <a:spcPct val="120000"/>
              </a:lnSpc>
              <a:spcBef>
                <a:spcPct val="20000"/>
              </a:spcBef>
              <a:buFont typeface="Arial"/>
              <a:buNone/>
              <a:defRPr sz="1600" b="0" kern="1200">
                <a:solidFill>
                  <a:schemeClr val="tx1"/>
                </a:solidFill>
                <a:latin typeface="Verdana"/>
                <a:ea typeface="+mn-ea"/>
                <a:cs typeface="Verdana"/>
              </a:defRPr>
            </a:lvl1pPr>
            <a:lvl2pPr marL="457200" indent="0" algn="l" defTabSz="457200" rtl="0" eaLnBrk="1" latinLnBrk="0" hangingPunct="1">
              <a:lnSpc>
                <a:spcPct val="120000"/>
              </a:lnSpc>
              <a:spcBef>
                <a:spcPct val="20000"/>
              </a:spcBef>
              <a:buFont typeface="Arial"/>
              <a:buNone/>
              <a:defRPr sz="2000" b="1" kern="1200">
                <a:solidFill>
                  <a:schemeClr val="tx1"/>
                </a:solidFill>
                <a:latin typeface="Verdana"/>
                <a:ea typeface="+mn-ea"/>
                <a:cs typeface="Verdana"/>
              </a:defRPr>
            </a:lvl2pPr>
            <a:lvl3pPr marL="914400" indent="0" algn="l" defTabSz="457200" rtl="0" eaLnBrk="1" latinLnBrk="0" hangingPunct="1">
              <a:lnSpc>
                <a:spcPct val="120000"/>
              </a:lnSpc>
              <a:spcBef>
                <a:spcPct val="20000"/>
              </a:spcBef>
              <a:buFont typeface="Arial"/>
              <a:buNone/>
              <a:defRPr sz="1800" b="1" kern="1200">
                <a:solidFill>
                  <a:schemeClr val="tx1"/>
                </a:solidFill>
                <a:latin typeface="Verdana"/>
                <a:ea typeface="+mn-ea"/>
                <a:cs typeface="Verdana"/>
              </a:defRPr>
            </a:lvl3pPr>
            <a:lvl4pPr marL="1371600" indent="0" algn="l" defTabSz="457200" rtl="0" eaLnBrk="1" latinLnBrk="0" hangingPunct="1">
              <a:lnSpc>
                <a:spcPct val="120000"/>
              </a:lnSpc>
              <a:spcBef>
                <a:spcPct val="20000"/>
              </a:spcBef>
              <a:buFont typeface="Arial"/>
              <a:buNone/>
              <a:defRPr sz="1600" b="1" kern="1200">
                <a:solidFill>
                  <a:schemeClr val="tx1"/>
                </a:solidFill>
                <a:latin typeface="Verdana"/>
                <a:ea typeface="+mn-ea"/>
                <a:cs typeface="Verdana"/>
              </a:defRPr>
            </a:lvl4pPr>
            <a:lvl5pPr marL="1828800" indent="0" algn="l" defTabSz="457200" rtl="0" eaLnBrk="1" latinLnBrk="0" hangingPunct="1">
              <a:lnSpc>
                <a:spcPct val="120000"/>
              </a:lnSpc>
              <a:spcBef>
                <a:spcPct val="20000"/>
              </a:spcBef>
              <a:buFont typeface="Arial"/>
              <a:buNone/>
              <a:defRPr sz="1600" b="1" kern="1200">
                <a:solidFill>
                  <a:schemeClr val="tx1"/>
                </a:solidFill>
                <a:latin typeface="Verdana"/>
                <a:ea typeface="+mn-ea"/>
                <a:cs typeface="Verdana"/>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nl-NL" b="1" dirty="0">
                <a:solidFill>
                  <a:srgbClr val="660066"/>
                </a:solidFill>
                <a:latin typeface="Verdana" panose="020B0604030504040204" pitchFamily="34" charset="0"/>
                <a:ea typeface="Verdana" panose="020B0604030504040204" pitchFamily="34" charset="0"/>
                <a:cs typeface="Verdana" panose="020B0604030504040204" pitchFamily="34" charset="0"/>
              </a:rPr>
              <a:t>Teamdynamiek</a:t>
            </a:r>
          </a:p>
        </p:txBody>
      </p:sp>
    </p:spTree>
    <p:extLst>
      <p:ext uri="{BB962C8B-B14F-4D97-AF65-F5344CB8AC3E}">
        <p14:creationId xmlns:p14="http://schemas.microsoft.com/office/powerpoint/2010/main" val="1536284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457" y="532092"/>
            <a:ext cx="4416463" cy="4010200"/>
          </a:xfrm>
          <a:prstGeom prst="rect">
            <a:avLst/>
          </a:prstGeom>
        </p:spPr>
      </p:pic>
      <p:sp>
        <p:nvSpPr>
          <p:cNvPr id="6" name="Tijdelijke aanduiding voor tekst 1"/>
          <p:cNvSpPr>
            <a:spLocks noGrp="1"/>
          </p:cNvSpPr>
          <p:nvPr>
            <p:ph type="body" idx="1"/>
          </p:nvPr>
        </p:nvSpPr>
        <p:spPr>
          <a:xfrm>
            <a:off x="539552" y="322837"/>
            <a:ext cx="7798290" cy="239458"/>
          </a:xfrm>
        </p:spPr>
        <p:txBody>
          <a:bodyPr/>
          <a:lstStyle/>
          <a:p>
            <a:r>
              <a:rPr lang="nl-NL" b="1" dirty="0">
                <a:solidFill>
                  <a:srgbClr val="660066"/>
                </a:solidFill>
                <a:latin typeface="Verdana" panose="020B0604030504040204" pitchFamily="34" charset="0"/>
                <a:ea typeface="Verdana" panose="020B0604030504040204" pitchFamily="34" charset="0"/>
                <a:cs typeface="Verdana" panose="020B0604030504040204" pitchFamily="34" charset="0"/>
              </a:rPr>
              <a:t>Teamdynamiek</a:t>
            </a:r>
          </a:p>
        </p:txBody>
      </p:sp>
    </p:spTree>
    <p:extLst>
      <p:ext uri="{BB962C8B-B14F-4D97-AF65-F5344CB8AC3E}">
        <p14:creationId xmlns:p14="http://schemas.microsoft.com/office/powerpoint/2010/main" val="2978998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131590"/>
            <a:ext cx="2895600" cy="2886075"/>
          </a:xfrm>
          <a:prstGeom prst="rect">
            <a:avLst/>
          </a:prstGeom>
        </p:spPr>
      </p:pic>
    </p:spTree>
    <p:extLst>
      <p:ext uri="{BB962C8B-B14F-4D97-AF65-F5344CB8AC3E}">
        <p14:creationId xmlns:p14="http://schemas.microsoft.com/office/powerpoint/2010/main" val="739757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p:cNvSpPr>
            <a:spLocks noGrp="1"/>
          </p:cNvSpPr>
          <p:nvPr>
            <p:ph type="body" idx="1"/>
          </p:nvPr>
        </p:nvSpPr>
        <p:spPr>
          <a:xfrm>
            <a:off x="585536" y="532092"/>
            <a:ext cx="7798290" cy="239458"/>
          </a:xfrm>
        </p:spPr>
        <p:txBody>
          <a:bodyPr/>
          <a:lstStyle/>
          <a:p>
            <a:r>
              <a:rPr lang="nl-NL"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Feedback: Geweldloze communicatie</a:t>
            </a:r>
            <a:endParaRPr lang="nl-NL"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576408" y="1173365"/>
            <a:ext cx="6096000" cy="2713820"/>
          </a:xfrm>
          <a:prstGeom prst="rect">
            <a:avLst/>
          </a:prstGeom>
        </p:spPr>
        <p:txBody>
          <a:bodyPr>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nl-NL" altLang="nl-NL" sz="1400" dirty="0" smtClean="0">
                <a:latin typeface="Verdana" panose="020B0604030504040204" pitchFamily="34" charset="0"/>
                <a:ea typeface="Verdana" panose="020B0604030504040204" pitchFamily="34" charset="0"/>
                <a:cs typeface="Verdana" panose="020B0604030504040204" pitchFamily="34" charset="0"/>
              </a:rPr>
              <a:t>Elementen van geweldloze-communicatieproces</a:t>
            </a:r>
            <a:endParaRPr lang="nl-NL" altLang="nl-NL"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nl-NL" altLang="nl-NL" sz="1400" i="1" dirty="0">
              <a:latin typeface="Verdana" panose="020B0604030504040204" pitchFamily="34" charset="0"/>
              <a:ea typeface="Verdana" panose="020B0604030504040204" pitchFamily="34" charset="0"/>
              <a:cs typeface="Verdana" panose="020B0604030504040204" pitchFamily="34" charset="0"/>
            </a:endParaRPr>
          </a:p>
          <a:p>
            <a:pPr marL="457200" indent="-457200">
              <a:spcBef>
                <a:spcPct val="0"/>
              </a:spcBef>
              <a:buAutoNum type="arabicPeriod"/>
            </a:pPr>
            <a:r>
              <a:rPr lang="nl-NL" altLang="nl-NL" sz="1400" dirty="0" smtClean="0">
                <a:latin typeface="Verdana" panose="020B0604030504040204" pitchFamily="34" charset="0"/>
                <a:ea typeface="Verdana" panose="020B0604030504040204" pitchFamily="34" charset="0"/>
                <a:cs typeface="Verdana" panose="020B0604030504040204" pitchFamily="34" charset="0"/>
              </a:rPr>
              <a:t>Waarneming</a:t>
            </a:r>
          </a:p>
          <a:p>
            <a:pPr marL="457200" indent="-457200">
              <a:spcBef>
                <a:spcPct val="0"/>
              </a:spcBef>
              <a:buAutoNum type="arabicPeriod"/>
            </a:pPr>
            <a:endParaRPr lang="nl-NL" altLang="nl-NL" sz="1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spcBef>
                <a:spcPct val="0"/>
              </a:spcBef>
              <a:buAutoNum type="arabicPeriod"/>
            </a:pPr>
            <a:r>
              <a:rPr lang="nl-NL" altLang="nl-NL" sz="1400" dirty="0" smtClean="0">
                <a:latin typeface="Verdana" panose="020B0604030504040204" pitchFamily="34" charset="0"/>
                <a:ea typeface="Verdana" panose="020B0604030504040204" pitchFamily="34" charset="0"/>
                <a:cs typeface="Verdana" panose="020B0604030504040204" pitchFamily="34" charset="0"/>
              </a:rPr>
              <a:t>Gevoel</a:t>
            </a:r>
          </a:p>
          <a:p>
            <a:pPr marL="457200" indent="-457200">
              <a:spcBef>
                <a:spcPct val="0"/>
              </a:spcBef>
              <a:buAutoNum type="arabicPeriod"/>
            </a:pPr>
            <a:endParaRPr lang="nl-NL" altLang="nl-NL" sz="1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spcBef>
                <a:spcPct val="0"/>
              </a:spcBef>
              <a:buAutoNum type="arabicPeriod"/>
            </a:pPr>
            <a:r>
              <a:rPr lang="nl-NL" altLang="nl-NL" sz="1400" dirty="0" smtClean="0">
                <a:latin typeface="Verdana" panose="020B0604030504040204" pitchFamily="34" charset="0"/>
                <a:ea typeface="Verdana" panose="020B0604030504040204" pitchFamily="34" charset="0"/>
                <a:cs typeface="Verdana" panose="020B0604030504040204" pitchFamily="34" charset="0"/>
              </a:rPr>
              <a:t>Behoeften</a:t>
            </a:r>
          </a:p>
          <a:p>
            <a:pPr marL="457200" indent="-457200">
              <a:spcBef>
                <a:spcPct val="0"/>
              </a:spcBef>
              <a:buAutoNum type="arabicPeriod"/>
            </a:pPr>
            <a:endParaRPr lang="nl-NL" altLang="nl-NL" sz="1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spcBef>
                <a:spcPct val="0"/>
              </a:spcBef>
              <a:buAutoNum type="arabicPeriod"/>
            </a:pPr>
            <a:r>
              <a:rPr lang="nl-NL" altLang="nl-NL" sz="1400" dirty="0" smtClean="0">
                <a:latin typeface="Verdana" panose="020B0604030504040204" pitchFamily="34" charset="0"/>
                <a:ea typeface="Verdana" panose="020B0604030504040204" pitchFamily="34" charset="0"/>
                <a:cs typeface="Verdana" panose="020B0604030504040204" pitchFamily="34" charset="0"/>
              </a:rPr>
              <a:t>Verzoek</a:t>
            </a:r>
          </a:p>
          <a:p>
            <a:pPr marL="457200" indent="-457200">
              <a:spcBef>
                <a:spcPct val="0"/>
              </a:spcBef>
              <a:buAutoNum type="arabicPeriod"/>
            </a:pPr>
            <a:endParaRPr lang="nl-NL" altLang="nl-NL" sz="1400" dirty="0">
              <a:latin typeface="Verdana" panose="020B0604030504040204" pitchFamily="34" charset="0"/>
              <a:ea typeface="Verdana" panose="020B0604030504040204" pitchFamily="34" charset="0"/>
              <a:cs typeface="Verdana" panose="020B0604030504040204" pitchFamily="34" charset="0"/>
            </a:endParaRPr>
          </a:p>
          <a:p>
            <a:pPr>
              <a:lnSpc>
                <a:spcPct val="114000"/>
              </a:lnSpc>
              <a:spcBef>
                <a:spcPct val="0"/>
              </a:spcBef>
            </a:pPr>
            <a:endParaRPr lang="nl-NL" altLang="nl-NL" sz="1400" dirty="0">
              <a:latin typeface="Verdana" panose="020B0604030504040204" pitchFamily="34" charset="0"/>
              <a:ea typeface="Verdana" panose="020B0604030504040204" pitchFamily="34" charset="0"/>
              <a:cs typeface="Verdana" panose="020B0604030504040204" pitchFamily="34" charset="0"/>
            </a:endParaRPr>
          </a:p>
          <a:p>
            <a:pPr>
              <a:lnSpc>
                <a:spcPct val="114000"/>
              </a:lnSpc>
              <a:spcBef>
                <a:spcPct val="0"/>
              </a:spcBef>
            </a:pPr>
            <a:endParaRPr lang="nl-NL" altLang="nl-NL"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61163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p:cNvSpPr>
            <a:spLocks noGrp="1"/>
          </p:cNvSpPr>
          <p:nvPr>
            <p:ph type="body" idx="1"/>
          </p:nvPr>
        </p:nvSpPr>
        <p:spPr>
          <a:xfrm>
            <a:off x="585536" y="532092"/>
            <a:ext cx="7798290" cy="239458"/>
          </a:xfrm>
        </p:spPr>
        <p:txBody>
          <a:bodyPr/>
          <a:lstStyle/>
          <a:p>
            <a:r>
              <a:rPr lang="nl-NL"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Literatuur</a:t>
            </a:r>
            <a:endParaRPr lang="nl-NL"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67544" y="1059582"/>
            <a:ext cx="8280920" cy="2893100"/>
          </a:xfrm>
          <a:prstGeom prst="rect">
            <a:avLst/>
          </a:prstGeom>
        </p:spPr>
        <p:txBody>
          <a:bodyPr wrap="square">
            <a:spAutoFit/>
          </a:bodyPr>
          <a:lstStyle/>
          <a:p>
            <a:r>
              <a:rPr lang="nl-NL" sz="1400" i="1" dirty="0"/>
              <a:t>Coachen als professie</a:t>
            </a:r>
            <a:r>
              <a:rPr lang="nl-NL" sz="1400" dirty="0"/>
              <a:t>; </a:t>
            </a:r>
            <a:r>
              <a:rPr lang="nl-NL" sz="1400" dirty="0" err="1"/>
              <a:t>Ien</a:t>
            </a:r>
            <a:r>
              <a:rPr lang="nl-NL" sz="1400" dirty="0"/>
              <a:t> van der Pol, 2013</a:t>
            </a:r>
          </a:p>
          <a:p>
            <a:r>
              <a:rPr lang="nl-NL" sz="1400" i="1" dirty="0"/>
              <a:t>Verbindend vermogen</a:t>
            </a:r>
            <a:r>
              <a:rPr lang="nl-NL" sz="1400" dirty="0"/>
              <a:t>; Marco </a:t>
            </a:r>
            <a:r>
              <a:rPr lang="nl-NL" sz="1400" dirty="0" err="1"/>
              <a:t>Buschman</a:t>
            </a:r>
            <a:r>
              <a:rPr lang="nl-NL" sz="1400" dirty="0"/>
              <a:t>, 2016</a:t>
            </a:r>
          </a:p>
          <a:p>
            <a:r>
              <a:rPr lang="nl-NL" sz="1400" i="1" dirty="0"/>
              <a:t>De vijf frustraties van teamwork</a:t>
            </a:r>
            <a:r>
              <a:rPr lang="nl-NL" sz="1400" dirty="0"/>
              <a:t>; Patrick </a:t>
            </a:r>
            <a:r>
              <a:rPr lang="nl-NL" sz="1400" dirty="0" err="1"/>
              <a:t>Lencioni</a:t>
            </a:r>
            <a:r>
              <a:rPr lang="nl-NL" sz="1400" dirty="0"/>
              <a:t>, 2012</a:t>
            </a:r>
          </a:p>
          <a:p>
            <a:r>
              <a:rPr lang="nl-NL" sz="1400" i="1" dirty="0"/>
              <a:t>Handboek groepsdynamica</a:t>
            </a:r>
            <a:r>
              <a:rPr lang="nl-NL" sz="1400" dirty="0"/>
              <a:t>; Jan Remmerswaal 2013</a:t>
            </a:r>
          </a:p>
          <a:p>
            <a:r>
              <a:rPr lang="nl-NL" sz="1400" i="1" dirty="0"/>
              <a:t>Situationeel leidinggeven</a:t>
            </a:r>
            <a:r>
              <a:rPr lang="nl-NL" sz="1400" dirty="0"/>
              <a:t>; Paul </a:t>
            </a:r>
            <a:r>
              <a:rPr lang="nl-NL" sz="1400" dirty="0" err="1"/>
              <a:t>Hershey</a:t>
            </a:r>
            <a:r>
              <a:rPr lang="nl-NL" sz="1400" dirty="0"/>
              <a:t>, 1984</a:t>
            </a:r>
          </a:p>
          <a:p>
            <a:r>
              <a:rPr lang="nl-NL" sz="1400" i="1" dirty="0"/>
              <a:t>Communiceren, contact maken, houden en verdiepen</a:t>
            </a:r>
            <a:r>
              <a:rPr lang="nl-NL" sz="1400" dirty="0"/>
              <a:t>; Frank Oomkes, Alan </a:t>
            </a:r>
            <a:r>
              <a:rPr lang="nl-NL" sz="1400" dirty="0" err="1"/>
              <a:t>Garner</a:t>
            </a:r>
            <a:r>
              <a:rPr lang="nl-NL" sz="1400" dirty="0"/>
              <a:t>, 2014</a:t>
            </a:r>
          </a:p>
          <a:p>
            <a:r>
              <a:rPr lang="nl-NL" sz="1400" i="1" dirty="0"/>
              <a:t>Kernkwaliteiten van het </a:t>
            </a:r>
            <a:r>
              <a:rPr lang="nl-NL" sz="1400" i="1" dirty="0" err="1"/>
              <a:t>Enneagram</a:t>
            </a:r>
            <a:r>
              <a:rPr lang="nl-NL" sz="1400" dirty="0"/>
              <a:t>; Daniel </a:t>
            </a:r>
            <a:r>
              <a:rPr lang="nl-NL" sz="1400" dirty="0" err="1"/>
              <a:t>Ofman</a:t>
            </a:r>
            <a:r>
              <a:rPr lang="nl-NL" sz="1400" dirty="0"/>
              <a:t>, Rita van der Week, 2007</a:t>
            </a:r>
          </a:p>
          <a:p>
            <a:r>
              <a:rPr lang="nl-NL" sz="1400" i="1" dirty="0"/>
              <a:t>De zeven eigenschappen van effectief leiderschap</a:t>
            </a:r>
            <a:r>
              <a:rPr lang="nl-NL" sz="1400" dirty="0"/>
              <a:t>; Stephen R. </a:t>
            </a:r>
            <a:r>
              <a:rPr lang="nl-NL" sz="1400" dirty="0" err="1"/>
              <a:t>Covey</a:t>
            </a:r>
            <a:r>
              <a:rPr lang="nl-NL" sz="1400" dirty="0"/>
              <a:t>, 1989</a:t>
            </a:r>
          </a:p>
          <a:p>
            <a:r>
              <a:rPr lang="nl-NL" sz="1400" i="1" dirty="0"/>
              <a:t>Geweldloos communiceren, hoe doe je dat? </a:t>
            </a:r>
            <a:r>
              <a:rPr lang="nl-NL" sz="1400" dirty="0"/>
              <a:t>Marshall B. Rosenberg, 2012</a:t>
            </a:r>
          </a:p>
          <a:p>
            <a:r>
              <a:rPr lang="nl-NL" sz="1400" i="1" dirty="0"/>
              <a:t>Intervisie coaching</a:t>
            </a:r>
            <a:r>
              <a:rPr lang="nl-NL" sz="1400" dirty="0"/>
              <a:t>, Ger van Doorn &amp; Marijke </a:t>
            </a:r>
            <a:r>
              <a:rPr lang="nl-NL" sz="1400" dirty="0" err="1"/>
              <a:t>Lingsma</a:t>
            </a:r>
            <a:r>
              <a:rPr lang="nl-NL" sz="1400" dirty="0"/>
              <a:t>, 2013</a:t>
            </a:r>
          </a:p>
          <a:p>
            <a:r>
              <a:rPr lang="nl-NL" sz="1400" i="1" dirty="0"/>
              <a:t>Uit het harnas</a:t>
            </a:r>
            <a:r>
              <a:rPr lang="nl-NL" sz="1400" dirty="0"/>
              <a:t>; Paulien Assink, 2005</a:t>
            </a:r>
          </a:p>
          <a:p>
            <a:r>
              <a:rPr lang="nl-NL" sz="1400" i="1" dirty="0"/>
              <a:t>Verdraaide organisaties</a:t>
            </a:r>
            <a:r>
              <a:rPr lang="nl-NL" sz="1400" dirty="0"/>
              <a:t>; Wouter Hart, M </a:t>
            </a:r>
            <a:r>
              <a:rPr lang="nl-NL" sz="1400" dirty="0" err="1"/>
              <a:t>Buiting</a:t>
            </a:r>
            <a:r>
              <a:rPr lang="nl-NL" sz="1400" dirty="0"/>
              <a:t>, 2012</a:t>
            </a:r>
          </a:p>
          <a:p>
            <a:r>
              <a:rPr lang="nl-NL" sz="1400" dirty="0"/>
              <a:t> </a:t>
            </a:r>
          </a:p>
        </p:txBody>
      </p:sp>
    </p:spTree>
    <p:extLst>
      <p:ext uri="{BB962C8B-B14F-4D97-AF65-F5344CB8AC3E}">
        <p14:creationId xmlns:p14="http://schemas.microsoft.com/office/powerpoint/2010/main" val="275625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380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0"/>
          </p:nvPr>
        </p:nvSpPr>
        <p:spPr>
          <a:xfrm>
            <a:off x="671023" y="915566"/>
            <a:ext cx="7798289" cy="2649403"/>
          </a:xfrm>
        </p:spPr>
        <p:txBody>
          <a:bodyPr/>
          <a:lstStyle/>
          <a:p>
            <a:r>
              <a:rPr lang="nl-NL" sz="1100" dirty="0" smtClean="0">
                <a:solidFill>
                  <a:srgbClr val="4A4A4A"/>
                </a:solidFill>
              </a:rPr>
              <a:t>9:00 – 10:30  	Persoonlijke drijfveren</a:t>
            </a:r>
            <a:endParaRPr lang="nl-NL" sz="1100" dirty="0">
              <a:solidFill>
                <a:srgbClr val="4A4A4A"/>
              </a:solidFill>
            </a:endParaRPr>
          </a:p>
          <a:p>
            <a:endParaRPr lang="nl-NL" sz="1100" dirty="0">
              <a:solidFill>
                <a:srgbClr val="4A4A4A"/>
              </a:solidFill>
            </a:endParaRPr>
          </a:p>
          <a:p>
            <a:r>
              <a:rPr lang="nl-NL" sz="1100" dirty="0" smtClean="0">
                <a:solidFill>
                  <a:srgbClr val="4A4A4A"/>
                </a:solidFill>
              </a:rPr>
              <a:t>10:30 		</a:t>
            </a:r>
            <a:r>
              <a:rPr lang="nl-NL" sz="1100" i="1" dirty="0" smtClean="0">
                <a:solidFill>
                  <a:srgbClr val="4A4A4A"/>
                </a:solidFill>
              </a:rPr>
              <a:t>Koffiepauze</a:t>
            </a:r>
          </a:p>
          <a:p>
            <a:endParaRPr lang="nl-NL" sz="1100" dirty="0">
              <a:solidFill>
                <a:srgbClr val="4A4A4A"/>
              </a:solidFill>
            </a:endParaRPr>
          </a:p>
          <a:p>
            <a:r>
              <a:rPr lang="nl-NL" sz="1100" dirty="0" smtClean="0">
                <a:solidFill>
                  <a:srgbClr val="4A4A4A"/>
                </a:solidFill>
              </a:rPr>
              <a:t>10:45-12:00  	persoonlijke drijfveren</a:t>
            </a:r>
          </a:p>
          <a:p>
            <a:endParaRPr lang="nl-NL" sz="1100" dirty="0">
              <a:solidFill>
                <a:srgbClr val="4A4A4A"/>
              </a:solidFill>
            </a:endParaRPr>
          </a:p>
          <a:p>
            <a:r>
              <a:rPr lang="nl-NL" sz="1100" dirty="0" smtClean="0">
                <a:solidFill>
                  <a:srgbClr val="4A4A4A"/>
                </a:solidFill>
              </a:rPr>
              <a:t>12:00 		</a:t>
            </a:r>
            <a:r>
              <a:rPr lang="nl-NL" sz="1100" i="1" dirty="0" smtClean="0">
                <a:solidFill>
                  <a:srgbClr val="4A4A4A"/>
                </a:solidFill>
              </a:rPr>
              <a:t>Lunchpauze</a:t>
            </a:r>
          </a:p>
          <a:p>
            <a:endParaRPr lang="nl-NL" sz="1100" dirty="0">
              <a:solidFill>
                <a:srgbClr val="4A4A4A"/>
              </a:solidFill>
            </a:endParaRPr>
          </a:p>
          <a:p>
            <a:r>
              <a:rPr lang="nl-NL" sz="1100" dirty="0" smtClean="0">
                <a:solidFill>
                  <a:srgbClr val="4A4A4A"/>
                </a:solidFill>
              </a:rPr>
              <a:t>13:00  		Persoonlijke leerdoelen en communicatie</a:t>
            </a:r>
          </a:p>
          <a:p>
            <a:endParaRPr lang="nl-NL" sz="1100" dirty="0">
              <a:solidFill>
                <a:srgbClr val="4A4A4A"/>
              </a:solidFill>
            </a:endParaRPr>
          </a:p>
          <a:p>
            <a:r>
              <a:rPr lang="nl-NL" sz="1100" dirty="0" smtClean="0">
                <a:solidFill>
                  <a:srgbClr val="4A4A4A"/>
                </a:solidFill>
              </a:rPr>
              <a:t>15:00 		</a:t>
            </a:r>
            <a:r>
              <a:rPr lang="nl-NL" sz="1100" i="1" dirty="0" smtClean="0">
                <a:solidFill>
                  <a:srgbClr val="4A4A4A"/>
                </a:solidFill>
              </a:rPr>
              <a:t>Theepauze</a:t>
            </a:r>
          </a:p>
          <a:p>
            <a:endParaRPr lang="nl-NL" sz="1100" dirty="0">
              <a:solidFill>
                <a:srgbClr val="4A4A4A"/>
              </a:solidFill>
            </a:endParaRPr>
          </a:p>
          <a:p>
            <a:r>
              <a:rPr lang="nl-NL" sz="1100" dirty="0" smtClean="0">
                <a:solidFill>
                  <a:srgbClr val="4A4A4A"/>
                </a:solidFill>
              </a:rPr>
              <a:t>15:15-17:00 	</a:t>
            </a:r>
            <a:r>
              <a:rPr lang="nl-NL" sz="1100" dirty="0">
                <a:solidFill>
                  <a:srgbClr val="4A4A4A"/>
                </a:solidFill>
              </a:rPr>
              <a:t>Persoonlijke leerdoelen en </a:t>
            </a:r>
            <a:r>
              <a:rPr lang="nl-NL" sz="1100" dirty="0" smtClean="0">
                <a:solidFill>
                  <a:srgbClr val="4A4A4A"/>
                </a:solidFill>
              </a:rPr>
              <a:t>communicatie</a:t>
            </a:r>
          </a:p>
          <a:p>
            <a:endParaRPr lang="nl-NL" sz="1100" dirty="0">
              <a:solidFill>
                <a:srgbClr val="4A4A4A"/>
              </a:solidFill>
            </a:endParaRPr>
          </a:p>
          <a:p>
            <a:r>
              <a:rPr lang="nl-NL" sz="1100" dirty="0" smtClean="0">
                <a:solidFill>
                  <a:srgbClr val="4A4A4A"/>
                </a:solidFill>
              </a:rPr>
              <a:t>17:00-17:30 	</a:t>
            </a:r>
            <a:r>
              <a:rPr lang="nl-NL" sz="1100" i="1" dirty="0" smtClean="0">
                <a:solidFill>
                  <a:srgbClr val="4A4A4A"/>
                </a:solidFill>
              </a:rPr>
              <a:t>Pauze met snack</a:t>
            </a:r>
          </a:p>
          <a:p>
            <a:r>
              <a:rPr lang="nl-NL" sz="1100" i="1" dirty="0">
                <a:solidFill>
                  <a:srgbClr val="4A4A4A"/>
                </a:solidFill>
              </a:rPr>
              <a:t> </a:t>
            </a:r>
            <a:endParaRPr lang="nl-NL" sz="1100" i="1" dirty="0" smtClean="0">
              <a:solidFill>
                <a:srgbClr val="4A4A4A"/>
              </a:solidFill>
            </a:endParaRPr>
          </a:p>
          <a:p>
            <a:r>
              <a:rPr lang="nl-NL" sz="1100" dirty="0" smtClean="0">
                <a:solidFill>
                  <a:srgbClr val="4A4A4A"/>
                </a:solidFill>
              </a:rPr>
              <a:t>17:30-20:00		Grenzen aangeven en omgaan met weerstand</a:t>
            </a:r>
          </a:p>
          <a:p>
            <a:endParaRPr lang="nl-NL" sz="1100" dirty="0">
              <a:solidFill>
                <a:srgbClr val="4A4A4A"/>
              </a:solidFill>
            </a:endParaRPr>
          </a:p>
          <a:p>
            <a:endParaRPr lang="nl-NL" sz="1100" dirty="0">
              <a:solidFill>
                <a:srgbClr val="4A4A4A"/>
              </a:solidFill>
            </a:endParaRPr>
          </a:p>
          <a:p>
            <a:r>
              <a:rPr lang="nl-NL" sz="1100" dirty="0">
                <a:solidFill>
                  <a:srgbClr val="4A4A4A"/>
                </a:solidFill>
              </a:rPr>
              <a:t> </a:t>
            </a:r>
            <a:endParaRPr lang="nl-NL" dirty="0">
              <a:solidFill>
                <a:srgbClr val="4A4A4A"/>
              </a:solidFill>
            </a:endParaRPr>
          </a:p>
        </p:txBody>
      </p:sp>
      <p:sp>
        <p:nvSpPr>
          <p:cNvPr id="6" name="Rechthoek 5"/>
          <p:cNvSpPr/>
          <p:nvPr/>
        </p:nvSpPr>
        <p:spPr>
          <a:xfrm>
            <a:off x="539552" y="339502"/>
            <a:ext cx="2247731" cy="338554"/>
          </a:xfrm>
          <a:prstGeom prst="rect">
            <a:avLst/>
          </a:prstGeom>
        </p:spPr>
        <p:txBody>
          <a:bodyPr wrap="none">
            <a:spAutoFit/>
          </a:bodyPr>
          <a:lstStyle/>
          <a:p>
            <a:r>
              <a:rPr lang="nl-NL" sz="1600"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Programma dag 1</a:t>
            </a:r>
            <a:endParaRPr lang="nl-NL" sz="1600" dirty="0">
              <a:solidFill>
                <a:srgbClr val="660066"/>
              </a:solidFill>
            </a:endParaRPr>
          </a:p>
        </p:txBody>
      </p:sp>
    </p:spTree>
    <p:extLst>
      <p:ext uri="{BB962C8B-B14F-4D97-AF65-F5344CB8AC3E}">
        <p14:creationId xmlns:p14="http://schemas.microsoft.com/office/powerpoint/2010/main" val="2691205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0"/>
          </p:nvPr>
        </p:nvSpPr>
        <p:spPr>
          <a:xfrm>
            <a:off x="671023" y="915566"/>
            <a:ext cx="7798289" cy="2649403"/>
          </a:xfrm>
        </p:spPr>
        <p:txBody>
          <a:bodyPr/>
          <a:lstStyle/>
          <a:p>
            <a:r>
              <a:rPr lang="nl-NL" sz="1100" dirty="0" smtClean="0">
                <a:solidFill>
                  <a:srgbClr val="4A4A4A"/>
                </a:solidFill>
              </a:rPr>
              <a:t>9:00 – 10:30  	Authentiek leiderschap</a:t>
            </a:r>
            <a:endParaRPr lang="nl-NL" sz="1100" dirty="0">
              <a:solidFill>
                <a:srgbClr val="4A4A4A"/>
              </a:solidFill>
            </a:endParaRPr>
          </a:p>
          <a:p>
            <a:endParaRPr lang="nl-NL" sz="1100" dirty="0">
              <a:solidFill>
                <a:srgbClr val="4A4A4A"/>
              </a:solidFill>
            </a:endParaRPr>
          </a:p>
          <a:p>
            <a:r>
              <a:rPr lang="nl-NL" sz="1100" dirty="0" smtClean="0">
                <a:solidFill>
                  <a:srgbClr val="4A4A4A"/>
                </a:solidFill>
              </a:rPr>
              <a:t>10:30 		</a:t>
            </a:r>
            <a:r>
              <a:rPr lang="nl-NL" sz="1100" i="1" dirty="0" smtClean="0">
                <a:solidFill>
                  <a:srgbClr val="4A4A4A"/>
                </a:solidFill>
              </a:rPr>
              <a:t>Koffiepauze</a:t>
            </a:r>
          </a:p>
          <a:p>
            <a:endParaRPr lang="nl-NL" sz="1100" dirty="0">
              <a:solidFill>
                <a:srgbClr val="4A4A4A"/>
              </a:solidFill>
            </a:endParaRPr>
          </a:p>
          <a:p>
            <a:r>
              <a:rPr lang="nl-NL" sz="1100" dirty="0" smtClean="0">
                <a:solidFill>
                  <a:srgbClr val="4A4A4A"/>
                </a:solidFill>
              </a:rPr>
              <a:t>10:45-12:00  	situationeel leiderschap </a:t>
            </a:r>
          </a:p>
          <a:p>
            <a:endParaRPr lang="nl-NL" sz="1100" dirty="0">
              <a:solidFill>
                <a:srgbClr val="4A4A4A"/>
              </a:solidFill>
            </a:endParaRPr>
          </a:p>
          <a:p>
            <a:r>
              <a:rPr lang="nl-NL" sz="1100" dirty="0" smtClean="0">
                <a:solidFill>
                  <a:srgbClr val="4A4A4A"/>
                </a:solidFill>
              </a:rPr>
              <a:t>12:00 		</a:t>
            </a:r>
            <a:r>
              <a:rPr lang="nl-NL" sz="1100" i="1" dirty="0" smtClean="0">
                <a:solidFill>
                  <a:srgbClr val="4A4A4A"/>
                </a:solidFill>
              </a:rPr>
              <a:t>Lunchpauze</a:t>
            </a:r>
          </a:p>
          <a:p>
            <a:endParaRPr lang="nl-NL" sz="1100" dirty="0">
              <a:solidFill>
                <a:srgbClr val="4A4A4A"/>
              </a:solidFill>
            </a:endParaRPr>
          </a:p>
          <a:p>
            <a:r>
              <a:rPr lang="nl-NL" sz="1100" dirty="0" smtClean="0">
                <a:solidFill>
                  <a:srgbClr val="4A4A4A"/>
                </a:solidFill>
              </a:rPr>
              <a:t>13:00  		</a:t>
            </a:r>
            <a:r>
              <a:rPr lang="nl-NL" sz="1100" dirty="0">
                <a:solidFill>
                  <a:srgbClr val="4A4A4A"/>
                </a:solidFill>
              </a:rPr>
              <a:t>T</a:t>
            </a:r>
            <a:r>
              <a:rPr lang="nl-NL" sz="1100" dirty="0" smtClean="0">
                <a:solidFill>
                  <a:srgbClr val="4A4A4A"/>
                </a:solidFill>
              </a:rPr>
              <a:t>eamdynamiek </a:t>
            </a:r>
          </a:p>
          <a:p>
            <a:endParaRPr lang="nl-NL" sz="1100" dirty="0">
              <a:solidFill>
                <a:srgbClr val="4A4A4A"/>
              </a:solidFill>
            </a:endParaRPr>
          </a:p>
          <a:p>
            <a:r>
              <a:rPr lang="nl-NL" sz="1100" dirty="0" smtClean="0">
                <a:solidFill>
                  <a:srgbClr val="4A4A4A"/>
                </a:solidFill>
              </a:rPr>
              <a:t>15:00 		</a:t>
            </a:r>
            <a:r>
              <a:rPr lang="nl-NL" sz="1100" i="1" dirty="0" smtClean="0">
                <a:solidFill>
                  <a:srgbClr val="4A4A4A"/>
                </a:solidFill>
              </a:rPr>
              <a:t>Theepauze</a:t>
            </a:r>
          </a:p>
          <a:p>
            <a:endParaRPr lang="nl-NL" sz="1100" dirty="0">
              <a:solidFill>
                <a:srgbClr val="4A4A4A"/>
              </a:solidFill>
            </a:endParaRPr>
          </a:p>
          <a:p>
            <a:r>
              <a:rPr lang="nl-NL" sz="1100" dirty="0" smtClean="0">
                <a:solidFill>
                  <a:srgbClr val="4A4A4A"/>
                </a:solidFill>
              </a:rPr>
              <a:t>15:15-17:00 	Feedback</a:t>
            </a:r>
            <a:endParaRPr lang="nl-NL" sz="1100" dirty="0">
              <a:solidFill>
                <a:srgbClr val="4A4A4A"/>
              </a:solidFill>
            </a:endParaRPr>
          </a:p>
          <a:p>
            <a:pPr>
              <a:lnSpc>
                <a:spcPts val="1000"/>
              </a:lnSpc>
            </a:pPr>
            <a:endParaRPr lang="nl-NL" sz="1100" dirty="0">
              <a:solidFill>
                <a:srgbClr val="4A4A4A"/>
              </a:solidFill>
            </a:endParaRPr>
          </a:p>
          <a:p>
            <a:r>
              <a:rPr lang="nl-NL" sz="1100" dirty="0">
                <a:solidFill>
                  <a:srgbClr val="4A4A4A"/>
                </a:solidFill>
              </a:rPr>
              <a:t> </a:t>
            </a:r>
            <a:endParaRPr lang="nl-NL" dirty="0">
              <a:solidFill>
                <a:srgbClr val="4A4A4A"/>
              </a:solidFill>
            </a:endParaRPr>
          </a:p>
        </p:txBody>
      </p:sp>
      <p:sp>
        <p:nvSpPr>
          <p:cNvPr id="6" name="Rechthoek 5"/>
          <p:cNvSpPr/>
          <p:nvPr/>
        </p:nvSpPr>
        <p:spPr>
          <a:xfrm>
            <a:off x="539552" y="339502"/>
            <a:ext cx="2247731" cy="338554"/>
          </a:xfrm>
          <a:prstGeom prst="rect">
            <a:avLst/>
          </a:prstGeom>
        </p:spPr>
        <p:txBody>
          <a:bodyPr wrap="none">
            <a:spAutoFit/>
          </a:bodyPr>
          <a:lstStyle/>
          <a:p>
            <a:r>
              <a:rPr lang="nl-NL" sz="1600"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Programma dag 2</a:t>
            </a:r>
            <a:endParaRPr lang="nl-NL" sz="1600" dirty="0">
              <a:solidFill>
                <a:srgbClr val="660066"/>
              </a:solidFill>
            </a:endParaRPr>
          </a:p>
        </p:txBody>
      </p:sp>
    </p:spTree>
    <p:extLst>
      <p:ext uri="{BB962C8B-B14F-4D97-AF65-F5344CB8AC3E}">
        <p14:creationId xmlns:p14="http://schemas.microsoft.com/office/powerpoint/2010/main" val="3766413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p:cNvSpPr>
            <a:spLocks noGrp="1"/>
          </p:cNvSpPr>
          <p:nvPr>
            <p:ph type="body" idx="1"/>
          </p:nvPr>
        </p:nvSpPr>
        <p:spPr>
          <a:xfrm>
            <a:off x="585536" y="532092"/>
            <a:ext cx="7798290" cy="239458"/>
          </a:xfrm>
        </p:spPr>
        <p:txBody>
          <a:bodyPr/>
          <a:lstStyle/>
          <a:p>
            <a:r>
              <a:rPr lang="nl-NL"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Werkwijze </a:t>
            </a:r>
            <a:endParaRPr lang="nl-NL"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kstvak 3"/>
          <p:cNvSpPr txBox="1"/>
          <p:nvPr/>
        </p:nvSpPr>
        <p:spPr>
          <a:xfrm>
            <a:off x="539552" y="1059582"/>
            <a:ext cx="7992888" cy="2246769"/>
          </a:xfrm>
          <a:prstGeom prst="rect">
            <a:avLst/>
          </a:prstGeom>
          <a:noFill/>
        </p:spPr>
        <p:txBody>
          <a:bodyPr wrap="square" rtlCol="0">
            <a:spAutoFit/>
          </a:bodyPr>
          <a:lstStyle/>
          <a:p>
            <a:r>
              <a:rPr lang="nl-NL" sz="1400" dirty="0" smtClean="0">
                <a:latin typeface="Verdana" panose="020B0604030504040204" pitchFamily="34" charset="0"/>
                <a:ea typeface="Verdana" panose="020B0604030504040204" pitchFamily="34" charset="0"/>
                <a:cs typeface="Verdana" panose="020B0604030504040204" pitchFamily="34" charset="0"/>
              </a:rPr>
              <a:t>Begeleiders hebben geen commercieel belang</a:t>
            </a:r>
          </a:p>
          <a:p>
            <a:endParaRPr lang="nl-NL" sz="1400" dirty="0">
              <a:latin typeface="Verdana" panose="020B0604030504040204" pitchFamily="34" charset="0"/>
              <a:ea typeface="Verdana" panose="020B0604030504040204" pitchFamily="34" charset="0"/>
              <a:cs typeface="Verdana" panose="020B0604030504040204" pitchFamily="34" charset="0"/>
            </a:endParaRPr>
          </a:p>
          <a:p>
            <a:r>
              <a:rPr lang="nl-NL" sz="1400" dirty="0" smtClean="0">
                <a:latin typeface="Verdana" panose="020B0604030504040204" pitchFamily="34" charset="0"/>
                <a:ea typeface="Verdana" panose="020B0604030504040204" pitchFamily="34" charset="0"/>
                <a:cs typeface="Verdana" panose="020B0604030504040204" pitchFamily="34" charset="0"/>
              </a:rPr>
              <a:t>Training staat in teken van persoonlijke reflectie, oefenen en leren o.b.v. wederzijds respect, vertrouwen en vertrouwelijkheid</a:t>
            </a:r>
          </a:p>
          <a:p>
            <a:endParaRPr lang="nl-NL" sz="1400" dirty="0">
              <a:latin typeface="Verdana" panose="020B0604030504040204" pitchFamily="34" charset="0"/>
              <a:ea typeface="Verdana" panose="020B0604030504040204" pitchFamily="34" charset="0"/>
              <a:cs typeface="Verdana" panose="020B0604030504040204" pitchFamily="34" charset="0"/>
            </a:endParaRPr>
          </a:p>
          <a:p>
            <a:r>
              <a:rPr lang="nl-NL" sz="1400" dirty="0" smtClean="0">
                <a:latin typeface="Verdana" panose="020B0604030504040204" pitchFamily="34" charset="0"/>
                <a:ea typeface="Verdana" panose="020B0604030504040204" pitchFamily="34" charset="0"/>
                <a:cs typeface="Verdana" panose="020B0604030504040204" pitchFamily="34" charset="0"/>
              </a:rPr>
              <a:t>Storingen gaan voor…deel wat je bezighoudt </a:t>
            </a:r>
          </a:p>
          <a:p>
            <a:endParaRPr lang="nl-NL" sz="1400" dirty="0">
              <a:latin typeface="Verdana" panose="020B0604030504040204" pitchFamily="34" charset="0"/>
              <a:ea typeface="Verdana" panose="020B0604030504040204" pitchFamily="34" charset="0"/>
              <a:cs typeface="Verdana" panose="020B0604030504040204" pitchFamily="34" charset="0"/>
            </a:endParaRPr>
          </a:p>
          <a:p>
            <a:r>
              <a:rPr lang="nl-NL" sz="1400" dirty="0" smtClean="0">
                <a:latin typeface="Verdana" panose="020B0604030504040204" pitchFamily="34" charset="0"/>
                <a:ea typeface="Verdana" panose="020B0604030504040204" pitchFamily="34" charset="0"/>
                <a:cs typeface="Verdana" panose="020B0604030504040204" pitchFamily="34" charset="0"/>
              </a:rPr>
              <a:t>Tijdens training telefoon uit</a:t>
            </a:r>
          </a:p>
          <a:p>
            <a:endParaRPr lang="nl-NL" sz="1400" dirty="0">
              <a:solidFill>
                <a:srgbClr val="4A4A4A"/>
              </a:solidFill>
              <a:latin typeface="Verdana" panose="020B0604030504040204" pitchFamily="34" charset="0"/>
              <a:ea typeface="Verdana" panose="020B0604030504040204" pitchFamily="34" charset="0"/>
              <a:cs typeface="Verdana" panose="020B0604030504040204" pitchFamily="34" charset="0"/>
            </a:endParaRPr>
          </a:p>
          <a:p>
            <a:r>
              <a:rPr lang="nl-NL" sz="1400" dirty="0" smtClean="0">
                <a:solidFill>
                  <a:srgbClr val="4A4A4A"/>
                </a:solidFill>
                <a:latin typeface="Verdana" panose="020B0604030504040204" pitchFamily="34" charset="0"/>
                <a:ea typeface="Verdana" panose="020B0604030504040204" pitchFamily="34" charset="0"/>
                <a:cs typeface="Verdana" panose="020B0604030504040204" pitchFamily="34" charset="0"/>
              </a:rPr>
              <a:t>Gezamenlijke verantwoordelijkheid voor tijdsbewaking</a:t>
            </a:r>
            <a:endParaRPr lang="nl-NL" sz="1100" dirty="0">
              <a:solidFill>
                <a:srgbClr val="4A4A4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17149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p:cNvSpPr>
            <a:spLocks noGrp="1"/>
          </p:cNvSpPr>
          <p:nvPr>
            <p:ph type="body" idx="1"/>
          </p:nvPr>
        </p:nvSpPr>
        <p:spPr>
          <a:xfrm>
            <a:off x="585536" y="532092"/>
            <a:ext cx="7798290" cy="239458"/>
          </a:xfrm>
        </p:spPr>
        <p:txBody>
          <a:bodyPr/>
          <a:lstStyle/>
          <a:p>
            <a:r>
              <a:rPr lang="nl-NL"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Resultaat</a:t>
            </a:r>
            <a:endParaRPr lang="nl-NL"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539552" y="1189657"/>
            <a:ext cx="7272808" cy="1169551"/>
          </a:xfrm>
          <a:prstGeom prst="rect">
            <a:avLst/>
          </a:prstGeom>
        </p:spPr>
        <p:txBody>
          <a:bodyPr wrap="square">
            <a:spAutoFit/>
          </a:bodyPr>
          <a:lstStyle/>
          <a:p>
            <a:r>
              <a:rPr lang="nl-NL" sz="1400" dirty="0" smtClean="0">
                <a:latin typeface="Verdana" panose="020B0604030504040204" pitchFamily="34" charset="0"/>
                <a:ea typeface="Verdana" panose="020B0604030504040204" pitchFamily="34" charset="0"/>
                <a:cs typeface="Verdana" panose="020B0604030504040204" pitchFamily="34" charset="0"/>
              </a:rPr>
              <a:t>Na het volgen van deze training ben je je bewust van jouw persoonlijke drijfveren en kwaliteiten en kan je deze effectief inzetten in je dagelijks werk. Daarnaast ben je je bewust van gebieden waarop jij je verder kan en wil ontwikkelen om steeds zo effectief mogelijk te zijn in het dagelijks werk.</a:t>
            </a:r>
          </a:p>
          <a:p>
            <a:endParaRPr lang="nl-NL"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20167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p:cNvSpPr>
            <a:spLocks noGrp="1"/>
          </p:cNvSpPr>
          <p:nvPr>
            <p:ph type="body" idx="1"/>
          </p:nvPr>
        </p:nvSpPr>
        <p:spPr>
          <a:xfrm>
            <a:off x="585536" y="532092"/>
            <a:ext cx="7798290" cy="239458"/>
          </a:xfrm>
        </p:spPr>
        <p:txBody>
          <a:bodyPr/>
          <a:lstStyle/>
          <a:p>
            <a:r>
              <a:rPr lang="nl-NL"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Leerdoelen</a:t>
            </a:r>
            <a:endParaRPr lang="nl-NL"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539552" y="1176310"/>
            <a:ext cx="7844274" cy="3108543"/>
          </a:xfrm>
          <a:prstGeom prst="rect">
            <a:avLst/>
          </a:prstGeom>
        </p:spPr>
        <p:txBody>
          <a:bodyPr wrap="square">
            <a:spAutoFit/>
          </a:bodyPr>
          <a:lstStyle/>
          <a:p>
            <a:pPr lvl="0"/>
            <a:r>
              <a:rPr lang="nl-NL" sz="1400" dirty="0">
                <a:latin typeface="Verdana" panose="020B0604030504040204" pitchFamily="34" charset="0"/>
                <a:ea typeface="Verdana" panose="020B0604030504040204" pitchFamily="34" charset="0"/>
                <a:cs typeface="Verdana" panose="020B0604030504040204" pitchFamily="34" charset="0"/>
              </a:rPr>
              <a:t>Deelnemer is zich bewust van persoonlijke drijfveren en motivatie </a:t>
            </a:r>
          </a:p>
          <a:p>
            <a:pPr lvl="0"/>
            <a:r>
              <a:rPr lang="nl-NL" sz="1400" dirty="0">
                <a:latin typeface="Verdana" panose="020B0604030504040204" pitchFamily="34" charset="0"/>
                <a:ea typeface="Verdana" panose="020B0604030504040204" pitchFamily="34" charset="0"/>
                <a:cs typeface="Verdana" panose="020B0604030504040204" pitchFamily="34" charset="0"/>
              </a:rPr>
              <a:t>Deelnemer is zich bewust van voorbeeldfunctie in leiderschap</a:t>
            </a:r>
          </a:p>
          <a:p>
            <a:pPr lvl="0"/>
            <a:r>
              <a:rPr lang="nl-NL" sz="1400" dirty="0">
                <a:latin typeface="Verdana" panose="020B0604030504040204" pitchFamily="34" charset="0"/>
                <a:ea typeface="Verdana" panose="020B0604030504040204" pitchFamily="34" charset="0"/>
                <a:cs typeface="Verdana" panose="020B0604030504040204" pitchFamily="34" charset="0"/>
              </a:rPr>
              <a:t>Deelnemer is zich bewust van verschillen in drijfveren, kwetsbaarheid en motivatie binnen een groep/team</a:t>
            </a:r>
          </a:p>
          <a:p>
            <a:pPr lvl="0"/>
            <a:r>
              <a:rPr lang="nl-NL" sz="1400" dirty="0">
                <a:latin typeface="Verdana" panose="020B0604030504040204" pitchFamily="34" charset="0"/>
                <a:ea typeface="Verdana" panose="020B0604030504040204" pitchFamily="34" charset="0"/>
                <a:cs typeface="Verdana" panose="020B0604030504040204" pitchFamily="34" charset="0"/>
              </a:rPr>
              <a:t>Deelnemer kent de principes van actief luisteren en de invloed van verbaal en non verbaal communiceren en kan dit toepassen in de praktijk</a:t>
            </a:r>
          </a:p>
          <a:p>
            <a:pPr lvl="0"/>
            <a:r>
              <a:rPr lang="nl-NL" sz="1400" dirty="0">
                <a:latin typeface="Verdana" panose="020B0604030504040204" pitchFamily="34" charset="0"/>
                <a:ea typeface="Verdana" panose="020B0604030504040204" pitchFamily="34" charset="0"/>
                <a:cs typeface="Verdana" panose="020B0604030504040204" pitchFamily="34" charset="0"/>
              </a:rPr>
              <a:t>Deelnemer kan persoonlijke ontwikkeldoelen benoemen op gebied van leiderschap en communicatie</a:t>
            </a:r>
          </a:p>
          <a:p>
            <a:pPr lvl="0"/>
            <a:r>
              <a:rPr lang="nl-NL" sz="1400" dirty="0">
                <a:latin typeface="Verdana" panose="020B0604030504040204" pitchFamily="34" charset="0"/>
                <a:ea typeface="Verdana" panose="020B0604030504040204" pitchFamily="34" charset="0"/>
                <a:cs typeface="Verdana" panose="020B0604030504040204" pitchFamily="34" charset="0"/>
              </a:rPr>
              <a:t>Deelnemer kent de theorie rond kernkwadranten van </a:t>
            </a:r>
            <a:r>
              <a:rPr lang="nl-NL" sz="1400" dirty="0" err="1">
                <a:latin typeface="Verdana" panose="020B0604030504040204" pitchFamily="34" charset="0"/>
                <a:ea typeface="Verdana" panose="020B0604030504040204" pitchFamily="34" charset="0"/>
                <a:cs typeface="Verdana" panose="020B0604030504040204" pitchFamily="34" charset="0"/>
              </a:rPr>
              <a:t>Ofman</a:t>
            </a:r>
            <a:r>
              <a:rPr lang="nl-NL" sz="1400" dirty="0">
                <a:latin typeface="Verdana" panose="020B0604030504040204" pitchFamily="34" charset="0"/>
                <a:ea typeface="Verdana" panose="020B0604030504040204" pitchFamily="34" charset="0"/>
                <a:cs typeface="Verdana" panose="020B0604030504040204" pitchFamily="34" charset="0"/>
              </a:rPr>
              <a:t> en kan deze toepassen in de praktijk</a:t>
            </a:r>
          </a:p>
          <a:p>
            <a:pPr lvl="0"/>
            <a:r>
              <a:rPr lang="nl-NL" sz="1400" dirty="0">
                <a:latin typeface="Verdana" panose="020B0604030504040204" pitchFamily="34" charset="0"/>
                <a:ea typeface="Verdana" panose="020B0604030504040204" pitchFamily="34" charset="0"/>
                <a:cs typeface="Verdana" panose="020B0604030504040204" pitchFamily="34" charset="0"/>
              </a:rPr>
              <a:t>Deelnemer is zich bewust hoe hij grenzen aanvoelt en aangeeft, en weet hoe hij dat in de praktijk effectief kan doen.</a:t>
            </a:r>
          </a:p>
          <a:p>
            <a:pPr lvl="0"/>
            <a:r>
              <a:rPr lang="nl-NL" sz="1400" dirty="0">
                <a:latin typeface="Verdana" panose="020B0604030504040204" pitchFamily="34" charset="0"/>
                <a:ea typeface="Verdana" panose="020B0604030504040204" pitchFamily="34" charset="0"/>
                <a:cs typeface="Verdana" panose="020B0604030504040204" pitchFamily="34" charset="0"/>
              </a:rPr>
              <a:t>Deelnemers kent effectieve vergadertechnieken en kan deze toepassen in de praktijk</a:t>
            </a:r>
          </a:p>
          <a:p>
            <a:r>
              <a:rPr lang="nl-NL" sz="1400" dirty="0">
                <a:latin typeface="Verdana" panose="020B0604030504040204" pitchFamily="34" charset="0"/>
                <a:ea typeface="Verdana" panose="020B0604030504040204" pitchFamily="34" charset="0"/>
                <a:cs typeface="Verdana" panose="020B0604030504040204" pitchFamily="34" charset="0"/>
              </a:rPr>
              <a:t>Deelnemer kan “weerstand” herkennen, onderzoeken en er effectief mee omgaan</a:t>
            </a:r>
          </a:p>
        </p:txBody>
      </p:sp>
    </p:spTree>
    <p:extLst>
      <p:ext uri="{BB962C8B-B14F-4D97-AF65-F5344CB8AC3E}">
        <p14:creationId xmlns:p14="http://schemas.microsoft.com/office/powerpoint/2010/main" val="283467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051720" y="4155926"/>
            <a:ext cx="5310336" cy="369332"/>
          </a:xfrm>
          <a:prstGeom prst="rect">
            <a:avLst/>
          </a:prstGeom>
        </p:spPr>
        <p:txBody>
          <a:bodyPr wrap="square">
            <a:spAutoFit/>
          </a:bodyPr>
          <a:lstStyle/>
          <a:p>
            <a:r>
              <a:rPr lang="nl-NL" dirty="0">
                <a:hlinkClick r:id="rId2"/>
              </a:rPr>
              <a:t>https://www.youtube.com/watch?v=1Evwgu369Jw</a:t>
            </a:r>
            <a:endParaRPr lang="nl-NL" dirty="0"/>
          </a:p>
        </p:txBody>
      </p:sp>
      <p:pic>
        <p:nvPicPr>
          <p:cNvPr id="2" name="Afbeelding 1"/>
          <p:cNvPicPr>
            <a:picLocks noChangeAspect="1"/>
          </p:cNvPicPr>
          <p:nvPr/>
        </p:nvPicPr>
        <p:blipFill>
          <a:blip r:embed="rId3"/>
          <a:stretch>
            <a:fillRect/>
          </a:stretch>
        </p:blipFill>
        <p:spPr>
          <a:xfrm>
            <a:off x="1763688" y="952066"/>
            <a:ext cx="5351240" cy="3010073"/>
          </a:xfrm>
          <a:prstGeom prst="rect">
            <a:avLst/>
          </a:prstGeom>
        </p:spPr>
      </p:pic>
      <p:sp>
        <p:nvSpPr>
          <p:cNvPr id="3" name="Rechthoek 2"/>
          <p:cNvSpPr/>
          <p:nvPr/>
        </p:nvSpPr>
        <p:spPr>
          <a:xfrm>
            <a:off x="1777832" y="965338"/>
            <a:ext cx="864096" cy="299680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155204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p:cNvSpPr>
            <a:spLocks noGrp="1"/>
          </p:cNvSpPr>
          <p:nvPr>
            <p:ph type="body" idx="1"/>
          </p:nvPr>
        </p:nvSpPr>
        <p:spPr>
          <a:xfrm>
            <a:off x="585536" y="532092"/>
            <a:ext cx="7798290" cy="239458"/>
          </a:xfrm>
        </p:spPr>
        <p:txBody>
          <a:bodyPr/>
          <a:lstStyle/>
          <a:p>
            <a:r>
              <a:rPr lang="nl-NL" b="1" dirty="0" smtClean="0">
                <a:solidFill>
                  <a:srgbClr val="660066"/>
                </a:solidFill>
                <a:latin typeface="Verdana" panose="020B0604030504040204" pitchFamily="34" charset="0"/>
                <a:ea typeface="Verdana" panose="020B0604030504040204" pitchFamily="34" charset="0"/>
                <a:cs typeface="Verdana" panose="020B0604030504040204" pitchFamily="34" charset="0"/>
              </a:rPr>
              <a:t>Actief luisteren</a:t>
            </a:r>
            <a:endParaRPr lang="nl-NL" b="1" dirty="0">
              <a:solidFill>
                <a:srgbClr val="66006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kstvak 3"/>
          <p:cNvSpPr txBox="1"/>
          <p:nvPr/>
        </p:nvSpPr>
        <p:spPr>
          <a:xfrm>
            <a:off x="539552" y="1059582"/>
            <a:ext cx="6912768" cy="507831"/>
          </a:xfrm>
          <a:prstGeom prst="rect">
            <a:avLst/>
          </a:prstGeom>
          <a:noFill/>
        </p:spPr>
        <p:txBody>
          <a:bodyPr wrap="square" rtlCol="0">
            <a:spAutoFit/>
          </a:bodyPr>
          <a:lstStyle/>
          <a:p>
            <a:pPr lvl="1"/>
            <a:endParaRPr lang="nl-NL" sz="1100" dirty="0">
              <a:solidFill>
                <a:srgbClr val="4A4A4A"/>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nl-NL" sz="1600" b="1" dirty="0">
              <a:solidFill>
                <a:srgbClr val="4A4A4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Tijdelijke aanduiding voor inhoud 8"/>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585536" y="1059582"/>
            <a:ext cx="7152199" cy="3739356"/>
          </a:xfrm>
        </p:spPr>
      </p:pic>
    </p:spTree>
    <p:extLst>
      <p:ext uri="{BB962C8B-B14F-4D97-AF65-F5344CB8AC3E}">
        <p14:creationId xmlns:p14="http://schemas.microsoft.com/office/powerpoint/2010/main" val="2327038506"/>
      </p:ext>
    </p:extLst>
  </p:cSld>
  <p:clrMapOvr>
    <a:masterClrMapping/>
  </p:clrMapOvr>
</p:sld>
</file>

<file path=ppt/theme/theme1.xml><?xml version="1.0" encoding="utf-8"?>
<a:theme xmlns:a="http://schemas.openxmlformats.org/drawingml/2006/main" name="Novicare">
  <a:themeElements>
    <a:clrScheme name="Novicare">
      <a:dk1>
        <a:srgbClr val="4A4A4A"/>
      </a:dk1>
      <a:lt1>
        <a:sysClr val="window" lastClr="FFFFFF"/>
      </a:lt1>
      <a:dk2>
        <a:srgbClr val="671E75"/>
      </a:dk2>
      <a:lt2>
        <a:srgbClr val="D50032"/>
      </a:lt2>
      <a:accent1>
        <a:srgbClr val="F4F3F4"/>
      </a:accent1>
      <a:accent2>
        <a:srgbClr val="671E75"/>
      </a:accent2>
      <a:accent3>
        <a:srgbClr val="D50032"/>
      </a:accent3>
      <a:accent4>
        <a:srgbClr val="4A4A4A"/>
      </a:accent4>
      <a:accent5>
        <a:srgbClr val="FAFAFA"/>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Basisformat voorbeeld</Template>
  <TotalTime>225</TotalTime>
  <Words>697</Words>
  <Application>Microsoft Office PowerPoint</Application>
  <PresentationFormat>Diavoorstelling (16:9)</PresentationFormat>
  <Paragraphs>175</Paragraphs>
  <Slides>25</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Arial</vt:lpstr>
      <vt:lpstr>Calibri</vt:lpstr>
      <vt:lpstr>Verdana</vt:lpstr>
      <vt:lpstr>Wingdings</vt:lpstr>
      <vt:lpstr>Novicare</vt:lpstr>
      <vt:lpstr>PowerPoint-presentatie</vt:lpstr>
      <vt:lpstr> Persoonlijk leiderschap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Lonneke van de Burgwal</dc:creator>
  <cp:lastModifiedBy>Lonneke van de Burgwal</cp:lastModifiedBy>
  <cp:revision>24</cp:revision>
  <dcterms:created xsi:type="dcterms:W3CDTF">2019-03-05T10:11:07Z</dcterms:created>
  <dcterms:modified xsi:type="dcterms:W3CDTF">2019-07-18T14:50:19Z</dcterms:modified>
</cp:coreProperties>
</file>