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90" r:id="rId5"/>
    <p:sldId id="260" r:id="rId6"/>
    <p:sldId id="261" r:id="rId7"/>
    <p:sldId id="271" r:id="rId8"/>
    <p:sldId id="264" r:id="rId9"/>
    <p:sldId id="265" r:id="rId10"/>
    <p:sldId id="291" r:id="rId11"/>
    <p:sldId id="266" r:id="rId12"/>
    <p:sldId id="267" r:id="rId13"/>
    <p:sldId id="268" r:id="rId14"/>
    <p:sldId id="269" r:id="rId15"/>
    <p:sldId id="270" r:id="rId16"/>
    <p:sldId id="273" r:id="rId17"/>
    <p:sldId id="275" r:id="rId18"/>
    <p:sldId id="280" r:id="rId19"/>
    <p:sldId id="276" r:id="rId20"/>
    <p:sldId id="277" r:id="rId21"/>
    <p:sldId id="278" r:id="rId22"/>
    <p:sldId id="287" r:id="rId23"/>
    <p:sldId id="281" r:id="rId24"/>
    <p:sldId id="288" r:id="rId25"/>
    <p:sldId id="282" r:id="rId26"/>
    <p:sldId id="283" r:id="rId27"/>
    <p:sldId id="292" r:id="rId28"/>
    <p:sldId id="284" r:id="rId29"/>
    <p:sldId id="285" r:id="rId30"/>
    <p:sldId id="286" r:id="rId3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7B8090A3-6976-4D92-9671-2D2A66834F38}">
          <p14:sldIdLst>
            <p14:sldId id="256"/>
          </p14:sldIdLst>
        </p14:section>
        <p14:section name="Naamloze sectie" id="{CFDF1694-A7F4-4C28-9421-5FAF2A6B73EE}">
          <p14:sldIdLst>
            <p14:sldId id="257"/>
            <p14:sldId id="258"/>
            <p14:sldId id="290"/>
            <p14:sldId id="260"/>
            <p14:sldId id="261"/>
            <p14:sldId id="271"/>
            <p14:sldId id="264"/>
            <p14:sldId id="265"/>
            <p14:sldId id="291"/>
            <p14:sldId id="266"/>
            <p14:sldId id="267"/>
            <p14:sldId id="268"/>
            <p14:sldId id="269"/>
            <p14:sldId id="270"/>
            <p14:sldId id="273"/>
            <p14:sldId id="275"/>
            <p14:sldId id="280"/>
            <p14:sldId id="276"/>
            <p14:sldId id="277"/>
            <p14:sldId id="278"/>
            <p14:sldId id="287"/>
            <p14:sldId id="281"/>
            <p14:sldId id="288"/>
            <p14:sldId id="282"/>
            <p14:sldId id="283"/>
            <p14:sldId id="292"/>
            <p14:sldId id="284"/>
            <p14:sldId id="285"/>
            <p14:sldId id="2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33" autoAdjust="0"/>
  </p:normalViewPr>
  <p:slideViewPr>
    <p:cSldViewPr>
      <p:cViewPr varScale="1">
        <p:scale>
          <a:sx n="66" d="100"/>
          <a:sy n="66" d="100"/>
        </p:scale>
        <p:origin x="-193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318954-FA46-4AF0-8DAC-FC34697228F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F332E6C4-2D51-4FEC-B59C-1E7241B5AAB6}">
      <dgm:prSet phldrT="[Tekst]" phldr="1"/>
      <dgm:spPr/>
      <dgm:t>
        <a:bodyPr/>
        <a:lstStyle/>
        <a:p>
          <a:endParaRPr lang="nl-NL"/>
        </a:p>
      </dgm:t>
    </dgm:pt>
    <dgm:pt modelId="{90A1E167-A211-4F25-860B-2BD7EA182B83}" type="parTrans" cxnId="{F0D38288-5F68-4B39-A5FB-89834E95F2EA}">
      <dgm:prSet/>
      <dgm:spPr/>
      <dgm:t>
        <a:bodyPr/>
        <a:lstStyle/>
        <a:p>
          <a:endParaRPr lang="nl-NL"/>
        </a:p>
      </dgm:t>
    </dgm:pt>
    <dgm:pt modelId="{697C684F-FF23-4FC8-A0DB-DF4CB907DB59}" type="sibTrans" cxnId="{F0D38288-5F68-4B39-A5FB-89834E95F2EA}">
      <dgm:prSet/>
      <dgm:spPr/>
      <dgm:t>
        <a:bodyPr/>
        <a:lstStyle/>
        <a:p>
          <a:endParaRPr lang="nl-NL"/>
        </a:p>
      </dgm:t>
    </dgm:pt>
    <dgm:pt modelId="{1DF9AA0E-77CF-4E9F-8E13-F79CA04C7381}">
      <dgm:prSet phldrT="[Tekst]" phldr="1"/>
      <dgm:spPr/>
      <dgm:t>
        <a:bodyPr/>
        <a:lstStyle/>
        <a:p>
          <a:endParaRPr lang="nl-NL"/>
        </a:p>
      </dgm:t>
    </dgm:pt>
    <dgm:pt modelId="{00C44546-38A9-417D-8EDC-9470F2A22E67}" type="parTrans" cxnId="{75E51FCD-8367-481F-9268-0C3C057AABF0}">
      <dgm:prSet/>
      <dgm:spPr/>
      <dgm:t>
        <a:bodyPr/>
        <a:lstStyle/>
        <a:p>
          <a:endParaRPr lang="nl-NL"/>
        </a:p>
      </dgm:t>
    </dgm:pt>
    <dgm:pt modelId="{DE082F04-FD46-4E6B-9D09-610F213263DA}" type="sibTrans" cxnId="{75E51FCD-8367-481F-9268-0C3C057AABF0}">
      <dgm:prSet/>
      <dgm:spPr/>
      <dgm:t>
        <a:bodyPr/>
        <a:lstStyle/>
        <a:p>
          <a:endParaRPr lang="nl-NL"/>
        </a:p>
      </dgm:t>
    </dgm:pt>
    <dgm:pt modelId="{66898D46-92D8-4148-BBD5-D70000F5CD66}">
      <dgm:prSet phldrT="[Tekst]" phldr="1"/>
      <dgm:spPr/>
      <dgm:t>
        <a:bodyPr/>
        <a:lstStyle/>
        <a:p>
          <a:endParaRPr lang="nl-NL"/>
        </a:p>
      </dgm:t>
    </dgm:pt>
    <dgm:pt modelId="{82F2CE86-9965-4ABE-A35B-E83A2FE1B223}" type="parTrans" cxnId="{76D32FD1-BF93-42AF-82EE-C57A70924387}">
      <dgm:prSet/>
      <dgm:spPr/>
      <dgm:t>
        <a:bodyPr/>
        <a:lstStyle/>
        <a:p>
          <a:endParaRPr lang="nl-NL"/>
        </a:p>
      </dgm:t>
    </dgm:pt>
    <dgm:pt modelId="{49DD7BD3-34DD-499F-945D-6946A3FF9F23}" type="sibTrans" cxnId="{76D32FD1-BF93-42AF-82EE-C57A70924387}">
      <dgm:prSet/>
      <dgm:spPr/>
      <dgm:t>
        <a:bodyPr/>
        <a:lstStyle/>
        <a:p>
          <a:endParaRPr lang="nl-NL"/>
        </a:p>
      </dgm:t>
    </dgm:pt>
    <dgm:pt modelId="{1AB3DE68-DE48-4303-8D99-447F505507BF}">
      <dgm:prSet phldrT="[Tekst]" phldr="1"/>
      <dgm:spPr/>
      <dgm:t>
        <a:bodyPr/>
        <a:lstStyle/>
        <a:p>
          <a:endParaRPr lang="nl-NL"/>
        </a:p>
      </dgm:t>
    </dgm:pt>
    <dgm:pt modelId="{ED74500E-E084-4AAA-9757-BEEA7B862000}" type="parTrans" cxnId="{CBB0F787-4670-4825-AA11-06C29E9F07DD}">
      <dgm:prSet/>
      <dgm:spPr/>
      <dgm:t>
        <a:bodyPr/>
        <a:lstStyle/>
        <a:p>
          <a:endParaRPr lang="nl-NL"/>
        </a:p>
      </dgm:t>
    </dgm:pt>
    <dgm:pt modelId="{90A56099-B369-4B83-8FF4-16D60C503C1A}" type="sibTrans" cxnId="{CBB0F787-4670-4825-AA11-06C29E9F07DD}">
      <dgm:prSet/>
      <dgm:spPr/>
      <dgm:t>
        <a:bodyPr/>
        <a:lstStyle/>
        <a:p>
          <a:endParaRPr lang="nl-NL"/>
        </a:p>
      </dgm:t>
    </dgm:pt>
    <dgm:pt modelId="{7C7A09B9-03B6-48E8-92C5-9C1D95CB4648}" type="pres">
      <dgm:prSet presAssocID="{6B318954-FA46-4AF0-8DAC-FC34697228F1}" presName="cycle" presStyleCnt="0">
        <dgm:presLayoutVars>
          <dgm:chMax val="1"/>
          <dgm:dir/>
          <dgm:animLvl val="ctr"/>
          <dgm:resizeHandles val="exact"/>
        </dgm:presLayoutVars>
      </dgm:prSet>
      <dgm:spPr/>
      <dgm:t>
        <a:bodyPr/>
        <a:lstStyle/>
        <a:p>
          <a:endParaRPr lang="nl-NL"/>
        </a:p>
      </dgm:t>
    </dgm:pt>
    <dgm:pt modelId="{A83C8AC4-345B-4878-AF6C-B5773A2E6169}" type="pres">
      <dgm:prSet presAssocID="{F332E6C4-2D51-4FEC-B59C-1E7241B5AAB6}" presName="centerShape" presStyleLbl="node0" presStyleIdx="0" presStyleCnt="1" custScaleX="75475" custScaleY="70679" custLinFactNeighborX="65357" custLinFactNeighborY="13652"/>
      <dgm:spPr/>
      <dgm:t>
        <a:bodyPr/>
        <a:lstStyle/>
        <a:p>
          <a:endParaRPr lang="nl-NL"/>
        </a:p>
      </dgm:t>
    </dgm:pt>
    <dgm:pt modelId="{FE162D41-2EE7-4702-8B9D-BD5056C3C8EA}" type="pres">
      <dgm:prSet presAssocID="{00C44546-38A9-417D-8EDC-9470F2A22E67}" presName="parTrans" presStyleLbl="bgSibTrans2D1" presStyleIdx="0" presStyleCnt="3"/>
      <dgm:spPr/>
      <dgm:t>
        <a:bodyPr/>
        <a:lstStyle/>
        <a:p>
          <a:endParaRPr lang="nl-NL"/>
        </a:p>
      </dgm:t>
    </dgm:pt>
    <dgm:pt modelId="{3BBCF035-1A08-479C-9788-F1DBB4E670B7}" type="pres">
      <dgm:prSet presAssocID="{1DF9AA0E-77CF-4E9F-8E13-F79CA04C7381}" presName="node" presStyleLbl="node1" presStyleIdx="0" presStyleCnt="3">
        <dgm:presLayoutVars>
          <dgm:bulletEnabled val="1"/>
        </dgm:presLayoutVars>
      </dgm:prSet>
      <dgm:spPr/>
      <dgm:t>
        <a:bodyPr/>
        <a:lstStyle/>
        <a:p>
          <a:endParaRPr lang="nl-NL"/>
        </a:p>
      </dgm:t>
    </dgm:pt>
    <dgm:pt modelId="{45126641-D509-4A97-AFBD-3692243F9B57}" type="pres">
      <dgm:prSet presAssocID="{82F2CE86-9965-4ABE-A35B-E83A2FE1B223}" presName="parTrans" presStyleLbl="bgSibTrans2D1" presStyleIdx="1" presStyleCnt="3"/>
      <dgm:spPr/>
      <dgm:t>
        <a:bodyPr/>
        <a:lstStyle/>
        <a:p>
          <a:endParaRPr lang="nl-NL"/>
        </a:p>
      </dgm:t>
    </dgm:pt>
    <dgm:pt modelId="{4F028A11-BA64-4826-905A-1352A200A194}" type="pres">
      <dgm:prSet presAssocID="{66898D46-92D8-4148-BBD5-D70000F5CD66}" presName="node" presStyleLbl="node1" presStyleIdx="1" presStyleCnt="3">
        <dgm:presLayoutVars>
          <dgm:bulletEnabled val="1"/>
        </dgm:presLayoutVars>
      </dgm:prSet>
      <dgm:spPr/>
      <dgm:t>
        <a:bodyPr/>
        <a:lstStyle/>
        <a:p>
          <a:endParaRPr lang="nl-NL"/>
        </a:p>
      </dgm:t>
    </dgm:pt>
    <dgm:pt modelId="{492D8DBA-2824-4CF7-A973-BFA9194220DB}" type="pres">
      <dgm:prSet presAssocID="{ED74500E-E084-4AAA-9757-BEEA7B862000}" presName="parTrans" presStyleLbl="bgSibTrans2D1" presStyleIdx="2" presStyleCnt="3"/>
      <dgm:spPr/>
      <dgm:t>
        <a:bodyPr/>
        <a:lstStyle/>
        <a:p>
          <a:endParaRPr lang="nl-NL"/>
        </a:p>
      </dgm:t>
    </dgm:pt>
    <dgm:pt modelId="{FABCCD30-73FB-4AEF-B1E0-1049055EAB31}" type="pres">
      <dgm:prSet presAssocID="{1AB3DE68-DE48-4303-8D99-447F505507BF}" presName="node" presStyleLbl="node1" presStyleIdx="2" presStyleCnt="3">
        <dgm:presLayoutVars>
          <dgm:bulletEnabled val="1"/>
        </dgm:presLayoutVars>
      </dgm:prSet>
      <dgm:spPr/>
      <dgm:t>
        <a:bodyPr/>
        <a:lstStyle/>
        <a:p>
          <a:endParaRPr lang="nl-NL"/>
        </a:p>
      </dgm:t>
    </dgm:pt>
  </dgm:ptLst>
  <dgm:cxnLst>
    <dgm:cxn modelId="{F0D38288-5F68-4B39-A5FB-89834E95F2EA}" srcId="{6B318954-FA46-4AF0-8DAC-FC34697228F1}" destId="{F332E6C4-2D51-4FEC-B59C-1E7241B5AAB6}" srcOrd="0" destOrd="0" parTransId="{90A1E167-A211-4F25-860B-2BD7EA182B83}" sibTransId="{697C684F-FF23-4FC8-A0DB-DF4CB907DB59}"/>
    <dgm:cxn modelId="{10E988F8-06B1-47F8-AA0E-DB4B994276AD}" type="presOf" srcId="{82F2CE86-9965-4ABE-A35B-E83A2FE1B223}" destId="{45126641-D509-4A97-AFBD-3692243F9B57}" srcOrd="0" destOrd="0" presId="urn:microsoft.com/office/officeart/2005/8/layout/radial4"/>
    <dgm:cxn modelId="{AAC3CADC-DD49-40A5-AF7E-395B500A3DAD}" type="presOf" srcId="{ED74500E-E084-4AAA-9757-BEEA7B862000}" destId="{492D8DBA-2824-4CF7-A973-BFA9194220DB}" srcOrd="0" destOrd="0" presId="urn:microsoft.com/office/officeart/2005/8/layout/radial4"/>
    <dgm:cxn modelId="{CBB0F787-4670-4825-AA11-06C29E9F07DD}" srcId="{F332E6C4-2D51-4FEC-B59C-1E7241B5AAB6}" destId="{1AB3DE68-DE48-4303-8D99-447F505507BF}" srcOrd="2" destOrd="0" parTransId="{ED74500E-E084-4AAA-9757-BEEA7B862000}" sibTransId="{90A56099-B369-4B83-8FF4-16D60C503C1A}"/>
    <dgm:cxn modelId="{4E420A07-9F7E-4F83-B9D3-37D2A8EB86D8}" type="presOf" srcId="{66898D46-92D8-4148-BBD5-D70000F5CD66}" destId="{4F028A11-BA64-4826-905A-1352A200A194}" srcOrd="0" destOrd="0" presId="urn:microsoft.com/office/officeart/2005/8/layout/radial4"/>
    <dgm:cxn modelId="{76D32FD1-BF93-42AF-82EE-C57A70924387}" srcId="{F332E6C4-2D51-4FEC-B59C-1E7241B5AAB6}" destId="{66898D46-92D8-4148-BBD5-D70000F5CD66}" srcOrd="1" destOrd="0" parTransId="{82F2CE86-9965-4ABE-A35B-E83A2FE1B223}" sibTransId="{49DD7BD3-34DD-499F-945D-6946A3FF9F23}"/>
    <dgm:cxn modelId="{1CB01F9D-4ACC-4F1B-8272-557486962C29}" type="presOf" srcId="{6B318954-FA46-4AF0-8DAC-FC34697228F1}" destId="{7C7A09B9-03B6-48E8-92C5-9C1D95CB4648}" srcOrd="0" destOrd="0" presId="urn:microsoft.com/office/officeart/2005/8/layout/radial4"/>
    <dgm:cxn modelId="{E9F22B09-EB92-4CD7-9202-CE347EC4A1E0}" type="presOf" srcId="{1AB3DE68-DE48-4303-8D99-447F505507BF}" destId="{FABCCD30-73FB-4AEF-B1E0-1049055EAB31}" srcOrd="0" destOrd="0" presId="urn:microsoft.com/office/officeart/2005/8/layout/radial4"/>
    <dgm:cxn modelId="{491F65FC-3BEE-4D3F-8B7D-31898C8B749D}" type="presOf" srcId="{00C44546-38A9-417D-8EDC-9470F2A22E67}" destId="{FE162D41-2EE7-4702-8B9D-BD5056C3C8EA}" srcOrd="0" destOrd="0" presId="urn:microsoft.com/office/officeart/2005/8/layout/radial4"/>
    <dgm:cxn modelId="{FCDED2ED-78B8-467C-9A39-FF382AC7974B}" type="presOf" srcId="{F332E6C4-2D51-4FEC-B59C-1E7241B5AAB6}" destId="{A83C8AC4-345B-4878-AF6C-B5773A2E6169}" srcOrd="0" destOrd="0" presId="urn:microsoft.com/office/officeart/2005/8/layout/radial4"/>
    <dgm:cxn modelId="{F1A37BFE-D03E-43D7-B159-91C6722740E3}" type="presOf" srcId="{1DF9AA0E-77CF-4E9F-8E13-F79CA04C7381}" destId="{3BBCF035-1A08-479C-9788-F1DBB4E670B7}" srcOrd="0" destOrd="0" presId="urn:microsoft.com/office/officeart/2005/8/layout/radial4"/>
    <dgm:cxn modelId="{75E51FCD-8367-481F-9268-0C3C057AABF0}" srcId="{F332E6C4-2D51-4FEC-B59C-1E7241B5AAB6}" destId="{1DF9AA0E-77CF-4E9F-8E13-F79CA04C7381}" srcOrd="0" destOrd="0" parTransId="{00C44546-38A9-417D-8EDC-9470F2A22E67}" sibTransId="{DE082F04-FD46-4E6B-9D09-610F213263DA}"/>
    <dgm:cxn modelId="{2257CD63-1EFE-4B8B-BD4C-0D5678C7E52E}" type="presParOf" srcId="{7C7A09B9-03B6-48E8-92C5-9C1D95CB4648}" destId="{A83C8AC4-345B-4878-AF6C-B5773A2E6169}" srcOrd="0" destOrd="0" presId="urn:microsoft.com/office/officeart/2005/8/layout/radial4"/>
    <dgm:cxn modelId="{80349262-919E-4DBF-B6F2-6D4C15949F61}" type="presParOf" srcId="{7C7A09B9-03B6-48E8-92C5-9C1D95CB4648}" destId="{FE162D41-2EE7-4702-8B9D-BD5056C3C8EA}" srcOrd="1" destOrd="0" presId="urn:microsoft.com/office/officeart/2005/8/layout/radial4"/>
    <dgm:cxn modelId="{7DD71029-D587-48CE-9B41-65832B15A22B}" type="presParOf" srcId="{7C7A09B9-03B6-48E8-92C5-9C1D95CB4648}" destId="{3BBCF035-1A08-479C-9788-F1DBB4E670B7}" srcOrd="2" destOrd="0" presId="urn:microsoft.com/office/officeart/2005/8/layout/radial4"/>
    <dgm:cxn modelId="{51FBB21B-C0C5-444F-B08D-6DA5E5A81C51}" type="presParOf" srcId="{7C7A09B9-03B6-48E8-92C5-9C1D95CB4648}" destId="{45126641-D509-4A97-AFBD-3692243F9B57}" srcOrd="3" destOrd="0" presId="urn:microsoft.com/office/officeart/2005/8/layout/radial4"/>
    <dgm:cxn modelId="{084B57FE-7ACF-4BAD-8532-0FF0C0758D55}" type="presParOf" srcId="{7C7A09B9-03B6-48E8-92C5-9C1D95CB4648}" destId="{4F028A11-BA64-4826-905A-1352A200A194}" srcOrd="4" destOrd="0" presId="urn:microsoft.com/office/officeart/2005/8/layout/radial4"/>
    <dgm:cxn modelId="{0C679CAF-7E9C-476D-9ECF-07F2CE81007A}" type="presParOf" srcId="{7C7A09B9-03B6-48E8-92C5-9C1D95CB4648}" destId="{492D8DBA-2824-4CF7-A973-BFA9194220DB}" srcOrd="5" destOrd="0" presId="urn:microsoft.com/office/officeart/2005/8/layout/radial4"/>
    <dgm:cxn modelId="{E5981E3A-5182-45BD-8C5D-C7ED2027F057}" type="presParOf" srcId="{7C7A09B9-03B6-48E8-92C5-9C1D95CB4648}" destId="{FABCCD30-73FB-4AEF-B1E0-1049055EAB31}"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2534A8-EFE2-4626-8B7C-1EAB4C5D2180}"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nl-NL"/>
        </a:p>
      </dgm:t>
    </dgm:pt>
    <dgm:pt modelId="{2A2D92BE-94E2-4D5E-9EED-5381B9F368AE}">
      <dgm:prSet phldrT="[Tekst]"/>
      <dgm:spPr/>
      <dgm:t>
        <a:bodyPr/>
        <a:lstStyle/>
        <a:p>
          <a:r>
            <a:rPr lang="nl-NL" dirty="0" smtClean="0"/>
            <a:t>casus</a:t>
          </a:r>
          <a:endParaRPr lang="nl-NL" dirty="0"/>
        </a:p>
      </dgm:t>
    </dgm:pt>
    <dgm:pt modelId="{A870B5AD-F2CC-4772-9066-0BA64D6055F1}" type="parTrans" cxnId="{19DFBD9A-0642-48CA-945A-70191A4EE351}">
      <dgm:prSet/>
      <dgm:spPr/>
      <dgm:t>
        <a:bodyPr/>
        <a:lstStyle/>
        <a:p>
          <a:endParaRPr lang="nl-NL"/>
        </a:p>
      </dgm:t>
    </dgm:pt>
    <dgm:pt modelId="{2DC72FB0-0CF5-4611-B90F-13404A64ECD7}" type="sibTrans" cxnId="{19DFBD9A-0642-48CA-945A-70191A4EE351}">
      <dgm:prSet/>
      <dgm:spPr/>
      <dgm:t>
        <a:bodyPr/>
        <a:lstStyle/>
        <a:p>
          <a:endParaRPr lang="nl-NL"/>
        </a:p>
      </dgm:t>
    </dgm:pt>
    <dgm:pt modelId="{B3F8C8A0-0AEE-445C-A338-734647222764}">
      <dgm:prSet phldrT="[Tekst]"/>
      <dgm:spPr/>
      <dgm:t>
        <a:bodyPr/>
        <a:lstStyle/>
        <a:p>
          <a:r>
            <a:rPr lang="nl-NL" dirty="0" smtClean="0"/>
            <a:t>Erkenning</a:t>
          </a:r>
          <a:endParaRPr lang="nl-NL" dirty="0"/>
        </a:p>
      </dgm:t>
    </dgm:pt>
    <dgm:pt modelId="{85F62B59-A0A2-4A41-B889-2C4235BBD7CB}" type="parTrans" cxnId="{E6396DAC-95C2-4539-AA8D-CCEFC2BD3E0C}">
      <dgm:prSet/>
      <dgm:spPr/>
      <dgm:t>
        <a:bodyPr/>
        <a:lstStyle/>
        <a:p>
          <a:endParaRPr lang="nl-NL"/>
        </a:p>
      </dgm:t>
    </dgm:pt>
    <dgm:pt modelId="{A5ADFBE1-A28E-41B6-877F-ABC9A6931A6A}" type="sibTrans" cxnId="{E6396DAC-95C2-4539-AA8D-CCEFC2BD3E0C}">
      <dgm:prSet/>
      <dgm:spPr/>
      <dgm:t>
        <a:bodyPr/>
        <a:lstStyle/>
        <a:p>
          <a:endParaRPr lang="nl-NL"/>
        </a:p>
      </dgm:t>
    </dgm:pt>
    <dgm:pt modelId="{DF6FAED4-D38A-4C17-A099-4643A5A0A720}">
      <dgm:prSet phldrT="[Tekst]"/>
      <dgm:spPr/>
      <dgm:t>
        <a:bodyPr/>
        <a:lstStyle/>
        <a:p>
          <a:r>
            <a:rPr lang="nl-NL" dirty="0" smtClean="0"/>
            <a:t>Openheid</a:t>
          </a:r>
          <a:endParaRPr lang="nl-NL" dirty="0"/>
        </a:p>
      </dgm:t>
    </dgm:pt>
    <dgm:pt modelId="{752C04FE-EBA1-40AB-860E-147A32DC6DB4}" type="parTrans" cxnId="{3AECFFE2-6C3E-40EA-A835-87B5F9DC3F5B}">
      <dgm:prSet/>
      <dgm:spPr/>
      <dgm:t>
        <a:bodyPr/>
        <a:lstStyle/>
        <a:p>
          <a:endParaRPr lang="nl-NL"/>
        </a:p>
      </dgm:t>
    </dgm:pt>
    <dgm:pt modelId="{6535863D-3713-4297-9FD7-DBBDC308676B}" type="sibTrans" cxnId="{3AECFFE2-6C3E-40EA-A835-87B5F9DC3F5B}">
      <dgm:prSet/>
      <dgm:spPr/>
      <dgm:t>
        <a:bodyPr/>
        <a:lstStyle/>
        <a:p>
          <a:endParaRPr lang="nl-NL"/>
        </a:p>
      </dgm:t>
    </dgm:pt>
    <dgm:pt modelId="{00EA090B-5B00-41DB-984B-E41896ECAC1C}">
      <dgm:prSet phldrT="[Tekst]"/>
      <dgm:spPr/>
      <dgm:t>
        <a:bodyPr/>
        <a:lstStyle/>
        <a:p>
          <a:r>
            <a:rPr lang="nl-NL" dirty="0" smtClean="0"/>
            <a:t>Duidelijkheid</a:t>
          </a:r>
          <a:endParaRPr lang="nl-NL" dirty="0"/>
        </a:p>
      </dgm:t>
    </dgm:pt>
    <dgm:pt modelId="{A9613294-9643-4AC9-BD2F-8B95FBB56690}" type="parTrans" cxnId="{2C56C623-E836-4463-9E0E-7AF78435D686}">
      <dgm:prSet/>
      <dgm:spPr/>
      <dgm:t>
        <a:bodyPr/>
        <a:lstStyle/>
        <a:p>
          <a:endParaRPr lang="nl-NL"/>
        </a:p>
      </dgm:t>
    </dgm:pt>
    <dgm:pt modelId="{F4206073-7F31-4546-B262-B91408560A5C}" type="sibTrans" cxnId="{2C56C623-E836-4463-9E0E-7AF78435D686}">
      <dgm:prSet/>
      <dgm:spPr/>
      <dgm:t>
        <a:bodyPr/>
        <a:lstStyle/>
        <a:p>
          <a:endParaRPr lang="nl-NL"/>
        </a:p>
      </dgm:t>
    </dgm:pt>
    <dgm:pt modelId="{F79BA78A-7E15-4B96-8EA3-CCB36BAFC9FC}">
      <dgm:prSet phldrT="[Tekst]"/>
      <dgm:spPr/>
      <dgm:t>
        <a:bodyPr/>
        <a:lstStyle/>
        <a:p>
          <a:r>
            <a:rPr lang="nl-NL" dirty="0" smtClean="0"/>
            <a:t>Snelheid</a:t>
          </a:r>
          <a:endParaRPr lang="nl-NL" dirty="0"/>
        </a:p>
      </dgm:t>
    </dgm:pt>
    <dgm:pt modelId="{6C3490D8-8E9C-4184-B4E8-F609FC7ABACF}" type="parTrans" cxnId="{A85E2EBD-B223-431B-AB94-88E46DCA5200}">
      <dgm:prSet/>
      <dgm:spPr/>
      <dgm:t>
        <a:bodyPr/>
        <a:lstStyle/>
        <a:p>
          <a:endParaRPr lang="nl-NL"/>
        </a:p>
      </dgm:t>
    </dgm:pt>
    <dgm:pt modelId="{9958F174-C692-4B86-8792-BE54A19419B1}" type="sibTrans" cxnId="{A85E2EBD-B223-431B-AB94-88E46DCA5200}">
      <dgm:prSet/>
      <dgm:spPr/>
      <dgm:t>
        <a:bodyPr/>
        <a:lstStyle/>
        <a:p>
          <a:endParaRPr lang="nl-NL"/>
        </a:p>
      </dgm:t>
    </dgm:pt>
    <dgm:pt modelId="{E2FA25AF-8EE9-4462-8F97-455A2A306068}" type="pres">
      <dgm:prSet presAssocID="{2D2534A8-EFE2-4626-8B7C-1EAB4C5D2180}" presName="Name0" presStyleCnt="0">
        <dgm:presLayoutVars>
          <dgm:chMax val="1"/>
          <dgm:dir/>
          <dgm:animLvl val="ctr"/>
          <dgm:resizeHandles val="exact"/>
        </dgm:presLayoutVars>
      </dgm:prSet>
      <dgm:spPr/>
      <dgm:t>
        <a:bodyPr/>
        <a:lstStyle/>
        <a:p>
          <a:endParaRPr lang="nl-NL"/>
        </a:p>
      </dgm:t>
    </dgm:pt>
    <dgm:pt modelId="{F3C2E109-4F5E-4025-B6DC-40515E5EBCCA}" type="pres">
      <dgm:prSet presAssocID="{2A2D92BE-94E2-4D5E-9EED-5381B9F368AE}" presName="centerShape" presStyleLbl="node0" presStyleIdx="0" presStyleCnt="1"/>
      <dgm:spPr/>
      <dgm:t>
        <a:bodyPr/>
        <a:lstStyle/>
        <a:p>
          <a:endParaRPr lang="nl-NL"/>
        </a:p>
      </dgm:t>
    </dgm:pt>
    <dgm:pt modelId="{425A4E5B-5E4B-405D-8313-4268F559CA17}" type="pres">
      <dgm:prSet presAssocID="{B3F8C8A0-0AEE-445C-A338-734647222764}" presName="node" presStyleLbl="node1" presStyleIdx="0" presStyleCnt="4">
        <dgm:presLayoutVars>
          <dgm:bulletEnabled val="1"/>
        </dgm:presLayoutVars>
      </dgm:prSet>
      <dgm:spPr/>
      <dgm:t>
        <a:bodyPr/>
        <a:lstStyle/>
        <a:p>
          <a:endParaRPr lang="nl-NL"/>
        </a:p>
      </dgm:t>
    </dgm:pt>
    <dgm:pt modelId="{1ABFD368-5BB0-4178-B220-0449EDF569BD}" type="pres">
      <dgm:prSet presAssocID="{B3F8C8A0-0AEE-445C-A338-734647222764}" presName="dummy" presStyleCnt="0"/>
      <dgm:spPr/>
    </dgm:pt>
    <dgm:pt modelId="{F9388986-4978-4F3E-A3C5-7D90D4CBC821}" type="pres">
      <dgm:prSet presAssocID="{A5ADFBE1-A28E-41B6-877F-ABC9A6931A6A}" presName="sibTrans" presStyleLbl="sibTrans2D1" presStyleIdx="0" presStyleCnt="4"/>
      <dgm:spPr/>
      <dgm:t>
        <a:bodyPr/>
        <a:lstStyle/>
        <a:p>
          <a:endParaRPr lang="nl-NL"/>
        </a:p>
      </dgm:t>
    </dgm:pt>
    <dgm:pt modelId="{B9E52F01-7E20-4794-8CE3-8A5C18673BBA}" type="pres">
      <dgm:prSet presAssocID="{DF6FAED4-D38A-4C17-A099-4643A5A0A720}" presName="node" presStyleLbl="node1" presStyleIdx="1" presStyleCnt="4">
        <dgm:presLayoutVars>
          <dgm:bulletEnabled val="1"/>
        </dgm:presLayoutVars>
      </dgm:prSet>
      <dgm:spPr/>
      <dgm:t>
        <a:bodyPr/>
        <a:lstStyle/>
        <a:p>
          <a:endParaRPr lang="nl-NL"/>
        </a:p>
      </dgm:t>
    </dgm:pt>
    <dgm:pt modelId="{45DE30B6-38C3-473C-AB01-D980F652B8F3}" type="pres">
      <dgm:prSet presAssocID="{DF6FAED4-D38A-4C17-A099-4643A5A0A720}" presName="dummy" presStyleCnt="0"/>
      <dgm:spPr/>
    </dgm:pt>
    <dgm:pt modelId="{2B8BA61B-B39B-4860-9CC0-1E2C3B0631E9}" type="pres">
      <dgm:prSet presAssocID="{6535863D-3713-4297-9FD7-DBBDC308676B}" presName="sibTrans" presStyleLbl="sibTrans2D1" presStyleIdx="1" presStyleCnt="4"/>
      <dgm:spPr/>
      <dgm:t>
        <a:bodyPr/>
        <a:lstStyle/>
        <a:p>
          <a:endParaRPr lang="nl-NL"/>
        </a:p>
      </dgm:t>
    </dgm:pt>
    <dgm:pt modelId="{9479ADE6-5693-477E-B349-8466E33DD935}" type="pres">
      <dgm:prSet presAssocID="{00EA090B-5B00-41DB-984B-E41896ECAC1C}" presName="node" presStyleLbl="node1" presStyleIdx="2" presStyleCnt="4">
        <dgm:presLayoutVars>
          <dgm:bulletEnabled val="1"/>
        </dgm:presLayoutVars>
      </dgm:prSet>
      <dgm:spPr/>
      <dgm:t>
        <a:bodyPr/>
        <a:lstStyle/>
        <a:p>
          <a:endParaRPr lang="nl-NL"/>
        </a:p>
      </dgm:t>
    </dgm:pt>
    <dgm:pt modelId="{BC823612-5F50-4FC1-8CC9-3923E32167B8}" type="pres">
      <dgm:prSet presAssocID="{00EA090B-5B00-41DB-984B-E41896ECAC1C}" presName="dummy" presStyleCnt="0"/>
      <dgm:spPr/>
    </dgm:pt>
    <dgm:pt modelId="{18BC2715-8825-4CEC-AAF2-529E9729F2CB}" type="pres">
      <dgm:prSet presAssocID="{F4206073-7F31-4546-B262-B91408560A5C}" presName="sibTrans" presStyleLbl="sibTrans2D1" presStyleIdx="2" presStyleCnt="4"/>
      <dgm:spPr/>
      <dgm:t>
        <a:bodyPr/>
        <a:lstStyle/>
        <a:p>
          <a:endParaRPr lang="nl-NL"/>
        </a:p>
      </dgm:t>
    </dgm:pt>
    <dgm:pt modelId="{63E493B0-268C-4BBF-8EC8-C337E02D3A81}" type="pres">
      <dgm:prSet presAssocID="{F79BA78A-7E15-4B96-8EA3-CCB36BAFC9FC}" presName="node" presStyleLbl="node1" presStyleIdx="3" presStyleCnt="4">
        <dgm:presLayoutVars>
          <dgm:bulletEnabled val="1"/>
        </dgm:presLayoutVars>
      </dgm:prSet>
      <dgm:spPr/>
      <dgm:t>
        <a:bodyPr/>
        <a:lstStyle/>
        <a:p>
          <a:endParaRPr lang="nl-NL"/>
        </a:p>
      </dgm:t>
    </dgm:pt>
    <dgm:pt modelId="{CF3B5879-95CE-42E1-B2BD-33C90134DE1F}" type="pres">
      <dgm:prSet presAssocID="{F79BA78A-7E15-4B96-8EA3-CCB36BAFC9FC}" presName="dummy" presStyleCnt="0"/>
      <dgm:spPr/>
    </dgm:pt>
    <dgm:pt modelId="{8D6C3F31-C457-41CC-B6E7-72215D96282F}" type="pres">
      <dgm:prSet presAssocID="{9958F174-C692-4B86-8792-BE54A19419B1}" presName="sibTrans" presStyleLbl="sibTrans2D1" presStyleIdx="3" presStyleCnt="4"/>
      <dgm:spPr/>
      <dgm:t>
        <a:bodyPr/>
        <a:lstStyle/>
        <a:p>
          <a:endParaRPr lang="nl-NL"/>
        </a:p>
      </dgm:t>
    </dgm:pt>
  </dgm:ptLst>
  <dgm:cxnLst>
    <dgm:cxn modelId="{D9155796-97AD-4529-8CF0-B57F085EC93A}" type="presOf" srcId="{00EA090B-5B00-41DB-984B-E41896ECAC1C}" destId="{9479ADE6-5693-477E-B349-8466E33DD935}" srcOrd="0" destOrd="0" presId="urn:microsoft.com/office/officeart/2005/8/layout/radial6"/>
    <dgm:cxn modelId="{A91992D6-A0DD-4A14-8529-7BBEF31A48A5}" type="presOf" srcId="{6535863D-3713-4297-9FD7-DBBDC308676B}" destId="{2B8BA61B-B39B-4860-9CC0-1E2C3B0631E9}" srcOrd="0" destOrd="0" presId="urn:microsoft.com/office/officeart/2005/8/layout/radial6"/>
    <dgm:cxn modelId="{9BD1612E-7150-432E-96BF-A9A60D18120A}" type="presOf" srcId="{2D2534A8-EFE2-4626-8B7C-1EAB4C5D2180}" destId="{E2FA25AF-8EE9-4462-8F97-455A2A306068}" srcOrd="0" destOrd="0" presId="urn:microsoft.com/office/officeart/2005/8/layout/radial6"/>
    <dgm:cxn modelId="{AA329025-89BC-4E02-A1B6-596EB0720559}" type="presOf" srcId="{F4206073-7F31-4546-B262-B91408560A5C}" destId="{18BC2715-8825-4CEC-AAF2-529E9729F2CB}" srcOrd="0" destOrd="0" presId="urn:microsoft.com/office/officeart/2005/8/layout/radial6"/>
    <dgm:cxn modelId="{68A75B0B-ED9D-4C62-A5C6-4115F2BA4243}" type="presOf" srcId="{2A2D92BE-94E2-4D5E-9EED-5381B9F368AE}" destId="{F3C2E109-4F5E-4025-B6DC-40515E5EBCCA}" srcOrd="0" destOrd="0" presId="urn:microsoft.com/office/officeart/2005/8/layout/radial6"/>
    <dgm:cxn modelId="{F5107FE1-1316-4765-BA93-4950133A09C1}" type="presOf" srcId="{F79BA78A-7E15-4B96-8EA3-CCB36BAFC9FC}" destId="{63E493B0-268C-4BBF-8EC8-C337E02D3A81}" srcOrd="0" destOrd="0" presId="urn:microsoft.com/office/officeart/2005/8/layout/radial6"/>
    <dgm:cxn modelId="{6AC84774-568D-4A52-8CB3-5737F2B97913}" type="presOf" srcId="{9958F174-C692-4B86-8792-BE54A19419B1}" destId="{8D6C3F31-C457-41CC-B6E7-72215D96282F}" srcOrd="0" destOrd="0" presId="urn:microsoft.com/office/officeart/2005/8/layout/radial6"/>
    <dgm:cxn modelId="{011EF5AF-21EE-4C0F-98D2-842CDFFE2853}" type="presOf" srcId="{B3F8C8A0-0AEE-445C-A338-734647222764}" destId="{425A4E5B-5E4B-405D-8313-4268F559CA17}" srcOrd="0" destOrd="0" presId="urn:microsoft.com/office/officeart/2005/8/layout/radial6"/>
    <dgm:cxn modelId="{2C56C623-E836-4463-9E0E-7AF78435D686}" srcId="{2A2D92BE-94E2-4D5E-9EED-5381B9F368AE}" destId="{00EA090B-5B00-41DB-984B-E41896ECAC1C}" srcOrd="2" destOrd="0" parTransId="{A9613294-9643-4AC9-BD2F-8B95FBB56690}" sibTransId="{F4206073-7F31-4546-B262-B91408560A5C}"/>
    <dgm:cxn modelId="{E6396DAC-95C2-4539-AA8D-CCEFC2BD3E0C}" srcId="{2A2D92BE-94E2-4D5E-9EED-5381B9F368AE}" destId="{B3F8C8A0-0AEE-445C-A338-734647222764}" srcOrd="0" destOrd="0" parTransId="{85F62B59-A0A2-4A41-B889-2C4235BBD7CB}" sibTransId="{A5ADFBE1-A28E-41B6-877F-ABC9A6931A6A}"/>
    <dgm:cxn modelId="{3AECFFE2-6C3E-40EA-A835-87B5F9DC3F5B}" srcId="{2A2D92BE-94E2-4D5E-9EED-5381B9F368AE}" destId="{DF6FAED4-D38A-4C17-A099-4643A5A0A720}" srcOrd="1" destOrd="0" parTransId="{752C04FE-EBA1-40AB-860E-147A32DC6DB4}" sibTransId="{6535863D-3713-4297-9FD7-DBBDC308676B}"/>
    <dgm:cxn modelId="{5D1A5491-0A28-4614-9C93-E1A0E36A9C07}" type="presOf" srcId="{A5ADFBE1-A28E-41B6-877F-ABC9A6931A6A}" destId="{F9388986-4978-4F3E-A3C5-7D90D4CBC821}" srcOrd="0" destOrd="0" presId="urn:microsoft.com/office/officeart/2005/8/layout/radial6"/>
    <dgm:cxn modelId="{7DC62BEA-973C-455A-84DF-5470A40119A4}" type="presOf" srcId="{DF6FAED4-D38A-4C17-A099-4643A5A0A720}" destId="{B9E52F01-7E20-4794-8CE3-8A5C18673BBA}" srcOrd="0" destOrd="0" presId="urn:microsoft.com/office/officeart/2005/8/layout/radial6"/>
    <dgm:cxn modelId="{A85E2EBD-B223-431B-AB94-88E46DCA5200}" srcId="{2A2D92BE-94E2-4D5E-9EED-5381B9F368AE}" destId="{F79BA78A-7E15-4B96-8EA3-CCB36BAFC9FC}" srcOrd="3" destOrd="0" parTransId="{6C3490D8-8E9C-4184-B4E8-F609FC7ABACF}" sibTransId="{9958F174-C692-4B86-8792-BE54A19419B1}"/>
    <dgm:cxn modelId="{19DFBD9A-0642-48CA-945A-70191A4EE351}" srcId="{2D2534A8-EFE2-4626-8B7C-1EAB4C5D2180}" destId="{2A2D92BE-94E2-4D5E-9EED-5381B9F368AE}" srcOrd="0" destOrd="0" parTransId="{A870B5AD-F2CC-4772-9066-0BA64D6055F1}" sibTransId="{2DC72FB0-0CF5-4611-B90F-13404A64ECD7}"/>
    <dgm:cxn modelId="{185574F2-6FBD-4B5B-8F30-53080FA7E41F}" type="presParOf" srcId="{E2FA25AF-8EE9-4462-8F97-455A2A306068}" destId="{F3C2E109-4F5E-4025-B6DC-40515E5EBCCA}" srcOrd="0" destOrd="0" presId="urn:microsoft.com/office/officeart/2005/8/layout/radial6"/>
    <dgm:cxn modelId="{A8FA2A88-A735-464E-AF92-8BCF146347DF}" type="presParOf" srcId="{E2FA25AF-8EE9-4462-8F97-455A2A306068}" destId="{425A4E5B-5E4B-405D-8313-4268F559CA17}" srcOrd="1" destOrd="0" presId="urn:microsoft.com/office/officeart/2005/8/layout/radial6"/>
    <dgm:cxn modelId="{0ECBFC8A-AA06-4020-9241-388DC5BF33A2}" type="presParOf" srcId="{E2FA25AF-8EE9-4462-8F97-455A2A306068}" destId="{1ABFD368-5BB0-4178-B220-0449EDF569BD}" srcOrd="2" destOrd="0" presId="urn:microsoft.com/office/officeart/2005/8/layout/radial6"/>
    <dgm:cxn modelId="{E96BBF2E-7835-47D5-812B-493B87A0AECD}" type="presParOf" srcId="{E2FA25AF-8EE9-4462-8F97-455A2A306068}" destId="{F9388986-4978-4F3E-A3C5-7D90D4CBC821}" srcOrd="3" destOrd="0" presId="urn:microsoft.com/office/officeart/2005/8/layout/radial6"/>
    <dgm:cxn modelId="{06749253-A4D6-40F9-8E4B-AFBD9EBB9A01}" type="presParOf" srcId="{E2FA25AF-8EE9-4462-8F97-455A2A306068}" destId="{B9E52F01-7E20-4794-8CE3-8A5C18673BBA}" srcOrd="4" destOrd="0" presId="urn:microsoft.com/office/officeart/2005/8/layout/radial6"/>
    <dgm:cxn modelId="{A1564E07-3478-49DB-A351-FD977957EF74}" type="presParOf" srcId="{E2FA25AF-8EE9-4462-8F97-455A2A306068}" destId="{45DE30B6-38C3-473C-AB01-D980F652B8F3}" srcOrd="5" destOrd="0" presId="urn:microsoft.com/office/officeart/2005/8/layout/radial6"/>
    <dgm:cxn modelId="{A0613B79-5F00-46D5-8654-430FAE738A1B}" type="presParOf" srcId="{E2FA25AF-8EE9-4462-8F97-455A2A306068}" destId="{2B8BA61B-B39B-4860-9CC0-1E2C3B0631E9}" srcOrd="6" destOrd="0" presId="urn:microsoft.com/office/officeart/2005/8/layout/radial6"/>
    <dgm:cxn modelId="{DDA5E37B-C0FA-4534-9E27-FAF9E8AB06E7}" type="presParOf" srcId="{E2FA25AF-8EE9-4462-8F97-455A2A306068}" destId="{9479ADE6-5693-477E-B349-8466E33DD935}" srcOrd="7" destOrd="0" presId="urn:microsoft.com/office/officeart/2005/8/layout/radial6"/>
    <dgm:cxn modelId="{B97E0A62-01F9-4FC8-B123-892D96DF1679}" type="presParOf" srcId="{E2FA25AF-8EE9-4462-8F97-455A2A306068}" destId="{BC823612-5F50-4FC1-8CC9-3923E32167B8}" srcOrd="8" destOrd="0" presId="urn:microsoft.com/office/officeart/2005/8/layout/radial6"/>
    <dgm:cxn modelId="{1ECE58F6-28C8-4382-9FC6-00B2991CE6BE}" type="presParOf" srcId="{E2FA25AF-8EE9-4462-8F97-455A2A306068}" destId="{18BC2715-8825-4CEC-AAF2-529E9729F2CB}" srcOrd="9" destOrd="0" presId="urn:microsoft.com/office/officeart/2005/8/layout/radial6"/>
    <dgm:cxn modelId="{D840FBC9-338C-47A8-9C0B-578985058D18}" type="presParOf" srcId="{E2FA25AF-8EE9-4462-8F97-455A2A306068}" destId="{63E493B0-268C-4BBF-8EC8-C337E02D3A81}" srcOrd="10" destOrd="0" presId="urn:microsoft.com/office/officeart/2005/8/layout/radial6"/>
    <dgm:cxn modelId="{2F705F58-55E2-40C2-9F63-A7060AA40419}" type="presParOf" srcId="{E2FA25AF-8EE9-4462-8F97-455A2A306068}" destId="{CF3B5879-95CE-42E1-B2BD-33C90134DE1F}" srcOrd="11" destOrd="0" presId="urn:microsoft.com/office/officeart/2005/8/layout/radial6"/>
    <dgm:cxn modelId="{F46304E8-231F-4A9E-885A-7669D1EA0BAC}" type="presParOf" srcId="{E2FA25AF-8EE9-4462-8F97-455A2A306068}" destId="{8D6C3F31-C457-41CC-B6E7-72215D96282F}" srcOrd="12"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318954-FA46-4AF0-8DAC-FC34697228F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F332E6C4-2D51-4FEC-B59C-1E7241B5AAB6}">
      <dgm:prSet phldrT="[Tekst]" phldr="1"/>
      <dgm:spPr/>
      <dgm:t>
        <a:bodyPr/>
        <a:lstStyle/>
        <a:p>
          <a:endParaRPr lang="nl-NL"/>
        </a:p>
      </dgm:t>
    </dgm:pt>
    <dgm:pt modelId="{90A1E167-A211-4F25-860B-2BD7EA182B83}" type="parTrans" cxnId="{F0D38288-5F68-4B39-A5FB-89834E95F2EA}">
      <dgm:prSet/>
      <dgm:spPr/>
      <dgm:t>
        <a:bodyPr/>
        <a:lstStyle/>
        <a:p>
          <a:endParaRPr lang="nl-NL"/>
        </a:p>
      </dgm:t>
    </dgm:pt>
    <dgm:pt modelId="{697C684F-FF23-4FC8-A0DB-DF4CB907DB59}" type="sibTrans" cxnId="{F0D38288-5F68-4B39-A5FB-89834E95F2EA}">
      <dgm:prSet/>
      <dgm:spPr/>
      <dgm:t>
        <a:bodyPr/>
        <a:lstStyle/>
        <a:p>
          <a:endParaRPr lang="nl-NL"/>
        </a:p>
      </dgm:t>
    </dgm:pt>
    <dgm:pt modelId="{1DF9AA0E-77CF-4E9F-8E13-F79CA04C7381}">
      <dgm:prSet phldrT="[Tekst]" phldr="1"/>
      <dgm:spPr/>
      <dgm:t>
        <a:bodyPr/>
        <a:lstStyle/>
        <a:p>
          <a:endParaRPr lang="nl-NL"/>
        </a:p>
      </dgm:t>
    </dgm:pt>
    <dgm:pt modelId="{00C44546-38A9-417D-8EDC-9470F2A22E67}" type="parTrans" cxnId="{75E51FCD-8367-481F-9268-0C3C057AABF0}">
      <dgm:prSet/>
      <dgm:spPr/>
      <dgm:t>
        <a:bodyPr/>
        <a:lstStyle/>
        <a:p>
          <a:endParaRPr lang="nl-NL"/>
        </a:p>
      </dgm:t>
    </dgm:pt>
    <dgm:pt modelId="{DE082F04-FD46-4E6B-9D09-610F213263DA}" type="sibTrans" cxnId="{75E51FCD-8367-481F-9268-0C3C057AABF0}">
      <dgm:prSet/>
      <dgm:spPr/>
      <dgm:t>
        <a:bodyPr/>
        <a:lstStyle/>
        <a:p>
          <a:endParaRPr lang="nl-NL"/>
        </a:p>
      </dgm:t>
    </dgm:pt>
    <dgm:pt modelId="{66898D46-92D8-4148-BBD5-D70000F5CD66}">
      <dgm:prSet phldrT="[Tekst]" phldr="1"/>
      <dgm:spPr/>
      <dgm:t>
        <a:bodyPr/>
        <a:lstStyle/>
        <a:p>
          <a:endParaRPr lang="nl-NL"/>
        </a:p>
      </dgm:t>
    </dgm:pt>
    <dgm:pt modelId="{82F2CE86-9965-4ABE-A35B-E83A2FE1B223}" type="parTrans" cxnId="{76D32FD1-BF93-42AF-82EE-C57A70924387}">
      <dgm:prSet/>
      <dgm:spPr/>
      <dgm:t>
        <a:bodyPr/>
        <a:lstStyle/>
        <a:p>
          <a:endParaRPr lang="nl-NL"/>
        </a:p>
      </dgm:t>
    </dgm:pt>
    <dgm:pt modelId="{49DD7BD3-34DD-499F-945D-6946A3FF9F23}" type="sibTrans" cxnId="{76D32FD1-BF93-42AF-82EE-C57A70924387}">
      <dgm:prSet/>
      <dgm:spPr/>
      <dgm:t>
        <a:bodyPr/>
        <a:lstStyle/>
        <a:p>
          <a:endParaRPr lang="nl-NL"/>
        </a:p>
      </dgm:t>
    </dgm:pt>
    <dgm:pt modelId="{1AB3DE68-DE48-4303-8D99-447F505507BF}">
      <dgm:prSet phldrT="[Tekst]" phldr="1"/>
      <dgm:spPr/>
      <dgm:t>
        <a:bodyPr/>
        <a:lstStyle/>
        <a:p>
          <a:endParaRPr lang="nl-NL"/>
        </a:p>
      </dgm:t>
    </dgm:pt>
    <dgm:pt modelId="{ED74500E-E084-4AAA-9757-BEEA7B862000}" type="parTrans" cxnId="{CBB0F787-4670-4825-AA11-06C29E9F07DD}">
      <dgm:prSet/>
      <dgm:spPr/>
      <dgm:t>
        <a:bodyPr/>
        <a:lstStyle/>
        <a:p>
          <a:endParaRPr lang="nl-NL"/>
        </a:p>
      </dgm:t>
    </dgm:pt>
    <dgm:pt modelId="{90A56099-B369-4B83-8FF4-16D60C503C1A}" type="sibTrans" cxnId="{CBB0F787-4670-4825-AA11-06C29E9F07DD}">
      <dgm:prSet/>
      <dgm:spPr/>
      <dgm:t>
        <a:bodyPr/>
        <a:lstStyle/>
        <a:p>
          <a:endParaRPr lang="nl-NL"/>
        </a:p>
      </dgm:t>
    </dgm:pt>
    <dgm:pt modelId="{7C7A09B9-03B6-48E8-92C5-9C1D95CB4648}" type="pres">
      <dgm:prSet presAssocID="{6B318954-FA46-4AF0-8DAC-FC34697228F1}" presName="cycle" presStyleCnt="0">
        <dgm:presLayoutVars>
          <dgm:chMax val="1"/>
          <dgm:dir/>
          <dgm:animLvl val="ctr"/>
          <dgm:resizeHandles val="exact"/>
        </dgm:presLayoutVars>
      </dgm:prSet>
      <dgm:spPr/>
      <dgm:t>
        <a:bodyPr/>
        <a:lstStyle/>
        <a:p>
          <a:endParaRPr lang="nl-NL"/>
        </a:p>
      </dgm:t>
    </dgm:pt>
    <dgm:pt modelId="{A83C8AC4-345B-4878-AF6C-B5773A2E6169}" type="pres">
      <dgm:prSet presAssocID="{F332E6C4-2D51-4FEC-B59C-1E7241B5AAB6}" presName="centerShape" presStyleLbl="node0" presStyleIdx="0" presStyleCnt="1" custScaleX="75475" custScaleY="70679" custLinFactNeighborX="65357" custLinFactNeighborY="13652"/>
      <dgm:spPr/>
      <dgm:t>
        <a:bodyPr/>
        <a:lstStyle/>
        <a:p>
          <a:endParaRPr lang="nl-NL"/>
        </a:p>
      </dgm:t>
    </dgm:pt>
    <dgm:pt modelId="{FE162D41-2EE7-4702-8B9D-BD5056C3C8EA}" type="pres">
      <dgm:prSet presAssocID="{00C44546-38A9-417D-8EDC-9470F2A22E67}" presName="parTrans" presStyleLbl="bgSibTrans2D1" presStyleIdx="0" presStyleCnt="3"/>
      <dgm:spPr/>
      <dgm:t>
        <a:bodyPr/>
        <a:lstStyle/>
        <a:p>
          <a:endParaRPr lang="nl-NL"/>
        </a:p>
      </dgm:t>
    </dgm:pt>
    <dgm:pt modelId="{3BBCF035-1A08-479C-9788-F1DBB4E670B7}" type="pres">
      <dgm:prSet presAssocID="{1DF9AA0E-77CF-4E9F-8E13-F79CA04C7381}" presName="node" presStyleLbl="node1" presStyleIdx="0" presStyleCnt="3">
        <dgm:presLayoutVars>
          <dgm:bulletEnabled val="1"/>
        </dgm:presLayoutVars>
      </dgm:prSet>
      <dgm:spPr/>
      <dgm:t>
        <a:bodyPr/>
        <a:lstStyle/>
        <a:p>
          <a:endParaRPr lang="nl-NL"/>
        </a:p>
      </dgm:t>
    </dgm:pt>
    <dgm:pt modelId="{45126641-D509-4A97-AFBD-3692243F9B57}" type="pres">
      <dgm:prSet presAssocID="{82F2CE86-9965-4ABE-A35B-E83A2FE1B223}" presName="parTrans" presStyleLbl="bgSibTrans2D1" presStyleIdx="1" presStyleCnt="3"/>
      <dgm:spPr/>
      <dgm:t>
        <a:bodyPr/>
        <a:lstStyle/>
        <a:p>
          <a:endParaRPr lang="nl-NL"/>
        </a:p>
      </dgm:t>
    </dgm:pt>
    <dgm:pt modelId="{4F028A11-BA64-4826-905A-1352A200A194}" type="pres">
      <dgm:prSet presAssocID="{66898D46-92D8-4148-BBD5-D70000F5CD66}" presName="node" presStyleLbl="node1" presStyleIdx="1" presStyleCnt="3">
        <dgm:presLayoutVars>
          <dgm:bulletEnabled val="1"/>
        </dgm:presLayoutVars>
      </dgm:prSet>
      <dgm:spPr/>
      <dgm:t>
        <a:bodyPr/>
        <a:lstStyle/>
        <a:p>
          <a:endParaRPr lang="nl-NL"/>
        </a:p>
      </dgm:t>
    </dgm:pt>
    <dgm:pt modelId="{492D8DBA-2824-4CF7-A973-BFA9194220DB}" type="pres">
      <dgm:prSet presAssocID="{ED74500E-E084-4AAA-9757-BEEA7B862000}" presName="parTrans" presStyleLbl="bgSibTrans2D1" presStyleIdx="2" presStyleCnt="3"/>
      <dgm:spPr/>
      <dgm:t>
        <a:bodyPr/>
        <a:lstStyle/>
        <a:p>
          <a:endParaRPr lang="nl-NL"/>
        </a:p>
      </dgm:t>
    </dgm:pt>
    <dgm:pt modelId="{FABCCD30-73FB-4AEF-B1E0-1049055EAB31}" type="pres">
      <dgm:prSet presAssocID="{1AB3DE68-DE48-4303-8D99-447F505507BF}" presName="node" presStyleLbl="node1" presStyleIdx="2" presStyleCnt="3">
        <dgm:presLayoutVars>
          <dgm:bulletEnabled val="1"/>
        </dgm:presLayoutVars>
      </dgm:prSet>
      <dgm:spPr/>
      <dgm:t>
        <a:bodyPr/>
        <a:lstStyle/>
        <a:p>
          <a:endParaRPr lang="nl-NL"/>
        </a:p>
      </dgm:t>
    </dgm:pt>
  </dgm:ptLst>
  <dgm:cxnLst>
    <dgm:cxn modelId="{AA156A72-49EB-4C6E-8ABF-AA24DE1E70AE}" type="presOf" srcId="{00C44546-38A9-417D-8EDC-9470F2A22E67}" destId="{FE162D41-2EE7-4702-8B9D-BD5056C3C8EA}" srcOrd="0" destOrd="0" presId="urn:microsoft.com/office/officeart/2005/8/layout/radial4"/>
    <dgm:cxn modelId="{F0D38288-5F68-4B39-A5FB-89834E95F2EA}" srcId="{6B318954-FA46-4AF0-8DAC-FC34697228F1}" destId="{F332E6C4-2D51-4FEC-B59C-1E7241B5AAB6}" srcOrd="0" destOrd="0" parTransId="{90A1E167-A211-4F25-860B-2BD7EA182B83}" sibTransId="{697C684F-FF23-4FC8-A0DB-DF4CB907DB59}"/>
    <dgm:cxn modelId="{2D02CAA2-05C3-440E-AEE7-21640A0F1D5F}" type="presOf" srcId="{1AB3DE68-DE48-4303-8D99-447F505507BF}" destId="{FABCCD30-73FB-4AEF-B1E0-1049055EAB31}" srcOrd="0" destOrd="0" presId="urn:microsoft.com/office/officeart/2005/8/layout/radial4"/>
    <dgm:cxn modelId="{36A38A42-DA78-4B4F-8B43-65613BACFE92}" type="presOf" srcId="{6B318954-FA46-4AF0-8DAC-FC34697228F1}" destId="{7C7A09B9-03B6-48E8-92C5-9C1D95CB4648}" srcOrd="0" destOrd="0" presId="urn:microsoft.com/office/officeart/2005/8/layout/radial4"/>
    <dgm:cxn modelId="{CBB0F787-4670-4825-AA11-06C29E9F07DD}" srcId="{F332E6C4-2D51-4FEC-B59C-1E7241B5AAB6}" destId="{1AB3DE68-DE48-4303-8D99-447F505507BF}" srcOrd="2" destOrd="0" parTransId="{ED74500E-E084-4AAA-9757-BEEA7B862000}" sibTransId="{90A56099-B369-4B83-8FF4-16D60C503C1A}"/>
    <dgm:cxn modelId="{0BE607E4-13BA-4D82-97D3-BEDECD16034A}" type="presOf" srcId="{66898D46-92D8-4148-BBD5-D70000F5CD66}" destId="{4F028A11-BA64-4826-905A-1352A200A194}" srcOrd="0" destOrd="0" presId="urn:microsoft.com/office/officeart/2005/8/layout/radial4"/>
    <dgm:cxn modelId="{76D32FD1-BF93-42AF-82EE-C57A70924387}" srcId="{F332E6C4-2D51-4FEC-B59C-1E7241B5AAB6}" destId="{66898D46-92D8-4148-BBD5-D70000F5CD66}" srcOrd="1" destOrd="0" parTransId="{82F2CE86-9965-4ABE-A35B-E83A2FE1B223}" sibTransId="{49DD7BD3-34DD-499F-945D-6946A3FF9F23}"/>
    <dgm:cxn modelId="{4DC6A35B-054D-47A7-860A-6F2E16A561A8}" type="presOf" srcId="{82F2CE86-9965-4ABE-A35B-E83A2FE1B223}" destId="{45126641-D509-4A97-AFBD-3692243F9B57}" srcOrd="0" destOrd="0" presId="urn:microsoft.com/office/officeart/2005/8/layout/radial4"/>
    <dgm:cxn modelId="{85ACABE7-F0EF-4869-8CA9-7E84A331D6CC}" type="presOf" srcId="{ED74500E-E084-4AAA-9757-BEEA7B862000}" destId="{492D8DBA-2824-4CF7-A973-BFA9194220DB}" srcOrd="0" destOrd="0" presId="urn:microsoft.com/office/officeart/2005/8/layout/radial4"/>
    <dgm:cxn modelId="{2F2DF624-F1E8-4E98-A65F-C74C3CC767E8}" type="presOf" srcId="{1DF9AA0E-77CF-4E9F-8E13-F79CA04C7381}" destId="{3BBCF035-1A08-479C-9788-F1DBB4E670B7}" srcOrd="0" destOrd="0" presId="urn:microsoft.com/office/officeart/2005/8/layout/radial4"/>
    <dgm:cxn modelId="{76B5C2D7-3E12-47D5-A8F8-ECB733AAF557}" type="presOf" srcId="{F332E6C4-2D51-4FEC-B59C-1E7241B5AAB6}" destId="{A83C8AC4-345B-4878-AF6C-B5773A2E6169}" srcOrd="0" destOrd="0" presId="urn:microsoft.com/office/officeart/2005/8/layout/radial4"/>
    <dgm:cxn modelId="{75E51FCD-8367-481F-9268-0C3C057AABF0}" srcId="{F332E6C4-2D51-4FEC-B59C-1E7241B5AAB6}" destId="{1DF9AA0E-77CF-4E9F-8E13-F79CA04C7381}" srcOrd="0" destOrd="0" parTransId="{00C44546-38A9-417D-8EDC-9470F2A22E67}" sibTransId="{DE082F04-FD46-4E6B-9D09-610F213263DA}"/>
    <dgm:cxn modelId="{77164F17-A854-4341-BF01-50FEC1FB280B}" type="presParOf" srcId="{7C7A09B9-03B6-48E8-92C5-9C1D95CB4648}" destId="{A83C8AC4-345B-4878-AF6C-B5773A2E6169}" srcOrd="0" destOrd="0" presId="urn:microsoft.com/office/officeart/2005/8/layout/radial4"/>
    <dgm:cxn modelId="{BBC76BD8-5E8D-40EB-B73E-DCD898C30B7D}" type="presParOf" srcId="{7C7A09B9-03B6-48E8-92C5-9C1D95CB4648}" destId="{FE162D41-2EE7-4702-8B9D-BD5056C3C8EA}" srcOrd="1" destOrd="0" presId="urn:microsoft.com/office/officeart/2005/8/layout/radial4"/>
    <dgm:cxn modelId="{D3321426-DC18-4426-A0AA-A5DE3A9276C7}" type="presParOf" srcId="{7C7A09B9-03B6-48E8-92C5-9C1D95CB4648}" destId="{3BBCF035-1A08-479C-9788-F1DBB4E670B7}" srcOrd="2" destOrd="0" presId="urn:microsoft.com/office/officeart/2005/8/layout/radial4"/>
    <dgm:cxn modelId="{A1EFD601-A991-4978-B823-7F2EE298E76D}" type="presParOf" srcId="{7C7A09B9-03B6-48E8-92C5-9C1D95CB4648}" destId="{45126641-D509-4A97-AFBD-3692243F9B57}" srcOrd="3" destOrd="0" presId="urn:microsoft.com/office/officeart/2005/8/layout/radial4"/>
    <dgm:cxn modelId="{E281D47F-C7D4-4920-A4B0-3E57BB265AC6}" type="presParOf" srcId="{7C7A09B9-03B6-48E8-92C5-9C1D95CB4648}" destId="{4F028A11-BA64-4826-905A-1352A200A194}" srcOrd="4" destOrd="0" presId="urn:microsoft.com/office/officeart/2005/8/layout/radial4"/>
    <dgm:cxn modelId="{F0B9E7E1-EA46-4E25-A01F-6ACDF6F5B909}" type="presParOf" srcId="{7C7A09B9-03B6-48E8-92C5-9C1D95CB4648}" destId="{492D8DBA-2824-4CF7-A973-BFA9194220DB}" srcOrd="5" destOrd="0" presId="urn:microsoft.com/office/officeart/2005/8/layout/radial4"/>
    <dgm:cxn modelId="{493D79C4-4F50-49CC-A496-06DA230ED351}" type="presParOf" srcId="{7C7A09B9-03B6-48E8-92C5-9C1D95CB4648}" destId="{FABCCD30-73FB-4AEF-B1E0-1049055EAB31}"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76696-D1F6-4801-A9D6-09E38AD6DBC6}" type="datetimeFigureOut">
              <a:rPr lang="nl-NL" smtClean="0"/>
              <a:t>14-3-2018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3DD372-CCE2-49CB-B568-0B0ACBDF13F2}" type="slidenum">
              <a:rPr lang="nl-NL" smtClean="0"/>
              <a:t>‹nr.›</a:t>
            </a:fld>
            <a:endParaRPr lang="nl-NL"/>
          </a:p>
        </p:txBody>
      </p:sp>
    </p:spTree>
    <p:extLst>
      <p:ext uri="{BB962C8B-B14F-4D97-AF65-F5344CB8AC3E}">
        <p14:creationId xmlns:p14="http://schemas.microsoft.com/office/powerpoint/2010/main" val="1516716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HWyTD2fkxn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Voorstellen, vertellen over EVP  en trainers</a:t>
            </a:r>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1</a:t>
            </a:fld>
            <a:endParaRPr lang="nl-NL"/>
          </a:p>
        </p:txBody>
      </p:sp>
    </p:spTree>
    <p:extLst>
      <p:ext uri="{BB962C8B-B14F-4D97-AF65-F5344CB8AC3E}">
        <p14:creationId xmlns:p14="http://schemas.microsoft.com/office/powerpoint/2010/main" val="1363061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Stappen</a:t>
            </a:r>
            <a:r>
              <a:rPr lang="nl-NL" baseline="0" dirty="0" smtClean="0"/>
              <a:t> doornemen, voorbeelden ad hand van de vorige casus</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10</a:t>
            </a:fld>
            <a:endParaRPr lang="nl-NL"/>
          </a:p>
        </p:txBody>
      </p:sp>
    </p:spTree>
    <p:extLst>
      <p:ext uri="{BB962C8B-B14F-4D97-AF65-F5344CB8AC3E}">
        <p14:creationId xmlns:p14="http://schemas.microsoft.com/office/powerpoint/2010/main" val="16456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Wat komt er op per stap?</a:t>
            </a:r>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11</a:t>
            </a:fld>
            <a:endParaRPr lang="nl-NL"/>
          </a:p>
        </p:txBody>
      </p:sp>
    </p:spTree>
    <p:extLst>
      <p:ext uri="{BB962C8B-B14F-4D97-AF65-F5344CB8AC3E}">
        <p14:creationId xmlns:p14="http://schemas.microsoft.com/office/powerpoint/2010/main" val="16456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Casus; doel is te komen tot welke concrete stappen ALTIJD belangrijk zijn</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Plenair;</a:t>
            </a:r>
            <a:r>
              <a:rPr lang="nl-NL" sz="1200" kern="1200" baseline="0" dirty="0" smtClean="0">
                <a:solidFill>
                  <a:schemeClr val="tx1"/>
                </a:solidFill>
                <a:effectLst/>
                <a:latin typeface="+mn-lt"/>
                <a:ea typeface="+mn-ea"/>
                <a:cs typeface="+mn-cs"/>
              </a:rPr>
              <a:t> </a:t>
            </a:r>
          </a:p>
          <a:p>
            <a:pPr marL="171450" indent="-171450">
              <a:buFontTx/>
              <a:buChar char="-"/>
            </a:pPr>
            <a:r>
              <a:rPr lang="nl-NL" sz="1200" kern="1200" baseline="0" dirty="0" smtClean="0">
                <a:solidFill>
                  <a:schemeClr val="tx1"/>
                </a:solidFill>
                <a:effectLst/>
                <a:latin typeface="+mn-lt"/>
                <a:ea typeface="+mn-ea"/>
                <a:cs typeface="+mn-cs"/>
              </a:rPr>
              <a:t>Wat doet dit met je?</a:t>
            </a:r>
          </a:p>
          <a:p>
            <a:pPr marL="171450" indent="-171450">
              <a:buFontTx/>
              <a:buChar char="-"/>
            </a:pPr>
            <a:r>
              <a:rPr lang="nl-NL" sz="1200" kern="1200" baseline="0" dirty="0" smtClean="0">
                <a:solidFill>
                  <a:schemeClr val="tx1"/>
                </a:solidFill>
                <a:effectLst/>
                <a:latin typeface="+mn-lt"/>
                <a:ea typeface="+mn-ea"/>
                <a:cs typeface="+mn-cs"/>
              </a:rPr>
              <a:t>Wat zou je eerste reactie zijn?</a:t>
            </a:r>
          </a:p>
          <a:p>
            <a:r>
              <a:rPr lang="nl-NL" baseline="0" dirty="0" smtClean="0"/>
              <a:t>- Per stap bespreken:</a:t>
            </a:r>
          </a:p>
          <a:p>
            <a:r>
              <a:rPr lang="nl-NL" dirty="0" smtClean="0"/>
              <a:t>Erkenning</a:t>
            </a:r>
          </a:p>
          <a:p>
            <a:r>
              <a:rPr lang="nl-NL" dirty="0" smtClean="0"/>
              <a:t>Openheid </a:t>
            </a:r>
          </a:p>
          <a:p>
            <a:r>
              <a:rPr lang="nl-NL" dirty="0" smtClean="0"/>
              <a:t>Duidelijkheid</a:t>
            </a:r>
          </a:p>
          <a:p>
            <a:r>
              <a:rPr lang="nl-NL" dirty="0" smtClean="0"/>
              <a:t>Snelheid</a:t>
            </a:r>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12</a:t>
            </a:fld>
            <a:endParaRPr lang="nl-NL"/>
          </a:p>
        </p:txBody>
      </p:sp>
    </p:spTree>
    <p:extLst>
      <p:ext uri="{BB962C8B-B14F-4D97-AF65-F5344CB8AC3E}">
        <p14:creationId xmlns:p14="http://schemas.microsoft.com/office/powerpoint/2010/main" val="3108032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13</a:t>
            </a:fld>
            <a:endParaRPr lang="nl-NL"/>
          </a:p>
        </p:txBody>
      </p:sp>
    </p:spTree>
    <p:extLst>
      <p:ext uri="{BB962C8B-B14F-4D97-AF65-F5344CB8AC3E}">
        <p14:creationId xmlns:p14="http://schemas.microsoft.com/office/powerpoint/2010/main" val="114643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Stel het blijkt dat dit meisje te maken heeft</a:t>
            </a:r>
            <a:r>
              <a:rPr lang="nl-NL" baseline="0" dirty="0" smtClean="0"/>
              <a:t> met aangeeft bij de leerkracht aangeeft dat ze gecontroleerd wordt door haar vader, niet buiten mag komen na schooltijd, en beperkt wordt in haar vrijheid.</a:t>
            </a:r>
            <a:endParaRPr lang="nl-NL" dirty="0" smtClean="0"/>
          </a:p>
          <a:p>
            <a:r>
              <a:rPr lang="nl-NL" baseline="0" dirty="0" smtClean="0"/>
              <a:t>je maakt je zorgen, en wilt hier iets mee doen.</a:t>
            </a:r>
          </a:p>
          <a:p>
            <a:endParaRPr lang="nl-NL" baseline="0" dirty="0" smtClean="0"/>
          </a:p>
          <a:p>
            <a:r>
              <a:rPr lang="nl-NL" dirty="0" smtClean="0"/>
              <a:t>Wat is de meldcode?</a:t>
            </a:r>
          </a:p>
          <a:p>
            <a:r>
              <a:rPr lang="nl-NL" dirty="0" smtClean="0"/>
              <a:t>Welke verplichtingen horen hierbij?</a:t>
            </a:r>
          </a:p>
          <a:p>
            <a:pPr lvl="1"/>
            <a:endParaRPr lang="nl-NL" altLang="nl-NL" dirty="0" smtClean="0">
              <a:latin typeface="Helvetica" pitchFamily="-1" charset="0"/>
            </a:endParaRPr>
          </a:p>
          <a:p>
            <a:pPr lvl="1"/>
            <a:r>
              <a:rPr lang="nl-NL" altLang="nl-NL" dirty="0" smtClean="0">
                <a:latin typeface="Helvetica" pitchFamily="-1" charset="0"/>
              </a:rPr>
              <a:t>Vanaf 2013 is de Wet Meldcode Huiselijk Geweld en Kindermishandeling verplicht.</a:t>
            </a:r>
          </a:p>
          <a:p>
            <a:pPr lvl="1"/>
            <a:r>
              <a:rPr lang="nl-NL" altLang="nl-NL" dirty="0" smtClean="0">
                <a:latin typeface="Helvetica" pitchFamily="-1" charset="0"/>
              </a:rPr>
              <a:t>Voor alle doelgroepen die met kinderen, ouders en ouderen werken.</a:t>
            </a:r>
          </a:p>
          <a:p>
            <a:pPr lvl="1"/>
            <a:r>
              <a:rPr lang="nl-NL" altLang="nl-NL" dirty="0" smtClean="0">
                <a:latin typeface="Helvetica" pitchFamily="-1" charset="0"/>
              </a:rPr>
              <a:t>De organisatie wordt verplicht om met de meldcode te werken bij zorg rondom een kind/jongere en/of oudere</a:t>
            </a:r>
          </a:p>
          <a:p>
            <a:pPr lvl="1"/>
            <a:endParaRPr lang="nl-NL" altLang="nl-NL" dirty="0" smtClean="0">
              <a:latin typeface="Helvetica" pitchFamily="-1" charset="0"/>
            </a:endParaRPr>
          </a:p>
          <a:p>
            <a:pPr marL="0" indent="0"/>
            <a:r>
              <a:rPr lang="en-US" altLang="nl-NL" dirty="0" err="1" smtClean="0">
                <a:latin typeface="Helvetica" pitchFamily="-1" charset="0"/>
              </a:rPr>
              <a:t>Verplichting</a:t>
            </a:r>
            <a:r>
              <a:rPr lang="en-US" altLang="nl-NL" dirty="0" smtClean="0">
                <a:latin typeface="Helvetica" pitchFamily="-1" charset="0"/>
              </a:rPr>
              <a:t> </a:t>
            </a:r>
            <a:r>
              <a:rPr lang="en-US" altLang="nl-NL" dirty="0" err="1" smtClean="0">
                <a:latin typeface="Helvetica" pitchFamily="-1" charset="0"/>
              </a:rPr>
              <a:t>voor</a:t>
            </a:r>
            <a:r>
              <a:rPr lang="en-US" altLang="nl-NL" dirty="0" smtClean="0">
                <a:latin typeface="Helvetica" pitchFamily="-1" charset="0"/>
              </a:rPr>
              <a:t> </a:t>
            </a:r>
            <a:r>
              <a:rPr lang="en-US" altLang="nl-NL" dirty="0" err="1" smtClean="0">
                <a:latin typeface="Helvetica" pitchFamily="-1" charset="0"/>
              </a:rPr>
              <a:t>organisatie</a:t>
            </a:r>
            <a:r>
              <a:rPr lang="en-US" altLang="nl-NL" dirty="0" smtClean="0">
                <a:latin typeface="Helvetica" pitchFamily="-1" charset="0"/>
              </a:rPr>
              <a:t>:</a:t>
            </a:r>
          </a:p>
          <a:p>
            <a:pPr lvl="1"/>
            <a:r>
              <a:rPr lang="nl-NL" altLang="nl-NL" dirty="0" smtClean="0">
                <a:latin typeface="Helvetica" pitchFamily="-1" charset="0"/>
              </a:rPr>
              <a:t>Het hebben van een protocol</a:t>
            </a:r>
          </a:p>
          <a:p>
            <a:pPr lvl="1"/>
            <a:r>
              <a:rPr lang="nl-NL" altLang="nl-NL" dirty="0" smtClean="0">
                <a:latin typeface="Helvetica" pitchFamily="-1" charset="0"/>
              </a:rPr>
              <a:t>Verplichting om de meldcode te hanteren</a:t>
            </a:r>
          </a:p>
          <a:p>
            <a:pPr lvl="1"/>
            <a:r>
              <a:rPr lang="nl-NL" altLang="nl-NL" dirty="0" smtClean="0">
                <a:latin typeface="Helvetica" pitchFamily="-1" charset="0"/>
              </a:rPr>
              <a:t>Binnen de organisatie een (of meerdere) deskundig persoon (</a:t>
            </a:r>
            <a:r>
              <a:rPr lang="nl-NL" altLang="nl-NL" dirty="0" err="1" smtClean="0">
                <a:latin typeface="Helvetica" pitchFamily="-1" charset="0"/>
              </a:rPr>
              <a:t>aandachtsfunctionaris</a:t>
            </a:r>
            <a:r>
              <a:rPr lang="nl-NL" altLang="nl-NL" dirty="0" smtClean="0">
                <a:latin typeface="Helvetica" pitchFamily="-1" charset="0"/>
              </a:rPr>
              <a:t>)</a:t>
            </a:r>
          </a:p>
          <a:p>
            <a:pPr lvl="1"/>
            <a:r>
              <a:rPr lang="nl-NL" altLang="nl-NL" dirty="0" smtClean="0">
                <a:latin typeface="Helvetica" pitchFamily="-1" charset="0"/>
              </a:rPr>
              <a:t>Deskundigheid op signaleren bij de medewerkers</a:t>
            </a:r>
          </a:p>
          <a:p>
            <a:pPr lvl="1"/>
            <a:r>
              <a:rPr lang="nl-NL" altLang="nl-NL" dirty="0" smtClean="0">
                <a:latin typeface="Helvetica" pitchFamily="-1" charset="0"/>
              </a:rPr>
              <a:t>De meldcode borgen</a:t>
            </a:r>
          </a:p>
          <a:p>
            <a:pPr lvl="1"/>
            <a:r>
              <a:rPr lang="nl-NL" altLang="nl-NL" dirty="0" smtClean="0">
                <a:latin typeface="Helvetica" pitchFamily="-1" charset="0"/>
              </a:rPr>
              <a:t>Bekend moet zijn ‘wie wat doet’ in welke stappen</a:t>
            </a:r>
          </a:p>
          <a:p>
            <a:pPr lvl="1"/>
            <a:r>
              <a:rPr lang="nl-NL" altLang="nl-NL" dirty="0" smtClean="0">
                <a:latin typeface="Helvetica" pitchFamily="-1" charset="0"/>
              </a:rPr>
              <a:t>Bekend moet zijn wie ‘beslist’ over wel/niet melden</a:t>
            </a:r>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14</a:t>
            </a:fld>
            <a:endParaRPr lang="nl-NL"/>
          </a:p>
        </p:txBody>
      </p:sp>
    </p:spTree>
    <p:extLst>
      <p:ext uri="{BB962C8B-B14F-4D97-AF65-F5344CB8AC3E}">
        <p14:creationId xmlns:p14="http://schemas.microsoft.com/office/powerpoint/2010/main" val="2892755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Zijn jullie bekend met deze stappen?</a:t>
            </a:r>
          </a:p>
          <a:p>
            <a:r>
              <a:rPr lang="nl-NL" dirty="0" smtClean="0"/>
              <a:t>Welke</a:t>
            </a:r>
            <a:r>
              <a:rPr lang="nl-NL" baseline="0" dirty="0" smtClean="0"/>
              <a:t> vind je het moeilijkst en waarom?</a:t>
            </a:r>
          </a:p>
          <a:p>
            <a:endParaRPr lang="nl-NL" baseline="0" dirty="0" smtClean="0"/>
          </a:p>
          <a:p>
            <a:r>
              <a:rPr lang="nl-NL" baseline="0" dirty="0" smtClean="0"/>
              <a:t>Uitdelen materialen (signalenlijst)</a:t>
            </a:r>
          </a:p>
          <a:p>
            <a:r>
              <a:rPr lang="nl-NL" baseline="0" dirty="0" smtClean="0"/>
              <a:t>Bespreken </a:t>
            </a:r>
            <a:r>
              <a:rPr lang="nl-NL" baseline="0" dirty="0" err="1" smtClean="0"/>
              <a:t>adhv</a:t>
            </a:r>
            <a:r>
              <a:rPr lang="nl-NL" baseline="0" dirty="0" smtClean="0"/>
              <a:t> vorige casus!!!</a:t>
            </a:r>
          </a:p>
          <a:p>
            <a:endParaRPr lang="nl-NL" baseline="0" dirty="0" smtClean="0"/>
          </a:p>
          <a:p>
            <a:pPr marL="0" indent="0">
              <a:buNone/>
            </a:pPr>
            <a:r>
              <a:rPr lang="nl-NL" dirty="0" smtClean="0"/>
              <a:t>Stap 1:Maak jij je zorgen over puber casus 2, en op basis waarvan?</a:t>
            </a:r>
          </a:p>
          <a:p>
            <a:pPr marL="0" indent="0">
              <a:buNone/>
            </a:pPr>
            <a:r>
              <a:rPr lang="nl-NL" dirty="0" smtClean="0"/>
              <a:t>Welke signalen kun je nu vastleggen?</a:t>
            </a:r>
          </a:p>
          <a:p>
            <a:pPr marL="0" indent="0">
              <a:buNone/>
            </a:pPr>
            <a:r>
              <a:rPr lang="nl-NL" dirty="0" smtClean="0"/>
              <a:t>Wat zijn je volgende stappen?</a:t>
            </a:r>
          </a:p>
          <a:p>
            <a:pPr marL="0" indent="0">
              <a:buNone/>
            </a:pPr>
            <a:endParaRPr lang="nl-NL" dirty="0" smtClean="0"/>
          </a:p>
          <a:p>
            <a:pPr marL="0" indent="0">
              <a:buNone/>
            </a:pPr>
            <a:r>
              <a:rPr lang="nl-NL" dirty="0" smtClean="0"/>
              <a:t>Stap 2:</a:t>
            </a:r>
          </a:p>
          <a:p>
            <a:pPr>
              <a:buNone/>
            </a:pPr>
            <a:r>
              <a:rPr lang="nl-NL" dirty="0" smtClean="0"/>
              <a:t>Wie zou je willen consulteren en met welke vraag?</a:t>
            </a:r>
          </a:p>
          <a:p>
            <a:pPr>
              <a:buNone/>
            </a:pPr>
            <a:r>
              <a:rPr lang="nl-NL" dirty="0" smtClean="0"/>
              <a:t>Stel: degene die je geconsulteerd hebt, vind je zorgen onterecht. 	</a:t>
            </a:r>
          </a:p>
          <a:p>
            <a:pPr>
              <a:buNone/>
            </a:pPr>
            <a:r>
              <a:rPr lang="nl-NL" dirty="0" smtClean="0"/>
              <a:t>Wat is de volgende stap?</a:t>
            </a:r>
          </a:p>
          <a:p>
            <a:pPr>
              <a:buNone/>
            </a:pPr>
            <a:r>
              <a:rPr lang="nl-NL" dirty="0" smtClean="0"/>
              <a:t>Stel: degene die je geconsulteerd hebt, bevestigt je zorgen. </a:t>
            </a:r>
          </a:p>
          <a:p>
            <a:pPr>
              <a:buNone/>
            </a:pPr>
            <a:r>
              <a:rPr lang="nl-NL" dirty="0" smtClean="0"/>
              <a:t>Wat is je volgende stap?</a:t>
            </a:r>
          </a:p>
          <a:p>
            <a:pPr marL="0" indent="0">
              <a:buNone/>
            </a:pPr>
            <a:endParaRPr lang="nl-NL" dirty="0" smtClean="0"/>
          </a:p>
          <a:p>
            <a:pPr>
              <a:buNone/>
            </a:pPr>
            <a:r>
              <a:rPr lang="nl-NL" dirty="0" smtClean="0"/>
              <a:t>Stap 3:</a:t>
            </a:r>
          </a:p>
          <a:p>
            <a:pPr>
              <a:buNone/>
            </a:pPr>
            <a:r>
              <a:rPr lang="nl-NL" dirty="0" smtClean="0"/>
              <a:t>Met wie wil je een gesprek voeren?</a:t>
            </a:r>
          </a:p>
          <a:p>
            <a:pPr>
              <a:buNone/>
            </a:pPr>
            <a:r>
              <a:rPr lang="nl-NL" dirty="0" smtClean="0"/>
              <a:t>Wie voert dat gesprek?</a:t>
            </a:r>
          </a:p>
          <a:p>
            <a:pPr>
              <a:buNone/>
            </a:pPr>
            <a:r>
              <a:rPr lang="nl-NL" dirty="0" smtClean="0"/>
              <a:t>Welke onderwerpen wil je in ieder geval aan de </a:t>
            </a:r>
          </a:p>
          <a:p>
            <a:pPr>
              <a:buNone/>
            </a:pPr>
            <a:r>
              <a:rPr lang="nl-NL" dirty="0" smtClean="0"/>
              <a:t>orde stellen?</a:t>
            </a:r>
          </a:p>
          <a:p>
            <a:pPr>
              <a:buNone/>
            </a:pPr>
            <a:endParaRPr lang="nl-NL" dirty="0" smtClean="0"/>
          </a:p>
          <a:p>
            <a:pPr>
              <a:buNone/>
            </a:pPr>
            <a:r>
              <a:rPr lang="nl-NL" dirty="0" smtClean="0"/>
              <a:t>Stap 4:</a:t>
            </a:r>
          </a:p>
          <a:p>
            <a:pPr>
              <a:buNone/>
            </a:pPr>
            <a:r>
              <a:rPr lang="nl-NL" dirty="0" smtClean="0"/>
              <a:t>Wat is het risico op huiselijk geweld/ kindermishandeling?</a:t>
            </a:r>
          </a:p>
          <a:p>
            <a:pPr>
              <a:buNone/>
            </a:pPr>
            <a:r>
              <a:rPr lang="nl-NL" dirty="0" smtClean="0"/>
              <a:t>Wat is de inschatting van de aard en ernst van het geweld?</a:t>
            </a:r>
          </a:p>
          <a:p>
            <a:pPr>
              <a:buNone/>
            </a:pPr>
            <a:r>
              <a:rPr lang="nl-NL" dirty="0" smtClean="0"/>
              <a:t>Wat heb je nodig om het geweld te wegen?</a:t>
            </a:r>
          </a:p>
          <a:p>
            <a:pPr>
              <a:buNone/>
            </a:pPr>
            <a:r>
              <a:rPr lang="nl-NL" dirty="0" smtClean="0"/>
              <a:t>Wat is de uitkomst van de weging?</a:t>
            </a:r>
          </a:p>
          <a:p>
            <a:pPr>
              <a:buNone/>
            </a:pPr>
            <a:r>
              <a:rPr lang="nl-NL" dirty="0" smtClean="0"/>
              <a:t>Bij twijfel altijd overleggen met Veilig</a:t>
            </a:r>
            <a:r>
              <a:rPr lang="nl-NL" baseline="0" dirty="0" smtClean="0"/>
              <a:t> Thuis!</a:t>
            </a:r>
            <a:endParaRPr lang="nl-NL" dirty="0" smtClean="0"/>
          </a:p>
          <a:p>
            <a:pPr marL="0" indent="0">
              <a:buNone/>
            </a:pPr>
            <a:endParaRPr lang="nl-NL" dirty="0" smtClean="0"/>
          </a:p>
          <a:p>
            <a:pPr>
              <a:buNone/>
            </a:pPr>
            <a:r>
              <a:rPr lang="nl-NL" dirty="0" smtClean="0"/>
              <a:t>Stap 5:</a:t>
            </a:r>
          </a:p>
          <a:p>
            <a:pPr>
              <a:buNone/>
            </a:pPr>
            <a:r>
              <a:rPr lang="nl-NL" dirty="0" smtClean="0"/>
              <a:t>Welke beslissing neem je? Ga je zelf hulp organiseren?</a:t>
            </a:r>
          </a:p>
          <a:p>
            <a:pPr>
              <a:buNone/>
            </a:pPr>
            <a:r>
              <a:rPr lang="nl-NL" dirty="0" smtClean="0"/>
              <a:t>Zo ja voor wie en waar?</a:t>
            </a:r>
          </a:p>
          <a:p>
            <a:pPr>
              <a:buNone/>
            </a:pPr>
            <a:r>
              <a:rPr lang="nl-NL" dirty="0" smtClean="0"/>
              <a:t>Ga je melden? Zo ja, zelf of iemand anders? Wat dan?</a:t>
            </a:r>
          </a:p>
          <a:p>
            <a:pPr marL="0" indent="0">
              <a:buNone/>
            </a:pPr>
            <a:endParaRPr lang="nl-NL" dirty="0" smtClean="0"/>
          </a:p>
          <a:p>
            <a:pPr marL="0" indent="0">
              <a:buNone/>
            </a:pPr>
            <a:endParaRPr lang="nl-NL" dirty="0" smtClean="0"/>
          </a:p>
          <a:p>
            <a:pPr marL="228600" indent="-228600" eaLnBrk="1" hangingPunct="1">
              <a:spcBef>
                <a:spcPct val="0"/>
              </a:spcBef>
              <a:buFontTx/>
              <a:buAutoNum type="arabicPeriod"/>
            </a:pPr>
            <a:r>
              <a:rPr lang="nl-NL" dirty="0" smtClean="0"/>
              <a:t>Ik vraag de casusinbrengen het niet pluis gevoel te omschrijven. Wat vindt de groep? Delen jullie dit niet pluis gevoel? Zorg dat deelnemers verhelderende vragen stellen en niet suggestieve.</a:t>
            </a:r>
          </a:p>
          <a:p>
            <a:pPr marL="228600" indent="-228600" eaLnBrk="1" hangingPunct="1">
              <a:spcBef>
                <a:spcPct val="0"/>
              </a:spcBef>
              <a:buFontTx/>
              <a:buAutoNum type="arabicPeriod"/>
            </a:pPr>
            <a:r>
              <a:rPr lang="nl-NL" dirty="0" smtClean="0"/>
              <a:t>Leef je in </a:t>
            </a:r>
            <a:r>
              <a:rPr lang="nl-NL" dirty="0" err="1" smtClean="0"/>
              <a:t>in</a:t>
            </a:r>
            <a:r>
              <a:rPr lang="nl-NL" dirty="0" smtClean="0"/>
              <a:t> een situatie van collegiale consultatie. Welke vragen stel je? Laten oefenen? Ik laat zien dat er psychische, sociale en fysieke signalen </a:t>
            </a:r>
            <a:r>
              <a:rPr lang="nl-NL" dirty="0" err="1" smtClean="0"/>
              <a:t>ziijn</a:t>
            </a:r>
            <a:r>
              <a:rPr lang="nl-NL" dirty="0" smtClean="0"/>
              <a:t> die soms bewust of onbewust gezien worden. Ik vraag de groep: delen jullie nu de situatie, het niet pluis gevoel? Welke stap zou je nemen?</a:t>
            </a:r>
          </a:p>
          <a:p>
            <a:pPr marL="228600" indent="-228600" eaLnBrk="1" hangingPunct="1">
              <a:spcBef>
                <a:spcPct val="0"/>
              </a:spcBef>
              <a:buFontTx/>
              <a:buAutoNum type="arabicPeriod"/>
            </a:pPr>
            <a:r>
              <a:rPr lang="nl-NL" dirty="0" smtClean="0"/>
              <a:t>Er is vastgesteld dat er een gegronde reden is voor zorg en doen? In welke gevallen zou je het gesprek overslaan en voer je dat in later stadium?</a:t>
            </a:r>
          </a:p>
          <a:p>
            <a:pPr marL="228600" indent="-228600" eaLnBrk="1" hangingPunct="1">
              <a:spcBef>
                <a:spcPct val="0"/>
              </a:spcBef>
            </a:pPr>
            <a:r>
              <a:rPr lang="nl-NL" dirty="0" smtClean="0"/>
              <a:t>Belangrijk is om van tevoren te bespreken: wie het beste dat gesprek kan voeren, wat zijn de afspraken binnen jullie protocol?</a:t>
            </a:r>
          </a:p>
          <a:p>
            <a:pPr marL="228600" indent="-228600" eaLnBrk="1" hangingPunct="1">
              <a:spcBef>
                <a:spcPct val="0"/>
              </a:spcBef>
            </a:pPr>
            <a:r>
              <a:rPr lang="nl-NL" dirty="0" smtClean="0"/>
              <a:t>Bepaal waar en wanneer je het gesprek voert en of het doel realistisch is. Maak een inschatting over het verloop van het gesprek.</a:t>
            </a:r>
          </a:p>
          <a:p>
            <a:pPr marL="228600" indent="-228600" eaLnBrk="1" hangingPunct="1">
              <a:spcBef>
                <a:spcPct val="0"/>
              </a:spcBef>
            </a:pPr>
            <a:r>
              <a:rPr lang="nl-NL" dirty="0" smtClean="0"/>
              <a:t>HET DOEL IS ZSM DELEN VAN BEZORGDHEID (Tips voor gesprekken met </a:t>
            </a:r>
            <a:r>
              <a:rPr lang="nl-NL" dirty="0" err="1" smtClean="0"/>
              <a:t>oduers</a:t>
            </a:r>
            <a:r>
              <a:rPr lang="nl-NL" dirty="0" smtClean="0"/>
              <a:t>)</a:t>
            </a:r>
          </a:p>
          <a:p>
            <a:pPr marL="228600" indent="-228600" eaLnBrk="1" hangingPunct="1">
              <a:spcBef>
                <a:spcPct val="0"/>
              </a:spcBef>
            </a:pPr>
            <a:r>
              <a:rPr lang="nl-NL" dirty="0" smtClean="0"/>
              <a:t>4. Ernst vd situatie opnieuw inschatten. Houd rekening met de grenzen van iedere professional.</a:t>
            </a:r>
          </a:p>
          <a:p>
            <a:pPr marL="228600" indent="-228600" eaLnBrk="1" hangingPunct="1">
              <a:spcBef>
                <a:spcPct val="0"/>
              </a:spcBef>
            </a:pPr>
            <a:r>
              <a:rPr lang="nl-NL" dirty="0" smtClean="0"/>
              <a:t>5. Je doet als directeur of interne contactpersoon wat je kunt, binnen je eigen grenzen, je organiseert hulp, verwijst door of doet een melding. Vraag naar opvolging.</a:t>
            </a:r>
          </a:p>
          <a:p>
            <a:pPr marL="228600" indent="-228600" eaLnBrk="1" hangingPunct="1">
              <a:spcBef>
                <a:spcPct val="0"/>
              </a:spcBef>
            </a:pPr>
            <a:r>
              <a:rPr lang="nl-NL" dirty="0" smtClean="0"/>
              <a:t>Wat is opvallend als je zo de stappen doorloopt? Hoe gaat dat bij jullie op de scholen: wie doet wat? Wat zijn de afspraken? Zijn er dingen die onder de loep genomen zouden moeten worden? Waar gaan jullie actie op ondernemen?</a:t>
            </a:r>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15</a:t>
            </a:fld>
            <a:endParaRPr lang="nl-NL"/>
          </a:p>
        </p:txBody>
      </p:sp>
    </p:spTree>
    <p:extLst>
      <p:ext uri="{BB962C8B-B14F-4D97-AF65-F5344CB8AC3E}">
        <p14:creationId xmlns:p14="http://schemas.microsoft.com/office/powerpoint/2010/main" val="3769431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nl-NL" dirty="0" smtClean="0"/>
              <a:t>Mocht je een melding krijgen vanuit school als het gaat over echt</a:t>
            </a:r>
            <a:r>
              <a:rPr lang="nl-NL" baseline="0" dirty="0" smtClean="0"/>
              <a:t> seksueel misbruik, kun je deze doorverwijzen naar de EVP. Wij hanteren daarvoor dit protocol (B). Het is goed dat jullie hiervan op de hoogte zijn, mocht bv snelheid echt nodig zijn, kun je hier al een eerste advies in geven.</a:t>
            </a:r>
            <a:endParaRPr lang="nl-NL" dirty="0" smtClean="0"/>
          </a:p>
          <a:p>
            <a:pPr eaLnBrk="1" hangingPunct="1">
              <a:spcBef>
                <a:spcPct val="0"/>
              </a:spcBef>
            </a:pPr>
            <a:endParaRPr lang="nl-NL" dirty="0" smtClean="0"/>
          </a:p>
          <a:p>
            <a:pPr eaLnBrk="1" hangingPunct="1">
              <a:spcBef>
                <a:spcPct val="0"/>
              </a:spcBef>
            </a:pPr>
            <a:endParaRPr lang="nl-NL" dirty="0" smtClean="0"/>
          </a:p>
          <a:p>
            <a:pPr eaLnBrk="1" hangingPunct="1">
              <a:spcBef>
                <a:spcPct val="0"/>
              </a:spcBef>
            </a:pPr>
            <a:r>
              <a:rPr lang="nl-NL" dirty="0" smtClean="0"/>
              <a:t>uitleggen en uitleggen waarom het van belang is dat de leerkrachten op de hoogte zijn van de normale, zorgwekkende en alarmerende seksuele en relationele ontwikkeling. Seksuele ontwikkeling is ook ontwikkeling. Dit bepaalt namelijk al voor een groot deel de reactie van de leerkracht wanneer een ouder of leerling bij hen komt. </a:t>
            </a:r>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16</a:t>
            </a:fld>
            <a:endParaRPr lang="nl-NL"/>
          </a:p>
        </p:txBody>
      </p:sp>
    </p:spTree>
    <p:extLst>
      <p:ext uri="{BB962C8B-B14F-4D97-AF65-F5344CB8AC3E}">
        <p14:creationId xmlns:p14="http://schemas.microsoft.com/office/powerpoint/2010/main" val="176722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voorkom je zoveel mogelijk dat het uit de hand loopt?</a:t>
            </a:r>
          </a:p>
          <a:p>
            <a:endParaRPr lang="nl-NL" dirty="0" smtClean="0"/>
          </a:p>
          <a:p>
            <a:pPr marL="171450" indent="-171450">
              <a:buFontTx/>
              <a:buChar char="-"/>
            </a:pPr>
            <a:r>
              <a:rPr lang="nl-NL" dirty="0" smtClean="0"/>
              <a:t>Stappen</a:t>
            </a:r>
          </a:p>
          <a:p>
            <a:pPr marL="171450" indent="-171450">
              <a:buFontTx/>
              <a:buChar char="-"/>
            </a:pPr>
            <a:r>
              <a:rPr lang="nl-NL" dirty="0" smtClean="0"/>
              <a:t>Juiste manier</a:t>
            </a:r>
            <a:r>
              <a:rPr lang="nl-NL" baseline="0" dirty="0" smtClean="0"/>
              <a:t> communiceren</a:t>
            </a:r>
          </a:p>
          <a:p>
            <a:pPr marL="171450" indent="-171450">
              <a:buFontTx/>
              <a:buChar char="-"/>
            </a:pPr>
            <a:r>
              <a:rPr lang="nl-NL" baseline="0" dirty="0" smtClean="0"/>
              <a:t>Geen overhaaste beslissingen -&gt; wel snelheid maar ook doordacht.</a:t>
            </a:r>
          </a:p>
          <a:p>
            <a:pPr marL="171450" indent="-171450">
              <a:buFontTx/>
              <a:buChar char="-"/>
            </a:pPr>
            <a:r>
              <a:rPr lang="nl-NL" baseline="0" dirty="0" smtClean="0"/>
              <a:t>Omgaan met de media</a:t>
            </a:r>
          </a:p>
          <a:p>
            <a:pPr eaLnBrk="1" hangingPunct="1">
              <a:spcBef>
                <a:spcPct val="0"/>
              </a:spcBef>
            </a:pPr>
            <a:r>
              <a:rPr lang="nl-NL" sz="1300" b="1" dirty="0" smtClean="0">
                <a:solidFill>
                  <a:schemeClr val="accent2"/>
                </a:solidFill>
              </a:rPr>
              <a:t>Alleen de perswoordvoerder staat de media te woord</a:t>
            </a:r>
          </a:p>
          <a:p>
            <a:pPr eaLnBrk="1" hangingPunct="1">
              <a:spcBef>
                <a:spcPct val="0"/>
              </a:spcBef>
            </a:pPr>
            <a:r>
              <a:rPr lang="nl-NL" sz="1300" b="1" dirty="0" smtClean="0">
                <a:solidFill>
                  <a:schemeClr val="accent2"/>
                </a:solidFill>
              </a:rPr>
              <a:t>Contacten met de pers buiten het schoolgebouw</a:t>
            </a:r>
          </a:p>
          <a:p>
            <a:pPr eaLnBrk="1" hangingPunct="1">
              <a:spcBef>
                <a:spcPct val="0"/>
              </a:spcBef>
            </a:pPr>
            <a:r>
              <a:rPr lang="nl-NL" dirty="0" smtClean="0"/>
              <a:t>Overleg met betrokkenen wat wel en niet gecommuniceerd wordt en wanneer.</a:t>
            </a:r>
          </a:p>
          <a:p>
            <a:pPr eaLnBrk="1" hangingPunct="1">
              <a:spcBef>
                <a:spcPct val="0"/>
              </a:spcBef>
            </a:pPr>
            <a:r>
              <a:rPr lang="nl-NL" dirty="0" smtClean="0"/>
              <a:t>Wanneer er iets gepubliceerd gaat worden in de krant of op tv, vraag van tevoren of je inzage krijgt.</a:t>
            </a:r>
          </a:p>
          <a:p>
            <a:pPr marL="171450" indent="-171450">
              <a:buFontTx/>
              <a:buChar cha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17</a:t>
            </a:fld>
            <a:endParaRPr lang="nl-NL"/>
          </a:p>
        </p:txBody>
      </p:sp>
    </p:spTree>
    <p:extLst>
      <p:ext uri="{BB962C8B-B14F-4D97-AF65-F5344CB8AC3E}">
        <p14:creationId xmlns:p14="http://schemas.microsoft.com/office/powerpoint/2010/main" val="3954935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Pauze 15</a:t>
            </a:r>
            <a:r>
              <a:rPr lang="nl-NL" baseline="0" dirty="0" smtClean="0"/>
              <a:t> min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18</a:t>
            </a:fld>
            <a:endParaRPr lang="nl-NL"/>
          </a:p>
        </p:txBody>
      </p:sp>
    </p:spTree>
    <p:extLst>
      <p:ext uri="{BB962C8B-B14F-4D97-AF65-F5344CB8AC3E}">
        <p14:creationId xmlns:p14="http://schemas.microsoft.com/office/powerpoint/2010/main" val="1900424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Casus</a:t>
            </a:r>
            <a:r>
              <a:rPr lang="nl-NL" baseline="0" dirty="0" smtClean="0"/>
              <a:t> Den Bosch, intro naar ingrijpende gebeurtenissen. </a:t>
            </a:r>
          </a:p>
          <a:p>
            <a:r>
              <a:rPr lang="nl-NL" baseline="0" dirty="0" smtClean="0"/>
              <a:t>Naast grensoverschrijdend gedrag, wat soms ook ingrijpend kan zijn, zijn er ook nog andere situaties waarin je als </a:t>
            </a:r>
            <a:r>
              <a:rPr lang="nl-NL" baseline="0" dirty="0" err="1" smtClean="0"/>
              <a:t>jgz</a:t>
            </a:r>
            <a:r>
              <a:rPr lang="nl-NL" baseline="0" dirty="0" smtClean="0"/>
              <a:t> medewerker een rol kan hebben. </a:t>
            </a:r>
          </a:p>
          <a:p>
            <a:r>
              <a:rPr lang="nl-NL" baseline="0" dirty="0" smtClean="0"/>
              <a:t>Bijvoorbeeld in bovenstaande casus.</a:t>
            </a:r>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19</a:t>
            </a:fld>
            <a:endParaRPr lang="nl-NL"/>
          </a:p>
        </p:txBody>
      </p:sp>
    </p:spTree>
    <p:extLst>
      <p:ext uri="{BB962C8B-B14F-4D97-AF65-F5344CB8AC3E}">
        <p14:creationId xmlns:p14="http://schemas.microsoft.com/office/powerpoint/2010/main" val="250997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Programma doornemen, tijd benoemen</a:t>
            </a:r>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2</a:t>
            </a:fld>
            <a:endParaRPr lang="nl-NL"/>
          </a:p>
        </p:txBody>
      </p:sp>
    </p:spTree>
    <p:extLst>
      <p:ext uri="{BB962C8B-B14F-4D97-AF65-F5344CB8AC3E}">
        <p14:creationId xmlns:p14="http://schemas.microsoft.com/office/powerpoint/2010/main" val="3356332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r>
              <a:rPr lang="nl-NL" baseline="0" dirty="0" smtClean="0"/>
              <a:t>plenair bespreken</a:t>
            </a:r>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20</a:t>
            </a:fld>
            <a:endParaRPr lang="nl-NL"/>
          </a:p>
        </p:txBody>
      </p:sp>
    </p:spTree>
    <p:extLst>
      <p:ext uri="{BB962C8B-B14F-4D97-AF65-F5344CB8AC3E}">
        <p14:creationId xmlns:p14="http://schemas.microsoft.com/office/powerpoint/2010/main" val="1484945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Vergeet eerder geleerde stappen niet, ook hier belangrijk.</a:t>
            </a:r>
          </a:p>
          <a:p>
            <a:endParaRPr lang="nl-NL" baseline="0" dirty="0" smtClean="0"/>
          </a:p>
          <a:p>
            <a:r>
              <a:rPr lang="nl-NL" dirty="0" smtClean="0"/>
              <a:t>Gezinsdrama Etten Leur</a:t>
            </a:r>
          </a:p>
          <a:p>
            <a:pPr marL="0" indent="0">
              <a:buNone/>
            </a:pPr>
            <a:r>
              <a:rPr lang="nl-NL" dirty="0" smtClean="0">
                <a:hlinkClick r:id="rId3"/>
              </a:rPr>
              <a:t>https://www.youtube.com/watch?v=HWyTD2fkxnM</a:t>
            </a:r>
            <a:endParaRPr lang="nl-NL" dirty="0" smtClean="0"/>
          </a:p>
          <a:p>
            <a:pPr marL="0" indent="0">
              <a:buNone/>
            </a:pPr>
            <a:endParaRPr lang="nl-NL" dirty="0" smtClean="0"/>
          </a:p>
          <a:p>
            <a:pPr marL="0" indent="0">
              <a:buNone/>
            </a:pPr>
            <a:r>
              <a:rPr lang="nl-NL" dirty="0" smtClean="0"/>
              <a:t>Plenair vragen wat dit met je doet, of je wel eens zo’n casus meegemaakt hebt.</a:t>
            </a:r>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21</a:t>
            </a:fld>
            <a:endParaRPr lang="nl-NL"/>
          </a:p>
        </p:txBody>
      </p:sp>
    </p:spTree>
    <p:extLst>
      <p:ext uri="{BB962C8B-B14F-4D97-AF65-F5344CB8AC3E}">
        <p14:creationId xmlns:p14="http://schemas.microsoft.com/office/powerpoint/2010/main" val="1707413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F7A917-3AE2-403F-9061-52876CF8CA49}" type="slidenum">
              <a:rPr lang="nl-NL" smtClean="0">
                <a:latin typeface="Arial" charset="0"/>
              </a:rPr>
              <a:pPr fontAlgn="base">
                <a:spcBef>
                  <a:spcPct val="0"/>
                </a:spcBef>
                <a:spcAft>
                  <a:spcPct val="0"/>
                </a:spcAft>
              </a:pPr>
              <a:t>22</a:t>
            </a:fld>
            <a:endParaRPr lang="nl-NL" smtClean="0">
              <a:latin typeface="Arial" charset="0"/>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smtClean="0"/>
              <a:t>Protocol</a:t>
            </a:r>
            <a:r>
              <a:rPr lang="nl-NL" baseline="0" dirty="0" smtClean="0"/>
              <a:t> uitdelen. Weer in stilte laten lezen. </a:t>
            </a:r>
          </a:p>
          <a:p>
            <a:pPr eaLnBrk="1" hangingPunct="1">
              <a:spcBef>
                <a:spcPct val="0"/>
              </a:spcBef>
            </a:pPr>
            <a:r>
              <a:rPr lang="nl-NL" baseline="0" dirty="0" smtClean="0"/>
              <a:t>Bekijk bovenstaande casus </a:t>
            </a:r>
            <a:r>
              <a:rPr lang="nl-NL" baseline="0" dirty="0" err="1" smtClean="0"/>
              <a:t>mbv</a:t>
            </a:r>
            <a:r>
              <a:rPr lang="nl-NL" baseline="0" dirty="0" smtClean="0"/>
              <a:t> het protocol.</a:t>
            </a:r>
          </a:p>
          <a:p>
            <a:pPr eaLnBrk="1" hangingPunct="1">
              <a:spcBef>
                <a:spcPct val="0"/>
              </a:spcBef>
            </a:pPr>
            <a:endParaRPr lang="nl-NL" baseline="0" dirty="0" smtClean="0"/>
          </a:p>
          <a:p>
            <a:pPr eaLnBrk="1" hangingPunct="1">
              <a:spcBef>
                <a:spcPct val="0"/>
              </a:spcBef>
            </a:pPr>
            <a:r>
              <a:rPr lang="nl-NL" baseline="0" dirty="0" smtClean="0"/>
              <a:t>M</a:t>
            </a:r>
            <a:r>
              <a:rPr lang="nl-NL" dirty="0" smtClean="0"/>
              <a:t>issen je iets hier iets? Zijn er nog dingen die je verrassen? </a:t>
            </a:r>
          </a:p>
          <a:p>
            <a:pPr eaLnBrk="1" hangingPunct="1">
              <a:spcBef>
                <a:spcPct val="0"/>
              </a:spcBef>
            </a:pPr>
            <a:endParaRPr lang="nl-NL" dirty="0" smtClean="0"/>
          </a:p>
          <a:p>
            <a:pPr eaLnBrk="1" hangingPunct="1">
              <a:spcBef>
                <a:spcPct val="0"/>
              </a:spcBef>
            </a:pPr>
            <a:endParaRPr lang="nl-NL" sz="1300" b="1" dirty="0" smtClean="0">
              <a:solidFill>
                <a:schemeClr val="accent2"/>
              </a:solidFill>
            </a:endParaRPr>
          </a:p>
          <a:p>
            <a:pPr eaLnBrk="1" hangingPunct="1">
              <a:spcBef>
                <a:spcPct val="0"/>
              </a:spcBef>
            </a:pPr>
            <a:endParaRPr lang="nl-NL" sz="1300" b="1" dirty="0" smtClean="0">
              <a:solidFill>
                <a:schemeClr val="accent2"/>
              </a:solidFill>
            </a:endParaRPr>
          </a:p>
          <a:p>
            <a:pPr eaLnBrk="1" hangingPunct="1">
              <a:spcBef>
                <a:spcPct val="0"/>
              </a:spcBef>
            </a:pPr>
            <a:endParaRPr lang="nl-NL" dirty="0" smtClean="0"/>
          </a:p>
        </p:txBody>
      </p:sp>
    </p:spTree>
    <p:extLst>
      <p:ext uri="{BB962C8B-B14F-4D97-AF65-F5344CB8AC3E}">
        <p14:creationId xmlns:p14="http://schemas.microsoft.com/office/powerpoint/2010/main" val="2550104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23</a:t>
            </a:fld>
            <a:endParaRPr lang="nl-NL"/>
          </a:p>
        </p:txBody>
      </p:sp>
    </p:spTree>
    <p:extLst>
      <p:ext uri="{BB962C8B-B14F-4D97-AF65-F5344CB8AC3E}">
        <p14:creationId xmlns:p14="http://schemas.microsoft.com/office/powerpoint/2010/main" val="1660680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Vertellen wat </a:t>
            </a:r>
            <a:r>
              <a:rPr lang="nl-NL" dirty="0" err="1" smtClean="0"/>
              <a:t>PSHi</a:t>
            </a:r>
            <a:r>
              <a:rPr lang="nl-NL" dirty="0" smtClean="0"/>
              <a:t> is,</a:t>
            </a:r>
            <a:r>
              <a:rPr lang="nl-NL" baseline="0" dirty="0" smtClean="0"/>
              <a:t> twee verschillende soorten </a:t>
            </a:r>
            <a:r>
              <a:rPr lang="nl-NL" baseline="0" dirty="0" err="1" smtClean="0"/>
              <a:t>PSHi</a:t>
            </a:r>
            <a:r>
              <a:rPr lang="nl-NL" baseline="0" dirty="0" smtClean="0"/>
              <a:t> (ingrijpende gebeurtenis en ongewenst gedrag)</a:t>
            </a:r>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smtClean="0"/>
          </a:p>
          <a:p>
            <a:endParaRPr lang="nl-NL" baseline="0" dirty="0" smtClean="0"/>
          </a:p>
          <a:p>
            <a:r>
              <a:rPr lang="nl-NL" dirty="0" smtClean="0"/>
              <a:t>PSHI</a:t>
            </a:r>
            <a:r>
              <a:rPr lang="nl-NL" baseline="0" dirty="0" smtClean="0"/>
              <a:t> folder uitdelen, iemand hier ervaring mee? Welke casus uit voorafgaande voorbeelden zou </a:t>
            </a:r>
            <a:r>
              <a:rPr lang="nl-NL" baseline="0" dirty="0" err="1" smtClean="0"/>
              <a:t>PSHi</a:t>
            </a:r>
            <a:r>
              <a:rPr lang="nl-NL" baseline="0" dirty="0" smtClean="0"/>
              <a:t> kunnen zijn geworden denk je?</a:t>
            </a:r>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24</a:t>
            </a:fld>
            <a:endParaRPr lang="nl-NL"/>
          </a:p>
        </p:txBody>
      </p:sp>
    </p:spTree>
    <p:extLst>
      <p:ext uri="{BB962C8B-B14F-4D97-AF65-F5344CB8AC3E}">
        <p14:creationId xmlns:p14="http://schemas.microsoft.com/office/powerpoint/2010/main" val="1660680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Wat zag je bij de kinderen/ hoe reageerden ze?</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Wat is het verschil</a:t>
            </a:r>
            <a:r>
              <a:rPr lang="nl-NL" baseline="0" dirty="0" smtClean="0"/>
              <a:t> met volwassenen?</a:t>
            </a:r>
            <a:endParaRPr lang="nl-NL" dirty="0" smtClean="0"/>
          </a:p>
          <a:p>
            <a:endParaRPr lang="nl-NL" dirty="0" smtClean="0"/>
          </a:p>
          <a:p>
            <a:pPr eaLnBrk="1" hangingPunct="1">
              <a:buFont typeface="Wingdings 2" pitchFamily="18" charset="2"/>
              <a:buNone/>
              <a:defRPr/>
            </a:pPr>
            <a:r>
              <a:rPr lang="nl-NL" altLang="nl-NL" b="1" dirty="0" smtClean="0">
                <a:latin typeface="Verdana" pitchFamily="34" charset="0"/>
                <a:cs typeface="Verdana" pitchFamily="34" charset="0"/>
              </a:rPr>
              <a:t>Anders dan bij jongeren en volwassenen:</a:t>
            </a:r>
          </a:p>
          <a:p>
            <a:pPr eaLnBrk="1" hangingPunct="1">
              <a:buFont typeface="Wingdings 2" pitchFamily="18" charset="2"/>
              <a:buNone/>
              <a:defRPr/>
            </a:pPr>
            <a:endParaRPr lang="nl-NL" altLang="nl-NL" b="1" dirty="0" smtClean="0">
              <a:latin typeface="Verdana" pitchFamily="34" charset="0"/>
              <a:cs typeface="Verdana" pitchFamily="34" charset="0"/>
            </a:endParaRPr>
          </a:p>
          <a:p>
            <a:pPr eaLnBrk="1" hangingPunct="1">
              <a:buFont typeface="Courier New" panose="02070309020205020404" pitchFamily="49" charset="0"/>
              <a:buChar char="o"/>
              <a:defRPr/>
            </a:pPr>
            <a:r>
              <a:rPr lang="nl-NL" altLang="nl-NL" dirty="0" smtClean="0">
                <a:latin typeface="Verdana" pitchFamily="34" charset="0"/>
                <a:cs typeface="Verdana" pitchFamily="34" charset="0"/>
              </a:rPr>
              <a:t>Ze voelen intense pijn niet aan een stuk</a:t>
            </a:r>
          </a:p>
          <a:p>
            <a:pPr eaLnBrk="1" hangingPunct="1">
              <a:buFont typeface="Courier New" panose="02070309020205020404" pitchFamily="49" charset="0"/>
              <a:buChar char="o"/>
              <a:defRPr/>
            </a:pPr>
            <a:r>
              <a:rPr lang="nl-NL" altLang="nl-NL" dirty="0" smtClean="0">
                <a:latin typeface="Verdana" pitchFamily="34" charset="0"/>
                <a:cs typeface="Verdana" pitchFamily="34" charset="0"/>
              </a:rPr>
              <a:t>Wisselen</a:t>
            </a:r>
            <a:r>
              <a:rPr lang="nl-NL" altLang="nl-NL" baseline="0" dirty="0" smtClean="0">
                <a:latin typeface="Verdana" pitchFamily="34" charset="0"/>
                <a:cs typeface="Verdana" pitchFamily="34" charset="0"/>
              </a:rPr>
              <a:t> qua emoties</a:t>
            </a:r>
            <a:endParaRPr lang="nl-NL" altLang="nl-NL" dirty="0" smtClean="0">
              <a:latin typeface="Verdana" pitchFamily="34" charset="0"/>
              <a:cs typeface="Verdana" pitchFamily="34" charset="0"/>
            </a:endParaRPr>
          </a:p>
          <a:p>
            <a:pPr eaLnBrk="1" hangingPunct="1">
              <a:buFont typeface="Courier New" panose="02070309020205020404" pitchFamily="49" charset="0"/>
              <a:buChar char="o"/>
              <a:defRPr/>
            </a:pPr>
            <a:r>
              <a:rPr lang="nl-NL" altLang="nl-NL" dirty="0" smtClean="0">
                <a:latin typeface="Verdana" pitchFamily="34" charset="0"/>
                <a:cs typeface="Verdana" pitchFamily="34" charset="0"/>
              </a:rPr>
              <a:t>Verschillen per leeftijd en kind</a:t>
            </a:r>
          </a:p>
          <a:p>
            <a:pPr eaLnBrk="1" hangingPunct="1">
              <a:buFont typeface="Courier New" panose="02070309020205020404" pitchFamily="49" charset="0"/>
              <a:buChar char="o"/>
              <a:defRPr/>
            </a:pPr>
            <a:r>
              <a:rPr lang="nl-NL" altLang="nl-NL" dirty="0" smtClean="0">
                <a:latin typeface="Verdana" pitchFamily="34" charset="0"/>
                <a:cs typeface="Verdana" pitchFamily="34" charset="0"/>
              </a:rPr>
              <a:t>Ze uiten emoties heel direct</a:t>
            </a:r>
          </a:p>
          <a:p>
            <a:pPr eaLnBrk="1" hangingPunct="1">
              <a:buFont typeface="Courier New" panose="02070309020205020404" pitchFamily="49" charset="0"/>
              <a:buChar char="o"/>
              <a:defRPr/>
            </a:pPr>
            <a:r>
              <a:rPr lang="nl-NL" altLang="nl-NL" dirty="0" smtClean="0">
                <a:latin typeface="Verdana" pitchFamily="34" charset="0"/>
                <a:cs typeface="Verdana" pitchFamily="34" charset="0"/>
              </a:rPr>
              <a:t>Verdriet/rouw kan later terug komen</a:t>
            </a:r>
            <a:r>
              <a:rPr lang="nl-NL" altLang="nl-NL" baseline="0" dirty="0" smtClean="0">
                <a:latin typeface="Verdana" pitchFamily="34" charset="0"/>
                <a:cs typeface="Verdana" pitchFamily="34" charset="0"/>
              </a:rPr>
              <a:t> bij ouder worden</a:t>
            </a:r>
            <a:endParaRPr lang="nl-NL" altLang="nl-NL" dirty="0" smtClean="0">
              <a:latin typeface="Verdana" pitchFamily="34" charset="0"/>
              <a:cs typeface="Verdana" pitchFamily="34" charset="0"/>
            </a:endParaRPr>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25</a:t>
            </a:fld>
            <a:endParaRPr lang="nl-NL"/>
          </a:p>
        </p:txBody>
      </p:sp>
    </p:spTree>
    <p:extLst>
      <p:ext uri="{BB962C8B-B14F-4D97-AF65-F5344CB8AC3E}">
        <p14:creationId xmlns:p14="http://schemas.microsoft.com/office/powerpoint/2010/main" val="1572451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Zien</a:t>
            </a:r>
            <a:r>
              <a:rPr lang="nl-NL" baseline="0" dirty="0" smtClean="0"/>
              <a:t> nog ander gedrag wat opvallend kan zijn?</a:t>
            </a:r>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26</a:t>
            </a:fld>
            <a:endParaRPr lang="nl-NL"/>
          </a:p>
        </p:txBody>
      </p:sp>
    </p:spTree>
    <p:extLst>
      <p:ext uri="{BB962C8B-B14F-4D97-AF65-F5344CB8AC3E}">
        <p14:creationId xmlns:p14="http://schemas.microsoft.com/office/powerpoint/2010/main" val="3883146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Reflectie</a:t>
            </a:r>
            <a:r>
              <a:rPr lang="nl-NL" baseline="0" dirty="0" smtClean="0"/>
              <a:t> op jezelf: heel belangrijk</a:t>
            </a:r>
          </a:p>
          <a:p>
            <a:r>
              <a:rPr lang="nl-NL" baseline="0" dirty="0" smtClean="0"/>
              <a:t>Kijk goed naar je collega’s, zorg voor elkaar</a:t>
            </a:r>
          </a:p>
          <a:p>
            <a:endParaRPr lang="nl-NL" baseline="0" dirty="0" smtClean="0"/>
          </a:p>
          <a:p>
            <a:r>
              <a:rPr lang="nl-NL" baseline="0" dirty="0" smtClean="0"/>
              <a:t>Vragen? Opmerkingen?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28</a:t>
            </a:fld>
            <a:endParaRPr lang="nl-NL"/>
          </a:p>
        </p:txBody>
      </p:sp>
    </p:spTree>
    <p:extLst>
      <p:ext uri="{BB962C8B-B14F-4D97-AF65-F5344CB8AC3E}">
        <p14:creationId xmlns:p14="http://schemas.microsoft.com/office/powerpoint/2010/main" val="216571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eaLnBrk="1" hangingPunct="1">
              <a:spcBef>
                <a:spcPct val="0"/>
              </a:spcBef>
            </a:pPr>
            <a:r>
              <a:rPr lang="nl-NL" baseline="0" dirty="0" smtClean="0"/>
              <a:t>Nieuw inzicht voor jezelf?</a:t>
            </a:r>
          </a:p>
          <a:p>
            <a:pPr marL="228600" indent="-228600" eaLnBrk="1" hangingPunct="1">
              <a:spcBef>
                <a:spcPct val="0"/>
              </a:spcBef>
            </a:pPr>
            <a:r>
              <a:rPr lang="nl-NL" baseline="0" dirty="0" smtClean="0"/>
              <a:t>Wat vertel je morgen aan je collega’s over deze training?</a:t>
            </a:r>
          </a:p>
          <a:p>
            <a:pPr marL="228600" indent="-228600" eaLnBrk="1" hangingPunct="1">
              <a:spcBef>
                <a:spcPct val="0"/>
              </a:spcBef>
            </a:pPr>
            <a:r>
              <a:rPr lang="nl-NL" baseline="0" dirty="0" smtClean="0"/>
              <a:t>Hoe ga je deze kennis bijhouden?</a:t>
            </a:r>
          </a:p>
          <a:p>
            <a:pPr marL="228600" indent="-228600" eaLnBrk="1" hangingPunct="1">
              <a:spcBef>
                <a:spcPct val="0"/>
              </a:spcBef>
            </a:pPr>
            <a:endParaRPr lang="nl-NL" baseline="0" dirty="0" smtClean="0"/>
          </a:p>
          <a:p>
            <a:pPr marL="228600" indent="-228600" eaLnBrk="1" hangingPunct="1">
              <a:spcBef>
                <a:spcPct val="0"/>
              </a:spcBef>
            </a:pPr>
            <a:r>
              <a:rPr lang="nl-NL" baseline="0" dirty="0" smtClean="0"/>
              <a:t>Evaluatieformulieren in laten vullen</a:t>
            </a:r>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29</a:t>
            </a:fld>
            <a:endParaRPr lang="nl-NL"/>
          </a:p>
        </p:txBody>
      </p:sp>
    </p:spTree>
    <p:extLst>
      <p:ext uri="{BB962C8B-B14F-4D97-AF65-F5344CB8AC3E}">
        <p14:creationId xmlns:p14="http://schemas.microsoft.com/office/powerpoint/2010/main" val="928059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3</a:t>
            </a:fld>
            <a:endParaRPr lang="nl-NL"/>
          </a:p>
        </p:txBody>
      </p:sp>
    </p:spTree>
    <p:extLst>
      <p:ext uri="{BB962C8B-B14F-4D97-AF65-F5344CB8AC3E}">
        <p14:creationId xmlns:p14="http://schemas.microsoft.com/office/powerpoint/2010/main" val="138762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Rondje maken met de vraag die ze als huiswerk hebben gekregen.</a:t>
            </a:r>
          </a:p>
          <a:p>
            <a:r>
              <a:rPr lang="nl-NL" dirty="0" smtClean="0"/>
              <a:t>Wat is je het meest bijgebleven van de </a:t>
            </a:r>
            <a:r>
              <a:rPr lang="nl-NL" dirty="0" err="1" smtClean="0"/>
              <a:t>elearning</a:t>
            </a:r>
            <a:r>
              <a:rPr lang="nl-NL" dirty="0" smtClean="0"/>
              <a:t>?</a:t>
            </a:r>
          </a:p>
          <a:p>
            <a:endParaRPr lang="nl-NL" dirty="0" smtClean="0"/>
          </a:p>
          <a:p>
            <a:r>
              <a:rPr lang="nl-NL" dirty="0" smtClean="0"/>
              <a:t>plenair</a:t>
            </a:r>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4</a:t>
            </a:fld>
            <a:endParaRPr lang="nl-NL"/>
          </a:p>
        </p:txBody>
      </p:sp>
    </p:spTree>
    <p:extLst>
      <p:ext uri="{BB962C8B-B14F-4D97-AF65-F5344CB8AC3E}">
        <p14:creationId xmlns:p14="http://schemas.microsoft.com/office/powerpoint/2010/main" val="138762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6 platen ophangen, groepjes van 4. </a:t>
            </a:r>
          </a:p>
          <a:p>
            <a:r>
              <a:rPr lang="nl-NL" dirty="0" smtClean="0"/>
              <a:t>Doel: gaat niet over goed of fout, maar om het gesprek over de situatie. </a:t>
            </a:r>
          </a:p>
          <a:p>
            <a:r>
              <a:rPr lang="nl-NL" dirty="0" smtClean="0"/>
              <a:t>(je wilt horen dat iedereen naar</a:t>
            </a:r>
            <a:r>
              <a:rPr lang="nl-NL" baseline="0" dirty="0" smtClean="0"/>
              <a:t> dezelfde situatie kijkt, maar iets anders ziet, en er ook anders over denkt)</a:t>
            </a:r>
            <a:endParaRPr lang="nl-NL" dirty="0" smtClean="0"/>
          </a:p>
          <a:p>
            <a:r>
              <a:rPr lang="nl-NL" dirty="0" smtClean="0"/>
              <a:t>De vragen die we meegeven bij het kijken naar</a:t>
            </a:r>
            <a:r>
              <a:rPr lang="nl-NL" baseline="0" dirty="0" smtClean="0"/>
              <a:t> de platen zijn;</a:t>
            </a:r>
            <a:endParaRPr lang="nl-NL" dirty="0" smtClean="0"/>
          </a:p>
          <a:p>
            <a:r>
              <a:rPr lang="nl-NL" dirty="0" smtClean="0"/>
              <a:t>Wat zie je?</a:t>
            </a:r>
          </a:p>
          <a:p>
            <a:r>
              <a:rPr lang="nl-NL" dirty="0" smtClean="0"/>
              <a:t>Vind</a:t>
            </a:r>
            <a:r>
              <a:rPr lang="nl-NL" baseline="0" dirty="0" smtClean="0"/>
              <a:t> jij het </a:t>
            </a:r>
            <a:r>
              <a:rPr lang="nl-NL" dirty="0" smtClean="0"/>
              <a:t>ongewenst gedrag of niet?</a:t>
            </a:r>
          </a:p>
          <a:p>
            <a:r>
              <a:rPr lang="nl-NL" dirty="0" smtClean="0"/>
              <a:t>En waarom?</a:t>
            </a:r>
          </a:p>
          <a:p>
            <a:endParaRPr lang="nl-NL" dirty="0" smtClean="0"/>
          </a:p>
          <a:p>
            <a:r>
              <a:rPr lang="nl-NL" dirty="0" smtClean="0"/>
              <a:t>10 min platen in groepjes</a:t>
            </a:r>
            <a:r>
              <a:rPr lang="nl-NL" baseline="0" dirty="0" smtClean="0"/>
              <a:t> bespreken.</a:t>
            </a:r>
          </a:p>
          <a:p>
            <a:r>
              <a:rPr lang="nl-NL" baseline="0" dirty="0" smtClean="0"/>
              <a:t>5 min plenair; wat viel je op in de gesprekken.</a:t>
            </a:r>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5</a:t>
            </a:fld>
            <a:endParaRPr lang="nl-NL"/>
          </a:p>
        </p:txBody>
      </p:sp>
    </p:spTree>
    <p:extLst>
      <p:ext uri="{BB962C8B-B14F-4D97-AF65-F5344CB8AC3E}">
        <p14:creationId xmlns:p14="http://schemas.microsoft.com/office/powerpoint/2010/main" val="139340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Vraag; </a:t>
            </a:r>
          </a:p>
          <a:p>
            <a:r>
              <a:rPr lang="nl-NL" dirty="0" smtClean="0"/>
              <a:t>-</a:t>
            </a:r>
            <a:r>
              <a:rPr lang="nl-NL" baseline="0" dirty="0" smtClean="0"/>
              <a:t> Wat doet het met je als je deze moeder op spreekuur krijgt?</a:t>
            </a:r>
          </a:p>
          <a:p>
            <a:r>
              <a:rPr lang="nl-NL" baseline="0" dirty="0" smtClean="0"/>
              <a:t>- Wat zou je vragen aan moeder? (duidelijk omtrent situatie, uitvragen)</a:t>
            </a:r>
          </a:p>
          <a:p>
            <a:r>
              <a:rPr lang="nl-NL" baseline="0" dirty="0" smtClean="0"/>
              <a:t>- Hoe zou je reageren als je de gehele situatie duidelijk hebt? (normale ontwikkeling, vlaggensysteem, inschatting situatie -&gt; ook richting school </a:t>
            </a:r>
            <a:r>
              <a:rPr lang="nl-NL" baseline="0" dirty="0" err="1" smtClean="0"/>
              <a:t>ivm</a:t>
            </a:r>
            <a:r>
              <a:rPr lang="nl-NL" baseline="0" dirty="0" smtClean="0"/>
              <a:t> seksueel misbruik opmerking)</a:t>
            </a:r>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6</a:t>
            </a:fld>
            <a:endParaRPr lang="nl-NL"/>
          </a:p>
        </p:txBody>
      </p:sp>
    </p:spTree>
    <p:extLst>
      <p:ext uri="{BB962C8B-B14F-4D97-AF65-F5344CB8AC3E}">
        <p14:creationId xmlns:p14="http://schemas.microsoft.com/office/powerpoint/2010/main" val="33675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36223-615A-4F82-9420-256D924A3C94}" type="slidenum">
              <a:rPr lang="nl-NL" altLang="nl-NL">
                <a:solidFill>
                  <a:prstClr val="black"/>
                </a:solidFill>
              </a:rPr>
              <a:pPr/>
              <a:t>7</a:t>
            </a:fld>
            <a:endParaRPr lang="nl-NL" altLang="nl-NL">
              <a:solidFill>
                <a:prstClr val="black"/>
              </a:solidFill>
            </a:endParaRPr>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altLang="nl-NL" dirty="0" smtClean="0"/>
              <a:t>Door</a:t>
            </a:r>
            <a:r>
              <a:rPr lang="nl-NL" altLang="nl-NL" baseline="0" dirty="0" smtClean="0"/>
              <a:t> laten lezen, bespreken aan de hand van vorige casus. </a:t>
            </a:r>
          </a:p>
          <a:p>
            <a:pPr marL="0" marR="0" indent="0" algn="l" defTabSz="457200" rtl="0" eaLnBrk="1" fontAlgn="auto" latinLnBrk="0" hangingPunct="1">
              <a:lnSpc>
                <a:spcPct val="100000"/>
              </a:lnSpc>
              <a:spcBef>
                <a:spcPts val="0"/>
              </a:spcBef>
              <a:spcAft>
                <a:spcPts val="0"/>
              </a:spcAft>
              <a:buClrTx/>
              <a:buSzTx/>
              <a:buFontTx/>
              <a:buNone/>
              <a:tabLst/>
              <a:defRPr/>
            </a:pPr>
            <a:endParaRPr lang="nl-NL" altLang="nl-NL"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l-NL" altLang="nl-NL" baseline="0" dirty="0" smtClean="0"/>
              <a:t>Klaar om 14.10!!!</a:t>
            </a:r>
            <a:endParaRPr lang="nl-NL" altLang="nl-NL" dirty="0" smtClean="0"/>
          </a:p>
          <a:p>
            <a:endParaRPr lang="nl-NL" altLang="nl-NL" dirty="0"/>
          </a:p>
        </p:txBody>
      </p:sp>
    </p:spTree>
    <p:extLst>
      <p:ext uri="{BB962C8B-B14F-4D97-AF65-F5344CB8AC3E}">
        <p14:creationId xmlns:p14="http://schemas.microsoft.com/office/powerpoint/2010/main" val="397725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ieder criteria een voorbeeld</a:t>
            </a:r>
          </a:p>
          <a:p>
            <a:endParaRPr lang="nl-NL" dirty="0" smtClean="0"/>
          </a:p>
          <a:p>
            <a:r>
              <a:rPr lang="nl-NL" dirty="0" smtClean="0"/>
              <a:t>Toestemming:</a:t>
            </a:r>
          </a:p>
          <a:p>
            <a:r>
              <a:rPr lang="nl-NL" dirty="0" smtClean="0"/>
              <a:t>Bij 2 of meer partijen </a:t>
            </a:r>
          </a:p>
          <a:p>
            <a:r>
              <a:rPr lang="nl-NL" dirty="0" smtClean="0"/>
              <a:t>Toestemming door alle partijen </a:t>
            </a:r>
          </a:p>
          <a:p>
            <a:r>
              <a:rPr lang="nl-NL" dirty="0" smtClean="0"/>
              <a:t>Alle partijen waren voldoende bij bewustzijn om in te stemmen </a:t>
            </a:r>
          </a:p>
          <a:p>
            <a:r>
              <a:rPr lang="nl-NL" dirty="0" smtClean="0"/>
              <a:t>Alle partijen weten waar zij mee instemmen </a:t>
            </a:r>
          </a:p>
          <a:p>
            <a:endParaRPr lang="nl-NL" dirty="0" smtClean="0"/>
          </a:p>
          <a:p>
            <a:r>
              <a:rPr lang="nl-NL" dirty="0" smtClean="0"/>
              <a:t>Vrijwilligheid:</a:t>
            </a:r>
          </a:p>
          <a:p>
            <a:r>
              <a:rPr lang="nl-NL" dirty="0" smtClean="0"/>
              <a:t>Bij 2 of meer partijen </a:t>
            </a:r>
          </a:p>
          <a:p>
            <a:r>
              <a:rPr lang="nl-NL" dirty="0" smtClean="0"/>
              <a:t>Zonder dwang, druk of manipulatie </a:t>
            </a:r>
          </a:p>
          <a:p>
            <a:r>
              <a:rPr lang="nl-NL" dirty="0" smtClean="0"/>
              <a:t/>
            </a:r>
            <a:br>
              <a:rPr lang="nl-NL" dirty="0" smtClean="0"/>
            </a:br>
            <a:endParaRPr lang="nl-NL" dirty="0" smtClean="0"/>
          </a:p>
          <a:p>
            <a:r>
              <a:rPr lang="nl-NL" dirty="0" smtClean="0"/>
              <a:t>Gelijkwaardigheid:</a:t>
            </a:r>
          </a:p>
          <a:p>
            <a:r>
              <a:rPr lang="nl-NL" dirty="0" smtClean="0"/>
              <a:t>Bij 2 of meer partijen </a:t>
            </a:r>
          </a:p>
          <a:p>
            <a:r>
              <a:rPr lang="nl-NL" dirty="0" smtClean="0"/>
              <a:t>Gelijkwaardig in leeftijd </a:t>
            </a:r>
          </a:p>
          <a:p>
            <a:r>
              <a:rPr lang="nl-NL" dirty="0" smtClean="0"/>
              <a:t>Gelijkwaardig in positie </a:t>
            </a:r>
          </a:p>
          <a:p>
            <a:r>
              <a:rPr lang="nl-NL" dirty="0" smtClean="0"/>
              <a:t/>
            </a:r>
            <a:br>
              <a:rPr lang="nl-NL" dirty="0" smtClean="0"/>
            </a:br>
            <a:endParaRPr lang="nl-NL" dirty="0" smtClean="0"/>
          </a:p>
          <a:p>
            <a:r>
              <a:rPr lang="nl-NL" dirty="0" smtClean="0"/>
              <a:t>Leeftijds- of </a:t>
            </a:r>
            <a:r>
              <a:rPr lang="nl-NL" dirty="0" err="1" smtClean="0"/>
              <a:t>ontwikkelingsadequaat</a:t>
            </a:r>
            <a:r>
              <a:rPr lang="nl-NL" dirty="0" smtClean="0"/>
              <a:t>:</a:t>
            </a:r>
          </a:p>
          <a:p>
            <a:r>
              <a:rPr lang="nl-NL" dirty="0" smtClean="0"/>
              <a:t>Bij 1 of meer partijen </a:t>
            </a:r>
          </a:p>
          <a:p>
            <a:r>
              <a:rPr lang="nl-NL" dirty="0" smtClean="0"/>
              <a:t>Het seksueel (gericht) gedrag past bij de leeftijd </a:t>
            </a:r>
          </a:p>
          <a:p>
            <a:r>
              <a:rPr lang="nl-NL" dirty="0" smtClean="0"/>
              <a:t>Rekening houdend met ontwikkelleeftijd (</a:t>
            </a:r>
            <a:r>
              <a:rPr lang="nl-NL" dirty="0" err="1" smtClean="0"/>
              <a:t>ipv</a:t>
            </a:r>
            <a:r>
              <a:rPr lang="nl-NL" dirty="0" smtClean="0"/>
              <a:t> kalenderleeftijd) </a:t>
            </a:r>
          </a:p>
          <a:p>
            <a:r>
              <a:rPr lang="nl-NL" dirty="0" smtClean="0"/>
              <a:t>Normatieve lijst (norm is meerderheid) </a:t>
            </a:r>
            <a:r>
              <a:rPr lang="nl-NL" dirty="0" err="1" smtClean="0"/>
              <a:t>Movisie</a:t>
            </a:r>
            <a:r>
              <a:rPr lang="nl-NL" dirty="0" smtClean="0"/>
              <a:t> </a:t>
            </a:r>
          </a:p>
          <a:p>
            <a:r>
              <a:rPr lang="nl-NL" dirty="0" smtClean="0"/>
              <a:t/>
            </a:r>
            <a:br>
              <a:rPr lang="nl-NL" dirty="0" smtClean="0"/>
            </a:br>
            <a:endParaRPr lang="nl-NL" dirty="0" smtClean="0"/>
          </a:p>
          <a:p>
            <a:r>
              <a:rPr lang="nl-NL" dirty="0" err="1" smtClean="0"/>
              <a:t>Contextadequaat</a:t>
            </a:r>
            <a:r>
              <a:rPr lang="nl-NL" dirty="0" smtClean="0"/>
              <a:t> of passend bij situatie:</a:t>
            </a:r>
          </a:p>
          <a:p>
            <a:r>
              <a:rPr lang="nl-NL" dirty="0" smtClean="0"/>
              <a:t>Bij 1 of meer partijen </a:t>
            </a:r>
          </a:p>
          <a:p>
            <a:r>
              <a:rPr lang="nl-NL" dirty="0" smtClean="0"/>
              <a:t>Het seksueel (gericht) gedrag past binnen de omgeving en de situatie </a:t>
            </a:r>
          </a:p>
          <a:p>
            <a:r>
              <a:rPr lang="nl-NL" dirty="0" smtClean="0"/>
              <a:t>Er wordt niemand lastiggevallen of </a:t>
            </a:r>
            <a:r>
              <a:rPr lang="nl-NL" dirty="0" err="1" smtClean="0"/>
              <a:t>geshoqueerd</a:t>
            </a:r>
            <a:r>
              <a:rPr lang="nl-NL" dirty="0" smtClean="0"/>
              <a:t> met het seksueel (gericht) gedrag </a:t>
            </a:r>
          </a:p>
          <a:p>
            <a:r>
              <a:rPr lang="nl-NL" dirty="0" smtClean="0"/>
              <a:t/>
            </a:r>
            <a:br>
              <a:rPr lang="nl-NL" dirty="0" smtClean="0"/>
            </a:br>
            <a:endParaRPr lang="nl-NL" dirty="0" smtClean="0"/>
          </a:p>
          <a:p>
            <a:r>
              <a:rPr lang="nl-NL" dirty="0" smtClean="0"/>
              <a:t>Zelfrespect:</a:t>
            </a:r>
          </a:p>
          <a:p>
            <a:r>
              <a:rPr lang="nl-NL" dirty="0" smtClean="0"/>
              <a:t>Bij 1 of meer partijen </a:t>
            </a:r>
          </a:p>
          <a:p>
            <a:r>
              <a:rPr lang="nl-NL" dirty="0" smtClean="0"/>
              <a:t>Niet schadelijk voor eigen lichaam </a:t>
            </a:r>
          </a:p>
          <a:p>
            <a:r>
              <a:rPr lang="nl-NL" dirty="0" smtClean="0"/>
              <a:t>Niet schadelijk voor eigen geest </a:t>
            </a:r>
          </a:p>
          <a:p>
            <a:r>
              <a:rPr lang="nl-NL" dirty="0" smtClean="0"/>
              <a:t>Niet schadelijk op sociaal vlak </a:t>
            </a:r>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8</a:t>
            </a:fld>
            <a:endParaRPr lang="nl-NL"/>
          </a:p>
        </p:txBody>
      </p:sp>
    </p:spTree>
    <p:extLst>
      <p:ext uri="{BB962C8B-B14F-4D97-AF65-F5344CB8AC3E}">
        <p14:creationId xmlns:p14="http://schemas.microsoft.com/office/powerpoint/2010/main" val="84917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Bespreek in tweetallen, wat zeg je tegen deze moeder?</a:t>
            </a:r>
          </a:p>
          <a:p>
            <a:endParaRPr lang="nl-NL" dirty="0" smtClean="0"/>
          </a:p>
          <a:p>
            <a:r>
              <a:rPr lang="nl-NL" dirty="0" smtClean="0"/>
              <a:t>Eerst stoplicht/vlaggensysteem, welke categorie en waarom?</a:t>
            </a:r>
          </a:p>
          <a:p>
            <a:endParaRPr lang="nl-NL" dirty="0" smtClean="0"/>
          </a:p>
          <a:p>
            <a:r>
              <a:rPr lang="nl-NL" dirty="0" smtClean="0"/>
              <a:t>Plenair bespreken; zit</a:t>
            </a:r>
            <a:r>
              <a:rPr lang="nl-NL" baseline="0" dirty="0" smtClean="0"/>
              <a:t> iedereen op 1 lijn, zijn er bijzonderheden of vragen over</a:t>
            </a:r>
            <a:r>
              <a:rPr lang="nl-NL" dirty="0" smtClean="0"/>
              <a:t>.</a:t>
            </a:r>
          </a:p>
          <a:p>
            <a:r>
              <a:rPr lang="nl-NL" dirty="0" smtClean="0"/>
              <a:t>Vraag van moeder: moet de school hier iets mee? Wat denk je?</a:t>
            </a:r>
          </a:p>
          <a:p>
            <a:r>
              <a:rPr lang="nl-NL" dirty="0" smtClean="0"/>
              <a:t>Dan nadenken over stappen</a:t>
            </a:r>
          </a:p>
          <a:p>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63DD372-CCE2-49CB-B568-0B0ACBDF13F2}" type="slidenum">
              <a:rPr lang="nl-NL" smtClean="0"/>
              <a:t>9</a:t>
            </a:fld>
            <a:endParaRPr lang="nl-NL"/>
          </a:p>
        </p:txBody>
      </p:sp>
    </p:spTree>
    <p:extLst>
      <p:ext uri="{BB962C8B-B14F-4D97-AF65-F5344CB8AC3E}">
        <p14:creationId xmlns:p14="http://schemas.microsoft.com/office/powerpoint/2010/main" val="1904376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0A79CAD-F411-4015-9513-A7EB189BE52E}" type="datetimeFigureOut">
              <a:rPr lang="nl-NL" smtClean="0"/>
              <a:t>14-3-2018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04E414-6054-48CC-B210-0F1648006AF1}" type="slidenum">
              <a:rPr lang="nl-NL" smtClean="0"/>
              <a:t>‹nr.›</a:t>
            </a:fld>
            <a:endParaRPr lang="nl-NL"/>
          </a:p>
        </p:txBody>
      </p:sp>
    </p:spTree>
    <p:extLst>
      <p:ext uri="{BB962C8B-B14F-4D97-AF65-F5344CB8AC3E}">
        <p14:creationId xmlns:p14="http://schemas.microsoft.com/office/powerpoint/2010/main" val="332767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0A79CAD-F411-4015-9513-A7EB189BE52E}" type="datetimeFigureOut">
              <a:rPr lang="nl-NL" smtClean="0"/>
              <a:t>14-3-2018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04E414-6054-48CC-B210-0F1648006AF1}" type="slidenum">
              <a:rPr lang="nl-NL" smtClean="0"/>
              <a:t>‹nr.›</a:t>
            </a:fld>
            <a:endParaRPr lang="nl-NL"/>
          </a:p>
        </p:txBody>
      </p:sp>
    </p:spTree>
    <p:extLst>
      <p:ext uri="{BB962C8B-B14F-4D97-AF65-F5344CB8AC3E}">
        <p14:creationId xmlns:p14="http://schemas.microsoft.com/office/powerpoint/2010/main" val="183185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0A79CAD-F411-4015-9513-A7EB189BE52E}" type="datetimeFigureOut">
              <a:rPr lang="nl-NL" smtClean="0"/>
              <a:t>14-3-2018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04E414-6054-48CC-B210-0F1648006AF1}" type="slidenum">
              <a:rPr lang="nl-NL" smtClean="0"/>
              <a:t>‹nr.›</a:t>
            </a:fld>
            <a:endParaRPr lang="nl-NL"/>
          </a:p>
        </p:txBody>
      </p:sp>
    </p:spTree>
    <p:extLst>
      <p:ext uri="{BB962C8B-B14F-4D97-AF65-F5344CB8AC3E}">
        <p14:creationId xmlns:p14="http://schemas.microsoft.com/office/powerpoint/2010/main" val="3836238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1619250" y="188913"/>
            <a:ext cx="7067550" cy="1223962"/>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755650" y="1628775"/>
            <a:ext cx="7931150" cy="4392613"/>
          </a:xfrm>
        </p:spPr>
        <p:txBody>
          <a:bodyPr/>
          <a:lstStyle/>
          <a:p>
            <a:endParaRPr lang="nl-NL"/>
          </a:p>
        </p:txBody>
      </p:sp>
    </p:spTree>
    <p:extLst>
      <p:ext uri="{BB962C8B-B14F-4D97-AF65-F5344CB8AC3E}">
        <p14:creationId xmlns:p14="http://schemas.microsoft.com/office/powerpoint/2010/main" val="366630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0A79CAD-F411-4015-9513-A7EB189BE52E}" type="datetimeFigureOut">
              <a:rPr lang="nl-NL" smtClean="0"/>
              <a:t>14-3-2018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04E414-6054-48CC-B210-0F1648006AF1}" type="slidenum">
              <a:rPr lang="nl-NL" smtClean="0"/>
              <a:t>‹nr.›</a:t>
            </a:fld>
            <a:endParaRPr lang="nl-NL"/>
          </a:p>
        </p:txBody>
      </p:sp>
    </p:spTree>
    <p:extLst>
      <p:ext uri="{BB962C8B-B14F-4D97-AF65-F5344CB8AC3E}">
        <p14:creationId xmlns:p14="http://schemas.microsoft.com/office/powerpoint/2010/main" val="382818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0A79CAD-F411-4015-9513-A7EB189BE52E}" type="datetimeFigureOut">
              <a:rPr lang="nl-NL" smtClean="0"/>
              <a:t>14-3-2018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04E414-6054-48CC-B210-0F1648006AF1}" type="slidenum">
              <a:rPr lang="nl-NL" smtClean="0"/>
              <a:t>‹nr.›</a:t>
            </a:fld>
            <a:endParaRPr lang="nl-NL"/>
          </a:p>
        </p:txBody>
      </p:sp>
    </p:spTree>
    <p:extLst>
      <p:ext uri="{BB962C8B-B14F-4D97-AF65-F5344CB8AC3E}">
        <p14:creationId xmlns:p14="http://schemas.microsoft.com/office/powerpoint/2010/main" val="155048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0A79CAD-F411-4015-9513-A7EB189BE52E}" type="datetimeFigureOut">
              <a:rPr lang="nl-NL" smtClean="0"/>
              <a:t>14-3-2018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04E414-6054-48CC-B210-0F1648006AF1}" type="slidenum">
              <a:rPr lang="nl-NL" smtClean="0"/>
              <a:t>‹nr.›</a:t>
            </a:fld>
            <a:endParaRPr lang="nl-NL"/>
          </a:p>
        </p:txBody>
      </p:sp>
    </p:spTree>
    <p:extLst>
      <p:ext uri="{BB962C8B-B14F-4D97-AF65-F5344CB8AC3E}">
        <p14:creationId xmlns:p14="http://schemas.microsoft.com/office/powerpoint/2010/main" val="121344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0A79CAD-F411-4015-9513-A7EB189BE52E}" type="datetimeFigureOut">
              <a:rPr lang="nl-NL" smtClean="0"/>
              <a:t>14-3-2018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904E414-6054-48CC-B210-0F1648006AF1}" type="slidenum">
              <a:rPr lang="nl-NL" smtClean="0"/>
              <a:t>‹nr.›</a:t>
            </a:fld>
            <a:endParaRPr lang="nl-NL"/>
          </a:p>
        </p:txBody>
      </p:sp>
    </p:spTree>
    <p:extLst>
      <p:ext uri="{BB962C8B-B14F-4D97-AF65-F5344CB8AC3E}">
        <p14:creationId xmlns:p14="http://schemas.microsoft.com/office/powerpoint/2010/main" val="83833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0A79CAD-F411-4015-9513-A7EB189BE52E}" type="datetimeFigureOut">
              <a:rPr lang="nl-NL" smtClean="0"/>
              <a:t>14-3-2018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904E414-6054-48CC-B210-0F1648006AF1}" type="slidenum">
              <a:rPr lang="nl-NL" smtClean="0"/>
              <a:t>‹nr.›</a:t>
            </a:fld>
            <a:endParaRPr lang="nl-NL"/>
          </a:p>
        </p:txBody>
      </p:sp>
    </p:spTree>
    <p:extLst>
      <p:ext uri="{BB962C8B-B14F-4D97-AF65-F5344CB8AC3E}">
        <p14:creationId xmlns:p14="http://schemas.microsoft.com/office/powerpoint/2010/main" val="409684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0A79CAD-F411-4015-9513-A7EB189BE52E}" type="datetimeFigureOut">
              <a:rPr lang="nl-NL" smtClean="0"/>
              <a:t>14-3-2018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904E414-6054-48CC-B210-0F1648006AF1}" type="slidenum">
              <a:rPr lang="nl-NL" smtClean="0"/>
              <a:t>‹nr.›</a:t>
            </a:fld>
            <a:endParaRPr lang="nl-NL"/>
          </a:p>
        </p:txBody>
      </p:sp>
    </p:spTree>
    <p:extLst>
      <p:ext uri="{BB962C8B-B14F-4D97-AF65-F5344CB8AC3E}">
        <p14:creationId xmlns:p14="http://schemas.microsoft.com/office/powerpoint/2010/main" val="310456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0A79CAD-F411-4015-9513-A7EB189BE52E}" type="datetimeFigureOut">
              <a:rPr lang="nl-NL" smtClean="0"/>
              <a:t>14-3-2018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04E414-6054-48CC-B210-0F1648006AF1}" type="slidenum">
              <a:rPr lang="nl-NL" smtClean="0"/>
              <a:t>‹nr.›</a:t>
            </a:fld>
            <a:endParaRPr lang="nl-NL"/>
          </a:p>
        </p:txBody>
      </p:sp>
    </p:spTree>
    <p:extLst>
      <p:ext uri="{BB962C8B-B14F-4D97-AF65-F5344CB8AC3E}">
        <p14:creationId xmlns:p14="http://schemas.microsoft.com/office/powerpoint/2010/main" val="1943814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0A79CAD-F411-4015-9513-A7EB189BE52E}" type="datetimeFigureOut">
              <a:rPr lang="nl-NL" smtClean="0"/>
              <a:t>14-3-2018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04E414-6054-48CC-B210-0F1648006AF1}" type="slidenum">
              <a:rPr lang="nl-NL" smtClean="0"/>
              <a:t>‹nr.›</a:t>
            </a:fld>
            <a:endParaRPr lang="nl-NL"/>
          </a:p>
        </p:txBody>
      </p:sp>
    </p:spTree>
    <p:extLst>
      <p:ext uri="{BB962C8B-B14F-4D97-AF65-F5344CB8AC3E}">
        <p14:creationId xmlns:p14="http://schemas.microsoft.com/office/powerpoint/2010/main" val="45305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79CAD-F411-4015-9513-A7EB189BE52E}" type="datetimeFigureOut">
              <a:rPr lang="nl-NL" smtClean="0"/>
              <a:t>14-3-2018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4E414-6054-48CC-B210-0F1648006AF1}" type="slidenum">
              <a:rPr lang="nl-NL" smtClean="0"/>
              <a:t>‹nr.›</a:t>
            </a:fld>
            <a:endParaRPr lang="nl-NL"/>
          </a:p>
        </p:txBody>
      </p:sp>
    </p:spTree>
    <p:extLst>
      <p:ext uri="{BB962C8B-B14F-4D97-AF65-F5344CB8AC3E}">
        <p14:creationId xmlns:p14="http://schemas.microsoft.com/office/powerpoint/2010/main" val="224456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TSum-ZzY88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youtube.com/watch?v=HWyTD2fkxn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ggdhvb.nl/professionals/externe-vertrouwenspersoo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mailto:W.Peeters@ggdwestbrabant.n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mailto:c.janssen@ggdhvb.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a:p>
        </p:txBody>
      </p:sp>
      <p:sp>
        <p:nvSpPr>
          <p:cNvPr id="5" name="Tijdelijke aanduiding voor inhoud 4"/>
          <p:cNvSpPr>
            <a:spLocks noGrp="1"/>
          </p:cNvSpPr>
          <p:nvPr>
            <p:ph idx="1"/>
          </p:nvPr>
        </p:nvSpPr>
        <p:spPr/>
        <p:txBody>
          <a:bodyPr/>
          <a:lstStyle/>
          <a:p>
            <a:endParaRPr lang="nl-NL"/>
          </a:p>
        </p:txBody>
      </p:sp>
      <p:pic>
        <p:nvPicPr>
          <p:cNvPr id="1026" name="Picture 2" descr="H:\Mijn afbeeldingen\Afbeeld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1043608" y="692696"/>
            <a:ext cx="7056784" cy="1569660"/>
          </a:xfrm>
          <a:prstGeom prst="rect">
            <a:avLst/>
          </a:prstGeom>
          <a:noFill/>
        </p:spPr>
        <p:txBody>
          <a:bodyPr wrap="square" rtlCol="0">
            <a:spAutoFit/>
          </a:bodyPr>
          <a:lstStyle/>
          <a:p>
            <a:pPr algn="ctr"/>
            <a:r>
              <a:rPr lang="nl-NL" sz="3600" b="1" dirty="0" smtClean="0">
                <a:solidFill>
                  <a:schemeClr val="bg1"/>
                </a:solidFill>
              </a:rPr>
              <a:t>Een incident, en nu?</a:t>
            </a:r>
          </a:p>
          <a:p>
            <a:pPr algn="ctr"/>
            <a:endParaRPr lang="nl-NL" sz="3600" b="1" dirty="0" smtClean="0">
              <a:solidFill>
                <a:schemeClr val="bg1"/>
              </a:solidFill>
            </a:endParaRPr>
          </a:p>
          <a:p>
            <a:pPr algn="ctr"/>
            <a:r>
              <a:rPr lang="nl-NL" sz="2400" b="1" dirty="0" smtClean="0">
                <a:solidFill>
                  <a:schemeClr val="bg1"/>
                </a:solidFill>
              </a:rPr>
              <a:t>Ongewenst gedrag &amp; Ingrijpende gebeurtenissen</a:t>
            </a:r>
            <a:endParaRPr lang="nl-NL" sz="2400" b="1" dirty="0">
              <a:solidFill>
                <a:schemeClr val="bg1"/>
              </a:solidFill>
            </a:endParaRPr>
          </a:p>
        </p:txBody>
      </p:sp>
      <p:sp>
        <p:nvSpPr>
          <p:cNvPr id="7" name="Tekstvak 6"/>
          <p:cNvSpPr txBox="1"/>
          <p:nvPr/>
        </p:nvSpPr>
        <p:spPr>
          <a:xfrm>
            <a:off x="1439652" y="4221088"/>
            <a:ext cx="6264696" cy="954107"/>
          </a:xfrm>
          <a:prstGeom prst="rect">
            <a:avLst/>
          </a:prstGeom>
          <a:noFill/>
        </p:spPr>
        <p:txBody>
          <a:bodyPr wrap="square" rtlCol="0">
            <a:spAutoFit/>
          </a:bodyPr>
          <a:lstStyle/>
          <a:p>
            <a:r>
              <a:rPr lang="nl-NL" sz="2800" b="1" dirty="0" smtClean="0">
                <a:solidFill>
                  <a:schemeClr val="tx2">
                    <a:lumMod val="75000"/>
                  </a:schemeClr>
                </a:solidFill>
              </a:rPr>
              <a:t>12-3-2018</a:t>
            </a:r>
          </a:p>
          <a:p>
            <a:r>
              <a:rPr lang="nl-NL" sz="2800" b="1" dirty="0" smtClean="0">
                <a:solidFill>
                  <a:schemeClr val="tx2">
                    <a:lumMod val="75000"/>
                  </a:schemeClr>
                </a:solidFill>
              </a:rPr>
              <a:t>Wendy Peeters &amp; Constance Janssen</a:t>
            </a:r>
            <a:endParaRPr lang="nl-NL" sz="2800" b="1" dirty="0">
              <a:solidFill>
                <a:schemeClr val="tx2">
                  <a:lumMod val="75000"/>
                </a:schemeClr>
              </a:solidFill>
            </a:endParaRPr>
          </a:p>
        </p:txBody>
      </p:sp>
    </p:spTree>
    <p:extLst>
      <p:ext uri="{BB962C8B-B14F-4D97-AF65-F5344CB8AC3E}">
        <p14:creationId xmlns:p14="http://schemas.microsoft.com/office/powerpoint/2010/main" val="2089884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597089490"/>
              </p:ext>
            </p:extLst>
          </p:nvPr>
        </p:nvGraphicFramePr>
        <p:xfrm>
          <a:off x="457200" y="3789040"/>
          <a:ext cx="4690864" cy="233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Mijn afbeeldingen\Afbeelding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2195736" y="260648"/>
            <a:ext cx="4968552" cy="707886"/>
          </a:xfrm>
          <a:prstGeom prst="rect">
            <a:avLst/>
          </a:prstGeom>
          <a:noFill/>
        </p:spPr>
        <p:txBody>
          <a:bodyPr wrap="square" rtlCol="0">
            <a:spAutoFit/>
          </a:bodyPr>
          <a:lstStyle/>
          <a:p>
            <a:r>
              <a:rPr lang="nl-NL" sz="4000" b="1" dirty="0" smtClean="0">
                <a:solidFill>
                  <a:schemeClr val="bg1"/>
                </a:solidFill>
              </a:rPr>
              <a:t>Stappen</a:t>
            </a:r>
            <a:endParaRPr lang="nl-NL" sz="4000" b="1" dirty="0">
              <a:solidFill>
                <a:schemeClr val="bg1"/>
              </a:solidFill>
            </a:endParaRPr>
          </a:p>
        </p:txBody>
      </p:sp>
      <p:graphicFrame>
        <p:nvGraphicFramePr>
          <p:cNvPr id="3" name="Diagram 2"/>
          <p:cNvGraphicFramePr/>
          <p:nvPr>
            <p:extLst>
              <p:ext uri="{D42A27DB-BD31-4B8C-83A1-F6EECF244321}">
                <p14:modId xmlns:p14="http://schemas.microsoft.com/office/powerpoint/2010/main" val="585021416"/>
              </p:ext>
            </p:extLst>
          </p:nvPr>
        </p:nvGraphicFramePr>
        <p:xfrm>
          <a:off x="467544" y="1268760"/>
          <a:ext cx="8424936" cy="52565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2004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1654058065"/>
              </p:ext>
            </p:extLst>
          </p:nvPr>
        </p:nvGraphicFramePr>
        <p:xfrm>
          <a:off x="457200" y="3789040"/>
          <a:ext cx="4690864" cy="233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Mijn afbeeldingen\Afbeelding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txBox="1">
            <a:spLocks/>
          </p:cNvSpPr>
          <p:nvPr/>
        </p:nvSpPr>
        <p:spPr>
          <a:xfrm>
            <a:off x="457200" y="1941694"/>
            <a:ext cx="8229600" cy="418446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dirty="0" smtClean="0"/>
              <a:t>Erkenning</a:t>
            </a:r>
          </a:p>
          <a:p>
            <a:r>
              <a:rPr lang="nl-NL" dirty="0" smtClean="0"/>
              <a:t>Openheid </a:t>
            </a:r>
          </a:p>
          <a:p>
            <a:r>
              <a:rPr lang="nl-NL" dirty="0" smtClean="0"/>
              <a:t>Duidelijkheid</a:t>
            </a:r>
          </a:p>
          <a:p>
            <a:r>
              <a:rPr lang="nl-NL" dirty="0" smtClean="0"/>
              <a:t>Snelheid</a:t>
            </a:r>
          </a:p>
          <a:p>
            <a:endParaRPr lang="nl-NL" dirty="0" smtClean="0"/>
          </a:p>
          <a:p>
            <a:r>
              <a:rPr lang="nl-NL" dirty="0" smtClean="0"/>
              <a:t>Voorlichting</a:t>
            </a:r>
          </a:p>
          <a:p>
            <a:r>
              <a:rPr lang="nl-NL" dirty="0" smtClean="0"/>
              <a:t>Advies</a:t>
            </a:r>
          </a:p>
          <a:p>
            <a:r>
              <a:rPr lang="nl-NL" dirty="0" smtClean="0"/>
              <a:t>Inzet externe vertrouwenspersoon</a:t>
            </a:r>
          </a:p>
          <a:p>
            <a:endParaRPr lang="nl-NL" dirty="0"/>
          </a:p>
        </p:txBody>
      </p:sp>
      <p:sp>
        <p:nvSpPr>
          <p:cNvPr id="4" name="Tekstvak 3"/>
          <p:cNvSpPr txBox="1"/>
          <p:nvPr/>
        </p:nvSpPr>
        <p:spPr>
          <a:xfrm>
            <a:off x="2195736" y="260648"/>
            <a:ext cx="4968552" cy="707886"/>
          </a:xfrm>
          <a:prstGeom prst="rect">
            <a:avLst/>
          </a:prstGeom>
          <a:noFill/>
        </p:spPr>
        <p:txBody>
          <a:bodyPr wrap="square" rtlCol="0">
            <a:spAutoFit/>
          </a:bodyPr>
          <a:lstStyle/>
          <a:p>
            <a:r>
              <a:rPr lang="nl-NL" sz="4000" b="1" dirty="0" smtClean="0">
                <a:solidFill>
                  <a:schemeClr val="bg1"/>
                </a:solidFill>
              </a:rPr>
              <a:t>Stappen</a:t>
            </a:r>
            <a:endParaRPr lang="nl-NL" sz="4000" b="1" dirty="0">
              <a:solidFill>
                <a:schemeClr val="bg1"/>
              </a:solidFill>
            </a:endParaRPr>
          </a:p>
        </p:txBody>
      </p:sp>
    </p:spTree>
    <p:extLst>
      <p:ext uri="{BB962C8B-B14F-4D97-AF65-F5344CB8AC3E}">
        <p14:creationId xmlns:p14="http://schemas.microsoft.com/office/powerpoint/2010/main" val="402217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txBox="1">
            <a:spLocks/>
          </p:cNvSpPr>
          <p:nvPr/>
        </p:nvSpPr>
        <p:spPr>
          <a:xfrm>
            <a:off x="457200" y="1941694"/>
            <a:ext cx="8229600" cy="41844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dirty="0" smtClean="0"/>
              <a:t>Een leerkracht belt jou met het verhaal dat een meisje uit de brugklas al meerdere keren suïcidale uitingen gedaan heeft op de </a:t>
            </a:r>
            <a:r>
              <a:rPr lang="nl-NL" dirty="0" err="1" smtClean="0"/>
              <a:t>whatsapp</a:t>
            </a:r>
            <a:r>
              <a:rPr lang="nl-NL" dirty="0" smtClean="0"/>
              <a:t>-groep van de klas. </a:t>
            </a:r>
            <a:br>
              <a:rPr lang="nl-NL" dirty="0" smtClean="0"/>
            </a:br>
            <a:r>
              <a:rPr lang="nl-NL" dirty="0" smtClean="0"/>
              <a:t>Een klasgenoot heeft contact gezocht met de leerkracht en heeft dit verteld. </a:t>
            </a:r>
          </a:p>
          <a:p>
            <a:endParaRPr lang="nl-NL" dirty="0" smtClean="0"/>
          </a:p>
          <a:p>
            <a:endParaRPr lang="nl-NL" dirty="0"/>
          </a:p>
        </p:txBody>
      </p:sp>
      <p:sp>
        <p:nvSpPr>
          <p:cNvPr id="4" name="Tekstvak 3"/>
          <p:cNvSpPr txBox="1"/>
          <p:nvPr/>
        </p:nvSpPr>
        <p:spPr>
          <a:xfrm>
            <a:off x="899592" y="260648"/>
            <a:ext cx="6840760" cy="646331"/>
          </a:xfrm>
          <a:prstGeom prst="rect">
            <a:avLst/>
          </a:prstGeom>
          <a:noFill/>
        </p:spPr>
        <p:txBody>
          <a:bodyPr wrap="square" rtlCol="0">
            <a:spAutoFit/>
          </a:bodyPr>
          <a:lstStyle/>
          <a:p>
            <a:r>
              <a:rPr lang="nl-NL" sz="3600" b="1" dirty="0" smtClean="0">
                <a:solidFill>
                  <a:schemeClr val="bg1"/>
                </a:solidFill>
              </a:rPr>
              <a:t>Casuïstiek  (2)</a:t>
            </a:r>
            <a:endParaRPr lang="nl-NL" sz="3600" b="1" dirty="0">
              <a:solidFill>
                <a:schemeClr val="bg1"/>
              </a:solidFill>
            </a:endParaRPr>
          </a:p>
        </p:txBody>
      </p:sp>
    </p:spTree>
    <p:extLst>
      <p:ext uri="{BB962C8B-B14F-4D97-AF65-F5344CB8AC3E}">
        <p14:creationId xmlns:p14="http://schemas.microsoft.com/office/powerpoint/2010/main" val="20247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txBox="1">
            <a:spLocks/>
          </p:cNvSpPr>
          <p:nvPr/>
        </p:nvSpPr>
        <p:spPr>
          <a:xfrm>
            <a:off x="457200" y="1941694"/>
            <a:ext cx="8229600" cy="418446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dirty="0" smtClean="0"/>
              <a:t>Erkenning</a:t>
            </a:r>
          </a:p>
          <a:p>
            <a:r>
              <a:rPr lang="nl-NL" dirty="0" smtClean="0"/>
              <a:t>Openheid </a:t>
            </a:r>
          </a:p>
          <a:p>
            <a:r>
              <a:rPr lang="nl-NL" dirty="0" smtClean="0"/>
              <a:t>Duidelijkheid</a:t>
            </a:r>
          </a:p>
          <a:p>
            <a:r>
              <a:rPr lang="nl-NL" dirty="0" smtClean="0"/>
              <a:t>Snelheid</a:t>
            </a:r>
          </a:p>
          <a:p>
            <a:endParaRPr lang="nl-NL" dirty="0" smtClean="0"/>
          </a:p>
          <a:p>
            <a:r>
              <a:rPr lang="nl-NL" dirty="0" smtClean="0"/>
              <a:t>Voorlichting</a:t>
            </a:r>
          </a:p>
          <a:p>
            <a:r>
              <a:rPr lang="nl-NL" dirty="0" smtClean="0"/>
              <a:t>Advies</a:t>
            </a:r>
          </a:p>
          <a:p>
            <a:r>
              <a:rPr lang="nl-NL" dirty="0" smtClean="0"/>
              <a:t>Inzet externe vertrouwenspersoon</a:t>
            </a:r>
          </a:p>
          <a:p>
            <a:endParaRPr lang="nl-NL" dirty="0"/>
          </a:p>
        </p:txBody>
      </p:sp>
      <p:sp>
        <p:nvSpPr>
          <p:cNvPr id="4" name="Tekstvak 3"/>
          <p:cNvSpPr txBox="1"/>
          <p:nvPr/>
        </p:nvSpPr>
        <p:spPr>
          <a:xfrm>
            <a:off x="2195736" y="188640"/>
            <a:ext cx="4114800" cy="707886"/>
          </a:xfrm>
          <a:prstGeom prst="rect">
            <a:avLst/>
          </a:prstGeom>
          <a:noFill/>
        </p:spPr>
        <p:txBody>
          <a:bodyPr wrap="square" rtlCol="0">
            <a:spAutoFit/>
          </a:bodyPr>
          <a:lstStyle/>
          <a:p>
            <a:r>
              <a:rPr lang="nl-NL" sz="4000" b="1" dirty="0" smtClean="0">
                <a:solidFill>
                  <a:schemeClr val="bg1"/>
                </a:solidFill>
              </a:rPr>
              <a:t>Stappen</a:t>
            </a:r>
            <a:endParaRPr lang="nl-NL" sz="4000" b="1" dirty="0">
              <a:solidFill>
                <a:schemeClr val="bg1"/>
              </a:solidFill>
            </a:endParaRPr>
          </a:p>
        </p:txBody>
      </p:sp>
    </p:spTree>
    <p:extLst>
      <p:ext uri="{BB962C8B-B14F-4D97-AF65-F5344CB8AC3E}">
        <p14:creationId xmlns:p14="http://schemas.microsoft.com/office/powerpoint/2010/main" val="364593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txBox="1">
            <a:spLocks/>
          </p:cNvSpPr>
          <p:nvPr/>
        </p:nvSpPr>
        <p:spPr>
          <a:xfrm>
            <a:off x="457200" y="1941694"/>
            <a:ext cx="8229600" cy="41844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mtClean="0"/>
              <a:t>Meldcode Kindermishandeling; </a:t>
            </a:r>
          </a:p>
          <a:p>
            <a:pPr marL="0" indent="0">
              <a:buFont typeface="Arial" panose="020B0604020202020204" pitchFamily="34" charset="0"/>
              <a:buNone/>
            </a:pPr>
            <a:r>
              <a:rPr lang="nl-NL" i="1" smtClean="0"/>
              <a:t>De meldcode is een stappenplan waarin wordt aangegeven hoe de professional behoort om te gaan met het signaleren en melden van huiselijk geweld en kindermishandeling ter ondersteuning van zijn/haar besluit om wel/niet te melden.</a:t>
            </a:r>
          </a:p>
          <a:p>
            <a:pPr marL="0" indent="0">
              <a:buFont typeface="Arial" panose="020B0604020202020204" pitchFamily="34" charset="0"/>
              <a:buNone/>
            </a:pPr>
            <a:endParaRPr lang="nl-NL" smtClean="0"/>
          </a:p>
          <a:p>
            <a:pPr marL="0" indent="0">
              <a:buFont typeface="Arial" panose="020B0604020202020204" pitchFamily="34" charset="0"/>
              <a:buNone/>
            </a:pPr>
            <a:endParaRPr lang="nl-NL" dirty="0"/>
          </a:p>
        </p:txBody>
      </p:sp>
      <p:sp>
        <p:nvSpPr>
          <p:cNvPr id="4" name="Tekstvak 3"/>
          <p:cNvSpPr txBox="1"/>
          <p:nvPr/>
        </p:nvSpPr>
        <p:spPr>
          <a:xfrm>
            <a:off x="539552" y="260648"/>
            <a:ext cx="7128792" cy="707886"/>
          </a:xfrm>
          <a:prstGeom prst="rect">
            <a:avLst/>
          </a:prstGeom>
          <a:noFill/>
        </p:spPr>
        <p:txBody>
          <a:bodyPr wrap="square" rtlCol="0">
            <a:spAutoFit/>
          </a:bodyPr>
          <a:lstStyle/>
          <a:p>
            <a:r>
              <a:rPr lang="nl-NL" sz="4000" b="1" dirty="0" smtClean="0">
                <a:solidFill>
                  <a:schemeClr val="bg1"/>
                </a:solidFill>
              </a:rPr>
              <a:t>Werken met de meldcode</a:t>
            </a:r>
            <a:endParaRPr lang="nl-NL" sz="4000" b="1" dirty="0">
              <a:solidFill>
                <a:schemeClr val="bg1"/>
              </a:solidFill>
            </a:endParaRPr>
          </a:p>
        </p:txBody>
      </p:sp>
    </p:spTree>
    <p:extLst>
      <p:ext uri="{BB962C8B-B14F-4D97-AF65-F5344CB8AC3E}">
        <p14:creationId xmlns:p14="http://schemas.microsoft.com/office/powerpoint/2010/main" val="2065230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txBox="1">
            <a:spLocks/>
          </p:cNvSpPr>
          <p:nvPr/>
        </p:nvSpPr>
        <p:spPr>
          <a:xfrm>
            <a:off x="457200" y="1941694"/>
            <a:ext cx="8229600" cy="41844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mtClean="0"/>
              <a:t>De stappen:</a:t>
            </a:r>
          </a:p>
          <a:p>
            <a:endParaRPr lang="nl-NL" smtClean="0"/>
          </a:p>
          <a:p>
            <a:pPr marL="0" indent="0">
              <a:buFont typeface="Arial" panose="020B0604020202020204" pitchFamily="34" charset="0"/>
              <a:buNone/>
            </a:pPr>
            <a:r>
              <a:rPr lang="nl-NL" smtClean="0"/>
              <a:t>1. In kaart brengen van signalen</a:t>
            </a:r>
          </a:p>
          <a:p>
            <a:pPr marL="0" indent="0">
              <a:buFont typeface="Arial" panose="020B0604020202020204" pitchFamily="34" charset="0"/>
              <a:buNone/>
            </a:pPr>
            <a:r>
              <a:rPr lang="nl-NL" smtClean="0"/>
              <a:t>2. Collegiale consultatie</a:t>
            </a:r>
          </a:p>
          <a:p>
            <a:pPr marL="0" indent="0">
              <a:buFont typeface="Arial" panose="020B0604020202020204" pitchFamily="34" charset="0"/>
              <a:buNone/>
            </a:pPr>
            <a:r>
              <a:rPr lang="nl-NL" smtClean="0"/>
              <a:t>3. Gesprek met ouders</a:t>
            </a:r>
          </a:p>
          <a:p>
            <a:pPr marL="0" indent="0">
              <a:buFont typeface="Arial" panose="020B0604020202020204" pitchFamily="34" charset="0"/>
              <a:buNone/>
            </a:pPr>
            <a:r>
              <a:rPr lang="nl-NL" smtClean="0"/>
              <a:t>4. Wegen van geweld</a:t>
            </a:r>
          </a:p>
          <a:p>
            <a:pPr marL="0" indent="0">
              <a:buFont typeface="Arial" panose="020B0604020202020204" pitchFamily="34" charset="0"/>
              <a:buNone/>
            </a:pPr>
            <a:r>
              <a:rPr lang="nl-NL" smtClean="0"/>
              <a:t>5. Beslissen: hulp organiseren of melden?</a:t>
            </a:r>
          </a:p>
          <a:p>
            <a:endParaRPr lang="nl-NL" dirty="0"/>
          </a:p>
        </p:txBody>
      </p:sp>
      <p:sp>
        <p:nvSpPr>
          <p:cNvPr id="4" name="Tekstvak 3"/>
          <p:cNvSpPr txBox="1"/>
          <p:nvPr/>
        </p:nvSpPr>
        <p:spPr>
          <a:xfrm>
            <a:off x="1187624" y="260648"/>
            <a:ext cx="6264696" cy="707886"/>
          </a:xfrm>
          <a:prstGeom prst="rect">
            <a:avLst/>
          </a:prstGeom>
          <a:noFill/>
        </p:spPr>
        <p:txBody>
          <a:bodyPr wrap="square" rtlCol="0">
            <a:spAutoFit/>
          </a:bodyPr>
          <a:lstStyle/>
          <a:p>
            <a:r>
              <a:rPr lang="nl-NL" sz="4000" b="1" dirty="0" smtClean="0">
                <a:solidFill>
                  <a:schemeClr val="bg1"/>
                </a:solidFill>
              </a:rPr>
              <a:t>Werken met de meldcode</a:t>
            </a:r>
            <a:endParaRPr lang="nl-NL" sz="4000" b="1" dirty="0">
              <a:solidFill>
                <a:schemeClr val="bg1"/>
              </a:solidFill>
            </a:endParaRPr>
          </a:p>
        </p:txBody>
      </p:sp>
    </p:spTree>
    <p:extLst>
      <p:ext uri="{BB962C8B-B14F-4D97-AF65-F5344CB8AC3E}">
        <p14:creationId xmlns:p14="http://schemas.microsoft.com/office/powerpoint/2010/main" val="483988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ep 4"/>
          <p:cNvGrpSpPr/>
          <p:nvPr/>
        </p:nvGrpSpPr>
        <p:grpSpPr>
          <a:xfrm>
            <a:off x="0" y="0"/>
            <a:ext cx="9144000" cy="6894513"/>
            <a:chOff x="0" y="0"/>
            <a:chExt cx="9144000" cy="6894513"/>
          </a:xfrm>
        </p:grpSpPr>
        <p:sp>
          <p:nvSpPr>
            <p:cNvPr id="6" name="Rectangle 5"/>
            <p:cNvSpPr>
              <a:spLocks noChangeArrowheads="1"/>
            </p:cNvSpPr>
            <p:nvPr/>
          </p:nvSpPr>
          <p:spPr bwMode="auto">
            <a:xfrm>
              <a:off x="0" y="0"/>
              <a:ext cx="9144000" cy="6894513"/>
            </a:xfrm>
            <a:prstGeom prst="rect">
              <a:avLst/>
            </a:prstGeom>
            <a:solidFill>
              <a:schemeClr val="bg1"/>
            </a:solidFill>
            <a:ln w="9525">
              <a:noFill/>
              <a:miter lim="800000"/>
              <a:headEnd/>
              <a:tailEnd/>
            </a:ln>
          </p:spPr>
          <p:txBody>
            <a:bodyPr wrap="none" anchor="ctr"/>
            <a:lstStyle/>
            <a:p>
              <a:endParaRPr lang="nl-NL">
                <a:latin typeface="Calibri" pitchFamily="34" charset="0"/>
              </a:endParaRPr>
            </a:p>
          </p:txBody>
        </p:sp>
        <p:sp>
          <p:nvSpPr>
            <p:cNvPr id="7" name="Tekstvak 306"/>
            <p:cNvSpPr txBox="1">
              <a:spLocks noChangeArrowheads="1"/>
            </p:cNvSpPr>
            <p:nvPr/>
          </p:nvSpPr>
          <p:spPr bwMode="auto">
            <a:xfrm>
              <a:off x="2605088" y="1747838"/>
              <a:ext cx="2228850" cy="1009650"/>
            </a:xfrm>
            <a:prstGeom prst="rect">
              <a:avLst/>
            </a:prstGeom>
            <a:solidFill>
              <a:srgbClr val="CCFFFF"/>
            </a:solidFill>
            <a:ln w="9525">
              <a:solidFill>
                <a:srgbClr val="000000"/>
              </a:solidFill>
              <a:miter lim="800000"/>
              <a:headEnd/>
              <a:tailEnd/>
            </a:ln>
          </p:spPr>
          <p:txBody>
            <a:bodyPr/>
            <a:lstStyle/>
            <a:p>
              <a:pPr>
                <a:lnSpc>
                  <a:spcPts val="1400"/>
                </a:lnSpc>
              </a:pPr>
              <a:r>
                <a:rPr lang="nl-NL" sz="1000" b="1">
                  <a:latin typeface="Verdana" pitchFamily="34" charset="0"/>
                  <a:cs typeface="Times New Roman" pitchFamily="18" charset="0"/>
                </a:rPr>
                <a:t>B. Bij melding of </a:t>
              </a:r>
              <a:endParaRPr lang="nl-NL" sz="1000">
                <a:latin typeface="Verdana" pitchFamily="34" charset="0"/>
                <a:cs typeface="Times New Roman" pitchFamily="18" charset="0"/>
              </a:endParaRPr>
            </a:p>
            <a:p>
              <a:pPr>
                <a:lnSpc>
                  <a:spcPts val="1400"/>
                </a:lnSpc>
              </a:pPr>
              <a:r>
                <a:rPr lang="nl-NL" sz="1000" b="1">
                  <a:latin typeface="Verdana" pitchFamily="34" charset="0"/>
                  <a:cs typeface="Times New Roman" pitchFamily="18" charset="0"/>
                </a:rPr>
                <a:t>dreigende klacht</a:t>
              </a:r>
              <a:endParaRPr lang="nl-NL" sz="1000">
                <a:latin typeface="Verdana" pitchFamily="34" charset="0"/>
                <a:cs typeface="Times New Roman" pitchFamily="18" charset="0"/>
              </a:endParaRP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contactpersoon</a:t>
              </a: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schoolleiding/bevoegd gezag</a:t>
              </a: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vertrouwenspersoon</a:t>
              </a:r>
            </a:p>
          </p:txBody>
        </p:sp>
        <p:sp>
          <p:nvSpPr>
            <p:cNvPr id="8" name="Tekstvak 304"/>
            <p:cNvSpPr txBox="1">
              <a:spLocks noChangeArrowheads="1"/>
            </p:cNvSpPr>
            <p:nvPr/>
          </p:nvSpPr>
          <p:spPr bwMode="auto">
            <a:xfrm>
              <a:off x="5075238" y="1752600"/>
              <a:ext cx="3397250" cy="1025525"/>
            </a:xfrm>
            <a:prstGeom prst="rect">
              <a:avLst/>
            </a:prstGeom>
            <a:solidFill>
              <a:srgbClr val="CCFFFF"/>
            </a:solidFill>
            <a:ln w="9525">
              <a:solidFill>
                <a:srgbClr val="000000"/>
              </a:solidFill>
              <a:miter lim="800000"/>
              <a:headEnd/>
              <a:tailEnd/>
            </a:ln>
          </p:spPr>
          <p:txBody>
            <a:bodyPr/>
            <a:lstStyle/>
            <a:p>
              <a:pPr>
                <a:lnSpc>
                  <a:spcPts val="1400"/>
                </a:lnSpc>
              </a:pPr>
              <a:r>
                <a:rPr lang="nl-NL" sz="1000" b="1">
                  <a:latin typeface="Verdana" pitchFamily="34" charset="0"/>
                  <a:cs typeface="Times New Roman" pitchFamily="18" charset="0"/>
                </a:rPr>
                <a:t>C. Meld- en aangifteplicht bij seksueel grensoverschrijdend gedrag</a:t>
              </a:r>
              <a:endParaRPr lang="nl-NL" sz="1000">
                <a:latin typeface="Verdana" pitchFamily="34" charset="0"/>
                <a:cs typeface="Times New Roman" pitchFamily="18" charset="0"/>
              </a:endParaRP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(vermoeden) strafbaar feit melden bij directeur</a:t>
              </a: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directeur overlegt met vertrouwensinspecteur</a:t>
              </a: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Bij Ja = aangifte politie </a:t>
              </a:r>
            </a:p>
          </p:txBody>
        </p:sp>
        <p:sp>
          <p:nvSpPr>
            <p:cNvPr id="9" name="Tekstvak 295"/>
            <p:cNvSpPr txBox="1">
              <a:spLocks noChangeArrowheads="1"/>
            </p:cNvSpPr>
            <p:nvPr/>
          </p:nvSpPr>
          <p:spPr bwMode="auto">
            <a:xfrm>
              <a:off x="1062038" y="3725863"/>
              <a:ext cx="5924550" cy="3168650"/>
            </a:xfrm>
            <a:prstGeom prst="rect">
              <a:avLst/>
            </a:prstGeom>
            <a:solidFill>
              <a:srgbClr val="CCFFFF"/>
            </a:solidFill>
            <a:ln w="9525">
              <a:solidFill>
                <a:srgbClr val="000000"/>
              </a:solidFill>
              <a:miter lim="800000"/>
              <a:headEnd/>
              <a:tailEnd/>
            </a:ln>
          </p:spPr>
          <p:txBody>
            <a:bodyPr upright="1"/>
            <a:lstStyle/>
            <a:p>
              <a:pPr fontAlgn="auto">
                <a:lnSpc>
                  <a:spcPts val="1400"/>
                </a:lnSpc>
                <a:spcBef>
                  <a:spcPts val="0"/>
                </a:spcBef>
                <a:spcAft>
                  <a:spcPts val="0"/>
                </a:spcAft>
                <a:defRPr/>
              </a:pPr>
              <a:r>
                <a:rPr lang="nl-NL" sz="1200" b="1" dirty="0">
                  <a:latin typeface="Verdana"/>
                  <a:ea typeface="Times New Roman"/>
                  <a:cs typeface="Times New Roman"/>
                </a:rPr>
                <a:t>3</a:t>
              </a:r>
              <a:r>
                <a:rPr lang="nl-NL" sz="1100" b="1" dirty="0">
                  <a:latin typeface="Verdana"/>
                  <a:ea typeface="Times New Roman"/>
                  <a:cs typeface="Times New Roman"/>
                </a:rPr>
                <a:t>. Bij dreigende (maatschappelijke) onrust</a:t>
              </a:r>
              <a:endParaRPr lang="nl-NL" sz="1000" dirty="0">
                <a:latin typeface="Verdana"/>
                <a:ea typeface="Times New Roman"/>
                <a:cs typeface="Times New Roman"/>
              </a:endParaRPr>
            </a:p>
            <a:p>
              <a:pPr fontAlgn="auto">
                <a:lnSpc>
                  <a:spcPts val="1400"/>
                </a:lnSpc>
                <a:spcBef>
                  <a:spcPts val="0"/>
                </a:spcBef>
                <a:spcAft>
                  <a:spcPts val="0"/>
                </a:spcAft>
                <a:defRPr/>
              </a:pPr>
              <a:r>
                <a:rPr lang="nl-NL" sz="1000" dirty="0">
                  <a:latin typeface="Verdana"/>
                  <a:ea typeface="Times New Roman"/>
                  <a:cs typeface="Times New Roman"/>
                </a:rPr>
                <a:t>3.1.Strategie aanpak: directeur, bestuurslid en vertrouwenspersoon</a:t>
              </a:r>
            </a:p>
            <a:p>
              <a:pPr fontAlgn="auto">
                <a:lnSpc>
                  <a:spcPts val="1400"/>
                </a:lnSpc>
                <a:spcBef>
                  <a:spcPts val="0"/>
                </a:spcBef>
                <a:spcAft>
                  <a:spcPts val="0"/>
                </a:spcAft>
                <a:defRPr/>
              </a:pPr>
              <a:r>
                <a:rPr lang="nl-NL" sz="1000" dirty="0">
                  <a:latin typeface="Verdana"/>
                  <a:ea typeface="Times New Roman"/>
                  <a:cs typeface="Times New Roman"/>
                </a:rPr>
                <a:t>3.2.De directeur roept werkgroep (naar behoefte) bij elkaar</a:t>
              </a:r>
            </a:p>
            <a:p>
              <a:pPr fontAlgn="auto">
                <a:lnSpc>
                  <a:spcPts val="1400"/>
                </a:lnSpc>
                <a:spcBef>
                  <a:spcPts val="0"/>
                </a:spcBef>
                <a:spcAft>
                  <a:spcPts val="0"/>
                </a:spcAft>
                <a:defRPr/>
              </a:pPr>
              <a:r>
                <a:rPr lang="nl-NL" sz="1000" dirty="0">
                  <a:latin typeface="Verdana"/>
                  <a:ea typeface="Times New Roman"/>
                  <a:cs typeface="Times New Roman"/>
                </a:rPr>
                <a:t> </a:t>
              </a:r>
              <a:r>
                <a:rPr lang="nl-NL" sz="1000" i="1" dirty="0">
                  <a:latin typeface="Verdana"/>
                  <a:ea typeface="Times New Roman"/>
                  <a:cs typeface="Times New Roman"/>
                </a:rPr>
                <a:t>Werkgroep:</a:t>
              </a:r>
              <a:endParaRPr lang="nl-NL" sz="1000" dirty="0">
                <a:latin typeface="Verdana"/>
                <a:ea typeface="Times New Roman"/>
                <a:cs typeface="Times New Roman"/>
              </a:endParaRPr>
            </a:p>
            <a:p>
              <a:pPr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directeur</a:t>
              </a:r>
            </a:p>
            <a:p>
              <a:pPr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relevante vertegenwoordiging leerkrachten</a:t>
              </a:r>
            </a:p>
            <a:p>
              <a:pPr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aan te vullen met andere leden zoals:</a:t>
              </a:r>
            </a:p>
            <a:p>
              <a:pPr indent="449580"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contactpersoon</a:t>
              </a:r>
            </a:p>
            <a:p>
              <a:pPr indent="449580"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vertrouwenspersoon</a:t>
              </a:r>
            </a:p>
            <a:p>
              <a:pPr fontAlgn="auto">
                <a:lnSpc>
                  <a:spcPts val="1400"/>
                </a:lnSpc>
                <a:spcBef>
                  <a:spcPts val="0"/>
                </a:spcBef>
                <a:spcAft>
                  <a:spcPts val="0"/>
                </a:spcAft>
                <a:defRPr/>
              </a:pPr>
              <a:r>
                <a:rPr lang="nl-NL" sz="1000" dirty="0">
                  <a:latin typeface="Verdana"/>
                  <a:ea typeface="Times New Roman"/>
                  <a:cs typeface="Times New Roman"/>
                </a:rPr>
                <a:t> </a:t>
              </a:r>
              <a:r>
                <a:rPr lang="nl-NL" sz="1000" i="1" dirty="0">
                  <a:latin typeface="Verdana"/>
                  <a:ea typeface="Times New Roman"/>
                  <a:cs typeface="Times New Roman"/>
                </a:rPr>
                <a:t>Taken werkgroep:</a:t>
              </a:r>
              <a:endParaRPr lang="nl-NL" sz="1000" dirty="0">
                <a:latin typeface="Verdana"/>
                <a:ea typeface="Times New Roman"/>
                <a:cs typeface="Times New Roman"/>
              </a:endParaRPr>
            </a:p>
            <a:p>
              <a:pPr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inschatting maken ernst en omvang incident</a:t>
              </a:r>
            </a:p>
            <a:p>
              <a:pPr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maken van plan van aanpak</a:t>
              </a:r>
            </a:p>
            <a:p>
              <a:pPr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goede afweging nodig naar wie gecommuniceerd wordt</a:t>
              </a:r>
              <a:br>
                <a:rPr lang="nl-NL" sz="1000" dirty="0">
                  <a:latin typeface="Verdana"/>
                  <a:ea typeface="Times New Roman"/>
                  <a:cs typeface="Times New Roman"/>
                </a:rPr>
              </a:br>
              <a:r>
                <a:rPr lang="nl-NL" sz="1000" dirty="0">
                  <a:latin typeface="Verdana"/>
                  <a:ea typeface="Times New Roman"/>
                  <a:cs typeface="Times New Roman"/>
                </a:rPr>
                <a:t>    direct betrokkenen; personeel, betrokken klas(sen), ouders, ouderraad/MR en bestuur</a:t>
              </a:r>
            </a:p>
            <a:p>
              <a:pPr fontAlgn="auto">
                <a:lnSpc>
                  <a:spcPts val="1400"/>
                </a:lnSpc>
                <a:spcBef>
                  <a:spcPts val="0"/>
                </a:spcBef>
                <a:spcAft>
                  <a:spcPts val="0"/>
                </a:spcAft>
                <a:defRPr/>
              </a:pPr>
              <a:r>
                <a:rPr lang="nl-NL" sz="1000" dirty="0">
                  <a:latin typeface="Verdana"/>
                  <a:ea typeface="Times New Roman"/>
                  <a:cs typeface="Times New Roman"/>
                </a:rPr>
                <a:t>    eventueel communicatie media</a:t>
              </a:r>
            </a:p>
            <a:p>
              <a:pPr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logboek, registratie en evaluatie</a:t>
              </a:r>
            </a:p>
            <a:p>
              <a:pPr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zorg en nazorg</a:t>
              </a:r>
            </a:p>
          </p:txBody>
        </p:sp>
        <p:cxnSp>
          <p:nvCxnSpPr>
            <p:cNvPr id="10" name="Rechte verbindingslijn 31"/>
            <p:cNvCxnSpPr>
              <a:cxnSpLocks noChangeShapeType="1"/>
            </p:cNvCxnSpPr>
            <p:nvPr/>
          </p:nvCxnSpPr>
          <p:spPr bwMode="auto">
            <a:xfrm>
              <a:off x="5076825" y="1050925"/>
              <a:ext cx="0" cy="114300"/>
            </a:xfrm>
            <a:prstGeom prst="line">
              <a:avLst/>
            </a:prstGeom>
            <a:noFill/>
            <a:ln w="9525">
              <a:solidFill>
                <a:srgbClr val="000000"/>
              </a:solidFill>
              <a:round/>
              <a:headEnd/>
              <a:tailEnd type="triangle" w="med" len="med"/>
            </a:ln>
          </p:spPr>
        </p:cxnSp>
        <p:cxnSp>
          <p:nvCxnSpPr>
            <p:cNvPr id="11" name="Rechte verbindingslijn 32"/>
            <p:cNvCxnSpPr>
              <a:cxnSpLocks noChangeShapeType="1"/>
            </p:cNvCxnSpPr>
            <p:nvPr/>
          </p:nvCxnSpPr>
          <p:spPr bwMode="auto">
            <a:xfrm>
              <a:off x="5318125" y="1604963"/>
              <a:ext cx="0" cy="180975"/>
            </a:xfrm>
            <a:prstGeom prst="line">
              <a:avLst/>
            </a:prstGeom>
            <a:noFill/>
            <a:ln w="9525">
              <a:solidFill>
                <a:srgbClr val="000000"/>
              </a:solidFill>
              <a:round/>
              <a:headEnd/>
              <a:tailEnd type="triangle" w="med" len="med"/>
            </a:ln>
          </p:spPr>
        </p:cxnSp>
        <p:cxnSp>
          <p:nvCxnSpPr>
            <p:cNvPr id="12" name="Rechte verbindingslijn 33"/>
            <p:cNvCxnSpPr>
              <a:cxnSpLocks noChangeShapeType="1"/>
            </p:cNvCxnSpPr>
            <p:nvPr/>
          </p:nvCxnSpPr>
          <p:spPr bwMode="auto">
            <a:xfrm>
              <a:off x="2063750" y="1649413"/>
              <a:ext cx="0" cy="114300"/>
            </a:xfrm>
            <a:prstGeom prst="line">
              <a:avLst/>
            </a:prstGeom>
            <a:noFill/>
            <a:ln w="9525">
              <a:solidFill>
                <a:srgbClr val="000000"/>
              </a:solidFill>
              <a:round/>
              <a:headEnd/>
              <a:tailEnd type="triangle" w="med" len="med"/>
            </a:ln>
          </p:spPr>
        </p:cxnSp>
        <p:sp>
          <p:nvSpPr>
            <p:cNvPr id="13" name="Tekstvak 311"/>
            <p:cNvSpPr txBox="1">
              <a:spLocks noChangeArrowheads="1"/>
            </p:cNvSpPr>
            <p:nvPr/>
          </p:nvSpPr>
          <p:spPr bwMode="auto">
            <a:xfrm>
              <a:off x="4024313" y="1149350"/>
              <a:ext cx="3427412" cy="498475"/>
            </a:xfrm>
            <a:prstGeom prst="rect">
              <a:avLst/>
            </a:prstGeom>
            <a:solidFill>
              <a:srgbClr val="CCFFFF"/>
            </a:solidFill>
            <a:ln w="9525">
              <a:solidFill>
                <a:srgbClr val="000000"/>
              </a:solidFill>
              <a:miter lim="800000"/>
              <a:headEnd/>
              <a:tailEnd/>
            </a:ln>
          </p:spPr>
          <p:txBody>
            <a:bodyPr/>
            <a:lstStyle/>
            <a:p>
              <a:pPr>
                <a:lnSpc>
                  <a:spcPts val="1400"/>
                </a:lnSpc>
              </a:pPr>
              <a:r>
                <a:rPr lang="nl-NL" sz="1200" b="1">
                  <a:latin typeface="Verdana" pitchFamily="34" charset="0"/>
                  <a:cs typeface="Times New Roman" pitchFamily="18" charset="0"/>
                </a:rPr>
                <a:t>2.</a:t>
              </a:r>
              <a:r>
                <a:rPr lang="nl-NL" sz="1000" b="1">
                  <a:latin typeface="Verdana" pitchFamily="34" charset="0"/>
                  <a:cs typeface="Times New Roman" pitchFamily="18" charset="0"/>
                </a:rPr>
                <a:t> </a:t>
              </a:r>
              <a:r>
                <a:rPr lang="nl-NL" sz="1100" b="1">
                  <a:latin typeface="Verdana" pitchFamily="34" charset="0"/>
                  <a:cs typeface="Times New Roman" pitchFamily="18" charset="0"/>
                </a:rPr>
                <a:t>Bij betrokkenheid personeelslid</a:t>
              </a:r>
              <a:endParaRPr lang="nl-NL" sz="1000">
                <a:latin typeface="Verdana" pitchFamily="34" charset="0"/>
                <a:cs typeface="Times New Roman" pitchFamily="18" charset="0"/>
              </a:endParaRPr>
            </a:p>
            <a:p>
              <a:pPr>
                <a:lnSpc>
                  <a:spcPts val="1400"/>
                </a:lnSpc>
              </a:pPr>
              <a:r>
                <a:rPr lang="nl-NL" sz="1000">
                  <a:latin typeface="Verdana" pitchFamily="34" charset="0"/>
                  <a:cs typeface="Times New Roman" pitchFamily="18" charset="0"/>
                </a:rPr>
                <a:t>Iedereen die werkzaamheden verricht voor school</a:t>
              </a:r>
            </a:p>
          </p:txBody>
        </p:sp>
        <p:sp>
          <p:nvSpPr>
            <p:cNvPr id="14" name="Tekstvak 312"/>
            <p:cNvSpPr txBox="1">
              <a:spLocks noChangeArrowheads="1"/>
            </p:cNvSpPr>
            <p:nvPr/>
          </p:nvSpPr>
          <p:spPr bwMode="auto">
            <a:xfrm>
              <a:off x="938213" y="1136650"/>
              <a:ext cx="2943225" cy="495300"/>
            </a:xfrm>
            <a:prstGeom prst="rect">
              <a:avLst/>
            </a:prstGeom>
            <a:solidFill>
              <a:srgbClr val="CCFFFF"/>
            </a:solidFill>
            <a:ln w="9525">
              <a:solidFill>
                <a:srgbClr val="000000"/>
              </a:solidFill>
              <a:miter lim="800000"/>
              <a:headEnd/>
              <a:tailEnd/>
            </a:ln>
          </p:spPr>
          <p:txBody>
            <a:bodyPr/>
            <a:lstStyle/>
            <a:p>
              <a:pPr>
                <a:lnSpc>
                  <a:spcPts val="1400"/>
                </a:lnSpc>
              </a:pPr>
              <a:r>
                <a:rPr lang="nl-NL" sz="1200" b="1">
                  <a:latin typeface="Verdana" pitchFamily="34" charset="0"/>
                  <a:cs typeface="Times New Roman" pitchFamily="18" charset="0"/>
                </a:rPr>
                <a:t>1.</a:t>
              </a:r>
              <a:r>
                <a:rPr lang="nl-NL" sz="1000" b="1">
                  <a:latin typeface="Verdana" pitchFamily="34" charset="0"/>
                  <a:cs typeface="Times New Roman" pitchFamily="18" charset="0"/>
                </a:rPr>
                <a:t> </a:t>
              </a:r>
              <a:r>
                <a:rPr lang="nl-NL" sz="1100" b="1">
                  <a:latin typeface="Verdana" pitchFamily="34" charset="0"/>
                  <a:cs typeface="Times New Roman" pitchFamily="18" charset="0"/>
                </a:rPr>
                <a:t>Bij betrokkenheid meerdere leerlingen</a:t>
              </a:r>
              <a:r>
                <a:rPr lang="nl-NL" sz="1000">
                  <a:latin typeface="Verdana" pitchFamily="34" charset="0"/>
                  <a:cs typeface="Times New Roman" pitchFamily="18" charset="0"/>
                </a:rPr>
                <a:t> binnen de schoolsituatie</a:t>
              </a:r>
            </a:p>
          </p:txBody>
        </p:sp>
        <p:cxnSp>
          <p:nvCxnSpPr>
            <p:cNvPr id="15" name="Rechte verbindingslijn 36"/>
            <p:cNvCxnSpPr>
              <a:cxnSpLocks noChangeShapeType="1"/>
            </p:cNvCxnSpPr>
            <p:nvPr/>
          </p:nvCxnSpPr>
          <p:spPr bwMode="auto">
            <a:xfrm>
              <a:off x="5737225" y="2805113"/>
              <a:ext cx="0" cy="223837"/>
            </a:xfrm>
            <a:prstGeom prst="line">
              <a:avLst/>
            </a:prstGeom>
            <a:noFill/>
            <a:ln w="9525">
              <a:solidFill>
                <a:srgbClr val="000000"/>
              </a:solidFill>
              <a:round/>
              <a:headEnd/>
              <a:tailEnd type="triangle" w="med" len="med"/>
            </a:ln>
          </p:spPr>
        </p:cxnSp>
        <p:sp>
          <p:nvSpPr>
            <p:cNvPr id="16" name="Tekstvak 299"/>
            <p:cNvSpPr txBox="1">
              <a:spLocks noChangeArrowheads="1"/>
            </p:cNvSpPr>
            <p:nvPr/>
          </p:nvSpPr>
          <p:spPr bwMode="auto">
            <a:xfrm>
              <a:off x="3109913" y="3024188"/>
              <a:ext cx="2924175" cy="457200"/>
            </a:xfrm>
            <a:prstGeom prst="rect">
              <a:avLst/>
            </a:prstGeom>
            <a:solidFill>
              <a:srgbClr val="CCFFFF"/>
            </a:solidFill>
            <a:ln w="9525">
              <a:solidFill>
                <a:srgbClr val="000000"/>
              </a:solidFill>
              <a:miter lim="800000"/>
              <a:headEnd/>
              <a:tailEnd/>
            </a:ln>
          </p:spPr>
          <p:txBody>
            <a:bodyPr/>
            <a:lstStyle/>
            <a:p>
              <a:pPr>
                <a:lnSpc>
                  <a:spcPts val="1400"/>
                </a:lnSpc>
              </a:pPr>
              <a:r>
                <a:rPr lang="nl-NL" sz="1000" b="1" dirty="0">
                  <a:latin typeface="Verdana" pitchFamily="34" charset="0"/>
                  <a:cs typeface="Times New Roman" pitchFamily="18" charset="0"/>
                </a:rPr>
                <a:t>Inzet vertrouwenspersoon</a:t>
              </a:r>
              <a:endParaRPr lang="nl-NL" sz="1000" dirty="0">
                <a:latin typeface="Verdana" pitchFamily="34" charset="0"/>
                <a:cs typeface="Times New Roman" pitchFamily="18" charset="0"/>
              </a:endParaRPr>
            </a:p>
            <a:p>
              <a:pPr>
                <a:lnSpc>
                  <a:spcPts val="1400"/>
                </a:lnSpc>
              </a:pPr>
              <a:r>
                <a:rPr lang="nl-NL" sz="1000" dirty="0">
                  <a:latin typeface="Verdana" pitchFamily="34" charset="0"/>
                  <a:cs typeface="Times New Roman" pitchFamily="18" charset="0"/>
                </a:rPr>
                <a:t>Toepassen </a:t>
              </a:r>
              <a:r>
                <a:rPr lang="nl-NL" sz="1000" dirty="0" smtClean="0">
                  <a:latin typeface="Verdana" pitchFamily="34" charset="0"/>
                  <a:cs typeface="Times New Roman" pitchFamily="18" charset="0"/>
                </a:rPr>
                <a:t>Klachtenregeling</a:t>
              </a:r>
              <a:endParaRPr lang="nl-NL" sz="1000" dirty="0">
                <a:latin typeface="Verdana" pitchFamily="34" charset="0"/>
                <a:cs typeface="Times New Roman" pitchFamily="18" charset="0"/>
              </a:endParaRPr>
            </a:p>
          </p:txBody>
        </p:sp>
        <p:cxnSp>
          <p:nvCxnSpPr>
            <p:cNvPr id="17" name="Rechte verbindingslijn 38"/>
            <p:cNvCxnSpPr>
              <a:cxnSpLocks noChangeShapeType="1"/>
            </p:cNvCxnSpPr>
            <p:nvPr/>
          </p:nvCxnSpPr>
          <p:spPr bwMode="auto">
            <a:xfrm>
              <a:off x="2471738" y="2014538"/>
              <a:ext cx="180975" cy="0"/>
            </a:xfrm>
            <a:prstGeom prst="line">
              <a:avLst/>
            </a:prstGeom>
            <a:noFill/>
            <a:ln w="9525">
              <a:solidFill>
                <a:srgbClr val="000000"/>
              </a:solidFill>
              <a:round/>
              <a:headEnd/>
              <a:tailEnd type="triangle" w="med" len="med"/>
            </a:ln>
          </p:spPr>
        </p:cxnSp>
        <p:sp>
          <p:nvSpPr>
            <p:cNvPr id="18" name="Tekstvak 307"/>
            <p:cNvSpPr txBox="1">
              <a:spLocks noChangeArrowheads="1"/>
            </p:cNvSpPr>
            <p:nvPr/>
          </p:nvSpPr>
          <p:spPr bwMode="auto">
            <a:xfrm>
              <a:off x="952500" y="1763713"/>
              <a:ext cx="1466850" cy="542925"/>
            </a:xfrm>
            <a:prstGeom prst="rect">
              <a:avLst/>
            </a:prstGeom>
            <a:solidFill>
              <a:srgbClr val="CCFFFF"/>
            </a:solidFill>
            <a:ln w="9525">
              <a:solidFill>
                <a:srgbClr val="000000"/>
              </a:solidFill>
              <a:miter lim="800000"/>
              <a:headEnd/>
              <a:tailEnd/>
            </a:ln>
          </p:spPr>
          <p:txBody>
            <a:bodyPr/>
            <a:lstStyle/>
            <a:p>
              <a:pPr>
                <a:lnSpc>
                  <a:spcPts val="1400"/>
                </a:lnSpc>
              </a:pPr>
              <a:r>
                <a:rPr lang="nl-NL" sz="1000" b="1">
                  <a:latin typeface="Verdana" pitchFamily="34" charset="0"/>
                  <a:cs typeface="Times New Roman" pitchFamily="18" charset="0"/>
                </a:rPr>
                <a:t>A. Bij vraag</a:t>
              </a:r>
              <a:endParaRPr lang="nl-NL" sz="1000">
                <a:latin typeface="Verdana" pitchFamily="34" charset="0"/>
                <a:cs typeface="Times New Roman" pitchFamily="18" charset="0"/>
              </a:endParaRP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groepsleerkracht</a:t>
              </a:r>
            </a:p>
          </p:txBody>
        </p:sp>
        <p:cxnSp>
          <p:nvCxnSpPr>
            <p:cNvPr id="19" name="Rechte verbindingslijn 40"/>
            <p:cNvCxnSpPr>
              <a:cxnSpLocks noChangeShapeType="1"/>
            </p:cNvCxnSpPr>
            <p:nvPr/>
          </p:nvCxnSpPr>
          <p:spPr bwMode="auto">
            <a:xfrm>
              <a:off x="3694113" y="2782888"/>
              <a:ext cx="0" cy="246062"/>
            </a:xfrm>
            <a:prstGeom prst="line">
              <a:avLst/>
            </a:prstGeom>
            <a:noFill/>
            <a:ln w="9525">
              <a:solidFill>
                <a:srgbClr val="000000"/>
              </a:solidFill>
              <a:round/>
              <a:headEnd/>
              <a:tailEnd type="triangle" w="med" len="med"/>
            </a:ln>
          </p:spPr>
        </p:cxnSp>
        <p:sp>
          <p:nvSpPr>
            <p:cNvPr id="20" name="Tekstvak 297"/>
            <p:cNvSpPr txBox="1">
              <a:spLocks noChangeArrowheads="1"/>
            </p:cNvSpPr>
            <p:nvPr/>
          </p:nvSpPr>
          <p:spPr bwMode="auto">
            <a:xfrm>
              <a:off x="1320800" y="2928938"/>
              <a:ext cx="1485900" cy="323850"/>
            </a:xfrm>
            <a:prstGeom prst="rect">
              <a:avLst/>
            </a:prstGeom>
            <a:solidFill>
              <a:srgbClr val="CCFFFF"/>
            </a:solidFill>
            <a:ln w="9525">
              <a:solidFill>
                <a:srgbClr val="000000"/>
              </a:solidFill>
              <a:miter lim="800000"/>
              <a:headEnd/>
              <a:tailEnd/>
            </a:ln>
          </p:spPr>
          <p:txBody>
            <a:bodyPr/>
            <a:lstStyle/>
            <a:p>
              <a:pPr>
                <a:lnSpc>
                  <a:spcPts val="1400"/>
                </a:lnSpc>
              </a:pPr>
              <a:r>
                <a:rPr lang="nl-NL" sz="1000">
                  <a:latin typeface="Verdana" pitchFamily="34" charset="0"/>
                  <a:cs typeface="Times New Roman" pitchFamily="18" charset="0"/>
                </a:rPr>
                <a:t>Bij oplossing: stopt</a:t>
              </a:r>
            </a:p>
          </p:txBody>
        </p:sp>
        <p:cxnSp>
          <p:nvCxnSpPr>
            <p:cNvPr id="21" name="Rechte verbindingslijn 42"/>
            <p:cNvCxnSpPr>
              <a:cxnSpLocks noChangeShapeType="1"/>
            </p:cNvCxnSpPr>
            <p:nvPr/>
          </p:nvCxnSpPr>
          <p:spPr bwMode="auto">
            <a:xfrm>
              <a:off x="4572000" y="1616075"/>
              <a:ext cx="0" cy="195263"/>
            </a:xfrm>
            <a:prstGeom prst="line">
              <a:avLst/>
            </a:prstGeom>
            <a:noFill/>
            <a:ln w="9525">
              <a:solidFill>
                <a:srgbClr val="000000"/>
              </a:solidFill>
              <a:round/>
              <a:headEnd/>
              <a:tailEnd type="triangle" w="med" len="med"/>
            </a:ln>
          </p:spPr>
        </p:cxnSp>
        <p:cxnSp>
          <p:nvCxnSpPr>
            <p:cNvPr id="22" name="Rechte verbindingslijn 44"/>
            <p:cNvCxnSpPr>
              <a:cxnSpLocks noChangeShapeType="1"/>
            </p:cNvCxnSpPr>
            <p:nvPr/>
          </p:nvCxnSpPr>
          <p:spPr bwMode="auto">
            <a:xfrm>
              <a:off x="3695700" y="3429000"/>
              <a:ext cx="0" cy="292100"/>
            </a:xfrm>
            <a:prstGeom prst="line">
              <a:avLst/>
            </a:prstGeom>
            <a:noFill/>
            <a:ln w="9525">
              <a:solidFill>
                <a:srgbClr val="000000"/>
              </a:solidFill>
              <a:round/>
              <a:headEnd/>
              <a:tailEnd type="triangle" w="med" len="med"/>
            </a:ln>
          </p:spPr>
        </p:cxnSp>
        <p:cxnSp>
          <p:nvCxnSpPr>
            <p:cNvPr id="23" name="Rechte verbindingslijn 45"/>
            <p:cNvCxnSpPr>
              <a:cxnSpLocks noChangeShapeType="1"/>
            </p:cNvCxnSpPr>
            <p:nvPr/>
          </p:nvCxnSpPr>
          <p:spPr bwMode="auto">
            <a:xfrm flipH="1">
              <a:off x="3705225" y="1031875"/>
              <a:ext cx="14288" cy="117475"/>
            </a:xfrm>
            <a:prstGeom prst="line">
              <a:avLst/>
            </a:prstGeom>
            <a:noFill/>
            <a:ln w="9525">
              <a:solidFill>
                <a:srgbClr val="000000"/>
              </a:solidFill>
              <a:round/>
              <a:headEnd/>
              <a:tailEnd type="triangle" w="med" len="med"/>
            </a:ln>
          </p:spPr>
        </p:cxnSp>
        <p:cxnSp>
          <p:nvCxnSpPr>
            <p:cNvPr id="24" name="Rechte verbindingslijn 46"/>
            <p:cNvCxnSpPr>
              <a:cxnSpLocks noChangeShapeType="1"/>
            </p:cNvCxnSpPr>
            <p:nvPr/>
          </p:nvCxnSpPr>
          <p:spPr bwMode="auto">
            <a:xfrm>
              <a:off x="2076450" y="2252663"/>
              <a:ext cx="0" cy="609600"/>
            </a:xfrm>
            <a:prstGeom prst="line">
              <a:avLst/>
            </a:prstGeom>
            <a:noFill/>
            <a:ln w="9525">
              <a:solidFill>
                <a:srgbClr val="000000"/>
              </a:solidFill>
              <a:round/>
              <a:headEnd/>
              <a:tailEnd type="triangle" w="med" len="med"/>
            </a:ln>
          </p:spPr>
        </p:cxnSp>
        <p:cxnSp>
          <p:nvCxnSpPr>
            <p:cNvPr id="25" name="Rechte verbindingslijn 47"/>
            <p:cNvCxnSpPr>
              <a:cxnSpLocks noChangeShapeType="1"/>
            </p:cNvCxnSpPr>
            <p:nvPr/>
          </p:nvCxnSpPr>
          <p:spPr bwMode="auto">
            <a:xfrm>
              <a:off x="3595688" y="1604963"/>
              <a:ext cx="0" cy="142875"/>
            </a:xfrm>
            <a:prstGeom prst="line">
              <a:avLst/>
            </a:prstGeom>
            <a:noFill/>
            <a:ln w="9525">
              <a:solidFill>
                <a:srgbClr val="000000"/>
              </a:solidFill>
              <a:round/>
              <a:headEnd/>
              <a:tailEnd type="triangle" w="med" len="med"/>
            </a:ln>
          </p:spPr>
        </p:cxnSp>
        <p:cxnSp>
          <p:nvCxnSpPr>
            <p:cNvPr id="26" name="Rechte verbindingslijn 48"/>
            <p:cNvCxnSpPr>
              <a:cxnSpLocks noChangeShapeType="1"/>
            </p:cNvCxnSpPr>
            <p:nvPr/>
          </p:nvCxnSpPr>
          <p:spPr bwMode="auto">
            <a:xfrm>
              <a:off x="2686050" y="2781300"/>
              <a:ext cx="0" cy="142875"/>
            </a:xfrm>
            <a:prstGeom prst="line">
              <a:avLst/>
            </a:prstGeom>
            <a:noFill/>
            <a:ln w="9525">
              <a:solidFill>
                <a:srgbClr val="000000"/>
              </a:solidFill>
              <a:round/>
              <a:headEnd/>
              <a:tailEnd type="triangle" w="med" len="med"/>
            </a:ln>
          </p:spPr>
        </p:cxnSp>
        <p:sp>
          <p:nvSpPr>
            <p:cNvPr id="27" name="Rectangle 5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defTabSz="914400"/>
              <a:endParaRPr lang="nl-NL">
                <a:cs typeface="Arial" charset="0"/>
              </a:endParaRPr>
            </a:p>
          </p:txBody>
        </p:sp>
        <p:sp>
          <p:nvSpPr>
            <p:cNvPr id="28" name="Tekstvak 335"/>
            <p:cNvSpPr txBox="1">
              <a:spLocks noChangeArrowheads="1"/>
            </p:cNvSpPr>
            <p:nvPr/>
          </p:nvSpPr>
          <p:spPr bwMode="auto">
            <a:xfrm>
              <a:off x="2686050" y="0"/>
              <a:ext cx="3771900" cy="1047750"/>
            </a:xfrm>
            <a:prstGeom prst="rect">
              <a:avLst/>
            </a:prstGeom>
            <a:solidFill>
              <a:srgbClr val="CCFFFF"/>
            </a:solidFill>
            <a:ln w="9525">
              <a:solidFill>
                <a:srgbClr val="000000"/>
              </a:solidFill>
              <a:miter lim="800000"/>
              <a:headEnd/>
              <a:tailEnd/>
            </a:ln>
          </p:spPr>
          <p:txBody>
            <a:bodyPr/>
            <a:lstStyle/>
            <a:p>
              <a:pPr>
                <a:lnSpc>
                  <a:spcPts val="1400"/>
                </a:lnSpc>
              </a:pPr>
              <a:r>
                <a:rPr lang="nl-NL" sz="1000" b="1">
                  <a:solidFill>
                    <a:srgbClr val="000000"/>
                  </a:solidFill>
                  <a:latin typeface="Verdana" pitchFamily="34" charset="0"/>
                  <a:cs typeface="Times New Roman" pitchFamily="18" charset="0"/>
                </a:rPr>
                <a:t>Ontvanger melding</a:t>
              </a:r>
              <a:endParaRPr lang="nl-NL" sz="1000">
                <a:solidFill>
                  <a:srgbClr val="000000"/>
                </a:solidFill>
                <a:latin typeface="Verdana" pitchFamily="34" charset="0"/>
                <a:cs typeface="Times New Roman" pitchFamily="18" charset="0"/>
              </a:endParaRPr>
            </a:p>
            <a:p>
              <a:pPr>
                <a:lnSpc>
                  <a:spcPts val="1400"/>
                </a:lnSpc>
              </a:pPr>
              <a:r>
                <a:rPr lang="nl-NL" sz="1000">
                  <a:solidFill>
                    <a:srgbClr val="000000"/>
                  </a:solidFill>
                  <a:latin typeface="Verdana" pitchFamily="34" charset="0"/>
                  <a:cs typeface="Times New Roman" pitchFamily="18" charset="0"/>
                  <a:sym typeface="Wingdings" pitchFamily="2" charset="2"/>
                </a:rPr>
                <a:t></a:t>
              </a:r>
              <a:r>
                <a:rPr lang="nl-NL" sz="1000">
                  <a:solidFill>
                    <a:srgbClr val="000000"/>
                  </a:solidFill>
                  <a:latin typeface="Verdana" pitchFamily="34" charset="0"/>
                  <a:cs typeface="Times New Roman" pitchFamily="18" charset="0"/>
                </a:rPr>
                <a:t> Erkenning</a:t>
              </a:r>
            </a:p>
            <a:p>
              <a:pPr>
                <a:lnSpc>
                  <a:spcPts val="1400"/>
                </a:lnSpc>
              </a:pPr>
              <a:r>
                <a:rPr lang="nl-NL" sz="1000">
                  <a:solidFill>
                    <a:srgbClr val="000000"/>
                  </a:solidFill>
                  <a:latin typeface="Verdana" pitchFamily="34" charset="0"/>
                  <a:cs typeface="Times New Roman" pitchFamily="18" charset="0"/>
                  <a:sym typeface="Wingdings" pitchFamily="2" charset="2"/>
                </a:rPr>
                <a:t></a:t>
              </a:r>
              <a:r>
                <a:rPr lang="nl-NL" sz="1000">
                  <a:solidFill>
                    <a:srgbClr val="000000"/>
                  </a:solidFill>
                  <a:latin typeface="Verdana" pitchFamily="34" charset="0"/>
                  <a:cs typeface="Times New Roman" pitchFamily="18" charset="0"/>
                </a:rPr>
                <a:t> Bespreken wie nog meer op de hoogte zijn</a:t>
              </a:r>
            </a:p>
            <a:p>
              <a:pPr>
                <a:lnSpc>
                  <a:spcPts val="1400"/>
                </a:lnSpc>
              </a:pPr>
              <a:r>
                <a:rPr lang="nl-NL" sz="1000">
                  <a:solidFill>
                    <a:srgbClr val="000000"/>
                  </a:solidFill>
                  <a:latin typeface="Verdana" pitchFamily="34" charset="0"/>
                  <a:cs typeface="Times New Roman" pitchFamily="18" charset="0"/>
                  <a:sym typeface="Wingdings" pitchFamily="2" charset="2"/>
                </a:rPr>
                <a:t></a:t>
              </a:r>
              <a:r>
                <a:rPr lang="nl-NL" sz="1000">
                  <a:solidFill>
                    <a:srgbClr val="000000"/>
                  </a:solidFill>
                  <a:latin typeface="Verdana" pitchFamily="34" charset="0"/>
                  <a:cs typeface="Times New Roman" pitchFamily="18" charset="0"/>
                </a:rPr>
                <a:t> Bespreken vervolgstappen</a:t>
              </a:r>
            </a:p>
            <a:p>
              <a:pPr>
                <a:lnSpc>
                  <a:spcPts val="1400"/>
                </a:lnSpc>
              </a:pPr>
              <a:r>
                <a:rPr lang="nl-NL" sz="1000">
                  <a:solidFill>
                    <a:srgbClr val="000000"/>
                  </a:solidFill>
                  <a:latin typeface="Verdana" pitchFamily="34" charset="0"/>
                  <a:cs typeface="Times New Roman" pitchFamily="18" charset="0"/>
                  <a:sym typeface="Wingdings" pitchFamily="2" charset="2"/>
                </a:rPr>
                <a:t></a:t>
              </a:r>
              <a:r>
                <a:rPr lang="nl-NL" sz="1000">
                  <a:solidFill>
                    <a:srgbClr val="000000"/>
                  </a:solidFill>
                  <a:latin typeface="Verdana" pitchFamily="34" charset="0"/>
                  <a:cs typeface="Times New Roman" pitchFamily="18" charset="0"/>
                </a:rPr>
                <a:t> Bespreken voorzichtigheid in communicatie</a:t>
              </a:r>
            </a:p>
          </p:txBody>
        </p:sp>
        <p:cxnSp>
          <p:nvCxnSpPr>
            <p:cNvPr id="29" name="Rechte verbindingslijn 67"/>
            <p:cNvCxnSpPr>
              <a:cxnSpLocks noChangeShapeType="1"/>
            </p:cNvCxnSpPr>
            <p:nvPr/>
          </p:nvCxnSpPr>
          <p:spPr bwMode="auto">
            <a:xfrm>
              <a:off x="5737225" y="3530600"/>
              <a:ext cx="0" cy="195263"/>
            </a:xfrm>
            <a:prstGeom prst="line">
              <a:avLst/>
            </a:prstGeom>
            <a:noFill/>
            <a:ln w="9525">
              <a:solidFill>
                <a:srgbClr val="000000"/>
              </a:solidFill>
              <a:round/>
              <a:headEnd/>
              <a:tailEnd type="triangle" w="med" len="med"/>
            </a:ln>
          </p:spPr>
        </p:cxnSp>
      </p:grpSp>
    </p:spTree>
    <p:extLst>
      <p:ext uri="{BB962C8B-B14F-4D97-AF65-F5344CB8AC3E}">
        <p14:creationId xmlns:p14="http://schemas.microsoft.com/office/powerpoint/2010/main" val="2372867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2286000" y="3105835"/>
            <a:ext cx="4572000" cy="923330"/>
          </a:xfrm>
          <a:prstGeom prst="rect">
            <a:avLst/>
          </a:prstGeom>
        </p:spPr>
        <p:txBody>
          <a:bodyPr>
            <a:spAutoFit/>
          </a:bodyPr>
          <a:lstStyle/>
          <a:p>
            <a:r>
              <a:rPr lang="nl-NL" dirty="0" smtClean="0">
                <a:hlinkClick r:id="rId3"/>
              </a:rPr>
              <a:t>https://www.youtube.com/watch?v=TSum-ZzY88o</a:t>
            </a:r>
            <a:endParaRPr lang="nl-NL" dirty="0" smtClean="0"/>
          </a:p>
          <a:p>
            <a:endParaRPr lang="nl-NL" dirty="0"/>
          </a:p>
        </p:txBody>
      </p:sp>
      <p:sp>
        <p:nvSpPr>
          <p:cNvPr id="5" name="Tekstvak 4"/>
          <p:cNvSpPr txBox="1"/>
          <p:nvPr/>
        </p:nvSpPr>
        <p:spPr>
          <a:xfrm>
            <a:off x="467544" y="476672"/>
            <a:ext cx="5472608" cy="400110"/>
          </a:xfrm>
          <a:prstGeom prst="rect">
            <a:avLst/>
          </a:prstGeom>
          <a:noFill/>
        </p:spPr>
        <p:txBody>
          <a:bodyPr wrap="square" rtlCol="0">
            <a:spAutoFit/>
          </a:bodyPr>
          <a:lstStyle/>
          <a:p>
            <a:r>
              <a:rPr lang="nl-NL" sz="2000" b="1" dirty="0" smtClean="0">
                <a:solidFill>
                  <a:schemeClr val="bg1"/>
                </a:solidFill>
              </a:rPr>
              <a:t>Casuïstiek ongewenst gedrag</a:t>
            </a:r>
            <a:endParaRPr lang="nl-NL" sz="2000" b="1" dirty="0">
              <a:solidFill>
                <a:schemeClr val="bg1"/>
              </a:solidFill>
            </a:endParaRPr>
          </a:p>
        </p:txBody>
      </p:sp>
    </p:spTree>
    <p:extLst>
      <p:ext uri="{BB962C8B-B14F-4D97-AF65-F5344CB8AC3E}">
        <p14:creationId xmlns:p14="http://schemas.microsoft.com/office/powerpoint/2010/main" val="1902673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516" y="1799734"/>
            <a:ext cx="4762500" cy="3238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483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33" t="14341" r="3750" b="13767"/>
          <a:stretch/>
        </p:blipFill>
        <p:spPr bwMode="auto">
          <a:xfrm>
            <a:off x="2215527" y="1718441"/>
            <a:ext cx="5093202" cy="487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530223" y="379377"/>
            <a:ext cx="5688632" cy="400110"/>
          </a:xfrm>
          <a:prstGeom prst="rect">
            <a:avLst/>
          </a:prstGeom>
          <a:noFill/>
        </p:spPr>
        <p:txBody>
          <a:bodyPr wrap="square" rtlCol="0">
            <a:spAutoFit/>
          </a:bodyPr>
          <a:lstStyle/>
          <a:p>
            <a:r>
              <a:rPr lang="nl-NL" sz="2000" b="1" dirty="0" smtClean="0">
                <a:solidFill>
                  <a:schemeClr val="bg1"/>
                </a:solidFill>
              </a:rPr>
              <a:t>Casuïstiek ingrijpende gebeurtenissen</a:t>
            </a:r>
            <a:endParaRPr lang="nl-NL" sz="2000" b="1" dirty="0">
              <a:solidFill>
                <a:schemeClr val="bg1"/>
              </a:solidFill>
            </a:endParaRPr>
          </a:p>
        </p:txBody>
      </p:sp>
    </p:spTree>
    <p:extLst>
      <p:ext uri="{BB962C8B-B14F-4D97-AF65-F5344CB8AC3E}">
        <p14:creationId xmlns:p14="http://schemas.microsoft.com/office/powerpoint/2010/main" val="202239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endParaRPr lang="nl-NL"/>
          </a:p>
        </p:txBody>
      </p:sp>
      <p:sp>
        <p:nvSpPr>
          <p:cNvPr id="7" name="Ondertitel 6"/>
          <p:cNvSpPr>
            <a:spLocks noGrp="1"/>
          </p:cNvSpPr>
          <p:nvPr>
            <p:ph type="subTitle" idx="1"/>
          </p:nvPr>
        </p:nvSpPr>
        <p:spPr/>
        <p:txBody>
          <a:bodyPr/>
          <a:lstStyle/>
          <a:p>
            <a:endParaRPr lang="nl-NL"/>
          </a:p>
        </p:txBody>
      </p:sp>
      <p:pic>
        <p:nvPicPr>
          <p:cNvPr id="2050"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1979712" y="1268760"/>
            <a:ext cx="4572000" cy="5423023"/>
          </a:xfrm>
          <a:prstGeom prst="rect">
            <a:avLst/>
          </a:prstGeom>
        </p:spPr>
        <p:txBody>
          <a:bodyPr>
            <a:spAutoFit/>
          </a:bodyPr>
          <a:lstStyle/>
          <a:p>
            <a:pPr marL="342900" lvl="0" indent="-342900" defTabSz="457200">
              <a:lnSpc>
                <a:spcPct val="150000"/>
              </a:lnSpc>
              <a:spcBef>
                <a:spcPct val="20000"/>
              </a:spcBef>
              <a:buFont typeface="Arial"/>
              <a:buChar char="•"/>
            </a:pPr>
            <a:r>
              <a:rPr lang="nl-NL" dirty="0" smtClean="0">
                <a:solidFill>
                  <a:prstClr val="black"/>
                </a:solidFill>
                <a:latin typeface="Verdana"/>
                <a:cs typeface="Verdana"/>
              </a:rPr>
              <a:t>Voorstelrondje</a:t>
            </a:r>
          </a:p>
          <a:p>
            <a:pPr marL="342900" lvl="0" indent="-342900" defTabSz="457200">
              <a:lnSpc>
                <a:spcPct val="150000"/>
              </a:lnSpc>
              <a:spcBef>
                <a:spcPct val="20000"/>
              </a:spcBef>
              <a:buFont typeface="Arial"/>
              <a:buChar char="•"/>
            </a:pPr>
            <a:r>
              <a:rPr lang="nl-NL" dirty="0" smtClean="0">
                <a:solidFill>
                  <a:prstClr val="black"/>
                </a:solidFill>
                <a:latin typeface="Verdana"/>
                <a:cs typeface="Verdana"/>
              </a:rPr>
              <a:t>Terugblik</a:t>
            </a:r>
            <a:endParaRPr lang="nl-NL" dirty="0">
              <a:solidFill>
                <a:prstClr val="black"/>
              </a:solidFill>
              <a:latin typeface="Verdana"/>
              <a:cs typeface="Verdana"/>
            </a:endParaRPr>
          </a:p>
          <a:p>
            <a:pPr marL="342900" lvl="0" indent="-342900" defTabSz="457200">
              <a:lnSpc>
                <a:spcPct val="150000"/>
              </a:lnSpc>
              <a:spcBef>
                <a:spcPct val="20000"/>
              </a:spcBef>
              <a:buFont typeface="Arial"/>
              <a:buChar char="•"/>
            </a:pPr>
            <a:r>
              <a:rPr lang="nl-NL" dirty="0">
                <a:solidFill>
                  <a:prstClr val="black"/>
                </a:solidFill>
                <a:latin typeface="Verdana"/>
                <a:cs typeface="Verdana"/>
              </a:rPr>
              <a:t>Casuïstiek ongewenst gedrag</a:t>
            </a:r>
          </a:p>
          <a:p>
            <a:pPr marL="742950" lvl="1" indent="-285750" defTabSz="457200">
              <a:lnSpc>
                <a:spcPct val="150000"/>
              </a:lnSpc>
              <a:spcBef>
                <a:spcPct val="20000"/>
              </a:spcBef>
              <a:buFont typeface="Arial"/>
              <a:buChar char="–"/>
            </a:pPr>
            <a:r>
              <a:rPr lang="nl-NL" sz="1600" dirty="0">
                <a:solidFill>
                  <a:prstClr val="black"/>
                </a:solidFill>
                <a:latin typeface="Verdana"/>
                <a:cs typeface="Verdana"/>
              </a:rPr>
              <a:t>Protocol A</a:t>
            </a:r>
          </a:p>
          <a:p>
            <a:pPr marL="742950" lvl="1" indent="-285750" defTabSz="457200">
              <a:lnSpc>
                <a:spcPct val="150000"/>
              </a:lnSpc>
              <a:spcBef>
                <a:spcPct val="20000"/>
              </a:spcBef>
              <a:buFont typeface="Arial"/>
              <a:buChar char="–"/>
            </a:pPr>
            <a:r>
              <a:rPr lang="nl-NL" sz="1600" dirty="0">
                <a:solidFill>
                  <a:prstClr val="black"/>
                </a:solidFill>
                <a:latin typeface="Verdana"/>
                <a:cs typeface="Verdana"/>
              </a:rPr>
              <a:t>Werken met de Meldcode</a:t>
            </a:r>
          </a:p>
          <a:p>
            <a:pPr marL="57150" lvl="0" defTabSz="457200">
              <a:lnSpc>
                <a:spcPct val="150000"/>
              </a:lnSpc>
              <a:spcBef>
                <a:spcPct val="20000"/>
              </a:spcBef>
            </a:pPr>
            <a:r>
              <a:rPr lang="nl-NL" dirty="0">
                <a:solidFill>
                  <a:prstClr val="black"/>
                </a:solidFill>
                <a:latin typeface="Verdana"/>
                <a:cs typeface="Verdana"/>
              </a:rPr>
              <a:t>PAUZE</a:t>
            </a:r>
          </a:p>
          <a:p>
            <a:pPr marL="342900" lvl="0" indent="-342900" defTabSz="457200">
              <a:lnSpc>
                <a:spcPct val="150000"/>
              </a:lnSpc>
              <a:spcBef>
                <a:spcPct val="20000"/>
              </a:spcBef>
              <a:buFont typeface="Arial"/>
              <a:buChar char="•"/>
            </a:pPr>
            <a:r>
              <a:rPr lang="nl-NL" dirty="0">
                <a:solidFill>
                  <a:prstClr val="black"/>
                </a:solidFill>
                <a:latin typeface="Verdana"/>
                <a:cs typeface="Verdana"/>
              </a:rPr>
              <a:t>Casuïstiek ingrijpende gebeurtenissen</a:t>
            </a:r>
          </a:p>
          <a:p>
            <a:pPr marL="742950" lvl="1" indent="-285750" defTabSz="457200">
              <a:lnSpc>
                <a:spcPct val="150000"/>
              </a:lnSpc>
              <a:spcBef>
                <a:spcPct val="20000"/>
              </a:spcBef>
              <a:buFont typeface="Arial"/>
              <a:buChar char="–"/>
            </a:pPr>
            <a:r>
              <a:rPr lang="nl-NL" sz="1600" dirty="0">
                <a:solidFill>
                  <a:prstClr val="black"/>
                </a:solidFill>
                <a:latin typeface="Verdana"/>
                <a:cs typeface="Verdana"/>
              </a:rPr>
              <a:t>Protocol B</a:t>
            </a:r>
          </a:p>
          <a:p>
            <a:pPr marL="342900" lvl="0" indent="-342900" defTabSz="457200">
              <a:lnSpc>
                <a:spcPct val="150000"/>
              </a:lnSpc>
              <a:spcBef>
                <a:spcPct val="20000"/>
              </a:spcBef>
              <a:buFont typeface="Arial"/>
              <a:buChar char="•"/>
            </a:pPr>
            <a:r>
              <a:rPr lang="nl-NL" dirty="0" smtClean="0">
                <a:solidFill>
                  <a:prstClr val="black"/>
                </a:solidFill>
                <a:latin typeface="Verdana"/>
                <a:cs typeface="Verdana"/>
              </a:rPr>
              <a:t>EVP en </a:t>
            </a:r>
            <a:r>
              <a:rPr lang="nl-NL" dirty="0" err="1" smtClean="0">
                <a:solidFill>
                  <a:prstClr val="black"/>
                </a:solidFill>
                <a:latin typeface="Verdana"/>
                <a:cs typeface="Verdana"/>
              </a:rPr>
              <a:t>PSHi</a:t>
            </a:r>
            <a:endParaRPr lang="nl-NL" dirty="0">
              <a:solidFill>
                <a:prstClr val="black"/>
              </a:solidFill>
              <a:latin typeface="Verdana"/>
              <a:cs typeface="Verdana"/>
            </a:endParaRPr>
          </a:p>
          <a:p>
            <a:pPr marL="742950" lvl="1" indent="-285750" defTabSz="457200">
              <a:lnSpc>
                <a:spcPct val="150000"/>
              </a:lnSpc>
              <a:spcBef>
                <a:spcPct val="20000"/>
              </a:spcBef>
              <a:buFont typeface="Arial"/>
              <a:buChar char="–"/>
            </a:pPr>
            <a:r>
              <a:rPr lang="nl-NL" sz="1600" dirty="0">
                <a:solidFill>
                  <a:prstClr val="black"/>
                </a:solidFill>
                <a:latin typeface="Verdana"/>
                <a:cs typeface="Verdana"/>
              </a:rPr>
              <a:t>Rouw en verdriet bij kinderen</a:t>
            </a:r>
          </a:p>
          <a:p>
            <a:pPr marL="342900" lvl="0" indent="-342900" defTabSz="457200">
              <a:lnSpc>
                <a:spcPct val="150000"/>
              </a:lnSpc>
              <a:spcBef>
                <a:spcPct val="20000"/>
              </a:spcBef>
              <a:buFont typeface="Arial"/>
              <a:buChar char="•"/>
            </a:pPr>
            <a:r>
              <a:rPr lang="nl-NL" dirty="0">
                <a:solidFill>
                  <a:prstClr val="black"/>
                </a:solidFill>
                <a:latin typeface="Verdana"/>
                <a:cs typeface="Verdana"/>
              </a:rPr>
              <a:t>Afsluiting</a:t>
            </a:r>
          </a:p>
        </p:txBody>
      </p:sp>
      <p:sp>
        <p:nvSpPr>
          <p:cNvPr id="9" name="Tekstvak 8"/>
          <p:cNvSpPr txBox="1"/>
          <p:nvPr/>
        </p:nvSpPr>
        <p:spPr>
          <a:xfrm>
            <a:off x="1331640" y="116632"/>
            <a:ext cx="6408712" cy="707886"/>
          </a:xfrm>
          <a:prstGeom prst="rect">
            <a:avLst/>
          </a:prstGeom>
          <a:noFill/>
        </p:spPr>
        <p:txBody>
          <a:bodyPr wrap="square" rtlCol="0">
            <a:spAutoFit/>
          </a:bodyPr>
          <a:lstStyle/>
          <a:p>
            <a:pPr algn="ctr"/>
            <a:r>
              <a:rPr lang="nl-NL" sz="4000" dirty="0" smtClean="0">
                <a:solidFill>
                  <a:schemeClr val="bg1"/>
                </a:solidFill>
              </a:rPr>
              <a:t>Programma</a:t>
            </a:r>
            <a:endParaRPr lang="nl-NL" sz="4000" dirty="0">
              <a:solidFill>
                <a:schemeClr val="bg1"/>
              </a:solidFill>
            </a:endParaRPr>
          </a:p>
        </p:txBody>
      </p:sp>
    </p:spTree>
    <p:extLst>
      <p:ext uri="{BB962C8B-B14F-4D97-AF65-F5344CB8AC3E}">
        <p14:creationId xmlns:p14="http://schemas.microsoft.com/office/powerpoint/2010/main" val="3908386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txBox="1">
            <a:spLocks/>
          </p:cNvSpPr>
          <p:nvPr/>
        </p:nvSpPr>
        <p:spPr>
          <a:xfrm>
            <a:off x="457200" y="1941694"/>
            <a:ext cx="8229600" cy="41844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dirty="0" smtClean="0"/>
              <a:t>Wat is jouw rol?</a:t>
            </a:r>
          </a:p>
          <a:p>
            <a:r>
              <a:rPr lang="nl-NL" dirty="0" smtClean="0"/>
              <a:t>Wat ga je doen?</a:t>
            </a:r>
          </a:p>
          <a:p>
            <a:pPr marL="0" indent="0">
              <a:buNone/>
            </a:pPr>
            <a:endParaRPr lang="nl-NL" dirty="0"/>
          </a:p>
        </p:txBody>
      </p:sp>
      <p:sp>
        <p:nvSpPr>
          <p:cNvPr id="4" name="Rechthoek 3"/>
          <p:cNvSpPr/>
          <p:nvPr/>
        </p:nvSpPr>
        <p:spPr>
          <a:xfrm>
            <a:off x="323528" y="260648"/>
            <a:ext cx="8251041" cy="707886"/>
          </a:xfrm>
          <a:prstGeom prst="rect">
            <a:avLst/>
          </a:prstGeom>
        </p:spPr>
        <p:txBody>
          <a:bodyPr wrap="none">
            <a:spAutoFit/>
          </a:bodyPr>
          <a:lstStyle/>
          <a:p>
            <a:r>
              <a:rPr lang="nl-NL" sz="4000" b="1" dirty="0" smtClean="0">
                <a:solidFill>
                  <a:schemeClr val="bg1"/>
                </a:solidFill>
              </a:rPr>
              <a:t>Casuïstiek ingrijpende gebeurtenissen</a:t>
            </a:r>
            <a:endParaRPr lang="nl-NL" sz="4000" b="1" dirty="0">
              <a:solidFill>
                <a:schemeClr val="bg1"/>
              </a:solidFill>
            </a:endParaRPr>
          </a:p>
        </p:txBody>
      </p:sp>
    </p:spTree>
    <p:extLst>
      <p:ext uri="{BB962C8B-B14F-4D97-AF65-F5344CB8AC3E}">
        <p14:creationId xmlns:p14="http://schemas.microsoft.com/office/powerpoint/2010/main" val="1304081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2286000" y="3105835"/>
            <a:ext cx="4572000" cy="923330"/>
          </a:xfrm>
          <a:prstGeom prst="rect">
            <a:avLst/>
          </a:prstGeom>
        </p:spPr>
        <p:txBody>
          <a:bodyPr>
            <a:spAutoFit/>
          </a:bodyPr>
          <a:lstStyle/>
          <a:p>
            <a:r>
              <a:rPr lang="nl-NL" dirty="0" smtClean="0">
                <a:hlinkClick r:id="rId4"/>
              </a:rPr>
              <a:t>https://www.youtube.com/watch?v=HWyTD2fkxnM</a:t>
            </a:r>
            <a:endParaRPr lang="nl-NL" dirty="0" smtClean="0"/>
          </a:p>
          <a:p>
            <a:endParaRPr lang="nl-NL" dirty="0" smtClean="0"/>
          </a:p>
        </p:txBody>
      </p:sp>
      <p:sp>
        <p:nvSpPr>
          <p:cNvPr id="5" name="Tekstvak 4"/>
          <p:cNvSpPr txBox="1"/>
          <p:nvPr/>
        </p:nvSpPr>
        <p:spPr>
          <a:xfrm>
            <a:off x="395536" y="364014"/>
            <a:ext cx="8496944" cy="707886"/>
          </a:xfrm>
          <a:prstGeom prst="rect">
            <a:avLst/>
          </a:prstGeom>
          <a:noFill/>
        </p:spPr>
        <p:txBody>
          <a:bodyPr wrap="square" rtlCol="0">
            <a:spAutoFit/>
          </a:bodyPr>
          <a:lstStyle/>
          <a:p>
            <a:r>
              <a:rPr lang="nl-NL" sz="4000" b="1" dirty="0" err="1" smtClean="0">
                <a:solidFill>
                  <a:schemeClr val="bg1"/>
                </a:solidFill>
              </a:rPr>
              <a:t>Casuistiek</a:t>
            </a:r>
            <a:r>
              <a:rPr lang="nl-NL" sz="4000" b="1" dirty="0" smtClean="0">
                <a:solidFill>
                  <a:schemeClr val="bg1"/>
                </a:solidFill>
              </a:rPr>
              <a:t> ingrijpende gebeurtenissen</a:t>
            </a:r>
            <a:endParaRPr lang="nl-NL" sz="4000" b="1" dirty="0">
              <a:solidFill>
                <a:schemeClr val="bg1"/>
              </a:solidFill>
            </a:endParaRPr>
          </a:p>
        </p:txBody>
      </p:sp>
    </p:spTree>
    <p:extLst>
      <p:ext uri="{BB962C8B-B14F-4D97-AF65-F5344CB8AC3E}">
        <p14:creationId xmlns:p14="http://schemas.microsoft.com/office/powerpoint/2010/main" val="2560790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0" y="-25400"/>
            <a:ext cx="9145588" cy="6883400"/>
            <a:chOff x="0" y="-25400"/>
            <a:chExt cx="9145588" cy="6883400"/>
          </a:xfrm>
        </p:grpSpPr>
        <p:sp>
          <p:nvSpPr>
            <p:cNvPr id="34817" name="Rectangle 5"/>
            <p:cNvSpPr>
              <a:spLocks noChangeArrowheads="1"/>
            </p:cNvSpPr>
            <p:nvPr/>
          </p:nvSpPr>
          <p:spPr bwMode="auto">
            <a:xfrm>
              <a:off x="1588" y="0"/>
              <a:ext cx="9144000" cy="6858000"/>
            </a:xfrm>
            <a:prstGeom prst="rect">
              <a:avLst/>
            </a:prstGeom>
            <a:solidFill>
              <a:schemeClr val="bg1"/>
            </a:solidFill>
            <a:ln w="9525">
              <a:noFill/>
              <a:miter lim="800000"/>
              <a:headEnd/>
              <a:tailEnd/>
            </a:ln>
          </p:spPr>
          <p:txBody>
            <a:bodyPr wrap="none" anchor="ctr"/>
            <a:lstStyle/>
            <a:p>
              <a:endParaRPr lang="nl-NL">
                <a:latin typeface="Calibri" pitchFamily="34" charset="0"/>
              </a:endParaRPr>
            </a:p>
          </p:txBody>
        </p:sp>
        <p:grpSp>
          <p:nvGrpSpPr>
            <p:cNvPr id="34818" name="Group 75"/>
            <p:cNvGrpSpPr>
              <a:grpSpLocks/>
            </p:cNvGrpSpPr>
            <p:nvPr/>
          </p:nvGrpSpPr>
          <p:grpSpPr bwMode="auto">
            <a:xfrm>
              <a:off x="971550" y="-25400"/>
              <a:ext cx="6238875" cy="6883399"/>
              <a:chOff x="414" y="1349"/>
              <a:chExt cx="9825" cy="10839"/>
            </a:xfrm>
          </p:grpSpPr>
          <p:sp>
            <p:nvSpPr>
              <p:cNvPr id="34826" name="Text Box 11"/>
              <p:cNvSpPr txBox="1">
                <a:spLocks noChangeArrowheads="1"/>
              </p:cNvSpPr>
              <p:nvPr/>
            </p:nvSpPr>
            <p:spPr bwMode="auto">
              <a:xfrm>
                <a:off x="414" y="3001"/>
                <a:ext cx="4755" cy="1406"/>
              </a:xfrm>
              <a:prstGeom prst="rect">
                <a:avLst/>
              </a:prstGeom>
              <a:solidFill>
                <a:srgbClr val="FEE387"/>
              </a:solidFill>
              <a:ln w="9525">
                <a:solidFill>
                  <a:srgbClr val="000000"/>
                </a:solidFill>
                <a:miter lim="800000"/>
                <a:headEnd/>
                <a:tailEnd/>
              </a:ln>
            </p:spPr>
            <p:txBody>
              <a:bodyPr/>
              <a:lstStyle/>
              <a:p>
                <a:pPr>
                  <a:lnSpc>
                    <a:spcPts val="1400"/>
                  </a:lnSpc>
                </a:pPr>
                <a:r>
                  <a:rPr lang="nl-NL" sz="1000" b="1" dirty="0">
                    <a:latin typeface="Verdana" pitchFamily="34" charset="0"/>
                    <a:cs typeface="Times New Roman" pitchFamily="18" charset="0"/>
                  </a:rPr>
                  <a:t>Bij telefonische melding</a:t>
                </a:r>
                <a:endParaRPr lang="nl-NL" sz="1000" dirty="0">
                  <a:latin typeface="Verdana" pitchFamily="34" charset="0"/>
                  <a:cs typeface="Times New Roman" pitchFamily="18" charset="0"/>
                </a:endParaRP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noteer gegevens melder en betrokkenen</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afspraak maken met melder</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nagaan wie al op de hoogte zijn</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zo nodig verificatie melding</a:t>
                </a:r>
              </a:p>
            </p:txBody>
          </p:sp>
          <p:sp>
            <p:nvSpPr>
              <p:cNvPr id="34827" name="Text Box 17"/>
              <p:cNvSpPr txBox="1">
                <a:spLocks noChangeArrowheads="1"/>
              </p:cNvSpPr>
              <p:nvPr/>
            </p:nvSpPr>
            <p:spPr bwMode="auto">
              <a:xfrm>
                <a:off x="5274" y="3001"/>
                <a:ext cx="4965" cy="1406"/>
              </a:xfrm>
              <a:prstGeom prst="rect">
                <a:avLst/>
              </a:prstGeom>
              <a:solidFill>
                <a:srgbClr val="FEE387"/>
              </a:solidFill>
              <a:ln w="9525">
                <a:solidFill>
                  <a:srgbClr val="000000"/>
                </a:solidFill>
                <a:miter lim="800000"/>
                <a:headEnd/>
                <a:tailEnd/>
              </a:ln>
            </p:spPr>
            <p:txBody>
              <a:bodyPr/>
              <a:lstStyle/>
              <a:p>
                <a:pPr>
                  <a:lnSpc>
                    <a:spcPts val="1400"/>
                  </a:lnSpc>
                </a:pPr>
                <a:r>
                  <a:rPr lang="nl-NL" sz="1000" b="1">
                    <a:latin typeface="Verdana" pitchFamily="34" charset="0"/>
                    <a:cs typeface="Times New Roman" pitchFamily="18" charset="0"/>
                  </a:rPr>
                  <a:t>Bij ongeval/overlijden: melder op school</a:t>
                </a:r>
                <a:endParaRPr lang="nl-NL" sz="1000">
                  <a:latin typeface="Verdana" pitchFamily="34" charset="0"/>
                  <a:cs typeface="Times New Roman" pitchFamily="18" charset="0"/>
                </a:endParaRP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opvang melder en eventuele getuigen</a:t>
                </a: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zo nodig bellen 112</a:t>
                </a: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opvang op school van betrokken leerlingen</a:t>
                </a:r>
              </a:p>
            </p:txBody>
          </p:sp>
          <p:sp>
            <p:nvSpPr>
              <p:cNvPr id="34828" name="Text Box 23"/>
              <p:cNvSpPr txBox="1">
                <a:spLocks noChangeArrowheads="1"/>
              </p:cNvSpPr>
              <p:nvPr/>
            </p:nvSpPr>
            <p:spPr bwMode="auto">
              <a:xfrm>
                <a:off x="3114" y="1349"/>
                <a:ext cx="4500" cy="465"/>
              </a:xfrm>
              <a:prstGeom prst="rect">
                <a:avLst/>
              </a:prstGeom>
              <a:solidFill>
                <a:srgbClr val="FEE387"/>
              </a:solidFill>
              <a:ln w="9525">
                <a:solidFill>
                  <a:srgbClr val="000000"/>
                </a:solidFill>
                <a:miter lim="800000"/>
                <a:headEnd/>
                <a:tailEnd/>
              </a:ln>
            </p:spPr>
            <p:txBody>
              <a:bodyPr/>
              <a:lstStyle/>
              <a:p>
                <a:pPr algn="ctr">
                  <a:lnSpc>
                    <a:spcPts val="1400"/>
                  </a:lnSpc>
                </a:pPr>
                <a:r>
                  <a:rPr lang="nl-NL" sz="1000" b="1">
                    <a:latin typeface="Verdana" pitchFamily="34" charset="0"/>
                    <a:cs typeface="Times New Roman" pitchFamily="18" charset="0"/>
                  </a:rPr>
                  <a:t>Ontvanger melding</a:t>
                </a:r>
                <a:endParaRPr lang="nl-NL" sz="1000">
                  <a:latin typeface="Verdana" pitchFamily="34" charset="0"/>
                  <a:cs typeface="Times New Roman" pitchFamily="18" charset="0"/>
                </a:endParaRPr>
              </a:p>
            </p:txBody>
          </p:sp>
          <p:sp>
            <p:nvSpPr>
              <p:cNvPr id="34829" name="Text Box 26"/>
              <p:cNvSpPr txBox="1">
                <a:spLocks noChangeArrowheads="1"/>
              </p:cNvSpPr>
              <p:nvPr/>
            </p:nvSpPr>
            <p:spPr bwMode="auto">
              <a:xfrm>
                <a:off x="1584" y="4534"/>
                <a:ext cx="7740" cy="3138"/>
              </a:xfrm>
              <a:prstGeom prst="rect">
                <a:avLst/>
              </a:prstGeom>
              <a:solidFill>
                <a:srgbClr val="FEE387"/>
              </a:solidFill>
              <a:ln w="9525">
                <a:solidFill>
                  <a:srgbClr val="000000"/>
                </a:solidFill>
                <a:miter lim="800000"/>
                <a:headEnd/>
                <a:tailEnd/>
              </a:ln>
            </p:spPr>
            <p:txBody>
              <a:bodyPr/>
              <a:lstStyle/>
              <a:p>
                <a:pPr>
                  <a:lnSpc>
                    <a:spcPts val="1400"/>
                  </a:lnSpc>
                </a:pPr>
                <a:r>
                  <a:rPr lang="nl-NL" sz="1000" b="1" dirty="0">
                    <a:latin typeface="Verdana" pitchFamily="34" charset="0"/>
                    <a:cs typeface="Times New Roman" pitchFamily="18" charset="0"/>
                  </a:rPr>
                  <a:t>Taken directeur</a:t>
                </a:r>
                <a:endParaRPr lang="nl-NL" sz="1000" dirty="0">
                  <a:latin typeface="Verdana" pitchFamily="34" charset="0"/>
                  <a:cs typeface="Times New Roman" pitchFamily="18" charset="0"/>
                </a:endParaRP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informeert bestuur en bespreekt rol</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informeert schoolleiding (bij grote school)</a:t>
                </a:r>
              </a:p>
              <a:p>
                <a:pPr>
                  <a:lnSpc>
                    <a:spcPts val="1400"/>
                  </a:lnSpc>
                </a:pPr>
                <a:r>
                  <a:rPr lang="nl-NL" sz="9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informeert groepsleerkracht</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bericht tot nader order stil houden</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zorgen voor telefonische bereikbaarheid school</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nagaan of iedereen op school is die op school moet zijn</a:t>
                </a:r>
              </a:p>
              <a:p>
                <a:pPr marL="171450" indent="-171450">
                  <a:lnSpc>
                    <a:spcPts val="1400"/>
                  </a:lnSpc>
                  <a:buFont typeface="Wingdings" pitchFamily="2" charset="2"/>
                  <a:buChar char="Ü"/>
                </a:pPr>
                <a:r>
                  <a:rPr lang="nl-NL" sz="1000" dirty="0" smtClean="0">
                    <a:latin typeface="Verdana" pitchFamily="34" charset="0"/>
                    <a:cs typeface="Times New Roman" pitchFamily="18" charset="0"/>
                  </a:rPr>
                  <a:t>mogelijk </a:t>
                </a:r>
                <a:r>
                  <a:rPr lang="nl-NL" sz="1000" dirty="0">
                    <a:latin typeface="Verdana" pitchFamily="34" charset="0"/>
                    <a:cs typeface="Times New Roman" pitchFamily="18" charset="0"/>
                  </a:rPr>
                  <a:t>contact opnemen met de vertrouwenspersoon of</a:t>
                </a:r>
                <a:br>
                  <a:rPr lang="nl-NL" sz="1000" dirty="0">
                    <a:latin typeface="Verdana" pitchFamily="34" charset="0"/>
                    <a:cs typeface="Times New Roman" pitchFamily="18" charset="0"/>
                  </a:rPr>
                </a:br>
                <a:r>
                  <a:rPr lang="nl-NL" sz="1000" dirty="0">
                    <a:latin typeface="Verdana" pitchFamily="34" charset="0"/>
                    <a:cs typeface="Times New Roman" pitchFamily="18" charset="0"/>
                  </a:rPr>
                  <a:t> </a:t>
                </a:r>
                <a:r>
                  <a:rPr lang="nl-NL" sz="1000" dirty="0" smtClean="0">
                    <a:latin typeface="Verdana" pitchFamily="34" charset="0"/>
                    <a:cs typeface="Times New Roman" pitchFamily="18" charset="0"/>
                  </a:rPr>
                  <a:t>bij </a:t>
                </a:r>
                <a:r>
                  <a:rPr lang="nl-NL" sz="1000" dirty="0">
                    <a:latin typeface="Verdana" pitchFamily="34" charset="0"/>
                    <a:cs typeface="Times New Roman" pitchFamily="18" charset="0"/>
                  </a:rPr>
                  <a:t>maatschappelijke onrust met </a:t>
                </a:r>
                <a:r>
                  <a:rPr lang="nl-NL" sz="1000" dirty="0" err="1">
                    <a:latin typeface="Verdana" pitchFamily="34" charset="0"/>
                    <a:cs typeface="Times New Roman" pitchFamily="18" charset="0"/>
                  </a:rPr>
                  <a:t>PSHi</a:t>
                </a:r>
                <a:r>
                  <a:rPr lang="nl-NL" sz="1000" dirty="0">
                    <a:latin typeface="Verdana" pitchFamily="34" charset="0"/>
                    <a:cs typeface="Times New Roman" pitchFamily="18" charset="0"/>
                  </a:rPr>
                  <a:t>-team T: 088 368 68 31, keuze 1 / psychosociale hulpverlening</a:t>
                </a:r>
              </a:p>
              <a:p>
                <a:pPr marL="171450" indent="-171450">
                  <a:lnSpc>
                    <a:spcPts val="1400"/>
                  </a:lnSpc>
                  <a:buFont typeface="Wingdings" pitchFamily="2" charset="2"/>
                  <a:buChar char="Ü"/>
                </a:pPr>
                <a:r>
                  <a:rPr lang="nl-NL" sz="1000" dirty="0" smtClean="0">
                    <a:latin typeface="Verdana" pitchFamily="34" charset="0"/>
                    <a:cs typeface="Times New Roman" pitchFamily="18" charset="0"/>
                  </a:rPr>
                  <a:t>bij </a:t>
                </a:r>
                <a:r>
                  <a:rPr lang="nl-NL" sz="1000" dirty="0">
                    <a:latin typeface="Verdana" pitchFamily="34" charset="0"/>
                    <a:cs typeface="Times New Roman" pitchFamily="18" charset="0"/>
                  </a:rPr>
                  <a:t>elkaar roepen van de werkgroep</a:t>
                </a:r>
              </a:p>
            </p:txBody>
          </p:sp>
          <p:sp>
            <p:nvSpPr>
              <p:cNvPr id="34830" name="Text Box 29"/>
              <p:cNvSpPr txBox="1">
                <a:spLocks noChangeArrowheads="1"/>
              </p:cNvSpPr>
              <p:nvPr/>
            </p:nvSpPr>
            <p:spPr bwMode="auto">
              <a:xfrm>
                <a:off x="1584" y="7822"/>
                <a:ext cx="7740" cy="4366"/>
              </a:xfrm>
              <a:prstGeom prst="rect">
                <a:avLst/>
              </a:prstGeom>
              <a:solidFill>
                <a:srgbClr val="FEE387"/>
              </a:solidFill>
              <a:ln w="9525">
                <a:solidFill>
                  <a:srgbClr val="000000"/>
                </a:solidFill>
                <a:miter lim="800000"/>
                <a:headEnd/>
                <a:tailEnd/>
              </a:ln>
            </p:spPr>
            <p:txBody>
              <a:bodyPr/>
              <a:lstStyle/>
              <a:p>
                <a:pPr>
                  <a:lnSpc>
                    <a:spcPts val="1400"/>
                  </a:lnSpc>
                </a:pPr>
                <a:r>
                  <a:rPr lang="nl-NL" sz="1000" b="1" dirty="0">
                    <a:latin typeface="Verdana" pitchFamily="34" charset="0"/>
                    <a:cs typeface="Times New Roman" pitchFamily="18" charset="0"/>
                  </a:rPr>
                  <a:t>De werkgroep </a:t>
                </a:r>
                <a:endParaRPr lang="nl-NL" sz="1000" dirty="0">
                  <a:latin typeface="Verdana" pitchFamily="34" charset="0"/>
                  <a:cs typeface="Times New Roman" pitchFamily="18" charset="0"/>
                </a:endParaRP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directeur</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groepsleerkracht</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intern begeleider</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eventueel administratieve ondersteuner</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op afroep: denk aan bestuurslid, </a:t>
                </a:r>
                <a:r>
                  <a:rPr lang="nl-NL" sz="1000" dirty="0" err="1">
                    <a:latin typeface="Verdana" pitchFamily="34" charset="0"/>
                    <a:cs typeface="Times New Roman" pitchFamily="18" charset="0"/>
                  </a:rPr>
                  <a:t>mr</a:t>
                </a:r>
                <a:r>
                  <a:rPr lang="nl-NL" sz="1000" dirty="0">
                    <a:latin typeface="Verdana" pitchFamily="34" charset="0"/>
                    <a:cs typeface="Times New Roman" pitchFamily="18" charset="0"/>
                  </a:rPr>
                  <a:t>-lid, vertrouwenspersoon</a:t>
                </a:r>
              </a:p>
              <a:p>
                <a:pPr>
                  <a:lnSpc>
                    <a:spcPts val="1400"/>
                  </a:lnSpc>
                </a:pPr>
                <a:r>
                  <a:rPr lang="nl-NL" sz="1000" i="1" dirty="0">
                    <a:latin typeface="Verdana" pitchFamily="34" charset="0"/>
                    <a:cs typeface="Times New Roman" pitchFamily="18" charset="0"/>
                  </a:rPr>
                  <a:t>Werkgroep kan afhankelijk van gebeurtenis aangepast worden</a:t>
                </a:r>
                <a:endParaRPr lang="nl-NL" sz="1000" dirty="0">
                  <a:latin typeface="Verdana" pitchFamily="34" charset="0"/>
                  <a:cs typeface="Times New Roman" pitchFamily="18" charset="0"/>
                </a:endParaRPr>
              </a:p>
              <a:p>
                <a:pPr>
                  <a:lnSpc>
                    <a:spcPts val="1400"/>
                  </a:lnSpc>
                </a:pPr>
                <a:r>
                  <a:rPr lang="nl-NL" sz="1000" dirty="0">
                    <a:latin typeface="Verdana" pitchFamily="34" charset="0"/>
                    <a:cs typeface="Times New Roman" pitchFamily="18" charset="0"/>
                  </a:rPr>
                  <a:t> </a:t>
                </a:r>
                <a:r>
                  <a:rPr lang="nl-NL" sz="1000" b="1" dirty="0">
                    <a:latin typeface="Verdana" pitchFamily="34" charset="0"/>
                    <a:cs typeface="Times New Roman" pitchFamily="18" charset="0"/>
                  </a:rPr>
                  <a:t>Taken werkgroep:</a:t>
                </a:r>
                <a:endParaRPr lang="nl-NL" sz="1000" dirty="0">
                  <a:latin typeface="Verdana" pitchFamily="34" charset="0"/>
                  <a:cs typeface="Times New Roman" pitchFamily="18" charset="0"/>
                </a:endParaRP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inschatting maken ernst en omvang incident</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maken van plan van aanpak</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communicatie direct en indirect betrokkenen; </a:t>
                </a:r>
                <a:r>
                  <a:rPr lang="nl-NL" sz="1000" dirty="0" smtClean="0">
                    <a:latin typeface="Verdana" pitchFamily="34" charset="0"/>
                    <a:cs typeface="Times New Roman" pitchFamily="18" charset="0"/>
                  </a:rPr>
                  <a:t>ev. </a:t>
                </a:r>
                <a:r>
                  <a:rPr lang="nl-NL" sz="1000" dirty="0">
                    <a:latin typeface="Verdana" pitchFamily="34" charset="0"/>
                    <a:cs typeface="Times New Roman" pitchFamily="18" charset="0"/>
                  </a:rPr>
                  <a:t>c</a:t>
                </a:r>
                <a:r>
                  <a:rPr lang="nl-NL" sz="1000" dirty="0" smtClean="0">
                    <a:latin typeface="Verdana" pitchFamily="34" charset="0"/>
                    <a:cs typeface="Times New Roman" pitchFamily="18" charset="0"/>
                  </a:rPr>
                  <a:t>ommunicatie, media</a:t>
                </a:r>
                <a:endParaRPr lang="nl-NL" sz="1000" dirty="0">
                  <a:latin typeface="Verdana" pitchFamily="34" charset="0"/>
                  <a:cs typeface="Times New Roman" pitchFamily="18" charset="0"/>
                </a:endParaRP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organiseren/coördineren activiteiten rondom gebeurtenis</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regelen aanpassing, uitstel of afstel (dagelijkse) schoolactiviteiten</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opvang, zorg en nazorg leerlingen, ouders en personeel</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logboek, registratie, administratieve afwikkeling en evaluatie</a:t>
                </a:r>
              </a:p>
            </p:txBody>
          </p:sp>
          <p:cxnSp>
            <p:nvCxnSpPr>
              <p:cNvPr id="34831" name="Line 52"/>
              <p:cNvCxnSpPr>
                <a:cxnSpLocks noChangeShapeType="1"/>
              </p:cNvCxnSpPr>
              <p:nvPr/>
            </p:nvCxnSpPr>
            <p:spPr bwMode="auto">
              <a:xfrm>
                <a:off x="4434" y="2984"/>
                <a:ext cx="0" cy="0"/>
              </a:xfrm>
              <a:prstGeom prst="line">
                <a:avLst/>
              </a:prstGeom>
              <a:noFill/>
              <a:ln w="9525">
                <a:solidFill>
                  <a:srgbClr val="000000"/>
                </a:solidFill>
                <a:round/>
                <a:headEnd/>
                <a:tailEnd type="triangle" w="med" len="med"/>
              </a:ln>
            </p:spPr>
          </p:cxnSp>
          <p:sp>
            <p:nvSpPr>
              <p:cNvPr id="99" name="Text Box 70"/>
              <p:cNvSpPr txBox="1">
                <a:spLocks noChangeArrowheads="1"/>
              </p:cNvSpPr>
              <p:nvPr/>
            </p:nvSpPr>
            <p:spPr bwMode="auto">
              <a:xfrm>
                <a:off x="3429" y="2049"/>
                <a:ext cx="3790" cy="815"/>
              </a:xfrm>
              <a:prstGeom prst="rect">
                <a:avLst/>
              </a:prstGeom>
              <a:solidFill>
                <a:srgbClr val="FEE387"/>
              </a:solidFill>
              <a:ln w="9525">
                <a:solidFill>
                  <a:srgbClr val="000000"/>
                </a:solidFill>
                <a:miter lim="800000"/>
                <a:headEnd/>
                <a:tailEnd/>
              </a:ln>
            </p:spPr>
            <p:txBody>
              <a:bodyPr upright="1"/>
              <a:lstStyle/>
              <a:p>
                <a:pPr algn="ctr" fontAlgn="auto">
                  <a:lnSpc>
                    <a:spcPts val="1400"/>
                  </a:lnSpc>
                  <a:spcBef>
                    <a:spcPts val="0"/>
                  </a:spcBef>
                  <a:spcAft>
                    <a:spcPts val="0"/>
                  </a:spcAft>
                  <a:defRPr/>
                </a:pPr>
                <a:r>
                  <a:rPr lang="nl-NL" sz="1000" b="1" dirty="0">
                    <a:latin typeface="Verdana"/>
                    <a:ea typeface="Times New Roman"/>
                    <a:cs typeface="Times New Roman"/>
                  </a:rPr>
                  <a:t>Altijd informeren</a:t>
                </a:r>
                <a:endParaRPr lang="nl-NL" sz="1000" dirty="0">
                  <a:latin typeface="Verdana"/>
                  <a:ea typeface="Times New Roman"/>
                  <a:cs typeface="Times New Roman"/>
                </a:endParaRPr>
              </a:p>
              <a:p>
                <a:pPr marL="342900" indent="-342900" fontAlgn="auto">
                  <a:lnSpc>
                    <a:spcPct val="115000"/>
                  </a:lnSpc>
                  <a:spcBef>
                    <a:spcPts val="0"/>
                  </a:spcBef>
                  <a:spcAft>
                    <a:spcPts val="0"/>
                  </a:spcAft>
                  <a:buFont typeface="+mj-lt"/>
                  <a:buAutoNum type="arabicPeriod"/>
                  <a:defRPr/>
                </a:pPr>
                <a:r>
                  <a:rPr lang="nl-NL" sz="1000" dirty="0">
                    <a:latin typeface="Verdana"/>
                    <a:ea typeface="Times New Roman"/>
                    <a:cs typeface="Times New Roman"/>
                  </a:rPr>
                  <a:t>directeur</a:t>
                </a:r>
              </a:p>
              <a:p>
                <a:pPr marL="342900" indent="-342900" fontAlgn="auto">
                  <a:lnSpc>
                    <a:spcPct val="115000"/>
                  </a:lnSpc>
                  <a:spcBef>
                    <a:spcPts val="0"/>
                  </a:spcBef>
                  <a:spcAft>
                    <a:spcPts val="0"/>
                  </a:spcAft>
                  <a:buFont typeface="+mj-lt"/>
                  <a:buAutoNum type="arabicPeriod"/>
                  <a:defRPr/>
                </a:pPr>
                <a:r>
                  <a:rPr lang="nl-NL" sz="1000" dirty="0">
                    <a:latin typeface="Verdana"/>
                    <a:ea typeface="Times New Roman"/>
                    <a:cs typeface="Times New Roman"/>
                  </a:rPr>
                  <a:t>betrokken groepsleerkracht</a:t>
                </a:r>
              </a:p>
            </p:txBody>
          </p:sp>
        </p:grpSp>
        <p:sp>
          <p:nvSpPr>
            <p:cNvPr id="34819" name="Rectangle 98"/>
            <p:cNvSpPr>
              <a:spLocks noChangeArrowheads="1"/>
            </p:cNvSpPr>
            <p:nvPr/>
          </p:nvSpPr>
          <p:spPr bwMode="auto">
            <a:xfrm>
              <a:off x="0" y="0"/>
              <a:ext cx="9144000" cy="457200"/>
            </a:xfrm>
            <a:prstGeom prst="rect">
              <a:avLst/>
            </a:prstGeom>
            <a:noFill/>
            <a:ln w="9525">
              <a:noFill/>
              <a:miter lim="800000"/>
              <a:headEnd/>
              <a:tailEnd/>
            </a:ln>
          </p:spPr>
          <p:txBody>
            <a:bodyPr wrap="none" lIns="899829" tIns="899829" rIns="899829" bIns="899829" anchor="ctr">
              <a:spAutoFit/>
            </a:bodyPr>
            <a:lstStyle/>
            <a:p>
              <a:endParaRPr lang="nl-NL">
                <a:latin typeface="Calibri" pitchFamily="34" charset="0"/>
              </a:endParaRPr>
            </a:p>
          </p:txBody>
        </p:sp>
        <p:cxnSp>
          <p:nvCxnSpPr>
            <p:cNvPr id="34820" name="Line 56"/>
            <p:cNvCxnSpPr>
              <a:cxnSpLocks noChangeShapeType="1"/>
            </p:cNvCxnSpPr>
            <p:nvPr/>
          </p:nvCxnSpPr>
          <p:spPr bwMode="auto">
            <a:xfrm>
              <a:off x="3990975" y="228600"/>
              <a:ext cx="0" cy="138113"/>
            </a:xfrm>
            <a:prstGeom prst="line">
              <a:avLst/>
            </a:prstGeom>
            <a:noFill/>
            <a:ln w="9525">
              <a:solidFill>
                <a:srgbClr val="000000"/>
              </a:solidFill>
              <a:round/>
              <a:headEnd/>
              <a:tailEnd type="triangle" w="med" len="med"/>
            </a:ln>
          </p:spPr>
        </p:cxnSp>
        <p:cxnSp>
          <p:nvCxnSpPr>
            <p:cNvPr id="34821" name="Line 56"/>
            <p:cNvCxnSpPr>
              <a:cxnSpLocks noChangeShapeType="1"/>
            </p:cNvCxnSpPr>
            <p:nvPr/>
          </p:nvCxnSpPr>
          <p:spPr bwMode="auto">
            <a:xfrm>
              <a:off x="3524250" y="938213"/>
              <a:ext cx="0" cy="138112"/>
            </a:xfrm>
            <a:prstGeom prst="line">
              <a:avLst/>
            </a:prstGeom>
            <a:noFill/>
            <a:ln w="9525">
              <a:solidFill>
                <a:srgbClr val="000000"/>
              </a:solidFill>
              <a:round/>
              <a:headEnd/>
              <a:tailEnd type="triangle" w="med" len="med"/>
            </a:ln>
          </p:spPr>
        </p:cxnSp>
        <p:cxnSp>
          <p:nvCxnSpPr>
            <p:cNvPr id="34822" name="Line 56"/>
            <p:cNvCxnSpPr>
              <a:cxnSpLocks noChangeShapeType="1"/>
            </p:cNvCxnSpPr>
            <p:nvPr/>
          </p:nvCxnSpPr>
          <p:spPr bwMode="auto">
            <a:xfrm>
              <a:off x="4573588" y="936625"/>
              <a:ext cx="0" cy="138113"/>
            </a:xfrm>
            <a:prstGeom prst="line">
              <a:avLst/>
            </a:prstGeom>
            <a:noFill/>
            <a:ln w="9525">
              <a:solidFill>
                <a:srgbClr val="000000"/>
              </a:solidFill>
              <a:round/>
              <a:headEnd/>
              <a:tailEnd type="triangle" w="med" len="med"/>
            </a:ln>
          </p:spPr>
        </p:cxnSp>
        <p:cxnSp>
          <p:nvCxnSpPr>
            <p:cNvPr id="34823" name="Line 56"/>
            <p:cNvCxnSpPr>
              <a:cxnSpLocks noChangeShapeType="1"/>
            </p:cNvCxnSpPr>
            <p:nvPr/>
          </p:nvCxnSpPr>
          <p:spPr bwMode="auto">
            <a:xfrm>
              <a:off x="3524250" y="1917700"/>
              <a:ext cx="0" cy="138113"/>
            </a:xfrm>
            <a:prstGeom prst="line">
              <a:avLst/>
            </a:prstGeom>
            <a:noFill/>
            <a:ln w="9525">
              <a:solidFill>
                <a:srgbClr val="000000"/>
              </a:solidFill>
              <a:round/>
              <a:headEnd/>
              <a:tailEnd type="triangle" w="med" len="med"/>
            </a:ln>
          </p:spPr>
        </p:cxnSp>
        <p:cxnSp>
          <p:nvCxnSpPr>
            <p:cNvPr id="34824" name="Line 56"/>
            <p:cNvCxnSpPr>
              <a:cxnSpLocks noChangeShapeType="1"/>
            </p:cNvCxnSpPr>
            <p:nvPr/>
          </p:nvCxnSpPr>
          <p:spPr bwMode="auto">
            <a:xfrm>
              <a:off x="4572000" y="1927225"/>
              <a:ext cx="0" cy="139700"/>
            </a:xfrm>
            <a:prstGeom prst="line">
              <a:avLst/>
            </a:prstGeom>
            <a:noFill/>
            <a:ln w="9525">
              <a:solidFill>
                <a:srgbClr val="000000"/>
              </a:solidFill>
              <a:round/>
              <a:headEnd/>
              <a:tailEnd type="triangle" w="med" len="med"/>
            </a:ln>
          </p:spPr>
        </p:cxnSp>
        <p:cxnSp>
          <p:nvCxnSpPr>
            <p:cNvPr id="34825" name="Line 56"/>
            <p:cNvCxnSpPr>
              <a:cxnSpLocks noChangeShapeType="1"/>
            </p:cNvCxnSpPr>
            <p:nvPr/>
          </p:nvCxnSpPr>
          <p:spPr bwMode="auto">
            <a:xfrm>
              <a:off x="3952875" y="3921125"/>
              <a:ext cx="0" cy="138113"/>
            </a:xfrm>
            <a:prstGeom prst="line">
              <a:avLst/>
            </a:prstGeom>
            <a:noFill/>
            <a:ln w="9525">
              <a:solidFill>
                <a:srgbClr val="000000"/>
              </a:solidFill>
              <a:round/>
              <a:headEnd/>
              <a:tailEnd type="triangle" w="med" len="med"/>
            </a:ln>
          </p:spPr>
        </p:cxnSp>
      </p:grpSp>
    </p:spTree>
    <p:extLst>
      <p:ext uri="{BB962C8B-B14F-4D97-AF65-F5344CB8AC3E}">
        <p14:creationId xmlns:p14="http://schemas.microsoft.com/office/powerpoint/2010/main" val="828541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2570644" y="188640"/>
            <a:ext cx="4032448" cy="707886"/>
          </a:xfrm>
          <a:prstGeom prst="rect">
            <a:avLst/>
          </a:prstGeom>
          <a:noFill/>
        </p:spPr>
        <p:txBody>
          <a:bodyPr wrap="square" rtlCol="0">
            <a:spAutoFit/>
          </a:bodyPr>
          <a:lstStyle/>
          <a:p>
            <a:r>
              <a:rPr lang="nl-NL" sz="4000" b="1" dirty="0" smtClean="0">
                <a:solidFill>
                  <a:schemeClr val="bg1"/>
                </a:solidFill>
              </a:rPr>
              <a:t>EVP</a:t>
            </a:r>
            <a:endParaRPr lang="nl-NL" sz="4000" b="1" dirty="0">
              <a:solidFill>
                <a:schemeClr val="bg1"/>
              </a:solidFill>
            </a:endParaRPr>
          </a:p>
        </p:txBody>
      </p:sp>
      <p:sp>
        <p:nvSpPr>
          <p:cNvPr id="7" name="Rechthoek 6"/>
          <p:cNvSpPr/>
          <p:nvPr/>
        </p:nvSpPr>
        <p:spPr>
          <a:xfrm>
            <a:off x="1403648" y="1916832"/>
            <a:ext cx="5454352" cy="3693319"/>
          </a:xfrm>
          <a:prstGeom prst="rect">
            <a:avLst/>
          </a:prstGeom>
        </p:spPr>
        <p:txBody>
          <a:bodyPr wrap="square">
            <a:spAutoFit/>
          </a:bodyPr>
          <a:lstStyle/>
          <a:p>
            <a:r>
              <a:rPr lang="nl-NL" dirty="0" smtClean="0"/>
              <a:t>De EVP-er pakt problemen op rondom grensoverschrijdend gedrag (op seksueel gebied, agressie, pesten, bedreiging, misbruik). Zij doet dit in afstemming met de </a:t>
            </a:r>
            <a:r>
              <a:rPr lang="nl-NL" dirty="0" err="1" smtClean="0"/>
              <a:t>JGZers</a:t>
            </a:r>
            <a:r>
              <a:rPr lang="nl-NL" dirty="0" smtClean="0"/>
              <a:t> die op de locatie werkzaam zijn.</a:t>
            </a:r>
          </a:p>
          <a:p>
            <a:endParaRPr lang="nl-NL" dirty="0"/>
          </a:p>
          <a:p>
            <a:r>
              <a:rPr lang="nl-NL" dirty="0" smtClean="0"/>
              <a:t>De EVP-er kan door haar GGD-collega’s te allen tijde geconsulteerd worden. </a:t>
            </a:r>
          </a:p>
          <a:p>
            <a:endParaRPr lang="nl-NL" dirty="0"/>
          </a:p>
          <a:p>
            <a:r>
              <a:rPr lang="nl-NL" dirty="0" smtClean="0"/>
              <a:t>Tel EVP 088-368 6759 (kantooruren)</a:t>
            </a:r>
          </a:p>
          <a:p>
            <a:endParaRPr lang="nl-NL" dirty="0" smtClean="0"/>
          </a:p>
          <a:p>
            <a:r>
              <a:rPr lang="nl-NL" dirty="0" smtClean="0">
                <a:hlinkClick r:id="rId4"/>
              </a:rPr>
              <a:t>https</a:t>
            </a:r>
            <a:r>
              <a:rPr lang="nl-NL" dirty="0">
                <a:hlinkClick r:id="rId4"/>
              </a:rPr>
              <a:t>://</a:t>
            </a:r>
            <a:r>
              <a:rPr lang="nl-NL" dirty="0" smtClean="0">
                <a:hlinkClick r:id="rId4"/>
              </a:rPr>
              <a:t>www.ggdhvb.nl/professionals/externe-vertrouwenspersoon</a:t>
            </a:r>
            <a:r>
              <a:rPr lang="nl-NL" dirty="0" smtClean="0"/>
              <a:t> </a:t>
            </a:r>
          </a:p>
        </p:txBody>
      </p:sp>
    </p:spTree>
    <p:extLst>
      <p:ext uri="{BB962C8B-B14F-4D97-AF65-F5344CB8AC3E}">
        <p14:creationId xmlns:p14="http://schemas.microsoft.com/office/powerpoint/2010/main" val="385164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2114600" y="260648"/>
            <a:ext cx="4032448" cy="707886"/>
          </a:xfrm>
          <a:prstGeom prst="rect">
            <a:avLst/>
          </a:prstGeom>
          <a:noFill/>
        </p:spPr>
        <p:txBody>
          <a:bodyPr wrap="square" rtlCol="0">
            <a:spAutoFit/>
          </a:bodyPr>
          <a:lstStyle/>
          <a:p>
            <a:r>
              <a:rPr lang="nl-NL" sz="4000" b="1" dirty="0" smtClean="0">
                <a:solidFill>
                  <a:schemeClr val="bg1"/>
                </a:solidFill>
              </a:rPr>
              <a:t>PSHI</a:t>
            </a:r>
            <a:endParaRPr lang="nl-NL" sz="4000" b="1" dirty="0">
              <a:solidFill>
                <a:schemeClr val="bg1"/>
              </a:solidFill>
            </a:endParaRPr>
          </a:p>
        </p:txBody>
      </p:sp>
      <p:sp>
        <p:nvSpPr>
          <p:cNvPr id="5" name="Rechthoek 4"/>
          <p:cNvSpPr/>
          <p:nvPr/>
        </p:nvSpPr>
        <p:spPr>
          <a:xfrm>
            <a:off x="1403648" y="1916832"/>
            <a:ext cx="5454352" cy="2031325"/>
          </a:xfrm>
          <a:prstGeom prst="rect">
            <a:avLst/>
          </a:prstGeom>
        </p:spPr>
        <p:txBody>
          <a:bodyPr wrap="square">
            <a:spAutoFit/>
          </a:bodyPr>
          <a:lstStyle/>
          <a:p>
            <a:r>
              <a:rPr lang="nl-NL" dirty="0"/>
              <a:t>Psychosociale hulpverlening bij ingrijpende gebeurtenissen (</a:t>
            </a:r>
            <a:r>
              <a:rPr lang="nl-NL" dirty="0" err="1"/>
              <a:t>PSHi</a:t>
            </a:r>
            <a:r>
              <a:rPr lang="nl-NL" dirty="0"/>
              <a:t>) coördineert de hulp door verschillende hulpverleners. </a:t>
            </a:r>
          </a:p>
          <a:p>
            <a:endParaRPr lang="nl-NL" dirty="0"/>
          </a:p>
          <a:p>
            <a:r>
              <a:rPr lang="nl-NL" dirty="0"/>
              <a:t>Het </a:t>
            </a:r>
            <a:r>
              <a:rPr lang="nl-NL" dirty="0" err="1"/>
              <a:t>PSHi</a:t>
            </a:r>
            <a:r>
              <a:rPr lang="nl-NL" dirty="0"/>
              <a:t>-team zorgt ervoor dat slachtoffers de juiste hulp krijgen. De GGD heeft hierbij een coördinerende rol. </a:t>
            </a:r>
          </a:p>
        </p:txBody>
      </p:sp>
    </p:spTree>
    <p:extLst>
      <p:ext uri="{BB962C8B-B14F-4D97-AF65-F5344CB8AC3E}">
        <p14:creationId xmlns:p14="http://schemas.microsoft.com/office/powerpoint/2010/main" val="113878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82698" y="260648"/>
            <a:ext cx="7933717" cy="707886"/>
          </a:xfrm>
          <a:prstGeom prst="rect">
            <a:avLst/>
          </a:prstGeom>
          <a:noFill/>
        </p:spPr>
        <p:txBody>
          <a:bodyPr wrap="square" rtlCol="0">
            <a:spAutoFit/>
          </a:bodyPr>
          <a:lstStyle/>
          <a:p>
            <a:r>
              <a:rPr lang="nl-NL" sz="4000" b="1" dirty="0" smtClean="0">
                <a:solidFill>
                  <a:schemeClr val="bg1"/>
                </a:solidFill>
              </a:rPr>
              <a:t>Rouw en verdriet bij kinderen</a:t>
            </a:r>
            <a:endParaRPr lang="nl-NL" sz="4000" b="1" dirty="0">
              <a:solidFill>
                <a:schemeClr val="bg1"/>
              </a:solidFill>
            </a:endParaRPr>
          </a:p>
        </p:txBody>
      </p:sp>
      <p:sp>
        <p:nvSpPr>
          <p:cNvPr id="6" name="Tijdelijke aanduiding voor inhoud 2"/>
          <p:cNvSpPr txBox="1">
            <a:spLocks/>
          </p:cNvSpPr>
          <p:nvPr/>
        </p:nvSpPr>
        <p:spPr>
          <a:xfrm>
            <a:off x="457200" y="1941694"/>
            <a:ext cx="8229600" cy="418446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4300" dirty="0" smtClean="0"/>
              <a:t>Fasen in rouwverwerking:</a:t>
            </a:r>
          </a:p>
          <a:p>
            <a:pPr marL="0" indent="0">
              <a:buFont typeface="Arial" panose="020B0604020202020204" pitchFamily="34" charset="0"/>
              <a:buNone/>
            </a:pPr>
            <a:endParaRPr lang="nl-NL" dirty="0" smtClean="0"/>
          </a:p>
          <a:p>
            <a:pPr marL="457200" indent="-457200">
              <a:buFont typeface="+mj-lt"/>
              <a:buAutoNum type="arabicPeriod"/>
              <a:defRPr/>
            </a:pPr>
            <a:r>
              <a:rPr lang="nl-NL" altLang="nl-NL" dirty="0" smtClean="0">
                <a:latin typeface="Verdana" pitchFamily="34" charset="0"/>
                <a:cs typeface="Verdana" pitchFamily="34" charset="0"/>
              </a:rPr>
              <a:t>Boos, verdriet en angst</a:t>
            </a:r>
          </a:p>
          <a:p>
            <a:pPr marL="457200" indent="-457200">
              <a:buFont typeface="+mj-lt"/>
              <a:buAutoNum type="arabicPeriod"/>
              <a:defRPr/>
            </a:pPr>
            <a:r>
              <a:rPr lang="nl-NL" altLang="nl-NL" dirty="0" smtClean="0">
                <a:latin typeface="Verdana" pitchFamily="34" charset="0"/>
                <a:cs typeface="Verdana" pitchFamily="34" charset="0"/>
              </a:rPr>
              <a:t>Rusteloosheid en sterk wisselende gevoelens</a:t>
            </a:r>
          </a:p>
          <a:p>
            <a:pPr marL="457200" indent="-457200">
              <a:buFont typeface="+mj-lt"/>
              <a:buAutoNum type="arabicPeriod"/>
              <a:defRPr/>
            </a:pPr>
            <a:r>
              <a:rPr lang="nl-NL" altLang="nl-NL" dirty="0" smtClean="0">
                <a:latin typeface="Verdana" pitchFamily="34" charset="0"/>
                <a:cs typeface="Verdana" pitchFamily="34" charset="0"/>
              </a:rPr>
              <a:t>Ontkenning</a:t>
            </a:r>
          </a:p>
          <a:p>
            <a:pPr marL="457200" indent="-457200">
              <a:buFont typeface="+mj-lt"/>
              <a:buAutoNum type="arabicPeriod"/>
              <a:defRPr/>
            </a:pPr>
            <a:r>
              <a:rPr lang="nl-NL" altLang="nl-NL" dirty="0" smtClean="0">
                <a:latin typeface="Verdana" pitchFamily="34" charset="0"/>
                <a:cs typeface="Verdana" pitchFamily="34" charset="0"/>
              </a:rPr>
              <a:t>Opstandigheid</a:t>
            </a:r>
          </a:p>
          <a:p>
            <a:pPr marL="457200" indent="-457200">
              <a:buFont typeface="+mj-lt"/>
              <a:buAutoNum type="arabicPeriod"/>
              <a:defRPr/>
            </a:pPr>
            <a:r>
              <a:rPr lang="nl-NL" altLang="nl-NL" dirty="0" smtClean="0">
                <a:latin typeface="Verdana" pitchFamily="34" charset="0"/>
                <a:cs typeface="Verdana" pitchFamily="34" charset="0"/>
              </a:rPr>
              <a:t>Realiseren van verlies</a:t>
            </a:r>
          </a:p>
          <a:p>
            <a:pPr marL="457200" indent="-457200">
              <a:buFont typeface="+mj-lt"/>
              <a:buAutoNum type="arabicPeriod"/>
              <a:defRPr/>
            </a:pPr>
            <a:r>
              <a:rPr lang="nl-NL" altLang="nl-NL" dirty="0" smtClean="0">
                <a:latin typeface="Verdana" pitchFamily="34" charset="0"/>
                <a:cs typeface="Verdana" pitchFamily="34" charset="0"/>
              </a:rPr>
              <a:t>Integratie</a:t>
            </a:r>
          </a:p>
          <a:p>
            <a:pPr marL="0" indent="0">
              <a:buFont typeface="Arial" panose="020B0604020202020204" pitchFamily="34" charset="0"/>
              <a:buNone/>
            </a:pPr>
            <a:endParaRPr lang="nl-NL" dirty="0"/>
          </a:p>
        </p:txBody>
      </p:sp>
    </p:spTree>
    <p:extLst>
      <p:ext uri="{BB962C8B-B14F-4D97-AF65-F5344CB8AC3E}">
        <p14:creationId xmlns:p14="http://schemas.microsoft.com/office/powerpoint/2010/main" val="3555089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txBox="1">
            <a:spLocks/>
          </p:cNvSpPr>
          <p:nvPr/>
        </p:nvSpPr>
        <p:spPr>
          <a:xfrm>
            <a:off x="457200" y="1941694"/>
            <a:ext cx="8229600" cy="418446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3900" dirty="0" smtClean="0"/>
              <a:t>Anders rouwen</a:t>
            </a:r>
          </a:p>
          <a:p>
            <a:pPr>
              <a:buNone/>
              <a:defRPr/>
            </a:pPr>
            <a:endParaRPr lang="nl-NL" altLang="nl-NL" b="1" dirty="0">
              <a:latin typeface="Verdana" pitchFamily="34" charset="0"/>
              <a:cs typeface="Verdana" pitchFamily="34" charset="0"/>
            </a:endParaRPr>
          </a:p>
          <a:p>
            <a:pPr>
              <a:buFont typeface="Courier New" panose="02070309020205020404" pitchFamily="49" charset="0"/>
              <a:buChar char="o"/>
              <a:defRPr/>
            </a:pPr>
            <a:r>
              <a:rPr lang="nl-NL" altLang="nl-NL" dirty="0">
                <a:latin typeface="Verdana" pitchFamily="34" charset="0"/>
                <a:cs typeface="Verdana" pitchFamily="34" charset="0"/>
              </a:rPr>
              <a:t>Ze voelen intense pijn niet aan een stuk</a:t>
            </a:r>
          </a:p>
          <a:p>
            <a:pPr>
              <a:buFont typeface="Courier New" panose="02070309020205020404" pitchFamily="49" charset="0"/>
              <a:buChar char="o"/>
              <a:defRPr/>
            </a:pPr>
            <a:r>
              <a:rPr lang="nl-NL" altLang="nl-NL" dirty="0">
                <a:latin typeface="Verdana" pitchFamily="34" charset="0"/>
                <a:cs typeface="Verdana" pitchFamily="34" charset="0"/>
              </a:rPr>
              <a:t>Wisselen </a:t>
            </a:r>
            <a:r>
              <a:rPr lang="nl-NL" altLang="nl-NL" dirty="0" smtClean="0">
                <a:latin typeface="Verdana" pitchFamily="34" charset="0"/>
                <a:cs typeface="Verdana" pitchFamily="34" charset="0"/>
              </a:rPr>
              <a:t>regelmatig qua </a:t>
            </a:r>
            <a:r>
              <a:rPr lang="nl-NL" altLang="nl-NL" dirty="0">
                <a:latin typeface="Verdana" pitchFamily="34" charset="0"/>
                <a:cs typeface="Verdana" pitchFamily="34" charset="0"/>
              </a:rPr>
              <a:t>emoties</a:t>
            </a:r>
          </a:p>
          <a:p>
            <a:pPr>
              <a:buFont typeface="Courier New" panose="02070309020205020404" pitchFamily="49" charset="0"/>
              <a:buChar char="o"/>
              <a:defRPr/>
            </a:pPr>
            <a:r>
              <a:rPr lang="nl-NL" altLang="nl-NL" dirty="0" smtClean="0">
                <a:latin typeface="Verdana" pitchFamily="34" charset="0"/>
                <a:cs typeface="Verdana" pitchFamily="34" charset="0"/>
              </a:rPr>
              <a:t>Verschillen uiting </a:t>
            </a:r>
            <a:r>
              <a:rPr lang="nl-NL" altLang="nl-NL" dirty="0">
                <a:latin typeface="Verdana" pitchFamily="34" charset="0"/>
                <a:cs typeface="Verdana" pitchFamily="34" charset="0"/>
              </a:rPr>
              <a:t>per leeftijd en kind</a:t>
            </a:r>
          </a:p>
          <a:p>
            <a:pPr>
              <a:buFont typeface="Courier New" panose="02070309020205020404" pitchFamily="49" charset="0"/>
              <a:buChar char="o"/>
              <a:defRPr/>
            </a:pPr>
            <a:r>
              <a:rPr lang="nl-NL" altLang="nl-NL" dirty="0">
                <a:latin typeface="Verdana" pitchFamily="34" charset="0"/>
                <a:cs typeface="Verdana" pitchFamily="34" charset="0"/>
              </a:rPr>
              <a:t>Ze uiten emoties heel direct</a:t>
            </a:r>
          </a:p>
          <a:p>
            <a:pPr>
              <a:buFont typeface="Courier New" panose="02070309020205020404" pitchFamily="49" charset="0"/>
              <a:buChar char="o"/>
              <a:defRPr/>
            </a:pPr>
            <a:r>
              <a:rPr lang="nl-NL" altLang="nl-NL" dirty="0">
                <a:latin typeface="Verdana" pitchFamily="34" charset="0"/>
                <a:cs typeface="Verdana" pitchFamily="34" charset="0"/>
              </a:rPr>
              <a:t>Verdriet/rouw kan later terug komen bij </a:t>
            </a:r>
            <a:r>
              <a:rPr lang="nl-NL" altLang="nl-NL" dirty="0" smtClean="0">
                <a:latin typeface="Verdana" pitchFamily="34" charset="0"/>
                <a:cs typeface="Verdana" pitchFamily="34" charset="0"/>
              </a:rPr>
              <a:t>het ouder </a:t>
            </a:r>
            <a:r>
              <a:rPr lang="nl-NL" altLang="nl-NL" dirty="0">
                <a:latin typeface="Verdana" pitchFamily="34" charset="0"/>
                <a:cs typeface="Verdana" pitchFamily="34" charset="0"/>
              </a:rPr>
              <a:t>worden</a:t>
            </a:r>
          </a:p>
          <a:p>
            <a:endParaRPr lang="nl-NL" dirty="0"/>
          </a:p>
          <a:p>
            <a:pPr marL="0" indent="0">
              <a:buFont typeface="Arial" panose="020B0604020202020204" pitchFamily="34" charset="0"/>
              <a:buNone/>
            </a:pPr>
            <a:endParaRPr lang="nl-NL" dirty="0" smtClean="0"/>
          </a:p>
          <a:p>
            <a:pPr marL="0" indent="0">
              <a:buFont typeface="Arial" panose="020B0604020202020204" pitchFamily="34" charset="0"/>
              <a:buNone/>
            </a:pPr>
            <a:endParaRPr lang="nl-NL" dirty="0" smtClean="0"/>
          </a:p>
          <a:p>
            <a:pPr marL="0" indent="0">
              <a:buFont typeface="Arial" panose="020B0604020202020204" pitchFamily="34" charset="0"/>
              <a:buNone/>
            </a:pPr>
            <a:endParaRPr lang="nl-NL" dirty="0"/>
          </a:p>
        </p:txBody>
      </p:sp>
      <p:sp>
        <p:nvSpPr>
          <p:cNvPr id="4" name="Tekstvak 3"/>
          <p:cNvSpPr txBox="1"/>
          <p:nvPr/>
        </p:nvSpPr>
        <p:spPr>
          <a:xfrm>
            <a:off x="323528" y="332656"/>
            <a:ext cx="8363272" cy="707886"/>
          </a:xfrm>
          <a:prstGeom prst="rect">
            <a:avLst/>
          </a:prstGeom>
          <a:noFill/>
        </p:spPr>
        <p:txBody>
          <a:bodyPr wrap="square" rtlCol="0">
            <a:spAutoFit/>
          </a:bodyPr>
          <a:lstStyle/>
          <a:p>
            <a:r>
              <a:rPr lang="nl-NL" sz="4000" b="1" dirty="0" smtClean="0">
                <a:solidFill>
                  <a:schemeClr val="bg1"/>
                </a:solidFill>
              </a:rPr>
              <a:t>Rouw en verdriet bij kinderen 2</a:t>
            </a:r>
            <a:endParaRPr lang="nl-NL" sz="4000" b="1" dirty="0">
              <a:solidFill>
                <a:schemeClr val="bg1"/>
              </a:solidFill>
            </a:endParaRPr>
          </a:p>
        </p:txBody>
      </p:sp>
    </p:spTree>
    <p:extLst>
      <p:ext uri="{BB962C8B-B14F-4D97-AF65-F5344CB8AC3E}">
        <p14:creationId xmlns:p14="http://schemas.microsoft.com/office/powerpoint/2010/main" val="4194633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txBox="1">
            <a:spLocks/>
          </p:cNvSpPr>
          <p:nvPr/>
        </p:nvSpPr>
        <p:spPr>
          <a:xfrm>
            <a:off x="457200" y="1941694"/>
            <a:ext cx="8229600" cy="41844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mtClean="0"/>
              <a:t>Behoeften van kinderen:</a:t>
            </a:r>
          </a:p>
          <a:p>
            <a:pPr marL="0" indent="0">
              <a:buFont typeface="Arial" panose="020B0604020202020204" pitchFamily="34" charset="0"/>
              <a:buNone/>
            </a:pPr>
            <a:endParaRPr lang="nl-NL" smtClean="0"/>
          </a:p>
          <a:p>
            <a:r>
              <a:rPr lang="nl-NL" smtClean="0"/>
              <a:t>Duidelijke taal</a:t>
            </a:r>
          </a:p>
          <a:p>
            <a:r>
              <a:rPr lang="nl-NL" smtClean="0"/>
              <a:t>Laten praten</a:t>
            </a:r>
          </a:p>
          <a:p>
            <a:r>
              <a:rPr lang="nl-NL" smtClean="0"/>
              <a:t>Erkenning van een eventueel schuldgevoel</a:t>
            </a:r>
          </a:p>
          <a:p>
            <a:r>
              <a:rPr lang="nl-NL" smtClean="0"/>
              <a:t>Veiligheid en geborgenheid</a:t>
            </a:r>
          </a:p>
          <a:p>
            <a:r>
              <a:rPr lang="nl-NL" smtClean="0"/>
              <a:t>Om leren gaan met emoties</a:t>
            </a:r>
          </a:p>
          <a:p>
            <a:pPr marL="0" indent="0">
              <a:buFont typeface="Arial" panose="020B0604020202020204" pitchFamily="34" charset="0"/>
              <a:buNone/>
            </a:pPr>
            <a:endParaRPr lang="nl-NL" smtClean="0"/>
          </a:p>
          <a:p>
            <a:pPr marL="0" indent="0">
              <a:buFont typeface="Arial" panose="020B0604020202020204" pitchFamily="34" charset="0"/>
              <a:buNone/>
            </a:pPr>
            <a:endParaRPr lang="nl-NL" smtClean="0"/>
          </a:p>
          <a:p>
            <a:pPr marL="0" indent="0">
              <a:buFont typeface="Arial" panose="020B0604020202020204" pitchFamily="34" charset="0"/>
              <a:buNone/>
            </a:pPr>
            <a:endParaRPr lang="nl-NL" dirty="0"/>
          </a:p>
        </p:txBody>
      </p:sp>
      <p:sp>
        <p:nvSpPr>
          <p:cNvPr id="4" name="Tekstvak 3"/>
          <p:cNvSpPr txBox="1"/>
          <p:nvPr/>
        </p:nvSpPr>
        <p:spPr>
          <a:xfrm>
            <a:off x="323528" y="332656"/>
            <a:ext cx="8363272" cy="707886"/>
          </a:xfrm>
          <a:prstGeom prst="rect">
            <a:avLst/>
          </a:prstGeom>
          <a:noFill/>
        </p:spPr>
        <p:txBody>
          <a:bodyPr wrap="square" rtlCol="0">
            <a:spAutoFit/>
          </a:bodyPr>
          <a:lstStyle/>
          <a:p>
            <a:r>
              <a:rPr lang="nl-NL" sz="4000" b="1" dirty="0" smtClean="0">
                <a:solidFill>
                  <a:schemeClr val="bg1"/>
                </a:solidFill>
              </a:rPr>
              <a:t>Rouw en verdriet bij kinderen 3</a:t>
            </a:r>
            <a:endParaRPr lang="nl-NL" sz="4000" b="1" dirty="0">
              <a:solidFill>
                <a:schemeClr val="bg1"/>
              </a:solidFill>
            </a:endParaRPr>
          </a:p>
        </p:txBody>
      </p:sp>
    </p:spTree>
    <p:extLst>
      <p:ext uri="{BB962C8B-B14F-4D97-AF65-F5344CB8AC3E}">
        <p14:creationId xmlns:p14="http://schemas.microsoft.com/office/powerpoint/2010/main" val="2123118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txBox="1">
            <a:spLocks/>
          </p:cNvSpPr>
          <p:nvPr/>
        </p:nvSpPr>
        <p:spPr>
          <a:xfrm>
            <a:off x="457200" y="1941694"/>
            <a:ext cx="8229600" cy="472712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dirty="0" smtClean="0"/>
              <a:t>Advisering aan school:</a:t>
            </a:r>
          </a:p>
          <a:p>
            <a:pPr marL="0" indent="0">
              <a:buFont typeface="Arial" panose="020B0604020202020204" pitchFamily="34" charset="0"/>
              <a:buNone/>
            </a:pPr>
            <a:endParaRPr lang="nl-NL" dirty="0" smtClean="0"/>
          </a:p>
          <a:p>
            <a:r>
              <a:rPr lang="nl-NL" dirty="0" smtClean="0"/>
              <a:t>Vertel 1 verhaal in duidelijke taal en stem dit af met de betrokkenen</a:t>
            </a:r>
          </a:p>
          <a:p>
            <a:r>
              <a:rPr lang="nl-NL" dirty="0" smtClean="0"/>
              <a:t>Breng de boodschap kort en krachtig </a:t>
            </a:r>
          </a:p>
          <a:p>
            <a:r>
              <a:rPr lang="nl-NL" dirty="0" smtClean="0"/>
              <a:t>Geef ruimte voor vragen en verwerking </a:t>
            </a:r>
          </a:p>
          <a:p>
            <a:r>
              <a:rPr lang="nl-NL" dirty="0" smtClean="0"/>
              <a:t>Schrik niet van vragen en geef altijd antwoord (ook als je het even niet weet)</a:t>
            </a:r>
          </a:p>
          <a:p>
            <a:r>
              <a:rPr lang="nl-NL" dirty="0" smtClean="0"/>
              <a:t>Bied structuur: kinderen hebben houvast aan de dagelijkse routine</a:t>
            </a:r>
          </a:p>
          <a:p>
            <a:r>
              <a:rPr lang="nl-NL" dirty="0" smtClean="0"/>
              <a:t>Geef grenzen aan </a:t>
            </a:r>
          </a:p>
          <a:p>
            <a:r>
              <a:rPr lang="nl-NL" dirty="0" smtClean="0"/>
              <a:t>Wees alert op kinderen met problemen/eerder trauma</a:t>
            </a:r>
          </a:p>
          <a:p>
            <a:r>
              <a:rPr lang="nl-NL" dirty="0" smtClean="0"/>
              <a:t>Blijf monitoren en ondersteun ouders</a:t>
            </a:r>
          </a:p>
          <a:p>
            <a:endParaRPr lang="nl-NL" dirty="0" smtClean="0"/>
          </a:p>
          <a:p>
            <a:pPr marL="0" indent="0" algn="ctr">
              <a:buFont typeface="Arial" panose="020B0604020202020204" pitchFamily="34" charset="0"/>
              <a:buNone/>
            </a:pPr>
            <a:r>
              <a:rPr lang="nl-NL" i="1" dirty="0" smtClean="0"/>
              <a:t>Zorg goed voor jezelf en ben bewust van je eigen gevoel</a:t>
            </a:r>
          </a:p>
          <a:p>
            <a:endParaRPr lang="nl-NL" dirty="0" smtClean="0"/>
          </a:p>
          <a:p>
            <a:pPr marL="0" indent="0">
              <a:buFont typeface="Arial" panose="020B0604020202020204" pitchFamily="34" charset="0"/>
              <a:buNone/>
            </a:pPr>
            <a:endParaRPr lang="nl-NL" dirty="0"/>
          </a:p>
        </p:txBody>
      </p:sp>
      <p:sp>
        <p:nvSpPr>
          <p:cNvPr id="4" name="Tekstvak 3"/>
          <p:cNvSpPr txBox="1"/>
          <p:nvPr/>
        </p:nvSpPr>
        <p:spPr>
          <a:xfrm>
            <a:off x="457200" y="292006"/>
            <a:ext cx="8075240" cy="707886"/>
          </a:xfrm>
          <a:prstGeom prst="rect">
            <a:avLst/>
          </a:prstGeom>
          <a:noFill/>
        </p:spPr>
        <p:txBody>
          <a:bodyPr wrap="square" rtlCol="0">
            <a:spAutoFit/>
          </a:bodyPr>
          <a:lstStyle/>
          <a:p>
            <a:r>
              <a:rPr lang="nl-NL" sz="4000" b="1" dirty="0" smtClean="0">
                <a:solidFill>
                  <a:schemeClr val="bg1"/>
                </a:solidFill>
              </a:rPr>
              <a:t>Rouw en verdriet bij kinderen 4</a:t>
            </a:r>
            <a:endParaRPr lang="nl-NL" sz="4000" b="1" dirty="0">
              <a:solidFill>
                <a:schemeClr val="bg1"/>
              </a:solidFill>
            </a:endParaRPr>
          </a:p>
        </p:txBody>
      </p:sp>
    </p:spTree>
    <p:extLst>
      <p:ext uri="{BB962C8B-B14F-4D97-AF65-F5344CB8AC3E}">
        <p14:creationId xmlns:p14="http://schemas.microsoft.com/office/powerpoint/2010/main" val="1435686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622" y="2412124"/>
            <a:ext cx="4326550" cy="289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467544" y="476672"/>
            <a:ext cx="5976664" cy="400110"/>
          </a:xfrm>
          <a:prstGeom prst="rect">
            <a:avLst/>
          </a:prstGeom>
          <a:noFill/>
        </p:spPr>
        <p:txBody>
          <a:bodyPr wrap="square" rtlCol="0">
            <a:spAutoFit/>
          </a:bodyPr>
          <a:lstStyle/>
          <a:p>
            <a:r>
              <a:rPr lang="nl-NL" sz="2000" b="1" dirty="0" smtClean="0">
                <a:solidFill>
                  <a:schemeClr val="bg1"/>
                </a:solidFill>
              </a:rPr>
              <a:t>Afsluiting</a:t>
            </a:r>
            <a:endParaRPr lang="nl-NL" sz="2000" b="1" dirty="0">
              <a:solidFill>
                <a:schemeClr val="bg1"/>
              </a:solidFill>
            </a:endParaRPr>
          </a:p>
        </p:txBody>
      </p:sp>
    </p:spTree>
    <p:extLst>
      <p:ext uri="{BB962C8B-B14F-4D97-AF65-F5344CB8AC3E}">
        <p14:creationId xmlns:p14="http://schemas.microsoft.com/office/powerpoint/2010/main" val="212121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2050"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1331640" y="175727"/>
            <a:ext cx="6408712" cy="707886"/>
          </a:xfrm>
          <a:prstGeom prst="rect">
            <a:avLst/>
          </a:prstGeom>
          <a:noFill/>
        </p:spPr>
        <p:txBody>
          <a:bodyPr wrap="square" rtlCol="0">
            <a:spAutoFit/>
          </a:bodyPr>
          <a:lstStyle/>
          <a:p>
            <a:pPr algn="ctr"/>
            <a:r>
              <a:rPr lang="nl-NL" sz="4000" dirty="0" smtClean="0">
                <a:solidFill>
                  <a:schemeClr val="bg1"/>
                </a:solidFill>
              </a:rPr>
              <a:t>Voorstelrondje</a:t>
            </a:r>
            <a:endParaRPr lang="nl-NL" sz="4000" dirty="0">
              <a:solidFill>
                <a:schemeClr val="bg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1844824"/>
            <a:ext cx="3641304" cy="3641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118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nl-NL"/>
          </a:p>
        </p:txBody>
      </p:sp>
      <p:sp>
        <p:nvSpPr>
          <p:cNvPr id="7" name="Tijdelijke aanduiding voor inhoud 6"/>
          <p:cNvSpPr>
            <a:spLocks noGrp="1"/>
          </p:cNvSpPr>
          <p:nvPr>
            <p:ph idx="1"/>
          </p:nvPr>
        </p:nvSpPr>
        <p:spPr/>
        <p:txBody>
          <a:bodyPr/>
          <a:lstStyle/>
          <a:p>
            <a:endParaRPr lang="nl-NL"/>
          </a:p>
        </p:txBody>
      </p:sp>
      <p:pic>
        <p:nvPicPr>
          <p:cNvPr id="3074" name="Picture 2" descr="H:\Mijn afbeeldingen\Afbeeldin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1547664" y="2492896"/>
            <a:ext cx="5904656" cy="2862322"/>
          </a:xfrm>
          <a:prstGeom prst="rect">
            <a:avLst/>
          </a:prstGeom>
          <a:noFill/>
        </p:spPr>
        <p:txBody>
          <a:bodyPr wrap="square" rtlCol="0">
            <a:spAutoFit/>
          </a:bodyPr>
          <a:lstStyle/>
          <a:p>
            <a:r>
              <a:rPr lang="nl-NL" dirty="0" smtClean="0"/>
              <a:t>Bedankt voor je aandacht!</a:t>
            </a:r>
          </a:p>
          <a:p>
            <a:endParaRPr lang="nl-NL" dirty="0"/>
          </a:p>
          <a:p>
            <a:r>
              <a:rPr lang="nl-NL" dirty="0"/>
              <a:t>Wendy Peeters</a:t>
            </a:r>
            <a:br>
              <a:rPr lang="nl-NL" dirty="0"/>
            </a:br>
            <a:r>
              <a:rPr lang="nl-NL" dirty="0" smtClean="0">
                <a:hlinkClick r:id="rId3"/>
              </a:rPr>
              <a:t>W.Peeters@ggdwestbrabant.nl</a:t>
            </a:r>
            <a:endParaRPr lang="nl-NL" dirty="0" smtClean="0"/>
          </a:p>
          <a:p>
            <a:r>
              <a:rPr lang="nl-NL" dirty="0" smtClean="0"/>
              <a:t>0651966856</a:t>
            </a:r>
          </a:p>
          <a:p>
            <a:endParaRPr lang="nl-NL" dirty="0" smtClean="0"/>
          </a:p>
          <a:p>
            <a:r>
              <a:rPr lang="nl-NL" dirty="0" smtClean="0"/>
              <a:t>Constance Janssen</a:t>
            </a:r>
          </a:p>
          <a:p>
            <a:r>
              <a:rPr lang="nl-NL" dirty="0" smtClean="0">
                <a:hlinkClick r:id="rId4"/>
              </a:rPr>
              <a:t>c.janssen@ggdhvb.nl</a:t>
            </a:r>
            <a:endParaRPr lang="nl-NL" dirty="0" smtClean="0"/>
          </a:p>
          <a:p>
            <a:r>
              <a:rPr lang="nl-NL" dirty="0" smtClean="0"/>
              <a:t>0610179566</a:t>
            </a:r>
          </a:p>
          <a:p>
            <a:endParaRPr lang="nl-NL"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767054"/>
            <a:ext cx="28289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26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2050"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Tijdelijke aanduiding voor inhoud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3294" y="2368277"/>
            <a:ext cx="4390696" cy="2475865"/>
          </a:xfrm>
          <a:prstGeom prst="rect">
            <a:avLst/>
          </a:prstGeom>
        </p:spPr>
      </p:pic>
      <p:sp>
        <p:nvSpPr>
          <p:cNvPr id="7" name="Tekstvak 6"/>
          <p:cNvSpPr txBox="1"/>
          <p:nvPr/>
        </p:nvSpPr>
        <p:spPr>
          <a:xfrm>
            <a:off x="1331640" y="175727"/>
            <a:ext cx="6408712" cy="707886"/>
          </a:xfrm>
          <a:prstGeom prst="rect">
            <a:avLst/>
          </a:prstGeom>
          <a:noFill/>
        </p:spPr>
        <p:txBody>
          <a:bodyPr wrap="square" rtlCol="0">
            <a:spAutoFit/>
          </a:bodyPr>
          <a:lstStyle/>
          <a:p>
            <a:pPr algn="ctr"/>
            <a:r>
              <a:rPr lang="nl-NL" sz="4000" dirty="0" smtClean="0">
                <a:solidFill>
                  <a:schemeClr val="bg1"/>
                </a:solidFill>
              </a:rPr>
              <a:t>Terugblik</a:t>
            </a:r>
            <a:endParaRPr lang="nl-NL" sz="4000" dirty="0">
              <a:solidFill>
                <a:schemeClr val="bg1"/>
              </a:solidFill>
            </a:endParaRPr>
          </a:p>
        </p:txBody>
      </p:sp>
    </p:spTree>
    <p:extLst>
      <p:ext uri="{BB962C8B-B14F-4D97-AF65-F5344CB8AC3E}">
        <p14:creationId xmlns:p14="http://schemas.microsoft.com/office/powerpoint/2010/main" val="112283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2050"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Mijn afbeeldingen\masturbe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926" y="1813034"/>
            <a:ext cx="6413740" cy="432957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691680" y="290486"/>
            <a:ext cx="5544616" cy="646331"/>
          </a:xfrm>
          <a:prstGeom prst="rect">
            <a:avLst/>
          </a:prstGeom>
          <a:noFill/>
        </p:spPr>
        <p:txBody>
          <a:bodyPr wrap="square" rtlCol="0">
            <a:spAutoFit/>
          </a:bodyPr>
          <a:lstStyle/>
          <a:p>
            <a:pPr algn="ctr"/>
            <a:r>
              <a:rPr lang="nl-NL" sz="3600" dirty="0" smtClean="0">
                <a:solidFill>
                  <a:schemeClr val="bg1"/>
                </a:solidFill>
              </a:rPr>
              <a:t>Casuïstiek ongewenst gedrag</a:t>
            </a:r>
            <a:endParaRPr lang="nl-NL" sz="3600" dirty="0">
              <a:solidFill>
                <a:schemeClr val="bg1"/>
              </a:solidFill>
            </a:endParaRPr>
          </a:p>
        </p:txBody>
      </p:sp>
    </p:spTree>
    <p:extLst>
      <p:ext uri="{BB962C8B-B14F-4D97-AF65-F5344CB8AC3E}">
        <p14:creationId xmlns:p14="http://schemas.microsoft.com/office/powerpoint/2010/main" val="62471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899592" y="2060848"/>
            <a:ext cx="6696744" cy="1200329"/>
          </a:xfrm>
          <a:prstGeom prst="rect">
            <a:avLst/>
          </a:prstGeom>
        </p:spPr>
        <p:txBody>
          <a:bodyPr wrap="square">
            <a:spAutoFit/>
          </a:bodyPr>
          <a:lstStyle/>
          <a:p>
            <a:r>
              <a:rPr lang="nl-NL" dirty="0" smtClean="0"/>
              <a:t>Moeder van Mike (5) komt bij de JGZ verpleegkundige op spreekuur.  Ze is gestuurd door de school. Mike heeft 2 dagen geleden zijn broek naar beneden gedaan op het schoolplein achter de bosjes, en heeft zijn piemeltje laten zien aan 3 klasgenootjes. </a:t>
            </a:r>
            <a:endParaRPr lang="nl-NL" dirty="0"/>
          </a:p>
        </p:txBody>
      </p:sp>
      <p:sp>
        <p:nvSpPr>
          <p:cNvPr id="5" name="Rechthoek 4"/>
          <p:cNvSpPr/>
          <p:nvPr/>
        </p:nvSpPr>
        <p:spPr>
          <a:xfrm>
            <a:off x="1547664" y="260648"/>
            <a:ext cx="5717271" cy="646331"/>
          </a:xfrm>
          <a:prstGeom prst="rect">
            <a:avLst/>
          </a:prstGeom>
        </p:spPr>
        <p:txBody>
          <a:bodyPr wrap="none">
            <a:spAutoFit/>
          </a:bodyPr>
          <a:lstStyle/>
          <a:p>
            <a:r>
              <a:rPr lang="nl-NL" sz="3600" b="1" dirty="0" smtClean="0">
                <a:solidFill>
                  <a:schemeClr val="bg1"/>
                </a:solidFill>
              </a:rPr>
              <a:t>Casuïstiek ongewenst gedrag</a:t>
            </a:r>
            <a:endParaRPr lang="nl-NL" sz="3600" b="1" dirty="0">
              <a:solidFill>
                <a:schemeClr val="bg1"/>
              </a:solidFill>
            </a:endParaRPr>
          </a:p>
        </p:txBody>
      </p:sp>
    </p:spTree>
    <p:extLst>
      <p:ext uri="{BB962C8B-B14F-4D97-AF65-F5344CB8AC3E}">
        <p14:creationId xmlns:p14="http://schemas.microsoft.com/office/powerpoint/2010/main" val="57537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4130" name="Group 2"/>
          <p:cNvGraphicFramePr>
            <a:graphicFrameLocks noGrp="1"/>
          </p:cNvGraphicFramePr>
          <p:nvPr>
            <p:ph type="tbl" idx="1"/>
            <p:extLst>
              <p:ext uri="{D42A27DB-BD31-4B8C-83A1-F6EECF244321}">
                <p14:modId xmlns:p14="http://schemas.microsoft.com/office/powerpoint/2010/main" val="4270328395"/>
              </p:ext>
            </p:extLst>
          </p:nvPr>
        </p:nvGraphicFramePr>
        <p:xfrm>
          <a:off x="0" y="0"/>
          <a:ext cx="9251950" cy="6858000"/>
        </p:xfrm>
        <a:graphic>
          <a:graphicData uri="http://schemas.openxmlformats.org/drawingml/2006/table">
            <a:tbl>
              <a:tblPr/>
              <a:tblGrid>
                <a:gridCol w="3059113"/>
                <a:gridCol w="2928937"/>
                <a:gridCol w="3263900"/>
              </a:tblGrid>
              <a:tr h="6858000">
                <a:tc>
                  <a:txBody>
                    <a:bodyPr/>
                    <a:lstStyle>
                      <a:lvl1pPr algn="l">
                        <a:spcBef>
                          <a:spcPct val="20000"/>
                        </a:spcBef>
                        <a:buClr>
                          <a:srgbClr val="B7BD00"/>
                        </a:buClr>
                        <a:buFont typeface="Wingdings 2" pitchFamily="18" charset="2"/>
                        <a:defRPr sz="2000">
                          <a:solidFill>
                            <a:srgbClr val="1A2C54"/>
                          </a:solidFill>
                          <a:latin typeface="Verdana" pitchFamily="34" charset="0"/>
                        </a:defRPr>
                      </a:lvl1pPr>
                      <a:lvl2pPr algn="l">
                        <a:spcBef>
                          <a:spcPct val="20000"/>
                        </a:spcBef>
                        <a:buClr>
                          <a:srgbClr val="B7BD00"/>
                        </a:buClr>
                        <a:buFont typeface="Wingdings 2" pitchFamily="18" charset="2"/>
                        <a:defRPr sz="2000">
                          <a:solidFill>
                            <a:srgbClr val="1A2C54"/>
                          </a:solidFill>
                          <a:latin typeface="Verdana" pitchFamily="34" charset="0"/>
                        </a:defRPr>
                      </a:lvl2pPr>
                      <a:lvl3pPr algn="l">
                        <a:spcBef>
                          <a:spcPct val="20000"/>
                        </a:spcBef>
                        <a:buClr>
                          <a:srgbClr val="B7BD00"/>
                        </a:buClr>
                        <a:buFont typeface="Wingdings 2" pitchFamily="18" charset="2"/>
                        <a:defRPr sz="1600">
                          <a:solidFill>
                            <a:srgbClr val="1A2C54"/>
                          </a:solidFill>
                          <a:latin typeface="Verdana" pitchFamily="34" charset="0"/>
                        </a:defRPr>
                      </a:lvl3pPr>
                      <a:lvl4pPr algn="l">
                        <a:spcBef>
                          <a:spcPct val="20000"/>
                        </a:spcBef>
                        <a:buClr>
                          <a:srgbClr val="B7BD00"/>
                        </a:buClr>
                        <a:buFont typeface="Wingdings 2" pitchFamily="18" charset="2"/>
                        <a:defRPr sz="1600">
                          <a:solidFill>
                            <a:srgbClr val="1A2C54"/>
                          </a:solidFill>
                          <a:latin typeface="Verdana" pitchFamily="34" charset="0"/>
                        </a:defRPr>
                      </a:lvl4pPr>
                      <a:lvl5pPr algn="l">
                        <a:spcBef>
                          <a:spcPct val="20000"/>
                        </a:spcBef>
                        <a:buClr>
                          <a:srgbClr val="B7BD00"/>
                        </a:buClr>
                        <a:buFont typeface="Wingdings 2" pitchFamily="18" charset="2"/>
                        <a:defRPr sz="1600">
                          <a:solidFill>
                            <a:srgbClr val="1A2C54"/>
                          </a:solidFill>
                          <a:latin typeface="Verdana" pitchFamily="34" charset="0"/>
                        </a:defRPr>
                      </a:lvl5pPr>
                      <a:lvl6pPr fontAlgn="base">
                        <a:spcBef>
                          <a:spcPct val="20000"/>
                        </a:spcBef>
                        <a:spcAft>
                          <a:spcPct val="0"/>
                        </a:spcAft>
                        <a:buClr>
                          <a:srgbClr val="B7BD00"/>
                        </a:buClr>
                        <a:buFont typeface="Wingdings 2" pitchFamily="18" charset="2"/>
                        <a:defRPr sz="1600">
                          <a:solidFill>
                            <a:srgbClr val="1A2C54"/>
                          </a:solidFill>
                          <a:latin typeface="Verdana" pitchFamily="34" charset="0"/>
                        </a:defRPr>
                      </a:lvl6pPr>
                      <a:lvl7pPr fontAlgn="base">
                        <a:spcBef>
                          <a:spcPct val="20000"/>
                        </a:spcBef>
                        <a:spcAft>
                          <a:spcPct val="0"/>
                        </a:spcAft>
                        <a:buClr>
                          <a:srgbClr val="B7BD00"/>
                        </a:buClr>
                        <a:buFont typeface="Wingdings 2" pitchFamily="18" charset="2"/>
                        <a:defRPr sz="1600">
                          <a:solidFill>
                            <a:srgbClr val="1A2C54"/>
                          </a:solidFill>
                          <a:latin typeface="Verdana" pitchFamily="34" charset="0"/>
                        </a:defRPr>
                      </a:lvl7pPr>
                      <a:lvl8pPr fontAlgn="base">
                        <a:spcBef>
                          <a:spcPct val="20000"/>
                        </a:spcBef>
                        <a:spcAft>
                          <a:spcPct val="0"/>
                        </a:spcAft>
                        <a:buClr>
                          <a:srgbClr val="B7BD00"/>
                        </a:buClr>
                        <a:buFont typeface="Wingdings 2" pitchFamily="18" charset="2"/>
                        <a:defRPr sz="1600">
                          <a:solidFill>
                            <a:srgbClr val="1A2C54"/>
                          </a:solidFill>
                          <a:latin typeface="Verdana" pitchFamily="34" charset="0"/>
                        </a:defRPr>
                      </a:lvl8pPr>
                      <a:lvl9pPr fontAlgn="base">
                        <a:spcBef>
                          <a:spcPct val="20000"/>
                        </a:spcBef>
                        <a:spcAft>
                          <a:spcPct val="0"/>
                        </a:spcAft>
                        <a:buClr>
                          <a:srgbClr val="B7BD00"/>
                        </a:buClr>
                        <a:buFont typeface="Wingdings 2" pitchFamily="18" charset="2"/>
                        <a:defRPr sz="1600">
                          <a:solidFill>
                            <a:srgbClr val="1A2C54"/>
                          </a:solidFill>
                          <a:latin typeface="Verdana" pitchFamily="34" charset="0"/>
                        </a:defRPr>
                      </a:lvl9pPr>
                    </a:lstStyle>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800" b="1" i="0" u="none" strike="noStrike" cap="none" normalizeH="0" baseline="0" dirty="0" smtClean="0">
                        <a:ln>
                          <a:noFill/>
                        </a:ln>
                        <a:solidFill>
                          <a:schemeClr val="tx2"/>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800" b="1" i="0" u="none" strike="noStrike" cap="none" normalizeH="0" baseline="0" dirty="0" smtClean="0">
                          <a:ln>
                            <a:noFill/>
                          </a:ln>
                          <a:solidFill>
                            <a:schemeClr val="bg1"/>
                          </a:solidFill>
                          <a:effectLst/>
                          <a:latin typeface="Arial Rounded MT Bold" panose="020F0704030504030204" pitchFamily="34" charset="0"/>
                        </a:rPr>
                        <a:t>Normaal</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800" b="1"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Ontdekken van eigen lichaam en dat van anderen.</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Kinderen van dezelfde leeftijd,</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dezelfde grootte.</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Kennen elkaar of zijn vrienden.</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Seksueel gedrag is vrijwillig, spontaan.</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Gevoelens van opwinding.</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Giechelige sfeer.</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tx2"/>
                        </a:solidFill>
                        <a:effectLst/>
                        <a:latin typeface="Verdana"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000" b="1" i="0" u="none" strike="noStrike" cap="none" normalizeH="0" baseline="0" dirty="0" smtClean="0">
                        <a:ln>
                          <a:noFill/>
                        </a:ln>
                        <a:solidFill>
                          <a:schemeClr val="tx2"/>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lvl1pPr algn="l">
                        <a:spcBef>
                          <a:spcPct val="20000"/>
                        </a:spcBef>
                        <a:buClr>
                          <a:srgbClr val="B7BD00"/>
                        </a:buClr>
                        <a:buFont typeface="Wingdings 2" pitchFamily="18" charset="2"/>
                        <a:defRPr sz="2000">
                          <a:solidFill>
                            <a:srgbClr val="1A2C54"/>
                          </a:solidFill>
                          <a:latin typeface="Verdana" pitchFamily="34" charset="0"/>
                        </a:defRPr>
                      </a:lvl1pPr>
                      <a:lvl2pPr algn="l">
                        <a:spcBef>
                          <a:spcPct val="20000"/>
                        </a:spcBef>
                        <a:buClr>
                          <a:srgbClr val="B7BD00"/>
                        </a:buClr>
                        <a:buFont typeface="Wingdings 2" pitchFamily="18" charset="2"/>
                        <a:defRPr sz="2000">
                          <a:solidFill>
                            <a:srgbClr val="1A2C54"/>
                          </a:solidFill>
                          <a:latin typeface="Verdana" pitchFamily="34" charset="0"/>
                        </a:defRPr>
                      </a:lvl2pPr>
                      <a:lvl3pPr algn="l">
                        <a:spcBef>
                          <a:spcPct val="20000"/>
                        </a:spcBef>
                        <a:buClr>
                          <a:srgbClr val="B7BD00"/>
                        </a:buClr>
                        <a:buFont typeface="Wingdings 2" pitchFamily="18" charset="2"/>
                        <a:defRPr sz="1600">
                          <a:solidFill>
                            <a:srgbClr val="1A2C54"/>
                          </a:solidFill>
                          <a:latin typeface="Verdana" pitchFamily="34" charset="0"/>
                        </a:defRPr>
                      </a:lvl3pPr>
                      <a:lvl4pPr algn="l">
                        <a:spcBef>
                          <a:spcPct val="20000"/>
                        </a:spcBef>
                        <a:buClr>
                          <a:srgbClr val="B7BD00"/>
                        </a:buClr>
                        <a:buFont typeface="Wingdings 2" pitchFamily="18" charset="2"/>
                        <a:defRPr sz="1600">
                          <a:solidFill>
                            <a:srgbClr val="1A2C54"/>
                          </a:solidFill>
                          <a:latin typeface="Verdana" pitchFamily="34" charset="0"/>
                        </a:defRPr>
                      </a:lvl4pPr>
                      <a:lvl5pPr algn="l">
                        <a:spcBef>
                          <a:spcPct val="20000"/>
                        </a:spcBef>
                        <a:buClr>
                          <a:srgbClr val="B7BD00"/>
                        </a:buClr>
                        <a:buFont typeface="Wingdings 2" pitchFamily="18" charset="2"/>
                        <a:defRPr sz="1600">
                          <a:solidFill>
                            <a:srgbClr val="1A2C54"/>
                          </a:solidFill>
                          <a:latin typeface="Verdana" pitchFamily="34" charset="0"/>
                        </a:defRPr>
                      </a:lvl5pPr>
                      <a:lvl6pPr fontAlgn="base">
                        <a:spcBef>
                          <a:spcPct val="20000"/>
                        </a:spcBef>
                        <a:spcAft>
                          <a:spcPct val="0"/>
                        </a:spcAft>
                        <a:buClr>
                          <a:srgbClr val="B7BD00"/>
                        </a:buClr>
                        <a:buFont typeface="Wingdings 2" pitchFamily="18" charset="2"/>
                        <a:defRPr sz="1600">
                          <a:solidFill>
                            <a:srgbClr val="1A2C54"/>
                          </a:solidFill>
                          <a:latin typeface="Verdana" pitchFamily="34" charset="0"/>
                        </a:defRPr>
                      </a:lvl6pPr>
                      <a:lvl7pPr fontAlgn="base">
                        <a:spcBef>
                          <a:spcPct val="20000"/>
                        </a:spcBef>
                        <a:spcAft>
                          <a:spcPct val="0"/>
                        </a:spcAft>
                        <a:buClr>
                          <a:srgbClr val="B7BD00"/>
                        </a:buClr>
                        <a:buFont typeface="Wingdings 2" pitchFamily="18" charset="2"/>
                        <a:defRPr sz="1600">
                          <a:solidFill>
                            <a:srgbClr val="1A2C54"/>
                          </a:solidFill>
                          <a:latin typeface="Verdana" pitchFamily="34" charset="0"/>
                        </a:defRPr>
                      </a:lvl7pPr>
                      <a:lvl8pPr fontAlgn="base">
                        <a:spcBef>
                          <a:spcPct val="20000"/>
                        </a:spcBef>
                        <a:spcAft>
                          <a:spcPct val="0"/>
                        </a:spcAft>
                        <a:buClr>
                          <a:srgbClr val="B7BD00"/>
                        </a:buClr>
                        <a:buFont typeface="Wingdings 2" pitchFamily="18" charset="2"/>
                        <a:defRPr sz="1600">
                          <a:solidFill>
                            <a:srgbClr val="1A2C54"/>
                          </a:solidFill>
                          <a:latin typeface="Verdana" pitchFamily="34" charset="0"/>
                        </a:defRPr>
                      </a:lvl8pPr>
                      <a:lvl9pPr fontAlgn="base">
                        <a:spcBef>
                          <a:spcPct val="20000"/>
                        </a:spcBef>
                        <a:spcAft>
                          <a:spcPct val="0"/>
                        </a:spcAft>
                        <a:buClr>
                          <a:srgbClr val="B7BD00"/>
                        </a:buClr>
                        <a:buFont typeface="Wingdings 2" pitchFamily="18" charset="2"/>
                        <a:defRPr sz="1600">
                          <a:solidFill>
                            <a:srgbClr val="1A2C5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endParaRPr kumimoji="0" lang="nl-NL" altLang="nl-NL" sz="1800" b="1" i="0" u="none" strike="noStrike" cap="none" normalizeH="0" baseline="0" dirty="0" smtClean="0">
                        <a:ln>
                          <a:noFill/>
                        </a:ln>
                        <a:solidFill>
                          <a:schemeClr val="tx2"/>
                        </a:solidFill>
                        <a:effectLst/>
                        <a:latin typeface="Arial Rounded MT Bold" panose="020F0704030504030204" pitchFamily="34" charset="0"/>
                      </a:endParaRP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r>
                        <a:rPr kumimoji="0" lang="nl-NL" altLang="nl-NL" sz="2800" b="1" i="0" u="none" strike="noStrike" cap="none" normalizeH="0" baseline="0" dirty="0" smtClean="0">
                          <a:ln>
                            <a:noFill/>
                          </a:ln>
                          <a:solidFill>
                            <a:schemeClr val="bg1"/>
                          </a:solidFill>
                          <a:effectLst/>
                          <a:latin typeface="Arial Rounded MT Bold" panose="020F0704030504030204" pitchFamily="34" charset="0"/>
                        </a:rPr>
                        <a:t>Zorgwekkend</a:t>
                      </a: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endParaRPr kumimoji="0" lang="nl-NL" altLang="nl-NL" sz="1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endParaRPr kumimoji="0" lang="nl-NL" altLang="nl-NL" sz="18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Reactief gedrag dat uit balans is.</a:t>
                      </a: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Helt over naar meer seksueel gedrag.</a:t>
                      </a: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Spanning en schaamte gaan rol spelen.</a:t>
                      </a: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Nog geen geheimhouding.</a:t>
                      </a: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Nog bij te sturen of te stoppen.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20000"/>
                        </a:spcBef>
                        <a:buClr>
                          <a:srgbClr val="B7BD00"/>
                        </a:buClr>
                        <a:buFont typeface="Wingdings 2" pitchFamily="18" charset="2"/>
                        <a:defRPr sz="2000">
                          <a:solidFill>
                            <a:srgbClr val="1A2C54"/>
                          </a:solidFill>
                          <a:latin typeface="Verdana" pitchFamily="34" charset="0"/>
                        </a:defRPr>
                      </a:lvl1pPr>
                      <a:lvl2pPr algn="l">
                        <a:spcBef>
                          <a:spcPct val="20000"/>
                        </a:spcBef>
                        <a:buClr>
                          <a:srgbClr val="B7BD00"/>
                        </a:buClr>
                        <a:buFont typeface="Wingdings 2" pitchFamily="18" charset="2"/>
                        <a:defRPr sz="2000">
                          <a:solidFill>
                            <a:srgbClr val="1A2C54"/>
                          </a:solidFill>
                          <a:latin typeface="Verdana" pitchFamily="34" charset="0"/>
                        </a:defRPr>
                      </a:lvl2pPr>
                      <a:lvl3pPr algn="l">
                        <a:spcBef>
                          <a:spcPct val="20000"/>
                        </a:spcBef>
                        <a:buClr>
                          <a:srgbClr val="B7BD00"/>
                        </a:buClr>
                        <a:buFont typeface="Wingdings 2" pitchFamily="18" charset="2"/>
                        <a:defRPr sz="1600">
                          <a:solidFill>
                            <a:srgbClr val="1A2C54"/>
                          </a:solidFill>
                          <a:latin typeface="Verdana" pitchFamily="34" charset="0"/>
                        </a:defRPr>
                      </a:lvl3pPr>
                      <a:lvl4pPr algn="l">
                        <a:spcBef>
                          <a:spcPct val="20000"/>
                        </a:spcBef>
                        <a:buClr>
                          <a:srgbClr val="B7BD00"/>
                        </a:buClr>
                        <a:buFont typeface="Wingdings 2" pitchFamily="18" charset="2"/>
                        <a:defRPr sz="1600">
                          <a:solidFill>
                            <a:srgbClr val="1A2C54"/>
                          </a:solidFill>
                          <a:latin typeface="Verdana" pitchFamily="34" charset="0"/>
                        </a:defRPr>
                      </a:lvl4pPr>
                      <a:lvl5pPr algn="l">
                        <a:spcBef>
                          <a:spcPct val="20000"/>
                        </a:spcBef>
                        <a:buClr>
                          <a:srgbClr val="B7BD00"/>
                        </a:buClr>
                        <a:buFont typeface="Wingdings 2" pitchFamily="18" charset="2"/>
                        <a:defRPr sz="1600">
                          <a:solidFill>
                            <a:srgbClr val="1A2C54"/>
                          </a:solidFill>
                          <a:latin typeface="Verdana" pitchFamily="34" charset="0"/>
                        </a:defRPr>
                      </a:lvl5pPr>
                      <a:lvl6pPr fontAlgn="base">
                        <a:spcBef>
                          <a:spcPct val="20000"/>
                        </a:spcBef>
                        <a:spcAft>
                          <a:spcPct val="0"/>
                        </a:spcAft>
                        <a:buClr>
                          <a:srgbClr val="B7BD00"/>
                        </a:buClr>
                        <a:buFont typeface="Wingdings 2" pitchFamily="18" charset="2"/>
                        <a:defRPr sz="1600">
                          <a:solidFill>
                            <a:srgbClr val="1A2C54"/>
                          </a:solidFill>
                          <a:latin typeface="Verdana" pitchFamily="34" charset="0"/>
                        </a:defRPr>
                      </a:lvl6pPr>
                      <a:lvl7pPr fontAlgn="base">
                        <a:spcBef>
                          <a:spcPct val="20000"/>
                        </a:spcBef>
                        <a:spcAft>
                          <a:spcPct val="0"/>
                        </a:spcAft>
                        <a:buClr>
                          <a:srgbClr val="B7BD00"/>
                        </a:buClr>
                        <a:buFont typeface="Wingdings 2" pitchFamily="18" charset="2"/>
                        <a:defRPr sz="1600">
                          <a:solidFill>
                            <a:srgbClr val="1A2C54"/>
                          </a:solidFill>
                          <a:latin typeface="Verdana" pitchFamily="34" charset="0"/>
                        </a:defRPr>
                      </a:lvl7pPr>
                      <a:lvl8pPr fontAlgn="base">
                        <a:spcBef>
                          <a:spcPct val="20000"/>
                        </a:spcBef>
                        <a:spcAft>
                          <a:spcPct val="0"/>
                        </a:spcAft>
                        <a:buClr>
                          <a:srgbClr val="B7BD00"/>
                        </a:buClr>
                        <a:buFont typeface="Wingdings 2" pitchFamily="18" charset="2"/>
                        <a:defRPr sz="1600">
                          <a:solidFill>
                            <a:srgbClr val="1A2C54"/>
                          </a:solidFill>
                          <a:latin typeface="Verdana" pitchFamily="34" charset="0"/>
                        </a:defRPr>
                      </a:lvl8pPr>
                      <a:lvl9pPr fontAlgn="base">
                        <a:spcBef>
                          <a:spcPct val="20000"/>
                        </a:spcBef>
                        <a:spcAft>
                          <a:spcPct val="0"/>
                        </a:spcAft>
                        <a:buClr>
                          <a:srgbClr val="B7BD00"/>
                        </a:buClr>
                        <a:buFont typeface="Wingdings 2" pitchFamily="18" charset="2"/>
                        <a:defRPr sz="1600">
                          <a:solidFill>
                            <a:srgbClr val="1A2C54"/>
                          </a:solidFill>
                          <a:latin typeface="Verdana" pitchFamily="34" charset="0"/>
                        </a:defRPr>
                      </a:lvl9pPr>
                    </a:lstStyle>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800" b="1" i="0" u="none" strike="noStrike" cap="none" normalizeH="0" baseline="0" dirty="0" smtClean="0">
                        <a:ln>
                          <a:noFill/>
                        </a:ln>
                        <a:solidFill>
                          <a:schemeClr val="tx2"/>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800" b="1" i="0" u="none" strike="noStrike" cap="none" normalizeH="0" baseline="0" dirty="0" smtClean="0">
                          <a:ln>
                            <a:noFill/>
                          </a:ln>
                          <a:solidFill>
                            <a:schemeClr val="bg1"/>
                          </a:solidFill>
                          <a:effectLst/>
                          <a:latin typeface="Arial Rounded MT Bold" panose="020F0704030504030204" pitchFamily="34" charset="0"/>
                        </a:rPr>
                        <a:t>Alarmerend</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800" b="1"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Nadrukkelijk seksueel gedrag (gerelateerd aan volwassen seksueel gedrag)</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Fysiek en seksueel agressief.</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Slachtoffers uitgezocht; leeftijdsverschil, verschil in grootte.</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Dwang en drang.</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Samenzwering en geheimhouding.</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Problemen (thuis).</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Moeilijk bespreekbaar.</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Moeilijk bij te sturen of te stoppen.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Tree>
    <p:extLst>
      <p:ext uri="{BB962C8B-B14F-4D97-AF65-F5344CB8AC3E}">
        <p14:creationId xmlns:p14="http://schemas.microsoft.com/office/powerpoint/2010/main" val="936052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txBox="1">
            <a:spLocks/>
          </p:cNvSpPr>
          <p:nvPr/>
        </p:nvSpPr>
        <p:spPr>
          <a:xfrm>
            <a:off x="457200" y="1941694"/>
            <a:ext cx="8229600" cy="41844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6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nl-NL" sz="2000" b="0" i="0" u="none" strike="noStrike" kern="1200" cap="none" spc="0" normalizeH="0" baseline="0" noProof="0" smtClean="0">
                <a:ln>
                  <a:noFill/>
                </a:ln>
                <a:solidFill>
                  <a:sysClr val="windowText" lastClr="000000"/>
                </a:solidFill>
                <a:effectLst/>
                <a:uLnTx/>
                <a:uFillTx/>
                <a:latin typeface="Verdana"/>
                <a:ea typeface="+mn-ea"/>
                <a:cs typeface="Verdana"/>
              </a:rPr>
              <a:t>Wederzijdse toestemming</a:t>
            </a:r>
            <a:br>
              <a:rPr kumimoji="0" lang="nl-NL" sz="2000" b="0" i="0" u="none" strike="noStrike" kern="1200" cap="none" spc="0" normalizeH="0" baseline="0" noProof="0" smtClean="0">
                <a:ln>
                  <a:noFill/>
                </a:ln>
                <a:solidFill>
                  <a:sysClr val="windowText" lastClr="000000"/>
                </a:solidFill>
                <a:effectLst/>
                <a:uLnTx/>
                <a:uFillTx/>
                <a:latin typeface="Verdana"/>
                <a:ea typeface="+mn-ea"/>
                <a:cs typeface="Verdana"/>
              </a:rPr>
            </a:br>
            <a:endParaRPr kumimoji="0" lang="nl-NL" sz="2000" b="0" i="0" u="none" strike="noStrike" kern="1200" cap="none" spc="0" normalizeH="0" baseline="0" noProof="0" smtClean="0">
              <a:ln>
                <a:noFill/>
              </a:ln>
              <a:solidFill>
                <a:sysClr val="windowText" lastClr="000000"/>
              </a:solidFill>
              <a:effectLst/>
              <a:uLnTx/>
              <a:uFillTx/>
              <a:latin typeface="Verdana"/>
              <a:ea typeface="+mn-ea"/>
              <a:cs typeface="Verdana"/>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nl-NL" sz="2000" b="0" i="0" u="none" strike="noStrike" kern="1200" cap="none" spc="0" normalizeH="0" baseline="0" noProof="0" smtClean="0">
                <a:ln>
                  <a:noFill/>
                </a:ln>
                <a:solidFill>
                  <a:sysClr val="windowText" lastClr="000000"/>
                </a:solidFill>
                <a:effectLst/>
                <a:uLnTx/>
                <a:uFillTx/>
                <a:latin typeface="Verdana"/>
                <a:ea typeface="+mn-ea"/>
                <a:cs typeface="Verdana"/>
              </a:rPr>
              <a:t>Vrijwilligheid</a:t>
            </a:r>
            <a:br>
              <a:rPr kumimoji="0" lang="nl-NL" sz="2000" b="0" i="0" u="none" strike="noStrike" kern="1200" cap="none" spc="0" normalizeH="0" baseline="0" noProof="0" smtClean="0">
                <a:ln>
                  <a:noFill/>
                </a:ln>
                <a:solidFill>
                  <a:sysClr val="windowText" lastClr="000000"/>
                </a:solidFill>
                <a:effectLst/>
                <a:uLnTx/>
                <a:uFillTx/>
                <a:latin typeface="Verdana"/>
                <a:ea typeface="+mn-ea"/>
                <a:cs typeface="Verdana"/>
              </a:rPr>
            </a:br>
            <a:endParaRPr kumimoji="0" lang="nl-NL" sz="2000" b="0" i="0" u="none" strike="noStrike" kern="1200" cap="none" spc="0" normalizeH="0" baseline="0" noProof="0" smtClean="0">
              <a:ln>
                <a:noFill/>
              </a:ln>
              <a:solidFill>
                <a:sysClr val="windowText" lastClr="000000"/>
              </a:solidFill>
              <a:effectLst/>
              <a:uLnTx/>
              <a:uFillTx/>
              <a:latin typeface="Verdana"/>
              <a:ea typeface="+mn-ea"/>
              <a:cs typeface="Verdana"/>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nl-NL" sz="2000" b="0" i="0" u="none" strike="noStrike" kern="1200" cap="none" spc="0" normalizeH="0" baseline="0" noProof="0" smtClean="0">
                <a:ln>
                  <a:noFill/>
                </a:ln>
                <a:solidFill>
                  <a:sysClr val="windowText" lastClr="000000"/>
                </a:solidFill>
                <a:effectLst/>
                <a:uLnTx/>
                <a:uFillTx/>
                <a:latin typeface="Verdana"/>
                <a:ea typeface="+mn-ea"/>
                <a:cs typeface="Verdana"/>
              </a:rPr>
              <a:t>Gelijkwaardigheid</a:t>
            </a:r>
            <a:br>
              <a:rPr kumimoji="0" lang="nl-NL" sz="2000" b="0" i="0" u="none" strike="noStrike" kern="1200" cap="none" spc="0" normalizeH="0" baseline="0" noProof="0" smtClean="0">
                <a:ln>
                  <a:noFill/>
                </a:ln>
                <a:solidFill>
                  <a:sysClr val="windowText" lastClr="000000"/>
                </a:solidFill>
                <a:effectLst/>
                <a:uLnTx/>
                <a:uFillTx/>
                <a:latin typeface="Verdana"/>
                <a:ea typeface="+mn-ea"/>
                <a:cs typeface="Verdana"/>
              </a:rPr>
            </a:br>
            <a:endParaRPr kumimoji="0" lang="nl-NL" sz="2000" b="0" i="0" u="none" strike="noStrike" kern="1200" cap="none" spc="0" normalizeH="0" baseline="0" noProof="0" smtClean="0">
              <a:ln>
                <a:noFill/>
              </a:ln>
              <a:solidFill>
                <a:sysClr val="windowText" lastClr="000000"/>
              </a:solidFill>
              <a:effectLst/>
              <a:uLnTx/>
              <a:uFillTx/>
              <a:latin typeface="Verdana"/>
              <a:ea typeface="+mn-ea"/>
              <a:cs typeface="Verdana"/>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nl-NL" sz="2000" b="0" i="0" u="none" strike="noStrike" kern="1200" cap="none" spc="0" normalizeH="0" baseline="0" noProof="0" smtClean="0">
                <a:ln>
                  <a:noFill/>
                </a:ln>
                <a:solidFill>
                  <a:sysClr val="windowText" lastClr="000000"/>
                </a:solidFill>
                <a:effectLst/>
                <a:uLnTx/>
                <a:uFillTx/>
                <a:latin typeface="Verdana"/>
                <a:ea typeface="+mn-ea"/>
                <a:cs typeface="Verdana"/>
              </a:rPr>
              <a:t>Leeftijds- of ontwikkelingsadequaat</a:t>
            </a:r>
            <a:br>
              <a:rPr kumimoji="0" lang="nl-NL" sz="2000" b="0" i="0" u="none" strike="noStrike" kern="1200" cap="none" spc="0" normalizeH="0" baseline="0" noProof="0" smtClean="0">
                <a:ln>
                  <a:noFill/>
                </a:ln>
                <a:solidFill>
                  <a:sysClr val="windowText" lastClr="000000"/>
                </a:solidFill>
                <a:effectLst/>
                <a:uLnTx/>
                <a:uFillTx/>
                <a:latin typeface="Verdana"/>
                <a:ea typeface="+mn-ea"/>
                <a:cs typeface="Verdana"/>
              </a:rPr>
            </a:br>
            <a:endParaRPr kumimoji="0" lang="nl-NL" sz="2000" b="0" i="0" u="none" strike="noStrike" kern="1200" cap="none" spc="0" normalizeH="0" baseline="0" noProof="0" smtClean="0">
              <a:ln>
                <a:noFill/>
              </a:ln>
              <a:solidFill>
                <a:sysClr val="windowText" lastClr="000000"/>
              </a:solidFill>
              <a:effectLst/>
              <a:uLnTx/>
              <a:uFillTx/>
              <a:latin typeface="Verdana"/>
              <a:ea typeface="+mn-ea"/>
              <a:cs typeface="Verdana"/>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nl-NL" sz="2000" b="0" i="0" u="none" strike="noStrike" kern="1200" cap="none" spc="0" normalizeH="0" baseline="0" noProof="0" smtClean="0">
                <a:ln>
                  <a:noFill/>
                </a:ln>
                <a:solidFill>
                  <a:sysClr val="windowText" lastClr="000000"/>
                </a:solidFill>
                <a:effectLst/>
                <a:uLnTx/>
                <a:uFillTx/>
                <a:latin typeface="Verdana"/>
                <a:ea typeface="+mn-ea"/>
                <a:cs typeface="Verdana"/>
              </a:rPr>
              <a:t>Contextadequaat of passend bij situatie</a:t>
            </a:r>
            <a:br>
              <a:rPr kumimoji="0" lang="nl-NL" sz="2000" b="0" i="0" u="none" strike="noStrike" kern="1200" cap="none" spc="0" normalizeH="0" baseline="0" noProof="0" smtClean="0">
                <a:ln>
                  <a:noFill/>
                </a:ln>
                <a:solidFill>
                  <a:sysClr val="windowText" lastClr="000000"/>
                </a:solidFill>
                <a:effectLst/>
                <a:uLnTx/>
                <a:uFillTx/>
                <a:latin typeface="Verdana"/>
                <a:ea typeface="+mn-ea"/>
                <a:cs typeface="Verdana"/>
              </a:rPr>
            </a:br>
            <a:endParaRPr kumimoji="0" lang="nl-NL" sz="2000" b="0" i="0" u="none" strike="noStrike" kern="1200" cap="none" spc="0" normalizeH="0" baseline="0" noProof="0" smtClean="0">
              <a:ln>
                <a:noFill/>
              </a:ln>
              <a:solidFill>
                <a:sysClr val="windowText" lastClr="000000"/>
              </a:solidFill>
              <a:effectLst/>
              <a:uLnTx/>
              <a:uFillTx/>
              <a:latin typeface="Verdana"/>
              <a:ea typeface="+mn-ea"/>
              <a:cs typeface="Verdana"/>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nl-NL" sz="2000" b="0" i="0" u="none" strike="noStrike" kern="1200" cap="none" spc="0" normalizeH="0" baseline="0" noProof="0" smtClean="0">
                <a:ln>
                  <a:noFill/>
                </a:ln>
                <a:solidFill>
                  <a:sysClr val="windowText" lastClr="000000"/>
                </a:solidFill>
                <a:effectLst/>
                <a:uLnTx/>
                <a:uFillTx/>
                <a:latin typeface="Verdana"/>
                <a:ea typeface="+mn-ea"/>
                <a:cs typeface="Verdana"/>
              </a:rPr>
              <a:t>Zelfrespect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nl-NL" sz="1800" b="0" i="0" u="none" strike="noStrike" kern="1200" cap="none" spc="0" normalizeH="0" baseline="0" noProof="0" dirty="0">
              <a:ln>
                <a:noFill/>
              </a:ln>
              <a:solidFill>
                <a:sysClr val="windowText" lastClr="000000"/>
              </a:solidFill>
              <a:effectLst/>
              <a:uLnTx/>
              <a:uFillTx/>
              <a:latin typeface="Verdana"/>
              <a:ea typeface="+mn-ea"/>
              <a:cs typeface="Verdana"/>
            </a:endParaRPr>
          </a:p>
        </p:txBody>
      </p:sp>
      <p:sp>
        <p:nvSpPr>
          <p:cNvPr id="4" name="Tekstvak 3"/>
          <p:cNvSpPr txBox="1"/>
          <p:nvPr/>
        </p:nvSpPr>
        <p:spPr>
          <a:xfrm>
            <a:off x="1979712" y="129690"/>
            <a:ext cx="4824536" cy="646331"/>
          </a:xfrm>
          <a:prstGeom prst="rect">
            <a:avLst/>
          </a:prstGeom>
          <a:noFill/>
        </p:spPr>
        <p:txBody>
          <a:bodyPr wrap="square" rtlCol="0">
            <a:spAutoFit/>
          </a:bodyPr>
          <a:lstStyle/>
          <a:p>
            <a:r>
              <a:rPr lang="nl-NL" sz="3600" b="1" dirty="0" smtClean="0">
                <a:solidFill>
                  <a:schemeClr val="bg1"/>
                </a:solidFill>
              </a:rPr>
              <a:t>Criteria en kenmerken</a:t>
            </a:r>
            <a:endParaRPr lang="nl-NL" sz="3600" b="1" dirty="0">
              <a:solidFill>
                <a:schemeClr val="bg1"/>
              </a:solidFill>
            </a:endParaRPr>
          </a:p>
        </p:txBody>
      </p:sp>
    </p:spTree>
    <p:extLst>
      <p:ext uri="{BB962C8B-B14F-4D97-AF65-F5344CB8AC3E}">
        <p14:creationId xmlns:p14="http://schemas.microsoft.com/office/powerpoint/2010/main" val="922245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descr="H:\Mijn afbeeldingen\Afbeeld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txBox="1">
            <a:spLocks/>
          </p:cNvSpPr>
          <p:nvPr/>
        </p:nvSpPr>
        <p:spPr>
          <a:xfrm>
            <a:off x="457200" y="1941694"/>
            <a:ext cx="8229600" cy="418446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dirty="0" smtClean="0"/>
              <a:t>Een moeder belt je op als contactpersoon van de school. Zij heeft haar dochtertje met een klasgenootje betrapt in bed zonder kleren.</a:t>
            </a:r>
          </a:p>
          <a:p>
            <a:pPr marL="0" indent="0">
              <a:buFont typeface="Arial" panose="020B0604020202020204" pitchFamily="34" charset="0"/>
              <a:buNone/>
            </a:pPr>
            <a:r>
              <a:rPr lang="nl-NL" dirty="0" smtClean="0"/>
              <a:t>Moeder heeft het klasgenootje meteen naar huis gestuurd en haar eigen dochtertje straf gegeven. “Ik riep nog doe die kleren aan, dit is niet normaal…!!” </a:t>
            </a:r>
          </a:p>
          <a:p>
            <a:pPr marL="0" indent="0">
              <a:buFont typeface="Arial" panose="020B0604020202020204" pitchFamily="34" charset="0"/>
              <a:buNone/>
            </a:pPr>
            <a:r>
              <a:rPr lang="nl-NL" dirty="0" smtClean="0"/>
              <a:t>Vandaag heeft ze haar dochter thuis gehouden van school en heeft de moeder van het klasgenootje opgebeld om te zeggen dat ze niet meer met elkaar mogen spelen. </a:t>
            </a:r>
          </a:p>
          <a:p>
            <a:endParaRPr lang="nl-NL" dirty="0" smtClean="0"/>
          </a:p>
          <a:p>
            <a:pPr marL="0" indent="0">
              <a:buFont typeface="Arial" panose="020B0604020202020204" pitchFamily="34" charset="0"/>
              <a:buNone/>
            </a:pPr>
            <a:r>
              <a:rPr lang="nl-NL" i="1" dirty="0" smtClean="0"/>
              <a:t>Wat doe je?</a:t>
            </a:r>
          </a:p>
          <a:p>
            <a:endParaRPr lang="nl-NL" dirty="0"/>
          </a:p>
        </p:txBody>
      </p:sp>
      <p:sp>
        <p:nvSpPr>
          <p:cNvPr id="4" name="Tekstvak 3"/>
          <p:cNvSpPr txBox="1"/>
          <p:nvPr/>
        </p:nvSpPr>
        <p:spPr>
          <a:xfrm>
            <a:off x="827584" y="260648"/>
            <a:ext cx="6923112" cy="646331"/>
          </a:xfrm>
          <a:prstGeom prst="rect">
            <a:avLst/>
          </a:prstGeom>
          <a:noFill/>
        </p:spPr>
        <p:txBody>
          <a:bodyPr wrap="square" rtlCol="0">
            <a:spAutoFit/>
          </a:bodyPr>
          <a:lstStyle/>
          <a:p>
            <a:r>
              <a:rPr lang="nl-NL" sz="3600" b="1" dirty="0" smtClean="0">
                <a:solidFill>
                  <a:schemeClr val="bg1"/>
                </a:solidFill>
              </a:rPr>
              <a:t>Casuïstiek ongewenst gedrag (1)</a:t>
            </a:r>
            <a:endParaRPr lang="nl-NL" sz="3600" b="1" dirty="0">
              <a:solidFill>
                <a:schemeClr val="bg1"/>
              </a:solidFill>
            </a:endParaRPr>
          </a:p>
        </p:txBody>
      </p:sp>
    </p:spTree>
    <p:extLst>
      <p:ext uri="{BB962C8B-B14F-4D97-AF65-F5344CB8AC3E}">
        <p14:creationId xmlns:p14="http://schemas.microsoft.com/office/powerpoint/2010/main" val="380847417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2102</Words>
  <Application>Microsoft Office PowerPoint</Application>
  <PresentationFormat>Diavoorstelling (4:3)</PresentationFormat>
  <Paragraphs>478</Paragraphs>
  <Slides>30</Slides>
  <Notes>28</Notes>
  <HiddenSlides>0</HiddenSlides>
  <MMClips>0</MMClips>
  <ScaleCrop>false</ScaleCrop>
  <HeadingPairs>
    <vt:vector size="4" baseType="variant">
      <vt:variant>
        <vt:lpstr>Thema</vt:lpstr>
      </vt:variant>
      <vt:variant>
        <vt:i4>1</vt:i4>
      </vt:variant>
      <vt:variant>
        <vt:lpstr>Diatitels</vt:lpstr>
      </vt:variant>
      <vt:variant>
        <vt:i4>30</vt:i4>
      </vt:variant>
    </vt:vector>
  </HeadingPairs>
  <TitlesOfParts>
    <vt:vector size="31"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Het Service Centrum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Janssen, Constance</dc:creator>
  <cp:lastModifiedBy>Griendt, Astrid vd</cp:lastModifiedBy>
  <cp:revision>19</cp:revision>
  <dcterms:created xsi:type="dcterms:W3CDTF">2018-02-27T12:47:45Z</dcterms:created>
  <dcterms:modified xsi:type="dcterms:W3CDTF">2018-03-14T09:03:31Z</dcterms:modified>
</cp:coreProperties>
</file>