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846" r:id="rId1"/>
  </p:sldMasterIdLst>
  <p:notesMasterIdLst>
    <p:notesMasterId r:id="rId69"/>
  </p:notesMasterIdLst>
  <p:handoutMasterIdLst>
    <p:handoutMasterId r:id="rId70"/>
  </p:handoutMasterIdLst>
  <p:sldIdLst>
    <p:sldId id="1311" r:id="rId2"/>
    <p:sldId id="1312" r:id="rId3"/>
    <p:sldId id="1349" r:id="rId4"/>
    <p:sldId id="1350" r:id="rId5"/>
    <p:sldId id="1351" r:id="rId6"/>
    <p:sldId id="1352" r:id="rId7"/>
    <p:sldId id="1382" r:id="rId8"/>
    <p:sldId id="1348" r:id="rId9"/>
    <p:sldId id="1353" r:id="rId10"/>
    <p:sldId id="1354" r:id="rId11"/>
    <p:sldId id="1355" r:id="rId12"/>
    <p:sldId id="1356" r:id="rId13"/>
    <p:sldId id="1357" r:id="rId14"/>
    <p:sldId id="1358" r:id="rId15"/>
    <p:sldId id="1359" r:id="rId16"/>
    <p:sldId id="1360" r:id="rId17"/>
    <p:sldId id="1361" r:id="rId18"/>
    <p:sldId id="1362" r:id="rId19"/>
    <p:sldId id="1365" r:id="rId20"/>
    <p:sldId id="1366" r:id="rId21"/>
    <p:sldId id="1367" r:id="rId22"/>
    <p:sldId id="1368" r:id="rId23"/>
    <p:sldId id="1369" r:id="rId24"/>
    <p:sldId id="1370" r:id="rId25"/>
    <p:sldId id="1371" r:id="rId26"/>
    <p:sldId id="1372" r:id="rId27"/>
    <p:sldId id="1373" r:id="rId28"/>
    <p:sldId id="1374" r:id="rId29"/>
    <p:sldId id="1375" r:id="rId30"/>
    <p:sldId id="1376" r:id="rId31"/>
    <p:sldId id="1377" r:id="rId32"/>
    <p:sldId id="1378" r:id="rId33"/>
    <p:sldId id="1379" r:id="rId34"/>
    <p:sldId id="1381" r:id="rId35"/>
    <p:sldId id="1335" r:id="rId36"/>
    <p:sldId id="1272" r:id="rId37"/>
    <p:sldId id="1273" r:id="rId38"/>
    <p:sldId id="1320" r:id="rId39"/>
    <p:sldId id="1274" r:id="rId40"/>
    <p:sldId id="1276" r:id="rId41"/>
    <p:sldId id="1321" r:id="rId42"/>
    <p:sldId id="1333" r:id="rId43"/>
    <p:sldId id="1322" r:id="rId44"/>
    <p:sldId id="1324" r:id="rId45"/>
    <p:sldId id="1327" r:id="rId46"/>
    <p:sldId id="1330" r:id="rId47"/>
    <p:sldId id="1278" r:id="rId48"/>
    <p:sldId id="1286" r:id="rId49"/>
    <p:sldId id="1282" r:id="rId50"/>
    <p:sldId id="1284" r:id="rId51"/>
    <p:sldId id="1271" r:id="rId52"/>
    <p:sldId id="1250" r:id="rId53"/>
    <p:sldId id="1252" r:id="rId54"/>
    <p:sldId id="1254" r:id="rId55"/>
    <p:sldId id="1336" r:id="rId56"/>
    <p:sldId id="1256" r:id="rId57"/>
    <p:sldId id="1258" r:id="rId58"/>
    <p:sldId id="1260" r:id="rId59"/>
    <p:sldId id="1262" r:id="rId60"/>
    <p:sldId id="1264" r:id="rId61"/>
    <p:sldId id="1266" r:id="rId62"/>
    <p:sldId id="1268" r:id="rId63"/>
    <p:sldId id="1288" r:id="rId64"/>
    <p:sldId id="1306" r:id="rId65"/>
    <p:sldId id="1364" r:id="rId66"/>
    <p:sldId id="1363" r:id="rId67"/>
    <p:sldId id="1334" r:id="rId6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1pPr>
    <a:lvl2pPr marL="455613" indent="1588" algn="l" rtl="0" fontAlgn="base">
      <a:spcBef>
        <a:spcPct val="0"/>
      </a:spcBef>
      <a:spcAft>
        <a:spcPct val="0"/>
      </a:spcAft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2pPr>
    <a:lvl3pPr marL="912813" indent="1588" algn="l" rtl="0" fontAlgn="base">
      <a:spcBef>
        <a:spcPct val="0"/>
      </a:spcBef>
      <a:spcAft>
        <a:spcPct val="0"/>
      </a:spcAft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3pPr>
    <a:lvl4pPr marL="1370013" indent="1588" algn="l" rtl="0" fontAlgn="base">
      <a:spcBef>
        <a:spcPct val="0"/>
      </a:spcBef>
      <a:spcAft>
        <a:spcPct val="0"/>
      </a:spcAft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4pPr>
    <a:lvl5pPr marL="1827213" indent="1588" algn="l" rtl="0" fontAlgn="base">
      <a:spcBef>
        <a:spcPct val="0"/>
      </a:spcBef>
      <a:spcAft>
        <a:spcPct val="0"/>
      </a:spcAft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1200" b="1" kern="1200">
        <a:solidFill>
          <a:srgbClr val="000066"/>
        </a:solidFill>
        <a:latin typeface="Century Gothic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0000"/>
    <a:srgbClr val="CCCCFF"/>
    <a:srgbClr val="663300"/>
    <a:srgbClr val="CBC70F"/>
    <a:srgbClr val="B7B71F"/>
    <a:srgbClr val="9999FF"/>
    <a:srgbClr val="3399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99497" autoAdjust="0"/>
  </p:normalViewPr>
  <p:slideViewPr>
    <p:cSldViewPr>
      <p:cViewPr varScale="1">
        <p:scale>
          <a:sx n="72" d="100"/>
          <a:sy n="72" d="100"/>
        </p:scale>
        <p:origin x="13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574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'Blad1'!$B$1</c:f>
              <c:strCache>
                <c:ptCount val="1"/>
                <c:pt idx="0">
                  <c:v>Periscoop</c:v>
                </c:pt>
              </c:strCache>
            </c:strRef>
          </c:tx>
          <c:dPt>
            <c:idx val="0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0-6A02-412E-A20D-E09C10E95F57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02-412E-A20D-E09C10E95F57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A02-412E-A20D-E09C10E95F57}"/>
              </c:ext>
            </c:extLst>
          </c:dPt>
          <c:dLbls>
            <c:dLbl>
              <c:idx val="0"/>
              <c:layout>
                <c:manualLayout>
                  <c:x val="-0.16795782280004112"/>
                  <c:y val="-2.92716049382715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FYSIEK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02-412E-A20D-E09C10E95F57}"/>
                </c:ext>
              </c:extLst>
            </c:dLbl>
            <c:dLbl>
              <c:idx val="1"/>
              <c:layout>
                <c:manualLayout>
                  <c:x val="0.24282616540287991"/>
                  <c:y val="-0.1972860082304527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4"/>
                        </a:solidFill>
                        <a:latin typeface="Century Gothic" pitchFamily="34" charset="0"/>
                      </a:defRPr>
                    </a:pPr>
                    <a:r>
                      <a:rPr lang="en-US" sz="1200" b="1" dirty="0">
                        <a:solidFill>
                          <a:schemeClr val="accent4"/>
                        </a:solidFill>
                        <a:latin typeface="Century Gothic" pitchFamily="34" charset="0"/>
                      </a:rPr>
                      <a:t>MENTAAL</a:t>
                    </a:r>
                    <a:endParaRPr lang="en-US" b="0" dirty="0">
                      <a:solidFill>
                        <a:schemeClr val="accent4"/>
                      </a:solidFill>
                      <a:latin typeface="Century Gothic" pitchFamily="34" charset="0"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02-412E-A20D-E09C10E95F57}"/>
                </c:ext>
              </c:extLst>
            </c:dLbl>
            <c:dLbl>
              <c:idx val="2"/>
              <c:layout>
                <c:manualLayout>
                  <c:x val="0.29328602813454485"/>
                  <c:y val="-7.54864969135803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OMGEVING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02-412E-A20D-E09C10E95F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4"/>
                    </a:solidFill>
                  </a:defRPr>
                </a:pPr>
                <a:endParaRPr lang="nl-N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'Blad1'!$A$2:$A$5</c:f>
              <c:strCache>
                <c:ptCount val="3"/>
                <c:pt idx="0">
                  <c:v>fysiek</c:v>
                </c:pt>
                <c:pt idx="1">
                  <c:v>mentaal</c:v>
                </c:pt>
                <c:pt idx="2">
                  <c:v>omgeving</c:v>
                </c:pt>
              </c:strCache>
            </c:strRef>
          </c:cat>
          <c:val>
            <c:numRef>
              <c:f>'Blad1'!$B$2:$B$5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02-412E-A20D-E09C10E95F5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35C9A-2754-4ABE-A8C0-03C66C6539F0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C37D7534-72C0-419B-800C-DB2A72ECC606}">
      <dgm:prSet phldrT="[Tekst]"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Zingeving </a:t>
          </a:r>
        </a:p>
      </dgm:t>
    </dgm:pt>
    <dgm:pt modelId="{04FFACF3-0248-4310-9130-A81E637C0E61}" type="parTrans" cxnId="{B8F2E899-C8D9-4A61-812A-1A8CA30728A2}">
      <dgm:prSet/>
      <dgm:spPr/>
      <dgm:t>
        <a:bodyPr/>
        <a:lstStyle/>
        <a:p>
          <a:endParaRPr lang="nl-NL"/>
        </a:p>
      </dgm:t>
    </dgm:pt>
    <dgm:pt modelId="{1288E502-8820-4D7B-84B8-03E04636479C}" type="sibTrans" cxnId="{B8F2E899-C8D9-4A61-812A-1A8CA30728A2}">
      <dgm:prSet/>
      <dgm:spPr/>
      <dgm:t>
        <a:bodyPr/>
        <a:lstStyle/>
        <a:p>
          <a:endParaRPr lang="nl-NL"/>
        </a:p>
      </dgm:t>
    </dgm:pt>
    <dgm:pt modelId="{9D0690BA-83C0-456C-B435-CB8BA9588BB2}">
      <dgm:prSet phldrT="[Tekst]"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Gedrag</a:t>
          </a:r>
        </a:p>
      </dgm:t>
    </dgm:pt>
    <dgm:pt modelId="{B3AF7996-ADD3-4CBB-88EB-019C476C6B92}" type="parTrans" cxnId="{9A59FA19-D9BE-4FFD-A4B1-A807FD040797}">
      <dgm:prSet/>
      <dgm:spPr/>
      <dgm:t>
        <a:bodyPr/>
        <a:lstStyle/>
        <a:p>
          <a:endParaRPr lang="nl-NL"/>
        </a:p>
      </dgm:t>
    </dgm:pt>
    <dgm:pt modelId="{2BBBECED-9862-4B9F-8DCB-3223E8064D67}" type="sibTrans" cxnId="{9A59FA19-D9BE-4FFD-A4B1-A807FD040797}">
      <dgm:prSet/>
      <dgm:spPr/>
      <dgm:t>
        <a:bodyPr/>
        <a:lstStyle/>
        <a:p>
          <a:endParaRPr lang="nl-NL"/>
        </a:p>
      </dgm:t>
    </dgm:pt>
    <dgm:pt modelId="{674C0E9A-9CA9-43A1-8FD1-D5133BD56CE4}">
      <dgm:prSet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Identiteit</a:t>
          </a:r>
        </a:p>
      </dgm:t>
    </dgm:pt>
    <dgm:pt modelId="{6B0227F6-2E19-4569-B514-E719BEDE9D4C}" type="parTrans" cxnId="{1D074035-E9F1-4E0E-8485-5FE788FAD187}">
      <dgm:prSet/>
      <dgm:spPr/>
      <dgm:t>
        <a:bodyPr/>
        <a:lstStyle/>
        <a:p>
          <a:endParaRPr lang="nl-NL"/>
        </a:p>
      </dgm:t>
    </dgm:pt>
    <dgm:pt modelId="{D3594C04-4629-40B8-BADC-472F867F8A4E}" type="sibTrans" cxnId="{1D074035-E9F1-4E0E-8485-5FE788FAD187}">
      <dgm:prSet/>
      <dgm:spPr/>
      <dgm:t>
        <a:bodyPr/>
        <a:lstStyle/>
        <a:p>
          <a:endParaRPr lang="nl-NL"/>
        </a:p>
      </dgm:t>
    </dgm:pt>
    <dgm:pt modelId="{FDC9386C-7822-474C-AAFB-9B50980EE6CB}">
      <dgm:prSet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Overtuigingen</a:t>
          </a:r>
        </a:p>
      </dgm:t>
    </dgm:pt>
    <dgm:pt modelId="{EDBEF9AA-9852-47B3-9D28-51C18049B091}" type="parTrans" cxnId="{ABEB9585-56ED-4432-9386-0CEF920E433F}">
      <dgm:prSet/>
      <dgm:spPr/>
      <dgm:t>
        <a:bodyPr/>
        <a:lstStyle/>
        <a:p>
          <a:endParaRPr lang="nl-NL"/>
        </a:p>
      </dgm:t>
    </dgm:pt>
    <dgm:pt modelId="{8C6282A2-BA9B-44EA-8B35-820E61FB4402}" type="sibTrans" cxnId="{ABEB9585-56ED-4432-9386-0CEF920E433F}">
      <dgm:prSet/>
      <dgm:spPr/>
      <dgm:t>
        <a:bodyPr/>
        <a:lstStyle/>
        <a:p>
          <a:endParaRPr lang="nl-NL"/>
        </a:p>
      </dgm:t>
    </dgm:pt>
    <dgm:pt modelId="{B4957F03-84CB-4FA7-9178-2A910F7CAA41}">
      <dgm:prSet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Vaardigheden</a:t>
          </a:r>
        </a:p>
      </dgm:t>
    </dgm:pt>
    <dgm:pt modelId="{642BF5E9-E911-46A2-AFD4-A3ACF3FE669E}" type="parTrans" cxnId="{78625053-DA8E-4E56-B747-BDBD4523C9A9}">
      <dgm:prSet/>
      <dgm:spPr/>
      <dgm:t>
        <a:bodyPr/>
        <a:lstStyle/>
        <a:p>
          <a:endParaRPr lang="nl-NL"/>
        </a:p>
      </dgm:t>
    </dgm:pt>
    <dgm:pt modelId="{E06DFD7F-72BC-4D19-864F-E6E97B05562A}" type="sibTrans" cxnId="{78625053-DA8E-4E56-B747-BDBD4523C9A9}">
      <dgm:prSet/>
      <dgm:spPr/>
      <dgm:t>
        <a:bodyPr/>
        <a:lstStyle/>
        <a:p>
          <a:endParaRPr lang="nl-NL"/>
        </a:p>
      </dgm:t>
    </dgm:pt>
    <dgm:pt modelId="{0D726789-CBA5-4E07-8DAE-B99B7F366B18}">
      <dgm:prSet custT="1"/>
      <dgm:spPr/>
      <dgm:t>
        <a:bodyPr/>
        <a:lstStyle/>
        <a:p>
          <a:r>
            <a:rPr lang="nl-NL" sz="1400" b="1" dirty="0">
              <a:latin typeface="Century Gothic" pitchFamily="34" charset="0"/>
            </a:rPr>
            <a:t>Omgeving</a:t>
          </a:r>
        </a:p>
      </dgm:t>
    </dgm:pt>
    <dgm:pt modelId="{49930933-8D15-4E19-BF98-3F5B400C24E2}" type="parTrans" cxnId="{A6955105-B15F-4D4C-9586-41F0DE4768BA}">
      <dgm:prSet/>
      <dgm:spPr/>
      <dgm:t>
        <a:bodyPr/>
        <a:lstStyle/>
        <a:p>
          <a:endParaRPr lang="nl-NL"/>
        </a:p>
      </dgm:t>
    </dgm:pt>
    <dgm:pt modelId="{19FE94E6-C9B2-43F5-82A2-30C7BCF870C7}" type="sibTrans" cxnId="{A6955105-B15F-4D4C-9586-41F0DE4768BA}">
      <dgm:prSet/>
      <dgm:spPr/>
      <dgm:t>
        <a:bodyPr/>
        <a:lstStyle/>
        <a:p>
          <a:endParaRPr lang="nl-NL"/>
        </a:p>
      </dgm:t>
    </dgm:pt>
    <dgm:pt modelId="{3A779206-7A53-426C-9803-F97659E7468B}" type="pres">
      <dgm:prSet presAssocID="{8FC35C9A-2754-4ABE-A8C0-03C66C6539F0}" presName="Name0" presStyleCnt="0">
        <dgm:presLayoutVars>
          <dgm:dir/>
          <dgm:animLvl val="lvl"/>
          <dgm:resizeHandles val="exact"/>
        </dgm:presLayoutVars>
      </dgm:prSet>
      <dgm:spPr/>
    </dgm:pt>
    <dgm:pt modelId="{CA26E339-C875-4DAE-950B-B3C28EB2B0BB}" type="pres">
      <dgm:prSet presAssocID="{C37D7534-72C0-419B-800C-DB2A72ECC606}" presName="Name8" presStyleCnt="0"/>
      <dgm:spPr/>
    </dgm:pt>
    <dgm:pt modelId="{8D600E1A-DAAA-4B24-890E-B54BA662CBE8}" type="pres">
      <dgm:prSet presAssocID="{C37D7534-72C0-419B-800C-DB2A72ECC606}" presName="level" presStyleLbl="node1" presStyleIdx="0" presStyleCnt="6">
        <dgm:presLayoutVars>
          <dgm:chMax val="1"/>
          <dgm:bulletEnabled val="1"/>
        </dgm:presLayoutVars>
      </dgm:prSet>
      <dgm:spPr/>
    </dgm:pt>
    <dgm:pt modelId="{410520D5-E28C-4366-A728-7ACC59533E0F}" type="pres">
      <dgm:prSet presAssocID="{C37D7534-72C0-419B-800C-DB2A72ECC6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B9AA2C-33AE-42F5-85FD-DD78469E5EE1}" type="pres">
      <dgm:prSet presAssocID="{674C0E9A-9CA9-43A1-8FD1-D5133BD56CE4}" presName="Name8" presStyleCnt="0"/>
      <dgm:spPr/>
    </dgm:pt>
    <dgm:pt modelId="{78F6F0C4-0C46-422E-BE22-8C6AE1F7ACF0}" type="pres">
      <dgm:prSet presAssocID="{674C0E9A-9CA9-43A1-8FD1-D5133BD56CE4}" presName="level" presStyleLbl="node1" presStyleIdx="1" presStyleCnt="6">
        <dgm:presLayoutVars>
          <dgm:chMax val="1"/>
          <dgm:bulletEnabled val="1"/>
        </dgm:presLayoutVars>
      </dgm:prSet>
      <dgm:spPr/>
    </dgm:pt>
    <dgm:pt modelId="{94582233-9130-41AF-95EA-664E727C7A65}" type="pres">
      <dgm:prSet presAssocID="{674C0E9A-9CA9-43A1-8FD1-D5133BD56C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B6BD5F-AED6-4D61-9741-7CCC624EC070}" type="pres">
      <dgm:prSet presAssocID="{FDC9386C-7822-474C-AAFB-9B50980EE6CB}" presName="Name8" presStyleCnt="0"/>
      <dgm:spPr/>
    </dgm:pt>
    <dgm:pt modelId="{82F75BCE-3E35-4A4E-9022-5816FAD9E323}" type="pres">
      <dgm:prSet presAssocID="{FDC9386C-7822-474C-AAFB-9B50980EE6CB}" presName="level" presStyleLbl="node1" presStyleIdx="2" presStyleCnt="6">
        <dgm:presLayoutVars>
          <dgm:chMax val="1"/>
          <dgm:bulletEnabled val="1"/>
        </dgm:presLayoutVars>
      </dgm:prSet>
      <dgm:spPr/>
    </dgm:pt>
    <dgm:pt modelId="{F2395C4B-0FAC-4E4E-8042-A9983893B720}" type="pres">
      <dgm:prSet presAssocID="{FDC9386C-7822-474C-AAFB-9B50980EE6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F41C4A2-B1FC-4893-815B-C9AB60DEB8BA}" type="pres">
      <dgm:prSet presAssocID="{B4957F03-84CB-4FA7-9178-2A910F7CAA41}" presName="Name8" presStyleCnt="0"/>
      <dgm:spPr/>
    </dgm:pt>
    <dgm:pt modelId="{A9C9A86C-421F-4BFB-8BB1-177147672C24}" type="pres">
      <dgm:prSet presAssocID="{B4957F03-84CB-4FA7-9178-2A910F7CAA41}" presName="level" presStyleLbl="node1" presStyleIdx="3" presStyleCnt="6">
        <dgm:presLayoutVars>
          <dgm:chMax val="1"/>
          <dgm:bulletEnabled val="1"/>
        </dgm:presLayoutVars>
      </dgm:prSet>
      <dgm:spPr/>
    </dgm:pt>
    <dgm:pt modelId="{8B7B143A-FE9E-4549-B3FC-66C7AA27BFEE}" type="pres">
      <dgm:prSet presAssocID="{B4957F03-84CB-4FA7-9178-2A910F7CAA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8ACA09-99B5-4A15-AD60-943E084EEC27}" type="pres">
      <dgm:prSet presAssocID="{9D0690BA-83C0-456C-B435-CB8BA9588BB2}" presName="Name8" presStyleCnt="0"/>
      <dgm:spPr/>
    </dgm:pt>
    <dgm:pt modelId="{CAE28069-2E8F-43DF-86D6-272599A5F2C2}" type="pres">
      <dgm:prSet presAssocID="{9D0690BA-83C0-456C-B435-CB8BA9588BB2}" presName="level" presStyleLbl="node1" presStyleIdx="4" presStyleCnt="6">
        <dgm:presLayoutVars>
          <dgm:chMax val="1"/>
          <dgm:bulletEnabled val="1"/>
        </dgm:presLayoutVars>
      </dgm:prSet>
      <dgm:spPr/>
    </dgm:pt>
    <dgm:pt modelId="{E7EC4FD7-B8CF-43CE-AC4B-4E10843F7464}" type="pres">
      <dgm:prSet presAssocID="{9D0690BA-83C0-456C-B435-CB8BA9588B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B6A9B8-94C6-4827-92C2-067BD1E67885}" type="pres">
      <dgm:prSet presAssocID="{0D726789-CBA5-4E07-8DAE-B99B7F366B18}" presName="Name8" presStyleCnt="0"/>
      <dgm:spPr/>
    </dgm:pt>
    <dgm:pt modelId="{FB21D434-0E9F-496B-A0F8-2BAA763F43B8}" type="pres">
      <dgm:prSet presAssocID="{0D726789-CBA5-4E07-8DAE-B99B7F366B18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698B12-7190-4C49-9536-D91D76B50E44}" type="pres">
      <dgm:prSet presAssocID="{0D726789-CBA5-4E07-8DAE-B99B7F366B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625053-DA8E-4E56-B747-BDBD4523C9A9}" srcId="{8FC35C9A-2754-4ABE-A8C0-03C66C6539F0}" destId="{B4957F03-84CB-4FA7-9178-2A910F7CAA41}" srcOrd="3" destOrd="0" parTransId="{642BF5E9-E911-46A2-AFD4-A3ACF3FE669E}" sibTransId="{E06DFD7F-72BC-4D19-864F-E6E97B05562A}"/>
    <dgm:cxn modelId="{375EBB5F-85A3-40A1-AF04-BE8A9DFA34D0}" type="presOf" srcId="{0D726789-CBA5-4E07-8DAE-B99B7F366B18}" destId="{FB21D434-0E9F-496B-A0F8-2BAA763F43B8}" srcOrd="0" destOrd="0" presId="urn:microsoft.com/office/officeart/2005/8/layout/pyramid1"/>
    <dgm:cxn modelId="{B8F2E899-C8D9-4A61-812A-1A8CA30728A2}" srcId="{8FC35C9A-2754-4ABE-A8C0-03C66C6539F0}" destId="{C37D7534-72C0-419B-800C-DB2A72ECC606}" srcOrd="0" destOrd="0" parTransId="{04FFACF3-0248-4310-9130-A81E637C0E61}" sibTransId="{1288E502-8820-4D7B-84B8-03E04636479C}"/>
    <dgm:cxn modelId="{F9AF132B-00A1-4933-BEE0-D2D960C7B1C7}" type="presOf" srcId="{C37D7534-72C0-419B-800C-DB2A72ECC606}" destId="{410520D5-E28C-4366-A728-7ACC59533E0F}" srcOrd="1" destOrd="0" presId="urn:microsoft.com/office/officeart/2005/8/layout/pyramid1"/>
    <dgm:cxn modelId="{971FB64E-C5B5-4E14-BB7C-09A764E6D0B5}" type="presOf" srcId="{8FC35C9A-2754-4ABE-A8C0-03C66C6539F0}" destId="{3A779206-7A53-426C-9803-F97659E7468B}" srcOrd="0" destOrd="0" presId="urn:microsoft.com/office/officeart/2005/8/layout/pyramid1"/>
    <dgm:cxn modelId="{16BDA691-903F-4492-AAE1-37E8F0E15B80}" type="presOf" srcId="{674C0E9A-9CA9-43A1-8FD1-D5133BD56CE4}" destId="{78F6F0C4-0C46-422E-BE22-8C6AE1F7ACF0}" srcOrd="0" destOrd="0" presId="urn:microsoft.com/office/officeart/2005/8/layout/pyramid1"/>
    <dgm:cxn modelId="{FAFB8719-83B2-4992-897F-F9C79051A96A}" type="presOf" srcId="{FDC9386C-7822-474C-AAFB-9B50980EE6CB}" destId="{82F75BCE-3E35-4A4E-9022-5816FAD9E323}" srcOrd="0" destOrd="0" presId="urn:microsoft.com/office/officeart/2005/8/layout/pyramid1"/>
    <dgm:cxn modelId="{ABEB9585-56ED-4432-9386-0CEF920E433F}" srcId="{8FC35C9A-2754-4ABE-A8C0-03C66C6539F0}" destId="{FDC9386C-7822-474C-AAFB-9B50980EE6CB}" srcOrd="2" destOrd="0" parTransId="{EDBEF9AA-9852-47B3-9D28-51C18049B091}" sibTransId="{8C6282A2-BA9B-44EA-8B35-820E61FB4402}"/>
    <dgm:cxn modelId="{3C12E4E4-C21A-4370-85F3-7E48F9F4A81C}" type="presOf" srcId="{9D0690BA-83C0-456C-B435-CB8BA9588BB2}" destId="{CAE28069-2E8F-43DF-86D6-272599A5F2C2}" srcOrd="0" destOrd="0" presId="urn:microsoft.com/office/officeart/2005/8/layout/pyramid1"/>
    <dgm:cxn modelId="{40BA2F01-4D85-4A8B-BDAA-774528C1DB5F}" type="presOf" srcId="{FDC9386C-7822-474C-AAFB-9B50980EE6CB}" destId="{F2395C4B-0FAC-4E4E-8042-A9983893B720}" srcOrd="1" destOrd="0" presId="urn:microsoft.com/office/officeart/2005/8/layout/pyramid1"/>
    <dgm:cxn modelId="{A6955105-B15F-4D4C-9586-41F0DE4768BA}" srcId="{8FC35C9A-2754-4ABE-A8C0-03C66C6539F0}" destId="{0D726789-CBA5-4E07-8DAE-B99B7F366B18}" srcOrd="5" destOrd="0" parTransId="{49930933-8D15-4E19-BF98-3F5B400C24E2}" sibTransId="{19FE94E6-C9B2-43F5-82A2-30C7BCF870C7}"/>
    <dgm:cxn modelId="{578E280C-517D-446D-8522-441851B1D129}" type="presOf" srcId="{B4957F03-84CB-4FA7-9178-2A910F7CAA41}" destId="{8B7B143A-FE9E-4549-B3FC-66C7AA27BFEE}" srcOrd="1" destOrd="0" presId="urn:microsoft.com/office/officeart/2005/8/layout/pyramid1"/>
    <dgm:cxn modelId="{1D074035-E9F1-4E0E-8485-5FE788FAD187}" srcId="{8FC35C9A-2754-4ABE-A8C0-03C66C6539F0}" destId="{674C0E9A-9CA9-43A1-8FD1-D5133BD56CE4}" srcOrd="1" destOrd="0" parTransId="{6B0227F6-2E19-4569-B514-E719BEDE9D4C}" sibTransId="{D3594C04-4629-40B8-BADC-472F867F8A4E}"/>
    <dgm:cxn modelId="{7CB9E0FB-9390-46E0-9208-1996FE0C3AC9}" type="presOf" srcId="{674C0E9A-9CA9-43A1-8FD1-D5133BD56CE4}" destId="{94582233-9130-41AF-95EA-664E727C7A65}" srcOrd="1" destOrd="0" presId="urn:microsoft.com/office/officeart/2005/8/layout/pyramid1"/>
    <dgm:cxn modelId="{9A59FA19-D9BE-4FFD-A4B1-A807FD040797}" srcId="{8FC35C9A-2754-4ABE-A8C0-03C66C6539F0}" destId="{9D0690BA-83C0-456C-B435-CB8BA9588BB2}" srcOrd="4" destOrd="0" parTransId="{B3AF7996-ADD3-4CBB-88EB-019C476C6B92}" sibTransId="{2BBBECED-9862-4B9F-8DCB-3223E8064D67}"/>
    <dgm:cxn modelId="{8C2FA2D2-E40C-419C-8EC9-BC1D4EC74BD2}" type="presOf" srcId="{0D726789-CBA5-4E07-8DAE-B99B7F366B18}" destId="{F6698B12-7190-4C49-9536-D91D76B50E44}" srcOrd="1" destOrd="0" presId="urn:microsoft.com/office/officeart/2005/8/layout/pyramid1"/>
    <dgm:cxn modelId="{EB250488-890A-4273-ABA9-BB0019CD18B1}" type="presOf" srcId="{9D0690BA-83C0-456C-B435-CB8BA9588BB2}" destId="{E7EC4FD7-B8CF-43CE-AC4B-4E10843F7464}" srcOrd="1" destOrd="0" presId="urn:microsoft.com/office/officeart/2005/8/layout/pyramid1"/>
    <dgm:cxn modelId="{4E325922-F9A3-4DAE-B5CF-2A4591F35EA3}" type="presOf" srcId="{B4957F03-84CB-4FA7-9178-2A910F7CAA41}" destId="{A9C9A86C-421F-4BFB-8BB1-177147672C24}" srcOrd="0" destOrd="0" presId="urn:microsoft.com/office/officeart/2005/8/layout/pyramid1"/>
    <dgm:cxn modelId="{D3519ACD-8742-4685-924B-DB44A0951348}" type="presOf" srcId="{C37D7534-72C0-419B-800C-DB2A72ECC606}" destId="{8D600E1A-DAAA-4B24-890E-B54BA662CBE8}" srcOrd="0" destOrd="0" presId="urn:microsoft.com/office/officeart/2005/8/layout/pyramid1"/>
    <dgm:cxn modelId="{68453FD7-775B-4E45-A07F-C29A5CD97CF4}" type="presParOf" srcId="{3A779206-7A53-426C-9803-F97659E7468B}" destId="{CA26E339-C875-4DAE-950B-B3C28EB2B0BB}" srcOrd="0" destOrd="0" presId="urn:microsoft.com/office/officeart/2005/8/layout/pyramid1"/>
    <dgm:cxn modelId="{DBEABD02-BBF3-4E08-BAB2-CD4DAAB3560D}" type="presParOf" srcId="{CA26E339-C875-4DAE-950B-B3C28EB2B0BB}" destId="{8D600E1A-DAAA-4B24-890E-B54BA662CBE8}" srcOrd="0" destOrd="0" presId="urn:microsoft.com/office/officeart/2005/8/layout/pyramid1"/>
    <dgm:cxn modelId="{474A3A4C-13A1-468F-8187-A372DDF9F2AA}" type="presParOf" srcId="{CA26E339-C875-4DAE-950B-B3C28EB2B0BB}" destId="{410520D5-E28C-4366-A728-7ACC59533E0F}" srcOrd="1" destOrd="0" presId="urn:microsoft.com/office/officeart/2005/8/layout/pyramid1"/>
    <dgm:cxn modelId="{939BAA8D-9A11-4B63-A74E-6F9F9AF98E4C}" type="presParOf" srcId="{3A779206-7A53-426C-9803-F97659E7468B}" destId="{C6B9AA2C-33AE-42F5-85FD-DD78469E5EE1}" srcOrd="1" destOrd="0" presId="urn:microsoft.com/office/officeart/2005/8/layout/pyramid1"/>
    <dgm:cxn modelId="{60129155-961E-464A-9AC5-776A95200BAF}" type="presParOf" srcId="{C6B9AA2C-33AE-42F5-85FD-DD78469E5EE1}" destId="{78F6F0C4-0C46-422E-BE22-8C6AE1F7ACF0}" srcOrd="0" destOrd="0" presId="urn:microsoft.com/office/officeart/2005/8/layout/pyramid1"/>
    <dgm:cxn modelId="{443FBBAD-049A-43E7-9C24-C357FFBE1F12}" type="presParOf" srcId="{C6B9AA2C-33AE-42F5-85FD-DD78469E5EE1}" destId="{94582233-9130-41AF-95EA-664E727C7A65}" srcOrd="1" destOrd="0" presId="urn:microsoft.com/office/officeart/2005/8/layout/pyramid1"/>
    <dgm:cxn modelId="{AF6CE43A-209B-4FA3-9785-CEBBB2641DA3}" type="presParOf" srcId="{3A779206-7A53-426C-9803-F97659E7468B}" destId="{F3B6BD5F-AED6-4D61-9741-7CCC624EC070}" srcOrd="2" destOrd="0" presId="urn:microsoft.com/office/officeart/2005/8/layout/pyramid1"/>
    <dgm:cxn modelId="{F2CFEC13-7EC2-45D2-B745-ED82826DFC01}" type="presParOf" srcId="{F3B6BD5F-AED6-4D61-9741-7CCC624EC070}" destId="{82F75BCE-3E35-4A4E-9022-5816FAD9E323}" srcOrd="0" destOrd="0" presId="urn:microsoft.com/office/officeart/2005/8/layout/pyramid1"/>
    <dgm:cxn modelId="{8088FCCC-304B-4BD8-9344-2F765F079C3E}" type="presParOf" srcId="{F3B6BD5F-AED6-4D61-9741-7CCC624EC070}" destId="{F2395C4B-0FAC-4E4E-8042-A9983893B720}" srcOrd="1" destOrd="0" presId="urn:microsoft.com/office/officeart/2005/8/layout/pyramid1"/>
    <dgm:cxn modelId="{ED09EFCA-311A-4386-9E1E-31FE344B8131}" type="presParOf" srcId="{3A779206-7A53-426C-9803-F97659E7468B}" destId="{CF41C4A2-B1FC-4893-815B-C9AB60DEB8BA}" srcOrd="3" destOrd="0" presId="urn:microsoft.com/office/officeart/2005/8/layout/pyramid1"/>
    <dgm:cxn modelId="{17DF35EB-A4B3-4303-BAEE-11B7FB29BF9F}" type="presParOf" srcId="{CF41C4A2-B1FC-4893-815B-C9AB60DEB8BA}" destId="{A9C9A86C-421F-4BFB-8BB1-177147672C24}" srcOrd="0" destOrd="0" presId="urn:microsoft.com/office/officeart/2005/8/layout/pyramid1"/>
    <dgm:cxn modelId="{D7986B1C-3086-4416-A4FC-613382101093}" type="presParOf" srcId="{CF41C4A2-B1FC-4893-815B-C9AB60DEB8BA}" destId="{8B7B143A-FE9E-4549-B3FC-66C7AA27BFEE}" srcOrd="1" destOrd="0" presId="urn:microsoft.com/office/officeart/2005/8/layout/pyramid1"/>
    <dgm:cxn modelId="{83183CA9-C045-43E8-B810-F43467E5838A}" type="presParOf" srcId="{3A779206-7A53-426C-9803-F97659E7468B}" destId="{1E8ACA09-99B5-4A15-AD60-943E084EEC27}" srcOrd="4" destOrd="0" presId="urn:microsoft.com/office/officeart/2005/8/layout/pyramid1"/>
    <dgm:cxn modelId="{6C19C902-04EF-4168-AC81-35DB844DA1F9}" type="presParOf" srcId="{1E8ACA09-99B5-4A15-AD60-943E084EEC27}" destId="{CAE28069-2E8F-43DF-86D6-272599A5F2C2}" srcOrd="0" destOrd="0" presId="urn:microsoft.com/office/officeart/2005/8/layout/pyramid1"/>
    <dgm:cxn modelId="{75193305-0601-4A5D-AB3C-26B14EA7F879}" type="presParOf" srcId="{1E8ACA09-99B5-4A15-AD60-943E084EEC27}" destId="{E7EC4FD7-B8CF-43CE-AC4B-4E10843F7464}" srcOrd="1" destOrd="0" presId="urn:microsoft.com/office/officeart/2005/8/layout/pyramid1"/>
    <dgm:cxn modelId="{0A8B57AE-75A3-4289-9552-0F2BC4CA822D}" type="presParOf" srcId="{3A779206-7A53-426C-9803-F97659E7468B}" destId="{7DB6A9B8-94C6-4827-92C2-067BD1E67885}" srcOrd="5" destOrd="0" presId="urn:microsoft.com/office/officeart/2005/8/layout/pyramid1"/>
    <dgm:cxn modelId="{58C6E002-59F3-4020-82D1-D50FCC847EBC}" type="presParOf" srcId="{7DB6A9B8-94C6-4827-92C2-067BD1E67885}" destId="{FB21D434-0E9F-496B-A0F8-2BAA763F43B8}" srcOrd="0" destOrd="0" presId="urn:microsoft.com/office/officeart/2005/8/layout/pyramid1"/>
    <dgm:cxn modelId="{6FF79402-3A9E-472A-8C36-B775D639556E}" type="presParOf" srcId="{7DB6A9B8-94C6-4827-92C2-067BD1E67885}" destId="{F6698B12-7190-4C49-9536-D91D76B50E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C35C9A-2754-4ABE-A8C0-03C66C6539F0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nl-NL"/>
        </a:p>
      </dgm:t>
    </dgm:pt>
    <dgm:pt modelId="{C37D7534-72C0-419B-800C-DB2A72ECC606}">
      <dgm:prSet phldrT="[Tekst]"/>
      <dgm:spPr/>
      <dgm:t>
        <a:bodyPr/>
        <a:lstStyle/>
        <a:p>
          <a:r>
            <a:rPr lang="nl-NL" dirty="0"/>
            <a:t>Zingeving </a:t>
          </a:r>
        </a:p>
      </dgm:t>
    </dgm:pt>
    <dgm:pt modelId="{04FFACF3-0248-4310-9130-A81E637C0E61}" type="parTrans" cxnId="{B8F2E899-C8D9-4A61-812A-1A8CA30728A2}">
      <dgm:prSet/>
      <dgm:spPr/>
      <dgm:t>
        <a:bodyPr/>
        <a:lstStyle/>
        <a:p>
          <a:endParaRPr lang="nl-NL"/>
        </a:p>
      </dgm:t>
    </dgm:pt>
    <dgm:pt modelId="{1288E502-8820-4D7B-84B8-03E04636479C}" type="sibTrans" cxnId="{B8F2E899-C8D9-4A61-812A-1A8CA30728A2}">
      <dgm:prSet/>
      <dgm:spPr/>
      <dgm:t>
        <a:bodyPr/>
        <a:lstStyle/>
        <a:p>
          <a:endParaRPr lang="nl-NL"/>
        </a:p>
      </dgm:t>
    </dgm:pt>
    <dgm:pt modelId="{9D0690BA-83C0-456C-B435-CB8BA9588BB2}">
      <dgm:prSet phldrT="[Tekst]"/>
      <dgm:spPr/>
      <dgm:t>
        <a:bodyPr/>
        <a:lstStyle/>
        <a:p>
          <a:r>
            <a:rPr lang="nl-NL" dirty="0"/>
            <a:t>Gedrag</a:t>
          </a:r>
        </a:p>
      </dgm:t>
    </dgm:pt>
    <dgm:pt modelId="{B3AF7996-ADD3-4CBB-88EB-019C476C6B92}" type="parTrans" cxnId="{9A59FA19-D9BE-4FFD-A4B1-A807FD040797}">
      <dgm:prSet/>
      <dgm:spPr/>
      <dgm:t>
        <a:bodyPr/>
        <a:lstStyle/>
        <a:p>
          <a:endParaRPr lang="nl-NL"/>
        </a:p>
      </dgm:t>
    </dgm:pt>
    <dgm:pt modelId="{2BBBECED-9862-4B9F-8DCB-3223E8064D67}" type="sibTrans" cxnId="{9A59FA19-D9BE-4FFD-A4B1-A807FD040797}">
      <dgm:prSet/>
      <dgm:spPr/>
      <dgm:t>
        <a:bodyPr/>
        <a:lstStyle/>
        <a:p>
          <a:endParaRPr lang="nl-NL"/>
        </a:p>
      </dgm:t>
    </dgm:pt>
    <dgm:pt modelId="{674C0E9A-9CA9-43A1-8FD1-D5133BD56CE4}">
      <dgm:prSet/>
      <dgm:spPr/>
      <dgm:t>
        <a:bodyPr/>
        <a:lstStyle/>
        <a:p>
          <a:r>
            <a:rPr lang="nl-NL" dirty="0"/>
            <a:t>Identiteit</a:t>
          </a:r>
        </a:p>
      </dgm:t>
    </dgm:pt>
    <dgm:pt modelId="{6B0227F6-2E19-4569-B514-E719BEDE9D4C}" type="parTrans" cxnId="{1D074035-E9F1-4E0E-8485-5FE788FAD187}">
      <dgm:prSet/>
      <dgm:spPr/>
      <dgm:t>
        <a:bodyPr/>
        <a:lstStyle/>
        <a:p>
          <a:endParaRPr lang="nl-NL"/>
        </a:p>
      </dgm:t>
    </dgm:pt>
    <dgm:pt modelId="{D3594C04-4629-40B8-BADC-472F867F8A4E}" type="sibTrans" cxnId="{1D074035-E9F1-4E0E-8485-5FE788FAD187}">
      <dgm:prSet/>
      <dgm:spPr/>
      <dgm:t>
        <a:bodyPr/>
        <a:lstStyle/>
        <a:p>
          <a:endParaRPr lang="nl-NL"/>
        </a:p>
      </dgm:t>
    </dgm:pt>
    <dgm:pt modelId="{FDC9386C-7822-474C-AAFB-9B50980EE6CB}">
      <dgm:prSet/>
      <dgm:spPr/>
      <dgm:t>
        <a:bodyPr/>
        <a:lstStyle/>
        <a:p>
          <a:r>
            <a:rPr lang="nl-NL" dirty="0"/>
            <a:t>Overtuigingen</a:t>
          </a:r>
        </a:p>
      </dgm:t>
    </dgm:pt>
    <dgm:pt modelId="{EDBEF9AA-9852-47B3-9D28-51C18049B091}" type="parTrans" cxnId="{ABEB9585-56ED-4432-9386-0CEF920E433F}">
      <dgm:prSet/>
      <dgm:spPr/>
      <dgm:t>
        <a:bodyPr/>
        <a:lstStyle/>
        <a:p>
          <a:endParaRPr lang="nl-NL"/>
        </a:p>
      </dgm:t>
    </dgm:pt>
    <dgm:pt modelId="{8C6282A2-BA9B-44EA-8B35-820E61FB4402}" type="sibTrans" cxnId="{ABEB9585-56ED-4432-9386-0CEF920E433F}">
      <dgm:prSet/>
      <dgm:spPr/>
      <dgm:t>
        <a:bodyPr/>
        <a:lstStyle/>
        <a:p>
          <a:endParaRPr lang="nl-NL"/>
        </a:p>
      </dgm:t>
    </dgm:pt>
    <dgm:pt modelId="{B4957F03-84CB-4FA7-9178-2A910F7CAA41}">
      <dgm:prSet/>
      <dgm:spPr/>
      <dgm:t>
        <a:bodyPr/>
        <a:lstStyle/>
        <a:p>
          <a:r>
            <a:rPr lang="nl-NL" dirty="0"/>
            <a:t>Vaardigheden</a:t>
          </a:r>
        </a:p>
      </dgm:t>
    </dgm:pt>
    <dgm:pt modelId="{642BF5E9-E911-46A2-AFD4-A3ACF3FE669E}" type="parTrans" cxnId="{78625053-DA8E-4E56-B747-BDBD4523C9A9}">
      <dgm:prSet/>
      <dgm:spPr/>
      <dgm:t>
        <a:bodyPr/>
        <a:lstStyle/>
        <a:p>
          <a:endParaRPr lang="nl-NL"/>
        </a:p>
      </dgm:t>
    </dgm:pt>
    <dgm:pt modelId="{E06DFD7F-72BC-4D19-864F-E6E97B05562A}" type="sibTrans" cxnId="{78625053-DA8E-4E56-B747-BDBD4523C9A9}">
      <dgm:prSet/>
      <dgm:spPr/>
      <dgm:t>
        <a:bodyPr/>
        <a:lstStyle/>
        <a:p>
          <a:endParaRPr lang="nl-NL"/>
        </a:p>
      </dgm:t>
    </dgm:pt>
    <dgm:pt modelId="{0D726789-CBA5-4E07-8DAE-B99B7F366B18}">
      <dgm:prSet/>
      <dgm:spPr/>
      <dgm:t>
        <a:bodyPr/>
        <a:lstStyle/>
        <a:p>
          <a:r>
            <a:rPr lang="nl-NL"/>
            <a:t>Omgevin</a:t>
          </a:r>
          <a:endParaRPr lang="nl-NL" dirty="0"/>
        </a:p>
      </dgm:t>
    </dgm:pt>
    <dgm:pt modelId="{49930933-8D15-4E19-BF98-3F5B400C24E2}" type="parTrans" cxnId="{A6955105-B15F-4D4C-9586-41F0DE4768BA}">
      <dgm:prSet/>
      <dgm:spPr/>
      <dgm:t>
        <a:bodyPr/>
        <a:lstStyle/>
        <a:p>
          <a:endParaRPr lang="nl-NL"/>
        </a:p>
      </dgm:t>
    </dgm:pt>
    <dgm:pt modelId="{19FE94E6-C9B2-43F5-82A2-30C7BCF870C7}" type="sibTrans" cxnId="{A6955105-B15F-4D4C-9586-41F0DE4768BA}">
      <dgm:prSet/>
      <dgm:spPr/>
      <dgm:t>
        <a:bodyPr/>
        <a:lstStyle/>
        <a:p>
          <a:endParaRPr lang="nl-NL"/>
        </a:p>
      </dgm:t>
    </dgm:pt>
    <dgm:pt modelId="{3A779206-7A53-426C-9803-F97659E7468B}" type="pres">
      <dgm:prSet presAssocID="{8FC35C9A-2754-4ABE-A8C0-03C66C6539F0}" presName="Name0" presStyleCnt="0">
        <dgm:presLayoutVars>
          <dgm:dir/>
          <dgm:animLvl val="lvl"/>
          <dgm:resizeHandles val="exact"/>
        </dgm:presLayoutVars>
      </dgm:prSet>
      <dgm:spPr/>
    </dgm:pt>
    <dgm:pt modelId="{CA26E339-C875-4DAE-950B-B3C28EB2B0BB}" type="pres">
      <dgm:prSet presAssocID="{C37D7534-72C0-419B-800C-DB2A72ECC606}" presName="Name8" presStyleCnt="0"/>
      <dgm:spPr/>
    </dgm:pt>
    <dgm:pt modelId="{8D600E1A-DAAA-4B24-890E-B54BA662CBE8}" type="pres">
      <dgm:prSet presAssocID="{C37D7534-72C0-419B-800C-DB2A72ECC606}" presName="level" presStyleLbl="node1" presStyleIdx="0" presStyleCnt="6">
        <dgm:presLayoutVars>
          <dgm:chMax val="1"/>
          <dgm:bulletEnabled val="1"/>
        </dgm:presLayoutVars>
      </dgm:prSet>
      <dgm:spPr/>
    </dgm:pt>
    <dgm:pt modelId="{410520D5-E28C-4366-A728-7ACC59533E0F}" type="pres">
      <dgm:prSet presAssocID="{C37D7534-72C0-419B-800C-DB2A72ECC6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B9AA2C-33AE-42F5-85FD-DD78469E5EE1}" type="pres">
      <dgm:prSet presAssocID="{674C0E9A-9CA9-43A1-8FD1-D5133BD56CE4}" presName="Name8" presStyleCnt="0"/>
      <dgm:spPr/>
    </dgm:pt>
    <dgm:pt modelId="{78F6F0C4-0C46-422E-BE22-8C6AE1F7ACF0}" type="pres">
      <dgm:prSet presAssocID="{674C0E9A-9CA9-43A1-8FD1-D5133BD56CE4}" presName="level" presStyleLbl="node1" presStyleIdx="1" presStyleCnt="6">
        <dgm:presLayoutVars>
          <dgm:chMax val="1"/>
          <dgm:bulletEnabled val="1"/>
        </dgm:presLayoutVars>
      </dgm:prSet>
      <dgm:spPr/>
    </dgm:pt>
    <dgm:pt modelId="{94582233-9130-41AF-95EA-664E727C7A65}" type="pres">
      <dgm:prSet presAssocID="{674C0E9A-9CA9-43A1-8FD1-D5133BD56C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B6BD5F-AED6-4D61-9741-7CCC624EC070}" type="pres">
      <dgm:prSet presAssocID="{FDC9386C-7822-474C-AAFB-9B50980EE6CB}" presName="Name8" presStyleCnt="0"/>
      <dgm:spPr/>
    </dgm:pt>
    <dgm:pt modelId="{82F75BCE-3E35-4A4E-9022-5816FAD9E323}" type="pres">
      <dgm:prSet presAssocID="{FDC9386C-7822-474C-AAFB-9B50980EE6CB}" presName="level" presStyleLbl="node1" presStyleIdx="2" presStyleCnt="6">
        <dgm:presLayoutVars>
          <dgm:chMax val="1"/>
          <dgm:bulletEnabled val="1"/>
        </dgm:presLayoutVars>
      </dgm:prSet>
      <dgm:spPr/>
    </dgm:pt>
    <dgm:pt modelId="{F2395C4B-0FAC-4E4E-8042-A9983893B720}" type="pres">
      <dgm:prSet presAssocID="{FDC9386C-7822-474C-AAFB-9B50980EE6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F41C4A2-B1FC-4893-815B-C9AB60DEB8BA}" type="pres">
      <dgm:prSet presAssocID="{B4957F03-84CB-4FA7-9178-2A910F7CAA41}" presName="Name8" presStyleCnt="0"/>
      <dgm:spPr/>
    </dgm:pt>
    <dgm:pt modelId="{A9C9A86C-421F-4BFB-8BB1-177147672C24}" type="pres">
      <dgm:prSet presAssocID="{B4957F03-84CB-4FA7-9178-2A910F7CAA41}" presName="level" presStyleLbl="node1" presStyleIdx="3" presStyleCnt="6">
        <dgm:presLayoutVars>
          <dgm:chMax val="1"/>
          <dgm:bulletEnabled val="1"/>
        </dgm:presLayoutVars>
      </dgm:prSet>
      <dgm:spPr/>
    </dgm:pt>
    <dgm:pt modelId="{8B7B143A-FE9E-4549-B3FC-66C7AA27BFEE}" type="pres">
      <dgm:prSet presAssocID="{B4957F03-84CB-4FA7-9178-2A910F7CAA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8ACA09-99B5-4A15-AD60-943E084EEC27}" type="pres">
      <dgm:prSet presAssocID="{9D0690BA-83C0-456C-B435-CB8BA9588BB2}" presName="Name8" presStyleCnt="0"/>
      <dgm:spPr/>
    </dgm:pt>
    <dgm:pt modelId="{CAE28069-2E8F-43DF-86D6-272599A5F2C2}" type="pres">
      <dgm:prSet presAssocID="{9D0690BA-83C0-456C-B435-CB8BA9588BB2}" presName="level" presStyleLbl="node1" presStyleIdx="4" presStyleCnt="6">
        <dgm:presLayoutVars>
          <dgm:chMax val="1"/>
          <dgm:bulletEnabled val="1"/>
        </dgm:presLayoutVars>
      </dgm:prSet>
      <dgm:spPr/>
    </dgm:pt>
    <dgm:pt modelId="{E7EC4FD7-B8CF-43CE-AC4B-4E10843F7464}" type="pres">
      <dgm:prSet presAssocID="{9D0690BA-83C0-456C-B435-CB8BA9588B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B6A9B8-94C6-4827-92C2-067BD1E67885}" type="pres">
      <dgm:prSet presAssocID="{0D726789-CBA5-4E07-8DAE-B99B7F366B18}" presName="Name8" presStyleCnt="0"/>
      <dgm:spPr/>
    </dgm:pt>
    <dgm:pt modelId="{FB21D434-0E9F-496B-A0F8-2BAA763F43B8}" type="pres">
      <dgm:prSet presAssocID="{0D726789-CBA5-4E07-8DAE-B99B7F366B18}" presName="level" presStyleLbl="node1" presStyleIdx="5" presStyleCnt="6">
        <dgm:presLayoutVars>
          <dgm:chMax val="1"/>
          <dgm:bulletEnabled val="1"/>
        </dgm:presLayoutVars>
      </dgm:prSet>
      <dgm:spPr/>
    </dgm:pt>
    <dgm:pt modelId="{F6698B12-7190-4C49-9536-D91D76B50E44}" type="pres">
      <dgm:prSet presAssocID="{0D726789-CBA5-4E07-8DAE-B99B7F366B1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A9883F-8550-489A-BF9A-F59CBC9308D5}" type="presOf" srcId="{C37D7534-72C0-419B-800C-DB2A72ECC606}" destId="{8D600E1A-DAAA-4B24-890E-B54BA662CBE8}" srcOrd="0" destOrd="0" presId="urn:microsoft.com/office/officeart/2005/8/layout/pyramid1"/>
    <dgm:cxn modelId="{3CDCA48F-8B8D-46DA-90E0-4BB2B0523F33}" type="presOf" srcId="{9D0690BA-83C0-456C-B435-CB8BA9588BB2}" destId="{CAE28069-2E8F-43DF-86D6-272599A5F2C2}" srcOrd="0" destOrd="0" presId="urn:microsoft.com/office/officeart/2005/8/layout/pyramid1"/>
    <dgm:cxn modelId="{78625053-DA8E-4E56-B747-BDBD4523C9A9}" srcId="{8FC35C9A-2754-4ABE-A8C0-03C66C6539F0}" destId="{B4957F03-84CB-4FA7-9178-2A910F7CAA41}" srcOrd="3" destOrd="0" parTransId="{642BF5E9-E911-46A2-AFD4-A3ACF3FE669E}" sibTransId="{E06DFD7F-72BC-4D19-864F-E6E97B05562A}"/>
    <dgm:cxn modelId="{B8F2E899-C8D9-4A61-812A-1A8CA30728A2}" srcId="{8FC35C9A-2754-4ABE-A8C0-03C66C6539F0}" destId="{C37D7534-72C0-419B-800C-DB2A72ECC606}" srcOrd="0" destOrd="0" parTransId="{04FFACF3-0248-4310-9130-A81E637C0E61}" sibTransId="{1288E502-8820-4D7B-84B8-03E04636479C}"/>
    <dgm:cxn modelId="{022AEC9A-B7CE-4B53-A287-189422A2AF7E}" type="presOf" srcId="{B4957F03-84CB-4FA7-9178-2A910F7CAA41}" destId="{8B7B143A-FE9E-4549-B3FC-66C7AA27BFEE}" srcOrd="1" destOrd="0" presId="urn:microsoft.com/office/officeart/2005/8/layout/pyramid1"/>
    <dgm:cxn modelId="{ABEB9585-56ED-4432-9386-0CEF920E433F}" srcId="{8FC35C9A-2754-4ABE-A8C0-03C66C6539F0}" destId="{FDC9386C-7822-474C-AAFB-9B50980EE6CB}" srcOrd="2" destOrd="0" parTransId="{EDBEF9AA-9852-47B3-9D28-51C18049B091}" sibTransId="{8C6282A2-BA9B-44EA-8B35-820E61FB4402}"/>
    <dgm:cxn modelId="{1E507019-E096-458B-9CE7-B2886B081648}" type="presOf" srcId="{0D726789-CBA5-4E07-8DAE-B99B7F366B18}" destId="{F6698B12-7190-4C49-9536-D91D76B50E44}" srcOrd="1" destOrd="0" presId="urn:microsoft.com/office/officeart/2005/8/layout/pyramid1"/>
    <dgm:cxn modelId="{3ED854F1-5CED-4985-B057-98CCE220D9AB}" type="presOf" srcId="{FDC9386C-7822-474C-AAFB-9B50980EE6CB}" destId="{F2395C4B-0FAC-4E4E-8042-A9983893B720}" srcOrd="1" destOrd="0" presId="urn:microsoft.com/office/officeart/2005/8/layout/pyramid1"/>
    <dgm:cxn modelId="{A6E2DAB8-2B5A-4D2D-AED2-66FA2B1788B2}" type="presOf" srcId="{C37D7534-72C0-419B-800C-DB2A72ECC606}" destId="{410520D5-E28C-4366-A728-7ACC59533E0F}" srcOrd="1" destOrd="0" presId="urn:microsoft.com/office/officeart/2005/8/layout/pyramid1"/>
    <dgm:cxn modelId="{A6955105-B15F-4D4C-9586-41F0DE4768BA}" srcId="{8FC35C9A-2754-4ABE-A8C0-03C66C6539F0}" destId="{0D726789-CBA5-4E07-8DAE-B99B7F366B18}" srcOrd="5" destOrd="0" parTransId="{49930933-8D15-4E19-BF98-3F5B400C24E2}" sibTransId="{19FE94E6-C9B2-43F5-82A2-30C7BCF870C7}"/>
    <dgm:cxn modelId="{C26C4EB4-F718-49B4-AEFB-000EE2AF8F7D}" type="presOf" srcId="{674C0E9A-9CA9-43A1-8FD1-D5133BD56CE4}" destId="{78F6F0C4-0C46-422E-BE22-8C6AE1F7ACF0}" srcOrd="0" destOrd="0" presId="urn:microsoft.com/office/officeart/2005/8/layout/pyramid1"/>
    <dgm:cxn modelId="{1D074035-E9F1-4E0E-8485-5FE788FAD187}" srcId="{8FC35C9A-2754-4ABE-A8C0-03C66C6539F0}" destId="{674C0E9A-9CA9-43A1-8FD1-D5133BD56CE4}" srcOrd="1" destOrd="0" parTransId="{6B0227F6-2E19-4569-B514-E719BEDE9D4C}" sibTransId="{D3594C04-4629-40B8-BADC-472F867F8A4E}"/>
    <dgm:cxn modelId="{9A59FA19-D9BE-4FFD-A4B1-A807FD040797}" srcId="{8FC35C9A-2754-4ABE-A8C0-03C66C6539F0}" destId="{9D0690BA-83C0-456C-B435-CB8BA9588BB2}" srcOrd="4" destOrd="0" parTransId="{B3AF7996-ADD3-4CBB-88EB-019C476C6B92}" sibTransId="{2BBBECED-9862-4B9F-8DCB-3223E8064D67}"/>
    <dgm:cxn modelId="{4AF4B7B7-8448-4E21-ADB9-A3D868037199}" type="presOf" srcId="{8FC35C9A-2754-4ABE-A8C0-03C66C6539F0}" destId="{3A779206-7A53-426C-9803-F97659E7468B}" srcOrd="0" destOrd="0" presId="urn:microsoft.com/office/officeart/2005/8/layout/pyramid1"/>
    <dgm:cxn modelId="{9607DE65-BEB8-4530-8047-5DDDD486F3B6}" type="presOf" srcId="{0D726789-CBA5-4E07-8DAE-B99B7F366B18}" destId="{FB21D434-0E9F-496B-A0F8-2BAA763F43B8}" srcOrd="0" destOrd="0" presId="urn:microsoft.com/office/officeart/2005/8/layout/pyramid1"/>
    <dgm:cxn modelId="{EF87AAF3-D18B-434F-9C53-598DD8F610AA}" type="presOf" srcId="{B4957F03-84CB-4FA7-9178-2A910F7CAA41}" destId="{A9C9A86C-421F-4BFB-8BB1-177147672C24}" srcOrd="0" destOrd="0" presId="urn:microsoft.com/office/officeart/2005/8/layout/pyramid1"/>
    <dgm:cxn modelId="{828A28DB-183B-4E64-9927-9BB3DFFD3E4C}" type="presOf" srcId="{9D0690BA-83C0-456C-B435-CB8BA9588BB2}" destId="{E7EC4FD7-B8CF-43CE-AC4B-4E10843F7464}" srcOrd="1" destOrd="0" presId="urn:microsoft.com/office/officeart/2005/8/layout/pyramid1"/>
    <dgm:cxn modelId="{031E7356-227D-4C57-9733-72330A621265}" type="presOf" srcId="{FDC9386C-7822-474C-AAFB-9B50980EE6CB}" destId="{82F75BCE-3E35-4A4E-9022-5816FAD9E323}" srcOrd="0" destOrd="0" presId="urn:microsoft.com/office/officeart/2005/8/layout/pyramid1"/>
    <dgm:cxn modelId="{4ABF251B-349B-4C5F-A9F7-BC0864AF68E7}" type="presOf" srcId="{674C0E9A-9CA9-43A1-8FD1-D5133BD56CE4}" destId="{94582233-9130-41AF-95EA-664E727C7A65}" srcOrd="1" destOrd="0" presId="urn:microsoft.com/office/officeart/2005/8/layout/pyramid1"/>
    <dgm:cxn modelId="{271C5A81-64DC-4444-A60A-3F2C78B01BA8}" type="presParOf" srcId="{3A779206-7A53-426C-9803-F97659E7468B}" destId="{CA26E339-C875-4DAE-950B-B3C28EB2B0BB}" srcOrd="0" destOrd="0" presId="urn:microsoft.com/office/officeart/2005/8/layout/pyramid1"/>
    <dgm:cxn modelId="{19246332-9E83-4E97-AB87-F6B83DEB3A56}" type="presParOf" srcId="{CA26E339-C875-4DAE-950B-B3C28EB2B0BB}" destId="{8D600E1A-DAAA-4B24-890E-B54BA662CBE8}" srcOrd="0" destOrd="0" presId="urn:microsoft.com/office/officeart/2005/8/layout/pyramid1"/>
    <dgm:cxn modelId="{7A729BA4-EEAC-4B5B-B075-506E93E1F0D9}" type="presParOf" srcId="{CA26E339-C875-4DAE-950B-B3C28EB2B0BB}" destId="{410520D5-E28C-4366-A728-7ACC59533E0F}" srcOrd="1" destOrd="0" presId="urn:microsoft.com/office/officeart/2005/8/layout/pyramid1"/>
    <dgm:cxn modelId="{BA83457A-BFF6-46E0-94F4-822D2D9B2E26}" type="presParOf" srcId="{3A779206-7A53-426C-9803-F97659E7468B}" destId="{C6B9AA2C-33AE-42F5-85FD-DD78469E5EE1}" srcOrd="1" destOrd="0" presId="urn:microsoft.com/office/officeart/2005/8/layout/pyramid1"/>
    <dgm:cxn modelId="{2091A4D0-FAFA-4D8F-8F72-175C878F71F6}" type="presParOf" srcId="{C6B9AA2C-33AE-42F5-85FD-DD78469E5EE1}" destId="{78F6F0C4-0C46-422E-BE22-8C6AE1F7ACF0}" srcOrd="0" destOrd="0" presId="urn:microsoft.com/office/officeart/2005/8/layout/pyramid1"/>
    <dgm:cxn modelId="{59C5A230-F227-4D03-8123-557F1F92B4F3}" type="presParOf" srcId="{C6B9AA2C-33AE-42F5-85FD-DD78469E5EE1}" destId="{94582233-9130-41AF-95EA-664E727C7A65}" srcOrd="1" destOrd="0" presId="urn:microsoft.com/office/officeart/2005/8/layout/pyramid1"/>
    <dgm:cxn modelId="{BDDC7DD0-6E16-4B8A-89A3-286F1AEF63C0}" type="presParOf" srcId="{3A779206-7A53-426C-9803-F97659E7468B}" destId="{F3B6BD5F-AED6-4D61-9741-7CCC624EC070}" srcOrd="2" destOrd="0" presId="urn:microsoft.com/office/officeart/2005/8/layout/pyramid1"/>
    <dgm:cxn modelId="{A499ABA9-045E-49CC-82F2-DC112ECB320E}" type="presParOf" srcId="{F3B6BD5F-AED6-4D61-9741-7CCC624EC070}" destId="{82F75BCE-3E35-4A4E-9022-5816FAD9E323}" srcOrd="0" destOrd="0" presId="urn:microsoft.com/office/officeart/2005/8/layout/pyramid1"/>
    <dgm:cxn modelId="{3FC56D0F-B44E-4E3E-A842-C379504CD032}" type="presParOf" srcId="{F3B6BD5F-AED6-4D61-9741-7CCC624EC070}" destId="{F2395C4B-0FAC-4E4E-8042-A9983893B720}" srcOrd="1" destOrd="0" presId="urn:microsoft.com/office/officeart/2005/8/layout/pyramid1"/>
    <dgm:cxn modelId="{C6624906-C16B-4CED-913C-86A3B0DD1984}" type="presParOf" srcId="{3A779206-7A53-426C-9803-F97659E7468B}" destId="{CF41C4A2-B1FC-4893-815B-C9AB60DEB8BA}" srcOrd="3" destOrd="0" presId="urn:microsoft.com/office/officeart/2005/8/layout/pyramid1"/>
    <dgm:cxn modelId="{6751B025-1DDB-4216-A1E9-D0AFF4E73149}" type="presParOf" srcId="{CF41C4A2-B1FC-4893-815B-C9AB60DEB8BA}" destId="{A9C9A86C-421F-4BFB-8BB1-177147672C24}" srcOrd="0" destOrd="0" presId="urn:microsoft.com/office/officeart/2005/8/layout/pyramid1"/>
    <dgm:cxn modelId="{B56F80F3-0648-49C6-9BD3-FAABEF411EE8}" type="presParOf" srcId="{CF41C4A2-B1FC-4893-815B-C9AB60DEB8BA}" destId="{8B7B143A-FE9E-4549-B3FC-66C7AA27BFEE}" srcOrd="1" destOrd="0" presId="urn:microsoft.com/office/officeart/2005/8/layout/pyramid1"/>
    <dgm:cxn modelId="{1727B822-9830-4ED4-9D25-1D5C9B7E0D91}" type="presParOf" srcId="{3A779206-7A53-426C-9803-F97659E7468B}" destId="{1E8ACA09-99B5-4A15-AD60-943E084EEC27}" srcOrd="4" destOrd="0" presId="urn:microsoft.com/office/officeart/2005/8/layout/pyramid1"/>
    <dgm:cxn modelId="{03A6522F-B1B2-4804-A390-249590551D93}" type="presParOf" srcId="{1E8ACA09-99B5-4A15-AD60-943E084EEC27}" destId="{CAE28069-2E8F-43DF-86D6-272599A5F2C2}" srcOrd="0" destOrd="0" presId="urn:microsoft.com/office/officeart/2005/8/layout/pyramid1"/>
    <dgm:cxn modelId="{1E315438-D132-4CEE-B84F-DE48292834ED}" type="presParOf" srcId="{1E8ACA09-99B5-4A15-AD60-943E084EEC27}" destId="{E7EC4FD7-B8CF-43CE-AC4B-4E10843F7464}" srcOrd="1" destOrd="0" presId="urn:microsoft.com/office/officeart/2005/8/layout/pyramid1"/>
    <dgm:cxn modelId="{EE85638B-990C-4CB0-9E41-8A8B028DEFDD}" type="presParOf" srcId="{3A779206-7A53-426C-9803-F97659E7468B}" destId="{7DB6A9B8-94C6-4827-92C2-067BD1E67885}" srcOrd="5" destOrd="0" presId="urn:microsoft.com/office/officeart/2005/8/layout/pyramid1"/>
    <dgm:cxn modelId="{12DA7BCC-6BED-41CF-BD12-A421475BD294}" type="presParOf" srcId="{7DB6A9B8-94C6-4827-92C2-067BD1E67885}" destId="{FB21D434-0E9F-496B-A0F8-2BAA763F43B8}" srcOrd="0" destOrd="0" presId="urn:microsoft.com/office/officeart/2005/8/layout/pyramid1"/>
    <dgm:cxn modelId="{01C99D8B-0CEF-45E3-9B11-A9BB352A5B8A}" type="presParOf" srcId="{7DB6A9B8-94C6-4827-92C2-067BD1E67885}" destId="{F6698B12-7190-4C49-9536-D91D76B50E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00E1A-DAAA-4B24-890E-B54BA662CBE8}">
      <dsp:nvSpPr>
        <dsp:cNvPr id="0" name=""/>
        <dsp:cNvSpPr/>
      </dsp:nvSpPr>
      <dsp:spPr>
        <a:xfrm>
          <a:off x="2460273" y="0"/>
          <a:ext cx="984109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Zingeving </a:t>
          </a:r>
        </a:p>
      </dsp:txBody>
      <dsp:txXfrm>
        <a:off x="2460273" y="0"/>
        <a:ext cx="984109" cy="674704"/>
      </dsp:txXfrm>
    </dsp:sp>
    <dsp:sp modelId="{78F6F0C4-0C46-422E-BE22-8C6AE1F7ACF0}">
      <dsp:nvSpPr>
        <dsp:cNvPr id="0" name=""/>
        <dsp:cNvSpPr/>
      </dsp:nvSpPr>
      <dsp:spPr>
        <a:xfrm>
          <a:off x="1968218" y="674704"/>
          <a:ext cx="1968218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Identiteit</a:t>
          </a:r>
        </a:p>
      </dsp:txBody>
      <dsp:txXfrm>
        <a:off x="2312656" y="674704"/>
        <a:ext cx="1279342" cy="674704"/>
      </dsp:txXfrm>
    </dsp:sp>
    <dsp:sp modelId="{82F75BCE-3E35-4A4E-9022-5816FAD9E323}">
      <dsp:nvSpPr>
        <dsp:cNvPr id="0" name=""/>
        <dsp:cNvSpPr/>
      </dsp:nvSpPr>
      <dsp:spPr>
        <a:xfrm>
          <a:off x="1476164" y="1349408"/>
          <a:ext cx="2952328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Overtuigingen</a:t>
          </a:r>
        </a:p>
      </dsp:txBody>
      <dsp:txXfrm>
        <a:off x="1992821" y="1349408"/>
        <a:ext cx="1919013" cy="674704"/>
      </dsp:txXfrm>
    </dsp:sp>
    <dsp:sp modelId="{A9C9A86C-421F-4BFB-8BB1-177147672C24}">
      <dsp:nvSpPr>
        <dsp:cNvPr id="0" name=""/>
        <dsp:cNvSpPr/>
      </dsp:nvSpPr>
      <dsp:spPr>
        <a:xfrm>
          <a:off x="984109" y="2024112"/>
          <a:ext cx="3936437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Vaardigheden</a:t>
          </a:r>
        </a:p>
      </dsp:txBody>
      <dsp:txXfrm>
        <a:off x="1672985" y="2024112"/>
        <a:ext cx="2558684" cy="674704"/>
      </dsp:txXfrm>
    </dsp:sp>
    <dsp:sp modelId="{CAE28069-2E8F-43DF-86D6-272599A5F2C2}">
      <dsp:nvSpPr>
        <dsp:cNvPr id="0" name=""/>
        <dsp:cNvSpPr/>
      </dsp:nvSpPr>
      <dsp:spPr>
        <a:xfrm>
          <a:off x="492054" y="2698816"/>
          <a:ext cx="4920546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Gedrag</a:t>
          </a:r>
        </a:p>
      </dsp:txBody>
      <dsp:txXfrm>
        <a:off x="1353150" y="2698816"/>
        <a:ext cx="3198355" cy="674704"/>
      </dsp:txXfrm>
    </dsp:sp>
    <dsp:sp modelId="{FB21D434-0E9F-496B-A0F8-2BAA763F43B8}">
      <dsp:nvSpPr>
        <dsp:cNvPr id="0" name=""/>
        <dsp:cNvSpPr/>
      </dsp:nvSpPr>
      <dsp:spPr>
        <a:xfrm>
          <a:off x="0" y="3373520"/>
          <a:ext cx="5904655" cy="674704"/>
        </a:xfrm>
        <a:prstGeom prst="trapezoid">
          <a:avLst>
            <a:gd name="adj" fmla="val 72929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entury Gothic" pitchFamily="34" charset="0"/>
            </a:rPr>
            <a:t>Omgeving</a:t>
          </a:r>
        </a:p>
      </dsp:txBody>
      <dsp:txXfrm>
        <a:off x="1033314" y="3373520"/>
        <a:ext cx="3838026" cy="674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00E1A-DAAA-4B24-890E-B54BA662CBE8}">
      <dsp:nvSpPr>
        <dsp:cNvPr id="0" name=""/>
        <dsp:cNvSpPr/>
      </dsp:nvSpPr>
      <dsp:spPr>
        <a:xfrm>
          <a:off x="2460273" y="0"/>
          <a:ext cx="984109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Zingeving </a:t>
          </a:r>
        </a:p>
      </dsp:txBody>
      <dsp:txXfrm>
        <a:off x="2460273" y="0"/>
        <a:ext cx="984109" cy="686705"/>
      </dsp:txXfrm>
    </dsp:sp>
    <dsp:sp modelId="{78F6F0C4-0C46-422E-BE22-8C6AE1F7ACF0}">
      <dsp:nvSpPr>
        <dsp:cNvPr id="0" name=""/>
        <dsp:cNvSpPr/>
      </dsp:nvSpPr>
      <dsp:spPr>
        <a:xfrm>
          <a:off x="1968218" y="686705"/>
          <a:ext cx="1968218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Identiteit</a:t>
          </a:r>
        </a:p>
      </dsp:txBody>
      <dsp:txXfrm>
        <a:off x="2312656" y="686705"/>
        <a:ext cx="1279342" cy="686705"/>
      </dsp:txXfrm>
    </dsp:sp>
    <dsp:sp modelId="{82F75BCE-3E35-4A4E-9022-5816FAD9E323}">
      <dsp:nvSpPr>
        <dsp:cNvPr id="0" name=""/>
        <dsp:cNvSpPr/>
      </dsp:nvSpPr>
      <dsp:spPr>
        <a:xfrm>
          <a:off x="1476164" y="1373410"/>
          <a:ext cx="2952327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Overtuigingen</a:t>
          </a:r>
        </a:p>
      </dsp:txBody>
      <dsp:txXfrm>
        <a:off x="1992821" y="1373410"/>
        <a:ext cx="1919013" cy="686705"/>
      </dsp:txXfrm>
    </dsp:sp>
    <dsp:sp modelId="{A9C9A86C-421F-4BFB-8BB1-177147672C24}">
      <dsp:nvSpPr>
        <dsp:cNvPr id="0" name=""/>
        <dsp:cNvSpPr/>
      </dsp:nvSpPr>
      <dsp:spPr>
        <a:xfrm>
          <a:off x="984109" y="2060115"/>
          <a:ext cx="3936437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Vaardigheden</a:t>
          </a:r>
        </a:p>
      </dsp:txBody>
      <dsp:txXfrm>
        <a:off x="1672985" y="2060115"/>
        <a:ext cx="2558684" cy="686705"/>
      </dsp:txXfrm>
    </dsp:sp>
    <dsp:sp modelId="{CAE28069-2E8F-43DF-86D6-272599A5F2C2}">
      <dsp:nvSpPr>
        <dsp:cNvPr id="0" name=""/>
        <dsp:cNvSpPr/>
      </dsp:nvSpPr>
      <dsp:spPr>
        <a:xfrm>
          <a:off x="492054" y="2746821"/>
          <a:ext cx="4920546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Gedrag</a:t>
          </a:r>
        </a:p>
      </dsp:txBody>
      <dsp:txXfrm>
        <a:off x="1353150" y="2746821"/>
        <a:ext cx="3198355" cy="686705"/>
      </dsp:txXfrm>
    </dsp:sp>
    <dsp:sp modelId="{FB21D434-0E9F-496B-A0F8-2BAA763F43B8}">
      <dsp:nvSpPr>
        <dsp:cNvPr id="0" name=""/>
        <dsp:cNvSpPr/>
      </dsp:nvSpPr>
      <dsp:spPr>
        <a:xfrm>
          <a:off x="0" y="3433526"/>
          <a:ext cx="5904655" cy="686705"/>
        </a:xfrm>
        <a:prstGeom prst="trapezoid">
          <a:avLst>
            <a:gd name="adj" fmla="val 71654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Omgevin</a:t>
          </a:r>
          <a:endParaRPr lang="nl-NL" sz="1700" kern="1200" dirty="0"/>
        </a:p>
      </dsp:txBody>
      <dsp:txXfrm>
        <a:off x="1033314" y="3433526"/>
        <a:ext cx="3838026" cy="686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0.18688</cdr:x>
      <cdr:y>0.30788</cdr:y>
    </cdr:from>
    <cdr:to>
      <cdr:x>0.47591</cdr:x>
      <cdr:y>0.60567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1117372" y="2307927"/>
          <a:ext cx="1728192" cy="2232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0.21618</cdr:x>
      <cdr:y>0.25577</cdr:y>
    </cdr:from>
    <cdr:to>
      <cdr:x>0.48113</cdr:x>
      <cdr:y>0.56584</cdr:y>
    </cdr:to>
    <cdr:sp macro="" textlink="">
      <cdr:nvSpPr>
        <cdr:cNvPr id="3" name="Tekstvak 2"/>
        <cdr:cNvSpPr txBox="1"/>
      </cdr:nvSpPr>
      <cdr:spPr>
        <a:xfrm xmlns:a="http://schemas.openxmlformats.org/drawingml/2006/main">
          <a:off x="1440160" y="1988840"/>
          <a:ext cx="1765094" cy="2411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200" dirty="0">
              <a:latin typeface="Century Gothic" pitchFamily="34" charset="0"/>
            </a:rPr>
            <a:t>Getrouwd, 2 kinderen (zoon 14, dochter 12)</a:t>
          </a:r>
        </a:p>
        <a:p xmlns:a="http://schemas.openxmlformats.org/drawingml/2006/main">
          <a:endParaRPr lang="nl-NL" sz="1200" dirty="0">
            <a:latin typeface="Century Gothic" pitchFamily="34" charset="0"/>
          </a:endParaRPr>
        </a:p>
        <a:p xmlns:a="http://schemas.openxmlformats.org/drawingml/2006/main">
          <a:r>
            <a:rPr lang="nl-NL" sz="1200" dirty="0">
              <a:latin typeface="Century Gothic" pitchFamily="34" charset="0"/>
            </a:rPr>
            <a:t>Weinig ruimte voor hobby, sport</a:t>
          </a:r>
        </a:p>
        <a:p xmlns:a="http://schemas.openxmlformats.org/drawingml/2006/main">
          <a:endParaRPr lang="nl-NL" sz="1200" dirty="0">
            <a:latin typeface="Century Gothic" pitchFamily="34" charset="0"/>
          </a:endParaRPr>
        </a:p>
        <a:p xmlns:a="http://schemas.openxmlformats.org/drawingml/2006/main">
          <a:r>
            <a:rPr lang="nl-NL" sz="1200" dirty="0">
              <a:latin typeface="Century Gothic" pitchFamily="34" charset="0"/>
            </a:rPr>
            <a:t>Mantelzorg voor zieke moeder</a:t>
          </a:r>
        </a:p>
        <a:p xmlns:a="http://schemas.openxmlformats.org/drawingml/2006/main">
          <a:endParaRPr lang="nl-NL" sz="1200" dirty="0">
            <a:latin typeface="Century Gothic" pitchFamily="34" charset="0"/>
          </a:endParaRPr>
        </a:p>
        <a:p xmlns:a="http://schemas.openxmlformats.org/drawingml/2006/main">
          <a:r>
            <a:rPr lang="nl-NL" sz="1200" dirty="0">
              <a:latin typeface="Century Gothic" pitchFamily="34" charset="0"/>
            </a:rPr>
            <a:t>Ziektewet verzorgende</a:t>
          </a:r>
        </a:p>
      </cdr:txBody>
    </cdr:sp>
  </cdr:relSizeAnchor>
  <cdr:relSizeAnchor xmlns:cdr="http://schemas.openxmlformats.org/drawingml/2006/chartDrawing">
    <cdr:from>
      <cdr:x>0.52409</cdr:x>
      <cdr:y>0.28867</cdr:y>
    </cdr:from>
    <cdr:to>
      <cdr:x>0.80108</cdr:x>
      <cdr:y>0.50961</cdr:y>
    </cdr:to>
    <cdr:sp macro="" textlink="">
      <cdr:nvSpPr>
        <cdr:cNvPr id="4" name="Tekstvak 3"/>
        <cdr:cNvSpPr txBox="1"/>
      </cdr:nvSpPr>
      <cdr:spPr>
        <a:xfrm xmlns:a="http://schemas.openxmlformats.org/drawingml/2006/main">
          <a:off x="3133596" y="2163911"/>
          <a:ext cx="1656184" cy="1656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150000"/>
            </a:lnSpc>
          </a:pPr>
          <a:endParaRPr lang="nl-NL" sz="1200" dirty="0">
            <a:latin typeface="Century Gothic" pitchFamily="34" charset="0"/>
          </a:endParaRP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Overgewicht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Slechte conditie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Bewegingsangst</a:t>
          </a:r>
        </a:p>
      </cdr:txBody>
    </cdr:sp>
  </cdr:relSizeAnchor>
  <cdr:relSizeAnchor xmlns:cdr="http://schemas.openxmlformats.org/drawingml/2006/chartDrawing">
    <cdr:from>
      <cdr:x>0.35669</cdr:x>
      <cdr:y>0.56136</cdr:y>
    </cdr:from>
    <cdr:to>
      <cdr:x>0.73002</cdr:x>
      <cdr:y>0.8299</cdr:y>
    </cdr:to>
    <cdr:sp macro="" textlink="">
      <cdr:nvSpPr>
        <cdr:cNvPr id="5" name="Tekstvak 4"/>
        <cdr:cNvSpPr txBox="1"/>
      </cdr:nvSpPr>
      <cdr:spPr>
        <a:xfrm xmlns:a="http://schemas.openxmlformats.org/drawingml/2006/main">
          <a:off x="2376264" y="4365104"/>
          <a:ext cx="2487120" cy="2088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Angst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Stemmingswisseling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Vermoeidheid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Slecht slapen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Vermijden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Piekeren</a:t>
          </a:r>
        </a:p>
        <a:p xmlns:a="http://schemas.openxmlformats.org/drawingml/2006/main">
          <a:pPr>
            <a:lnSpc>
              <a:spcPct val="150000"/>
            </a:lnSpc>
          </a:pPr>
          <a:r>
            <a:rPr lang="nl-NL" sz="1200" dirty="0">
              <a:latin typeface="Century Gothic" pitchFamily="34" charset="0"/>
            </a:rPr>
            <a:t>Sociale steun zoeken</a:t>
          </a:r>
        </a:p>
        <a:p xmlns:a="http://schemas.openxmlformats.org/drawingml/2006/main">
          <a:endParaRPr lang="nl-NL" dirty="0"/>
        </a:p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0.43235</cdr:x>
      <cdr:y>0.80212</cdr:y>
    </cdr:from>
    <cdr:to>
      <cdr:x>0.57287</cdr:x>
      <cdr:y>0.84842</cdr:y>
    </cdr:to>
    <cdr:sp macro="" textlink="">
      <cdr:nvSpPr>
        <cdr:cNvPr id="6" name="Tekstvak 5"/>
        <cdr:cNvSpPr txBox="1"/>
      </cdr:nvSpPr>
      <cdr:spPr>
        <a:xfrm xmlns:a="http://schemas.openxmlformats.org/drawingml/2006/main">
          <a:off x="2880320" y="6237312"/>
          <a:ext cx="9361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lnSpc>
                <a:spcPct val="60000"/>
              </a:lnSpc>
              <a:defRPr>
                <a:solidFill>
                  <a:schemeClr val="tx2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60000"/>
              </a:lnSpc>
              <a:defRPr>
                <a:solidFill>
                  <a:schemeClr val="tx2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lnSpc>
                <a:spcPct val="60000"/>
              </a:lnSpc>
              <a:defRPr>
                <a:solidFill>
                  <a:schemeClr val="tx2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60000"/>
              </a:lnSpc>
              <a:defRPr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fld id="{28F7CB49-B9F9-4612-8291-FA1BACA16496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91431" bIns="45715" numCol="1" anchor="t" anchorCtr="0" compatLnSpc="1">
            <a:prstTxWarp prst="textNoShape">
              <a:avLst/>
            </a:prstTxWarp>
          </a:bodyPr>
          <a:lstStyle>
            <a:lvl1pPr>
              <a:lnSpc>
                <a:spcPct val="130000"/>
              </a:lnSpc>
              <a:spcBef>
                <a:spcPct val="40000"/>
              </a:spcBef>
              <a:spcAft>
                <a:spcPct val="40000"/>
              </a:spcAft>
              <a:buFontTx/>
              <a:buBlip>
                <a:blip r:embed="rId2"/>
              </a:buBlip>
              <a:defRPr b="0">
                <a:solidFill>
                  <a:schemeClr val="tx1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30000"/>
              </a:lnSpc>
              <a:spcBef>
                <a:spcPct val="40000"/>
              </a:spcBef>
              <a:spcAft>
                <a:spcPct val="40000"/>
              </a:spcAft>
              <a:buFontTx/>
              <a:buBlip>
                <a:blip r:embed="rId2"/>
              </a:buBlip>
              <a:defRPr b="0">
                <a:solidFill>
                  <a:schemeClr val="tx1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6463"/>
            <a:ext cx="49879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91431" bIns="45715" numCol="1" anchor="b" anchorCtr="0" compatLnSpc="1">
            <a:prstTxWarp prst="textNoShape">
              <a:avLst/>
            </a:prstTxWarp>
          </a:bodyPr>
          <a:lstStyle>
            <a:lvl1pPr>
              <a:lnSpc>
                <a:spcPct val="130000"/>
              </a:lnSpc>
              <a:spcBef>
                <a:spcPct val="40000"/>
              </a:spcBef>
              <a:spcAft>
                <a:spcPct val="40000"/>
              </a:spcAft>
              <a:buFontTx/>
              <a:buBlip>
                <a:blip r:embed="rId2"/>
              </a:buBlip>
              <a:defRPr b="0">
                <a:solidFill>
                  <a:schemeClr val="tx1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30000"/>
              </a:lnSpc>
              <a:spcBef>
                <a:spcPct val="40000"/>
              </a:spcBef>
              <a:spcAft>
                <a:spcPct val="40000"/>
              </a:spcAft>
              <a:buFontTx/>
              <a:buBlip>
                <a:blip r:embed="rId2"/>
              </a:buBlip>
              <a:defRPr b="0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fld id="{42BB2090-B4D0-460D-AA00-94A5133639A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ヒラギノ角ゴ Pro W3" pitchFamily="-65" charset="-128"/>
        <a:cs typeface="ヒラギノ角ゴ Pro W3" pitchFamily="-65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ヒラギノ角ゴ Pro W3" pitchFamily="-65" charset="-128"/>
        <a:cs typeface="ヒラギノ角ゴ Pro W3" pitchFamily="-65" charset="-128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ヒラギノ角ゴ Pro W3" pitchFamily="-65" charset="-128"/>
        <a:cs typeface="ヒラギノ角ゴ Pro W3" pitchFamily="-65" charset="-128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ヒラギノ角ゴ Pro W3" pitchFamily="-65" charset="-128"/>
        <a:cs typeface="ヒラギノ角ゴ Pro W3" pitchFamily="-65" charset="-128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ヒラギノ角ゴ Pro W3" pitchFamily="-65" charset="-128"/>
        <a:cs typeface="ヒラギノ角ゴ Pro W3" pitchFamily="-65" charset="-128"/>
      </a:defRPr>
    </a:lvl5pPr>
    <a:lvl6pPr marL="2285717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3 Commerciele Zaken\Presentatiesjabloon\DBC_Powerpoint sjabloon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2"/>
          <p:cNvSpPr>
            <a:spLocks noChangeArrowheads="1"/>
          </p:cNvSpPr>
          <p:nvPr userDrawn="1"/>
        </p:nvSpPr>
        <p:spPr bwMode="auto">
          <a:xfrm>
            <a:off x="6084888" y="6237288"/>
            <a:ext cx="2951162" cy="36036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anchor="ctr"/>
          <a:lstStyle/>
          <a:p>
            <a:pPr algn="ctr">
              <a:lnSpc>
                <a:spcPct val="60000"/>
              </a:lnSpc>
              <a:defRPr/>
            </a:pPr>
            <a:endParaRPr lang="nl-NL" dirty="0">
              <a:ea typeface="ヒラギノ角ゴ Pro W3" pitchFamily="1" charset="-128"/>
              <a:cs typeface="+mn-cs"/>
            </a:endParaRPr>
          </a:p>
        </p:txBody>
      </p:sp>
      <p:sp>
        <p:nvSpPr>
          <p:cNvPr id="6" name="Rechthoek 11"/>
          <p:cNvSpPr>
            <a:spLocks noChangeArrowheads="1"/>
          </p:cNvSpPr>
          <p:nvPr userDrawn="1"/>
        </p:nvSpPr>
        <p:spPr bwMode="auto">
          <a:xfrm>
            <a:off x="107950" y="5876925"/>
            <a:ext cx="2951163" cy="936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anchor="ctr"/>
          <a:lstStyle/>
          <a:p>
            <a:pPr algn="ctr">
              <a:lnSpc>
                <a:spcPct val="60000"/>
              </a:lnSpc>
              <a:defRPr/>
            </a:pPr>
            <a:endParaRPr lang="nl-NL" dirty="0">
              <a:ea typeface="ヒラギノ角ゴ Pro W3" pitchFamily="1" charset="-128"/>
              <a:cs typeface="+mn-cs"/>
            </a:endParaRPr>
          </a:p>
        </p:txBody>
      </p:sp>
      <p:pic>
        <p:nvPicPr>
          <p:cNvPr id="7" name="Afbeelding 13" descr="Schermafbeelding 2011-05-22 om 16.07.32.png"/>
          <p:cNvPicPr>
            <a:picLocks noChangeAspect="1"/>
          </p:cNvPicPr>
          <p:nvPr/>
        </p:nvPicPr>
        <p:blipFill>
          <a:blip r:embed="rId3"/>
          <a:srcRect l="61874" t="17334" r="13368" b="71527"/>
          <a:stretch>
            <a:fillRect/>
          </a:stretch>
        </p:blipFill>
        <p:spPr bwMode="auto">
          <a:xfrm>
            <a:off x="471488" y="6308725"/>
            <a:ext cx="14366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1538" y="571480"/>
            <a:ext cx="7016750" cy="457200"/>
          </a:xfrm>
        </p:spPr>
        <p:txBody>
          <a:bodyPr/>
          <a:lstStyle>
            <a:lvl1pPr>
              <a:defRPr sz="2400" b="0">
                <a:latin typeface="+mj-lt"/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6801" y="1285860"/>
            <a:ext cx="7016750" cy="4857784"/>
          </a:xfrm>
        </p:spPr>
        <p:txBody>
          <a:bodyPr/>
          <a:lstStyle>
            <a:lvl1pPr>
              <a:defRPr sz="1600" b="0">
                <a:latin typeface="+mn-lt"/>
              </a:defRPr>
            </a:lvl1pPr>
            <a:lvl2pPr>
              <a:buFont typeface="Arial"/>
              <a:buChar char="•"/>
              <a:defRPr sz="1600" b="0">
                <a:latin typeface="+mn-lt"/>
              </a:defRPr>
            </a:lvl2pPr>
            <a:lvl3pPr>
              <a:buClrTx/>
              <a:buFont typeface="Arial"/>
              <a:buChar char="•"/>
              <a:defRPr sz="1600" b="0">
                <a:latin typeface="+mn-lt"/>
              </a:defRPr>
            </a:lvl3pPr>
            <a:lvl4pPr>
              <a:buFont typeface="Arial"/>
              <a:buChar char="•"/>
              <a:defRPr sz="1600" b="0">
                <a:latin typeface="+mn-lt"/>
              </a:defRPr>
            </a:lvl4pPr>
            <a:lvl5pPr>
              <a:buFont typeface="Arial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te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1066800" y="6629400"/>
            <a:ext cx="5273675" cy="228600"/>
          </a:xfrm>
          <a:prstGeom prst="rect">
            <a:avLst/>
          </a:prstGeom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Century Gothic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152"/>
          <p:cNvSpPr>
            <a:spLocks noGrp="1"/>
          </p:cNvSpPr>
          <p:nvPr>
            <p:ph type="sldNum" sz="quarter" idx="11"/>
          </p:nvPr>
        </p:nvSpPr>
        <p:spPr>
          <a:xfrm>
            <a:off x="285750" y="6629400"/>
            <a:ext cx="2133600" cy="228600"/>
          </a:xfrm>
        </p:spPr>
        <p:txBody>
          <a:bodyPr/>
          <a:lstStyle>
            <a:lvl1pPr>
              <a:lnSpc>
                <a:spcPct val="60000"/>
              </a:lnSpc>
              <a:defRPr sz="10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A44D2E9E-5FB5-48B2-BE36-53E4835F362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3 Commerciele Zaken\Presentatiesjabloon\DBC_Powerpoint sjabloon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2"/>
          <p:cNvSpPr>
            <a:spLocks noChangeArrowheads="1"/>
          </p:cNvSpPr>
          <p:nvPr userDrawn="1"/>
        </p:nvSpPr>
        <p:spPr bwMode="auto">
          <a:xfrm>
            <a:off x="6084888" y="6237288"/>
            <a:ext cx="2951162" cy="36036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anchor="ctr"/>
          <a:lstStyle/>
          <a:p>
            <a:pPr algn="ctr">
              <a:lnSpc>
                <a:spcPct val="60000"/>
              </a:lnSpc>
              <a:defRPr/>
            </a:pPr>
            <a:endParaRPr lang="nl-NL" dirty="0">
              <a:ea typeface="ヒラギノ角ゴ Pro W3" pitchFamily="1" charset="-128"/>
              <a:cs typeface="+mn-cs"/>
            </a:endParaRPr>
          </a:p>
        </p:txBody>
      </p:sp>
      <p:sp>
        <p:nvSpPr>
          <p:cNvPr id="5" name="Rechthoek 11"/>
          <p:cNvSpPr>
            <a:spLocks noChangeArrowheads="1"/>
          </p:cNvSpPr>
          <p:nvPr userDrawn="1"/>
        </p:nvSpPr>
        <p:spPr bwMode="auto">
          <a:xfrm>
            <a:off x="107950" y="5876925"/>
            <a:ext cx="2951163" cy="936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anchor="ctr"/>
          <a:lstStyle/>
          <a:p>
            <a:pPr algn="ctr">
              <a:lnSpc>
                <a:spcPct val="60000"/>
              </a:lnSpc>
              <a:defRPr/>
            </a:pPr>
            <a:endParaRPr lang="nl-NL" dirty="0">
              <a:ea typeface="ヒラギノ角ゴ Pro W3" pitchFamily="1" charset="-128"/>
              <a:cs typeface="+mn-cs"/>
            </a:endParaRPr>
          </a:p>
        </p:txBody>
      </p:sp>
      <p:pic>
        <p:nvPicPr>
          <p:cNvPr id="6" name="Afbeelding 13" descr="Schermafbeelding 2011-05-22 om 16.07.32.png"/>
          <p:cNvPicPr>
            <a:picLocks noChangeAspect="1"/>
          </p:cNvPicPr>
          <p:nvPr/>
        </p:nvPicPr>
        <p:blipFill>
          <a:blip r:embed="rId3"/>
          <a:srcRect l="61874" t="17334" r="13368" b="71527"/>
          <a:stretch>
            <a:fillRect/>
          </a:stretch>
        </p:blipFill>
        <p:spPr bwMode="auto">
          <a:xfrm>
            <a:off x="471488" y="6308725"/>
            <a:ext cx="14366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7" name="Tijdelijke aanduiding voor dianummer 15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60000"/>
              </a:lnSpc>
              <a:defRPr sz="10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2A4CD90-49DB-4262-9954-21B35527540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85875"/>
            <a:ext cx="70167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0450" y="571500"/>
            <a:ext cx="701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Titelstijl van model bewerken</a:t>
            </a:r>
          </a:p>
        </p:txBody>
      </p:sp>
      <p:sp>
        <p:nvSpPr>
          <p:cNvPr id="9" name="Tijdelijke aanduiding voor dianummer 152"/>
          <p:cNvSpPr>
            <a:spLocks noGrp="1"/>
          </p:cNvSpPr>
          <p:nvPr>
            <p:ph type="sldNum" sz="quarter" idx="4"/>
          </p:nvPr>
        </p:nvSpPr>
        <p:spPr>
          <a:xfrm>
            <a:off x="223838" y="6629400"/>
            <a:ext cx="2133600" cy="228600"/>
          </a:xfrm>
          <a:prstGeom prst="rect">
            <a:avLst/>
          </a:prstGeom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60000"/>
              </a:lnSpc>
              <a:defRPr sz="1000" b="0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fld id="{8D9EBBB7-9A5A-491B-AC42-B1807FEAC1A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3" r:id="rId1"/>
    <p:sldLayoutId id="2147484944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pitchFamily="-65" charset="-128"/>
          <a:cs typeface="ヒラギノ角ゴ Pro W3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pitchFamily="-65" charset="-128"/>
          <a:cs typeface="ヒラギノ角ゴ Pro W3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pitchFamily="-65" charset="-128"/>
          <a:cs typeface="ヒラギノ角ゴ Pro W3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pitchFamily="-65" charset="-128"/>
          <a:cs typeface="ヒラギノ角ゴ Pro W3" pitchFamily="-65" charset="-128"/>
        </a:defRPr>
      </a:lvl5pPr>
      <a:lvl6pPr marL="457144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65" charset="0"/>
          <a:ea typeface="ヒラギノ角ゴ Pro W3" pitchFamily="-65" charset="-128"/>
          <a:cs typeface="ヒラギノ角ゴ Pro W3" pitchFamily="-65" charset="-128"/>
        </a:defRPr>
      </a:lvl6pPr>
      <a:lvl7pPr marL="914287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65" charset="0"/>
          <a:ea typeface="ヒラギノ角ゴ Pro W3" pitchFamily="-65" charset="-128"/>
          <a:cs typeface="ヒラギノ角ゴ Pro W3" pitchFamily="-65" charset="-128"/>
        </a:defRPr>
      </a:lvl7pPr>
      <a:lvl8pPr marL="1371431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65" charset="0"/>
          <a:ea typeface="ヒラギノ角ゴ Pro W3" pitchFamily="-65" charset="-128"/>
          <a:cs typeface="ヒラギノ角ゴ Pro W3" pitchFamily="-65" charset="-128"/>
        </a:defRPr>
      </a:lvl8pPr>
      <a:lvl9pPr marL="1828574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65" charset="0"/>
          <a:ea typeface="ヒラギノ角ゴ Pro W3" pitchFamily="-65" charset="-128"/>
          <a:cs typeface="ヒラギノ角ゴ Pro W3" pitchFamily="-65" charset="-128"/>
        </a:defRPr>
      </a:lvl9pPr>
    </p:titleStyle>
    <p:bodyStyle>
      <a:lvl1pPr marL="182563" indent="-182563" algn="l" rtl="0" eaLnBrk="0" fontAlgn="base" hangingPunct="0">
        <a:lnSpc>
          <a:spcPct val="150000"/>
        </a:lnSpc>
        <a:spcBef>
          <a:spcPct val="0"/>
        </a:spcBef>
        <a:spcAft>
          <a:spcPts val="30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82575" algn="l" rtl="0" eaLnBrk="0" fontAlgn="base" hangingPunct="0">
        <a:lnSpc>
          <a:spcPct val="150000"/>
        </a:lnSpc>
        <a:spcBef>
          <a:spcPct val="0"/>
        </a:spcBef>
        <a:spcAft>
          <a:spcPts val="30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193675" algn="l" rtl="0" eaLnBrk="0" fontAlgn="base" hangingPunct="0">
        <a:lnSpc>
          <a:spcPct val="150000"/>
        </a:lnSpc>
        <a:spcBef>
          <a:spcPct val="0"/>
        </a:spcBef>
        <a:spcAft>
          <a:spcPts val="300"/>
        </a:spcAft>
        <a:buSzPct val="11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184150" algn="l" rtl="0" eaLnBrk="0" fontAlgn="base" hangingPunct="0">
        <a:lnSpc>
          <a:spcPct val="150000"/>
        </a:lnSpc>
        <a:spcBef>
          <a:spcPct val="0"/>
        </a:spcBef>
        <a:spcAft>
          <a:spcPts val="300"/>
        </a:spcAft>
        <a:buSzPct val="11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339850" indent="-188913" algn="l" rtl="0" eaLnBrk="0" fontAlgn="base" hangingPunct="0">
        <a:lnSpc>
          <a:spcPct val="150000"/>
        </a:lnSpc>
        <a:spcBef>
          <a:spcPct val="0"/>
        </a:spcBef>
        <a:spcAft>
          <a:spcPts val="300"/>
        </a:spcAft>
        <a:buSzPct val="6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074606" indent="-190476" algn="l" rtl="0" fontAlgn="base">
        <a:lnSpc>
          <a:spcPct val="130000"/>
        </a:lnSpc>
        <a:spcBef>
          <a:spcPct val="20000"/>
        </a:spcBef>
        <a:spcAft>
          <a:spcPct val="40000"/>
        </a:spcAft>
        <a:buSzPct val="60000"/>
        <a:buChar char="o"/>
        <a:defRPr sz="1600" b="1">
          <a:solidFill>
            <a:schemeClr val="tx1"/>
          </a:solidFill>
          <a:latin typeface="+mn-lt"/>
          <a:ea typeface="+mn-ea"/>
          <a:cs typeface="+mn-cs"/>
        </a:defRPr>
      </a:lvl6pPr>
      <a:lvl7pPr marL="2531750" indent="-190476" algn="l" rtl="0" fontAlgn="base">
        <a:lnSpc>
          <a:spcPct val="130000"/>
        </a:lnSpc>
        <a:spcBef>
          <a:spcPct val="20000"/>
        </a:spcBef>
        <a:spcAft>
          <a:spcPct val="40000"/>
        </a:spcAft>
        <a:buSzPct val="60000"/>
        <a:buChar char="o"/>
        <a:defRPr sz="1600" b="1">
          <a:solidFill>
            <a:schemeClr val="tx1"/>
          </a:solidFill>
          <a:latin typeface="+mn-lt"/>
          <a:ea typeface="+mn-ea"/>
          <a:cs typeface="+mn-cs"/>
        </a:defRPr>
      </a:lvl7pPr>
      <a:lvl8pPr marL="2988893" indent="-190476" algn="l" rtl="0" fontAlgn="base">
        <a:lnSpc>
          <a:spcPct val="130000"/>
        </a:lnSpc>
        <a:spcBef>
          <a:spcPct val="20000"/>
        </a:spcBef>
        <a:spcAft>
          <a:spcPct val="40000"/>
        </a:spcAft>
        <a:buSzPct val="60000"/>
        <a:buChar char="o"/>
        <a:defRPr sz="1600" b="1">
          <a:solidFill>
            <a:schemeClr val="tx1"/>
          </a:solidFill>
          <a:latin typeface="+mn-lt"/>
          <a:ea typeface="+mn-ea"/>
          <a:cs typeface="+mn-cs"/>
        </a:defRPr>
      </a:lvl8pPr>
      <a:lvl9pPr marL="3446037" indent="-190476" algn="l" rtl="0" fontAlgn="base">
        <a:lnSpc>
          <a:spcPct val="130000"/>
        </a:lnSpc>
        <a:spcBef>
          <a:spcPct val="20000"/>
        </a:spcBef>
        <a:spcAft>
          <a:spcPct val="40000"/>
        </a:spcAft>
        <a:buSzPct val="60000"/>
        <a:buChar char="o"/>
        <a:defRPr sz="16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ELpfYCZa87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9pFdTCLjEZ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nl/url?sa=i&amp;source=images&amp;cd=&amp;cad=rja&amp;docid=K0sDaTDsnLKFfM&amp;tbnid=fk1QJHAMReIahM:&amp;ved=0CAgQjRwwAA&amp;url=http://www.counter-currents.com/2010/10/last-encounter-with-carl-jung/&amp;ei=MjCPUqvSH5LL0AXWn4HoDA&amp;psig=AFQjCNEvPHQVIitsnx2WiYm1Qk_GP9JrhQ&amp;ust=138520209855543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google.nl/url?sa=i&amp;rct=j&amp;q=&amp;esrc=s&amp;frm=1&amp;source=images&amp;cd=&amp;cad=rja&amp;docid=jtPB2-Pjg4AuaM&amp;tbnid=TM_m0qhnEmwRFM:&amp;ved=0CAUQjRw&amp;url=http://www.becomewhoyouare.net/MBTI-history-and-tributes-newest-ver.html&amp;ei=UzCPUsz7OOWI0AXO2YCoCw&amp;bvm=bv.56988011,d.d2k&amp;psig=AFQjCNHk72vVAxw4TPDoQrCHBU2E1eZgjg&amp;ust=138520211633015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nl/url?sa=i&amp;source=images&amp;cd=&amp;cad=rja&amp;docid=K0sDaTDsnLKFfM&amp;tbnid=fk1QJHAMReIahM:&amp;ved=0CAgQjRwwAA&amp;url=http://www.counter-currents.com/2010/10/last-encounter-with-carl-jung/&amp;ei=MjCPUqvSH5LL0AXWn4HoDA&amp;psig=AFQjCNEvPHQVIitsnx2WiYm1Qk_GP9JrhQ&amp;ust=138520209855543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google.nl/url?sa=i&amp;rct=j&amp;q=&amp;esrc=s&amp;frm=1&amp;source=images&amp;cd=&amp;cad=rja&amp;docid=jtPB2-Pjg4AuaM&amp;tbnid=TM_m0qhnEmwRFM:&amp;ved=0CAUQjRw&amp;url=http://www.becomewhoyouare.net/MBTI-history-and-tributes-newest-ver.html&amp;ei=UzCPUsz7OOWI0AXO2YCoCw&amp;bvm=bv.56988011,d.d2k&amp;psig=AFQjCNHk72vVAxw4TPDoQrCHBU2E1eZgjg&amp;ust=1385202116330152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QoOqQiVzwQ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uact=8&amp;ved=0CAcQjRxqFQoTCPTFmY-ouscCFcO9FAodLEUNHg&amp;url=http://sietser.com/post/12463315176/medewerkers-over-managers-dat-kan-ik-ook&amp;ei=6yvXVbSkD8P7UqyKtfAB&amp;psig=AFQjCNFNvx0-SOf3-0w5w7VO_BcqpDNHWg&amp;ust=1440251203335289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google.nl/url?sa=i&amp;rct=j&amp;q=&amp;esrc=s&amp;frm=1&amp;source=images&amp;cd=&amp;cad=rja&amp;uact=8&amp;docid=3Wl8I73RcF5txM&amp;tbnid=6YOfEsL3HTSoUM:&amp;ved=0CAUQjRw&amp;url=http://www.hpdetijd.nl/2012-11-16/expo-op-hp-de-tijd-xiv/&amp;ei=uumaU8faGsnJPZGXgfgD&amp;bvm=bv.68911936,d.ZWU&amp;psig=AFQjCNFe2wJIHHjgF4eAJBPrFn9DMWWZSg&amp;ust=1402747634606860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nl/url?sa=i&amp;rct=j&amp;q=&amp;esrc=s&amp;frm=1&amp;source=images&amp;cd=&amp;cad=rja&amp;uact=8&amp;docid=gdv6W5bsbwmDZM&amp;tbnid=3qBHHyl8TZT8VM:&amp;ved=0CAUQjRw&amp;url=http://nl.dreamstime.com/stock-foto-holbewoner-met-boog-en-pijl-image8096140&amp;ei=DvGaU5CTNIbSOe3lgdAD&amp;bvm=bv.68911936,d.ZWU&amp;psig=AFQjCNHpjCnfn0eBowx57e0raXcyhTqXLQ&amp;ust=1402749557025981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1.bp.blogspot.com/-1z8y-DoDs5k/T-5HAlfqinI/AAAAAAAAFas/Ej6aOISQhlE/s1600/Cat-tree.gif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google.nl/url?sa=i&amp;rct=j&amp;q=&amp;esrc=s&amp;frm=1&amp;source=images&amp;cd=&amp;cad=rja&amp;uact=8&amp;docid=MmOhfL73fFRQvM&amp;tbnid=I7UFawxa_ZnWHM:&amp;ved=0CAUQjRw&amp;url=http://www.praktijkdewissel.nl/Wie-kunnen-bij-ons-terecht/psychosomatische-klachten&amp;ei=QvCaU9TUA4LcObqGgJgI&amp;bvm=bv.68911936,d.ZWU&amp;psig=AFQjCNEzVWDh4FpKPCMRtByk2zegCiAOCA&amp;ust=1402749358024575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nl/url?sa=i&amp;rct=j&amp;q=&amp;esrc=s&amp;frm=1&amp;source=images&amp;cd=&amp;cad=rja&amp;uact=8&amp;docid=6RpPAHTDBOfXPM&amp;tbnid=zBmRvYi8BajRsM:&amp;ved=0CAUQjRw&amp;url=http://plazilla.com/page/4295012780/wat-roddelen-kan-doen&amp;ei=tvOaU7w-y9o4ot-A8Ak&amp;bvm=bv.68911936,d.ZWU&amp;psig=AFQjCNFeUc3kwRWnm7nJtPpvOk0tCp38Ew&amp;ust=1402750236314765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nl/url?sa=i&amp;rct=j&amp;q=&amp;esrc=s&amp;frm=1&amp;source=images&amp;cd=&amp;cad=rja&amp;uact=8&amp;docid=8f5TlahHKJEjvM&amp;tbnid=MUiH8VffZuKGhM:&amp;ved=0CAUQjRw&amp;url=http://www.stoppenmetpiekeren.nl/video/wat-houdt-piekeren-in/&amp;ei=ffSaU6r5DoSxO860gbgB&amp;bvm=bv.68911936,d.ZWU&amp;psig=AFQjCNG9ocdRVd67KmIkaZiRRtS_TiUdrQ&amp;ust=1402750411867495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nl/url?sa=i&amp;rct=j&amp;q=&amp;esrc=s&amp;frm=1&amp;source=images&amp;cd=&amp;cad=rja&amp;uact=8&amp;docid=9J6txW79ADE2lM&amp;tbnid=2PK4ez8DOrVkPM:&amp;ved=0CAUQjRw&amp;url=http://plazilla.com/page/4295090010/een-heel-boos-kindje-prietpraat-in-de-winkel&amp;ei=LfaaU5z3CMSwO9e9gdAB&amp;psig=AFQjCNElCJexY8QaXlWCJ9JkkOzfhLPaUQ&amp;ust=1402750865246488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nl/url?sa=i&amp;rct=j&amp;q=&amp;esrc=s&amp;frm=1&amp;source=images&amp;cd=&amp;cad=rja&amp;uact=8&amp;docid=GxdQxf8TKjaf9M&amp;tbnid=yFMZZabKhrjwRM:&amp;ved=0CAUQjRw&amp;url=http://partyflock.nl/topic/1056183:Strand-Scheveningen-2009-strandtenten&amp;ei=4PaaU7DgF8aHOK7FgPAH&amp;bvm=bv.68911936,d.ZWU&amp;psig=AFQjCNGPxpMbp59x5w514JUMuAxn-1g8XA&amp;ust=1402751044636291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nl/url?sa=i&amp;rct=j&amp;q=&amp;esrc=s&amp;frm=1&amp;source=images&amp;cd=&amp;cad=rja&amp;uact=8&amp;ved=0CAcQjRxqFQoTCNiL1OiL9scCFYRq2wodGPIN9Q&amp;url=http://www.savagechickens.com/tag/coping-skills&amp;psig=AFQjCNGWZPgs2KuOgB_CIY6hDPeqs0LbJA&amp;ust=14423051057886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https://www.google.nl/imgres?imgurl=https://diparenting101.files.wordpress.com/2012/03/coping.jpg&amp;imgrefurl=https://diparenting101.wordpress.com/&amp;docid=BkksKd65FcbgHM&amp;tbnid=kYk9IBCAM3yOVM:&amp;w=354&amp;h=500&amp;ei=tYP2VcKRO6Pa7ga3kp_QDw&amp;ved=0CAYQxiAwBGoVChMIgsD9mYz2xwIVI63bCh03yQf6&amp;iact=c&amp;ictx=1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LNvBvJ-F0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808838" cy="4752528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Century Gothic" pitchFamily="34" charset="0"/>
              </a:rPr>
              <a:t>Welkom</a:t>
            </a:r>
            <a:br>
              <a:rPr lang="en-US" sz="6000" dirty="0">
                <a:latin typeface="Century Gothic" pitchFamily="34" charset="0"/>
              </a:rPr>
            </a:br>
            <a:br>
              <a:rPr lang="en-US" sz="3600" dirty="0">
                <a:latin typeface="Century Gothic" pitchFamily="34" charset="0"/>
              </a:rPr>
            </a:br>
            <a:r>
              <a:rPr lang="en-US" sz="3600" dirty="0" err="1">
                <a:latin typeface="Century Gothic" pitchFamily="34" charset="0"/>
              </a:rPr>
              <a:t>Nascholing</a:t>
            </a:r>
            <a:r>
              <a:rPr lang="en-US" sz="3600" dirty="0">
                <a:latin typeface="Century Gothic" pitchFamily="34" charset="0"/>
              </a:rPr>
              <a:t> </a:t>
            </a:r>
            <a:br>
              <a:rPr lang="en-US" sz="3200" dirty="0">
                <a:latin typeface="Century Gothic" pitchFamily="34" charset="0"/>
              </a:rPr>
            </a:br>
            <a:r>
              <a:rPr lang="en-US" sz="3200" dirty="0">
                <a:latin typeface="Century Gothic" pitchFamily="34" charset="0"/>
              </a:rPr>
              <a:t>‘</a:t>
            </a:r>
            <a:r>
              <a:rPr lang="en-US" sz="2800" i="1" dirty="0" err="1">
                <a:latin typeface="Century Gothic" pitchFamily="34" charset="0"/>
              </a:rPr>
              <a:t>Poliklinische</a:t>
            </a:r>
            <a:r>
              <a:rPr lang="en-US" sz="2800" i="1" dirty="0">
                <a:latin typeface="Century Gothic" pitchFamily="34" charset="0"/>
              </a:rPr>
              <a:t> </a:t>
            </a:r>
            <a:r>
              <a:rPr lang="en-US" sz="2800" i="1" dirty="0" err="1">
                <a:latin typeface="Century Gothic" pitchFamily="34" charset="0"/>
              </a:rPr>
              <a:t>revalidatie</a:t>
            </a:r>
            <a:r>
              <a:rPr lang="en-US" sz="2800" i="1" dirty="0">
                <a:latin typeface="Century Gothic" pitchFamily="34" charset="0"/>
              </a:rPr>
              <a:t> in </a:t>
            </a:r>
            <a:r>
              <a:rPr lang="en-US" sz="2800" i="1" dirty="0" err="1">
                <a:latin typeface="Century Gothic" pitchFamily="34" charset="0"/>
              </a:rPr>
              <a:t>praktijk</a:t>
            </a:r>
            <a:r>
              <a:rPr lang="en-US" sz="2800" i="1" dirty="0">
                <a:latin typeface="Century Gothic" pitchFamily="34" charset="0"/>
              </a:rPr>
              <a:t>’</a:t>
            </a:r>
            <a:br>
              <a:rPr lang="en-US" sz="36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endParaRPr lang="nl-NL" sz="28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26E706-B03F-401E-A691-E98339AD6A34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Tussen de oren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E5E72-7154-4BC6-B742-213015401590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219700" y="1196975"/>
            <a:ext cx="30972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400" i="1" dirty="0">
                <a:solidFill>
                  <a:schemeClr val="accent3">
                    <a:lumMod val="75000"/>
                  </a:schemeClr>
                </a:solidFill>
              </a:rPr>
              <a:t>‘No pain, </a:t>
            </a:r>
            <a:r>
              <a:rPr lang="nl-NL" sz="2400" i="1" dirty="0" err="1">
                <a:solidFill>
                  <a:schemeClr val="accent3">
                    <a:lumMod val="75000"/>
                  </a:schemeClr>
                </a:solidFill>
              </a:rPr>
              <a:t>no</a:t>
            </a:r>
            <a:r>
              <a:rPr lang="nl-NL" sz="24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NL" sz="2400" i="1" dirty="0" err="1">
                <a:solidFill>
                  <a:schemeClr val="accent3">
                    <a:lumMod val="75000"/>
                  </a:schemeClr>
                </a:solidFill>
              </a:rPr>
              <a:t>brain</a:t>
            </a:r>
            <a:r>
              <a:rPr lang="nl-NL" sz="2400" i="1" dirty="0">
                <a:solidFill>
                  <a:schemeClr val="accent3">
                    <a:lumMod val="75000"/>
                  </a:schemeClr>
                </a:solidFill>
              </a:rPr>
              <a:t>’</a:t>
            </a: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8313" y="1916113"/>
            <a:ext cx="4608512" cy="273685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b="0" kern="0" dirty="0" err="1">
                <a:solidFill>
                  <a:schemeClr val="tx1"/>
                </a:solidFill>
                <a:ea typeface="+mn-ea"/>
                <a:cs typeface="+mn-cs"/>
              </a:rPr>
              <a:t>Basale</a:t>
            </a: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000" b="0" kern="0" dirty="0" err="1">
                <a:solidFill>
                  <a:schemeClr val="tx1"/>
                </a:solidFill>
                <a:ea typeface="+mn-ea"/>
                <a:cs typeface="+mn-cs"/>
              </a:rPr>
              <a:t>kennis</a:t>
            </a: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 van </a:t>
            </a:r>
            <a:r>
              <a:rPr lang="en-US" sz="2000" b="0" kern="0" dirty="0" err="1">
                <a:solidFill>
                  <a:schemeClr val="tx1"/>
                </a:solidFill>
                <a:ea typeface="+mn-ea"/>
                <a:cs typeface="+mn-cs"/>
              </a:rPr>
              <a:t>pijn</a:t>
            </a: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:</a:t>
            </a:r>
          </a:p>
          <a:p>
            <a:pPr marL="638176" lvl="1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en-US" sz="2000" b="0" kern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638176" lvl="1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b="0" kern="0" dirty="0" err="1">
                <a:solidFill>
                  <a:schemeClr val="tx1"/>
                </a:solidFill>
                <a:ea typeface="+mn-ea"/>
                <a:cs typeface="+mn-cs"/>
              </a:rPr>
              <a:t>Wat</a:t>
            </a: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 is het?</a:t>
            </a:r>
          </a:p>
          <a:p>
            <a:pPr marL="638176" lvl="1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Hoe </a:t>
            </a:r>
            <a:r>
              <a:rPr lang="en-US" sz="2000" b="0" kern="0" dirty="0" err="1">
                <a:solidFill>
                  <a:schemeClr val="tx1"/>
                </a:solidFill>
                <a:ea typeface="+mn-ea"/>
                <a:cs typeface="+mn-cs"/>
              </a:rPr>
              <a:t>ontstaat</a:t>
            </a:r>
            <a:r>
              <a:rPr lang="en-US" sz="2000" b="0" kern="0" dirty="0">
                <a:solidFill>
                  <a:schemeClr val="tx1"/>
                </a:solidFill>
                <a:ea typeface="+mn-ea"/>
                <a:cs typeface="+mn-cs"/>
              </a:rPr>
              <a:t> het?</a:t>
            </a:r>
          </a:p>
          <a:p>
            <a:pPr marL="638176" lvl="1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+mn-cs"/>
              </a:rPr>
              <a:t>Hoe werkt het?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1916832"/>
            <a:ext cx="1343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fbeelding 8" descr="Pijngewaard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844824"/>
            <a:ext cx="2629388" cy="44257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Acute en chronische pijn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06D34-6D92-4D9C-AEF7-8532CECC913A}" type="slidenum">
              <a:rPr lang="nl-NL" smtClean="0"/>
              <a:pPr>
                <a:defRPr/>
              </a:pPr>
              <a:t>11</a:t>
            </a:fld>
            <a:endParaRPr lang="nl-NL" dirty="0"/>
          </a:p>
        </p:txBody>
      </p:sp>
      <p:sp>
        <p:nvSpPr>
          <p:cNvPr id="12292" name="Tekstvak 5"/>
          <p:cNvSpPr txBox="1">
            <a:spLocks noChangeArrowheads="1"/>
          </p:cNvSpPr>
          <p:nvPr/>
        </p:nvSpPr>
        <p:spPr bwMode="auto">
          <a:xfrm>
            <a:off x="5651500" y="1773238"/>
            <a:ext cx="2881313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400" b="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</a:rPr>
              <a:t>Beleving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Interpretatie 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Cognities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Emoties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Ervaring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accent4"/>
                </a:solidFill>
              </a:rPr>
              <a:t> Cultuur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accent4"/>
                </a:solidFill>
              </a:rPr>
              <a:t> Opvoeding</a:t>
            </a:r>
            <a:br>
              <a:rPr lang="nl-NL" sz="2000" dirty="0">
                <a:solidFill>
                  <a:schemeClr val="tx1"/>
                </a:solidFill>
              </a:rPr>
            </a:br>
            <a:endParaRPr lang="nl-NL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</a:rPr>
              <a:t>Gedrag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Coping </a:t>
            </a:r>
            <a:r>
              <a:rPr lang="en-US" sz="2000" b="0" dirty="0" err="1">
                <a:solidFill>
                  <a:schemeClr val="tx1"/>
                </a:solidFill>
              </a:rPr>
              <a:t>stijl</a:t>
            </a:r>
            <a:endParaRPr lang="nl-NL" sz="2000" b="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nl-NL" sz="2000" b="0" dirty="0">
                <a:solidFill>
                  <a:schemeClr val="tx1"/>
                </a:solidFill>
              </a:rPr>
              <a:t>Context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Omgeving</a:t>
            </a:r>
            <a:endParaRPr lang="nl-NL" sz="2000" b="0" dirty="0">
              <a:solidFill>
                <a:schemeClr val="tx1"/>
              </a:solidFill>
            </a:endParaRPr>
          </a:p>
        </p:txBody>
      </p:sp>
      <p:pic>
        <p:nvPicPr>
          <p:cNvPr id="6" name="Afbeelding 5" descr="Pijnbelev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816"/>
            <a:ext cx="4248472" cy="3907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Centrale </a:t>
            </a:r>
            <a:r>
              <a:rPr lang="nl-NL" sz="3200" dirty="0" err="1">
                <a:latin typeface="Century Gothic" pitchFamily="34" charset="0"/>
              </a:rPr>
              <a:t>sensitisatie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518B0-EB13-470C-8450-61BCED049098}" type="slidenum">
              <a:rPr lang="nl-NL" smtClean="0"/>
              <a:pPr>
                <a:defRPr/>
              </a:pPr>
              <a:t>12</a:t>
            </a:fld>
            <a:endParaRPr lang="nl-NL" dirty="0"/>
          </a:p>
        </p:txBody>
      </p:sp>
      <p:pic>
        <p:nvPicPr>
          <p:cNvPr id="6" name="Afbeelding 5" descr="Sensitisat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556792"/>
            <a:ext cx="6774952" cy="488013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155679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nl-NL" sz="2400" b="0" dirty="0" err="1">
                <a:solidFill>
                  <a:schemeClr val="tx1"/>
                </a:solidFill>
              </a:rPr>
              <a:t>Hyperalgesie</a:t>
            </a:r>
            <a:endParaRPr lang="en-US" sz="24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Allodynie</a:t>
            </a:r>
            <a:endParaRPr lang="nl-NL" sz="2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688632" cy="457200"/>
          </a:xfrm>
        </p:spPr>
        <p:txBody>
          <a:bodyPr/>
          <a:lstStyle/>
          <a:p>
            <a:r>
              <a:rPr lang="nl-NL" sz="3200" dirty="0">
                <a:solidFill>
                  <a:schemeClr val="accent4"/>
                </a:solidFill>
                <a:latin typeface="Century Gothic" pitchFamily="34" charset="0"/>
              </a:rPr>
              <a:t>Aangeleerde pijn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518B0-EB13-470C-8450-61BCED049098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pic>
        <p:nvPicPr>
          <p:cNvPr id="13316" name="Afbeelding 4" descr="http://plzcdn.com/resize/500-500/upload/62dbdc10715d73b9fbbfdcda0a88848dT3BlcmFudGUgbGVlcmNpcmtlbC5wbmc=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692696"/>
            <a:ext cx="5876258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Afbeelding 5" descr="http://plzcdn.com/resize/500-500/upload/5fb37d5bbdbbae16dea2f3104d7f9439Tm94aXNjaGUgcHJpa2tlbCAtIFJlaW5mb3JjZW1lbnQucG5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330" y="3861048"/>
            <a:ext cx="6311670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71500"/>
            <a:ext cx="8208912" cy="985292"/>
          </a:xfrm>
        </p:spPr>
        <p:txBody>
          <a:bodyPr/>
          <a:lstStyle/>
          <a:p>
            <a:r>
              <a:rPr lang="nl-NL" dirty="0">
                <a:solidFill>
                  <a:schemeClr val="accent4"/>
                </a:solidFill>
                <a:latin typeface="Century Gothic" pitchFamily="34" charset="0"/>
              </a:rPr>
              <a:t>Een cognitief gedragsmatige </a:t>
            </a:r>
            <a:r>
              <a:rPr lang="nl-NL" dirty="0" err="1">
                <a:solidFill>
                  <a:schemeClr val="accent4"/>
                </a:solidFill>
                <a:latin typeface="Century Gothic" pitchFamily="34" charset="0"/>
              </a:rPr>
              <a:t>vrees-vermijdingsmodel</a:t>
            </a:r>
            <a:r>
              <a:rPr lang="nl-NL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br>
              <a:rPr lang="nl-NL" dirty="0"/>
            </a:br>
            <a:r>
              <a:rPr lang="nl-NL" sz="1400" dirty="0"/>
              <a:t>(</a:t>
            </a:r>
            <a:r>
              <a:rPr lang="nl-NL" sz="800" dirty="0" err="1">
                <a:latin typeface="Century Gothic" pitchFamily="34" charset="0"/>
              </a:rPr>
              <a:t>Vlaeyen</a:t>
            </a:r>
            <a:r>
              <a:rPr lang="nl-NL" sz="800" dirty="0">
                <a:latin typeface="Century Gothic" pitchFamily="34" charset="0"/>
              </a:rPr>
              <a:t> JWS &amp; </a:t>
            </a:r>
            <a:r>
              <a:rPr lang="nl-NL" sz="800" dirty="0" err="1">
                <a:latin typeface="Century Gothic" pitchFamily="34" charset="0"/>
              </a:rPr>
              <a:t>Linton</a:t>
            </a:r>
            <a:r>
              <a:rPr lang="nl-NL" sz="800" dirty="0">
                <a:latin typeface="Century Gothic" pitchFamily="34" charset="0"/>
              </a:rPr>
              <a:t> SJ. </a:t>
            </a:r>
            <a:r>
              <a:rPr lang="nl-NL" sz="800" dirty="0" err="1">
                <a:latin typeface="Century Gothic" pitchFamily="34" charset="0"/>
              </a:rPr>
              <a:t>Fear-avoidance</a:t>
            </a:r>
            <a:r>
              <a:rPr lang="nl-NL" sz="800" dirty="0">
                <a:latin typeface="Century Gothic" pitchFamily="34" charset="0"/>
              </a:rPr>
              <a:t> and </a:t>
            </a:r>
            <a:r>
              <a:rPr lang="nl-NL" sz="800" dirty="0" err="1">
                <a:latin typeface="Century Gothic" pitchFamily="34" charset="0"/>
              </a:rPr>
              <a:t>its</a:t>
            </a:r>
            <a:r>
              <a:rPr lang="nl-NL" sz="800" dirty="0">
                <a:latin typeface="Century Gothic" pitchFamily="34" charset="0"/>
              </a:rPr>
              <a:t> </a:t>
            </a:r>
            <a:r>
              <a:rPr lang="en-US" sz="800" dirty="0">
                <a:latin typeface="Century Gothic" pitchFamily="34" charset="0"/>
              </a:rPr>
              <a:t>consequences in chronic musculoskeletal pain: A state of the art. Pain 2000;85(3):317-332).</a:t>
            </a:r>
            <a:endParaRPr lang="nl-NL" sz="8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14</a:t>
            </a:fld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556792"/>
            <a:ext cx="7805563" cy="456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537648" cy="408012"/>
          </a:xfrm>
        </p:spPr>
        <p:txBody>
          <a:bodyPr/>
          <a:lstStyle/>
          <a:p>
            <a:r>
              <a:rPr lang="nl-NL" sz="3200" dirty="0" err="1">
                <a:latin typeface="Century Gothic" pitchFamily="34" charset="0"/>
              </a:rPr>
              <a:t>Neuroplasticiteit</a:t>
            </a:r>
            <a:r>
              <a:rPr lang="nl-NL" sz="3200" dirty="0">
                <a:latin typeface="Century Gothic" pitchFamily="34" charset="0"/>
              </a:rPr>
              <a:t> – verander je brein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A20A11-DD7F-470E-8F14-75B8B96C0AF9}" type="slidenum">
              <a:rPr lang="nl-NL" smtClean="0"/>
              <a:pPr>
                <a:defRPr/>
              </a:pPr>
              <a:t>15</a:t>
            </a:fld>
            <a:endParaRPr lang="nl-NL" dirty="0"/>
          </a:p>
        </p:txBody>
      </p:sp>
      <p:sp>
        <p:nvSpPr>
          <p:cNvPr id="14340" name="Tekstvak 3"/>
          <p:cNvSpPr txBox="1">
            <a:spLocks noChangeArrowheads="1"/>
          </p:cNvSpPr>
          <p:nvPr/>
        </p:nvSpPr>
        <p:spPr bwMode="auto">
          <a:xfrm>
            <a:off x="3995738" y="4437063"/>
            <a:ext cx="482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400"/>
              <a:t>Filmfragment: neuroplasticiteit</a:t>
            </a:r>
          </a:p>
        </p:txBody>
      </p:sp>
      <p:sp>
        <p:nvSpPr>
          <p:cNvPr id="14341" name="Rechthoek 4"/>
          <p:cNvSpPr>
            <a:spLocks noChangeArrowheads="1"/>
          </p:cNvSpPr>
          <p:nvPr/>
        </p:nvSpPr>
        <p:spPr bwMode="auto">
          <a:xfrm>
            <a:off x="4356100" y="5084763"/>
            <a:ext cx="3897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https://www.youtube.com/watch?v=ELpfYCZa87g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4342" name="Tekstvak 3"/>
          <p:cNvSpPr txBox="1">
            <a:spLocks noChangeArrowheads="1"/>
          </p:cNvSpPr>
          <p:nvPr/>
        </p:nvSpPr>
        <p:spPr bwMode="auto">
          <a:xfrm>
            <a:off x="611560" y="2060848"/>
            <a:ext cx="54006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400" b="0" dirty="0" err="1">
                <a:solidFill>
                  <a:schemeClr val="tx1"/>
                </a:solidFill>
              </a:rPr>
              <a:t>Her-train</a:t>
            </a:r>
            <a:r>
              <a:rPr lang="nl-NL" sz="2400" b="0" dirty="0">
                <a:solidFill>
                  <a:schemeClr val="tx1"/>
                </a:solidFill>
              </a:rPr>
              <a:t> het brein en dus de pijn:</a:t>
            </a:r>
            <a:endParaRPr lang="nl-NL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accent4"/>
                </a:solidFill>
              </a:rPr>
              <a:t> Beleving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accent4"/>
                </a:solidFill>
              </a:rPr>
              <a:t> Gedrag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accent4"/>
                </a:solidFill>
              </a:rPr>
              <a:t> Gewaarwording</a:t>
            </a: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700213"/>
            <a:ext cx="22574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Technieken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4B7268-7AF1-44BD-8C31-CC66B4C64D03}" type="slidenum">
              <a:rPr lang="nl-NL" smtClean="0"/>
              <a:pPr>
                <a:defRPr/>
              </a:pPr>
              <a:t>16</a:t>
            </a:fld>
            <a:endParaRPr lang="nl-NL" dirty="0"/>
          </a:p>
        </p:txBody>
      </p:sp>
      <p:sp>
        <p:nvSpPr>
          <p:cNvPr id="15364" name="Tekstvak 4"/>
          <p:cNvSpPr txBox="1">
            <a:spLocks noChangeArrowheads="1"/>
          </p:cNvSpPr>
          <p:nvPr/>
        </p:nvSpPr>
        <p:spPr bwMode="auto">
          <a:xfrm>
            <a:off x="900113" y="1412875"/>
            <a:ext cx="7272337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dirty="0">
                <a:solidFill>
                  <a:schemeClr val="tx1"/>
                </a:solidFill>
              </a:rPr>
              <a:t>Aandachtspunten bij anamnese: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nl-NL" sz="2000" b="0" dirty="0" err="1">
                <a:solidFill>
                  <a:schemeClr val="tx1"/>
                </a:solidFill>
              </a:rPr>
              <a:t>Bio-psychosociale</a:t>
            </a:r>
            <a:r>
              <a:rPr lang="nl-NL" sz="2000" b="0" dirty="0">
                <a:solidFill>
                  <a:schemeClr val="tx1"/>
                </a:solidFill>
              </a:rPr>
              <a:t> model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nl-NL" sz="2000" b="0" dirty="0">
                <a:solidFill>
                  <a:schemeClr val="accent4"/>
                </a:solidFill>
              </a:rPr>
              <a:t>Uitvragen cognities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De context van de klacht</a:t>
            </a:r>
            <a:br>
              <a:rPr lang="nl-NL" sz="2400" b="0" dirty="0">
                <a:solidFill>
                  <a:schemeClr val="tx1"/>
                </a:solidFill>
              </a:rPr>
            </a:br>
            <a:endParaRPr lang="nl-NL" sz="1400" b="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Aandachtspunten bij behandeling: 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nl-NL" sz="2000" b="0" dirty="0" err="1">
                <a:solidFill>
                  <a:schemeClr val="tx1"/>
                </a:solidFill>
              </a:rPr>
              <a:t>Bio-psychosociale</a:t>
            </a:r>
            <a:r>
              <a:rPr lang="nl-NL" sz="2000" b="0" dirty="0">
                <a:solidFill>
                  <a:schemeClr val="tx1"/>
                </a:solidFill>
              </a:rPr>
              <a:t> benadering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</a:t>
            </a:r>
            <a:r>
              <a:rPr lang="nl-NL" sz="2000" b="0" dirty="0">
                <a:solidFill>
                  <a:schemeClr val="accent4"/>
                </a:solidFill>
              </a:rPr>
              <a:t>Inzicht geven</a:t>
            </a:r>
            <a:r>
              <a:rPr lang="nl-NL" sz="2000" b="0" dirty="0">
                <a:solidFill>
                  <a:schemeClr val="tx1"/>
                </a:solidFill>
                <a:hlinkClick r:id="rId2"/>
              </a:rPr>
              <a:t> </a:t>
            </a:r>
            <a:r>
              <a:rPr lang="nl-NL" b="0" dirty="0">
                <a:solidFill>
                  <a:schemeClr val="tx1"/>
                </a:solidFill>
                <a:hlinkClick r:id="rId2"/>
              </a:rPr>
              <a:t>https://www.youtube.com/watch?v=9pFdTCLjEZo</a:t>
            </a:r>
            <a:endParaRPr lang="nl-NL" b="0" dirty="0">
              <a:solidFill>
                <a:schemeClr val="accent4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Uit de klacht, focus verleggen</a:t>
            </a:r>
          </a:p>
          <a:p>
            <a:pPr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Brein training; gebruik lichaam en geest</a:t>
            </a: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1484784"/>
            <a:ext cx="2222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016750" cy="457200"/>
          </a:xfrm>
        </p:spPr>
        <p:txBody>
          <a:bodyPr/>
          <a:lstStyle/>
          <a:p>
            <a:r>
              <a:rPr lang="nl-NL" sz="3200" dirty="0" err="1">
                <a:latin typeface="Century Gothic" pitchFamily="34" charset="0"/>
              </a:rPr>
              <a:t>Neuroplasticiteit-oefening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F1281-63EE-463B-8207-E0A89CE1B5C5}" type="slidenum">
              <a:rPr lang="nl-NL" smtClean="0"/>
              <a:pPr>
                <a:defRPr/>
              </a:pPr>
              <a:t>17</a:t>
            </a:fld>
            <a:endParaRPr lang="nl-NL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28775"/>
            <a:ext cx="77755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921797-4AEB-4745-9460-7C6DA716B69C}" type="slidenum">
              <a:rPr lang="nl-NL" smtClean="0"/>
              <a:pPr>
                <a:defRPr/>
              </a:pPr>
              <a:t>18</a:t>
            </a:fld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764704"/>
            <a:ext cx="4944000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5364088" y="515719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>
              <a:solidFill>
                <a:schemeClr val="accent4"/>
              </a:solidFill>
            </a:endParaRPr>
          </a:p>
          <a:p>
            <a:r>
              <a:rPr lang="nl-NL" sz="2000" dirty="0">
                <a:solidFill>
                  <a:schemeClr val="accent4"/>
                </a:solidFill>
              </a:rPr>
              <a:t>ZIJN ER VRAGEN?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900113" y="836613"/>
            <a:ext cx="7016750" cy="457200"/>
          </a:xfrm>
        </p:spPr>
        <p:txBody>
          <a:bodyPr/>
          <a:lstStyle/>
          <a:p>
            <a:r>
              <a:rPr lang="nl-NL" sz="3200" dirty="0">
                <a:solidFill>
                  <a:schemeClr val="tx1"/>
                </a:solidFill>
                <a:latin typeface="Century Gothic" pitchFamily="34" charset="0"/>
              </a:rPr>
              <a:t>Stress en stressregulatie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AF59B8-F55D-4FFB-9F55-70A6C6CBC499}" type="slidenum">
              <a:rPr lang="nl-NL" smtClean="0"/>
              <a:pPr>
                <a:defRPr/>
              </a:pPr>
              <a:t>19</a:t>
            </a:fld>
            <a:endParaRPr lang="nl-NL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5004048" y="1700808"/>
            <a:ext cx="3168352" cy="3384376"/>
          </a:xfrm>
          <a:prstGeom prst="rect">
            <a:avLst/>
          </a:prstGeom>
        </p:spPr>
        <p:txBody>
          <a:bodyPr/>
          <a:lstStyle/>
          <a:p>
            <a:pPr marL="182563" indent="-182563" algn="ctr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Gezond zijn/worden door het herkennen  van stress signalen en het kunnen omgaan met stress</a:t>
            </a:r>
          </a:p>
          <a:p>
            <a:pPr marL="182563" indent="-182563" algn="ctr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+mn-cs"/>
              </a:rPr>
              <a:t>= </a:t>
            </a:r>
          </a:p>
          <a:p>
            <a:pPr marL="182563" indent="-182563" algn="ctr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Klachten  </a:t>
            </a:r>
          </a:p>
          <a:p>
            <a:pPr marL="182563" indent="-182563" algn="ctr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verminderen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endParaRPr lang="nl-NL" sz="16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73126" y="1772816"/>
            <a:ext cx="319734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899592" y="58772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door Wiebke Zwerus, </a:t>
            </a:r>
            <a:r>
              <a:rPr lang="en-US" sz="1800" b="0" dirty="0" err="1">
                <a:solidFill>
                  <a:schemeClr val="tx1"/>
                </a:solidFill>
              </a:rPr>
              <a:t>psycholoog</a:t>
            </a:r>
            <a:r>
              <a:rPr lang="en-US" sz="1800" b="0" dirty="0">
                <a:solidFill>
                  <a:schemeClr val="tx1"/>
                </a:solidFill>
              </a:rPr>
              <a:t> - NIP</a:t>
            </a:r>
            <a:endParaRPr lang="nl-NL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93632" cy="457200"/>
          </a:xfrm>
        </p:spPr>
        <p:txBody>
          <a:bodyPr/>
          <a:lstStyle/>
          <a:p>
            <a:r>
              <a:rPr lang="en-US" sz="3200" dirty="0" err="1">
                <a:latin typeface="Century Gothic" pitchFamily="34" charset="0"/>
              </a:rPr>
              <a:t>Programma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EBE671-23D3-42A4-96B8-17D0A85E8864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11561" y="1628800"/>
            <a:ext cx="6840760" cy="403225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12.45 	Korte inleiding;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13.00	Chronisch pijn en </a:t>
            </a:r>
            <a:r>
              <a:rPr lang="nl-NL" sz="2000" b="0" kern="0" dirty="0" err="1">
                <a:solidFill>
                  <a:schemeClr val="tx1"/>
                </a:solidFill>
                <a:ea typeface="+mn-ea"/>
                <a:cs typeface="Arial" pitchFamily="34" charset="0"/>
              </a:rPr>
              <a:t>neuroplasticiteit</a:t>
            </a: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;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14.00	Stress en stressregulatie;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15.00	Pauze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15.15	Persoonlijkheid in relatie tot klachten;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16.15    </a:t>
            </a:r>
            <a:r>
              <a:rPr lang="nl-NL" sz="2000" b="0" kern="0" dirty="0" err="1">
                <a:solidFill>
                  <a:schemeClr val="accent4"/>
                </a:solidFill>
                <a:ea typeface="+mn-ea"/>
                <a:cs typeface="Arial" pitchFamily="34" charset="0"/>
              </a:rPr>
              <a:t>Copingstrategieën</a:t>
            </a:r>
            <a:r>
              <a:rPr lang="nl-NL" sz="20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 in relatie tot klachten;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17.00    Afsluiting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4856" cy="457200"/>
          </a:xfrm>
        </p:spPr>
        <p:txBody>
          <a:bodyPr/>
          <a:lstStyle/>
          <a:p>
            <a:br>
              <a:rPr lang="nl-NL" sz="3200" dirty="0">
                <a:latin typeface="Century Gothic" pitchFamily="34" charset="0"/>
              </a:rPr>
            </a:br>
            <a:br>
              <a:rPr lang="nl-NL" sz="3200" dirty="0">
                <a:latin typeface="Century Gothic" pitchFamily="34" charset="0"/>
              </a:rPr>
            </a:br>
            <a:br>
              <a:rPr lang="nl-NL" sz="3200" dirty="0">
                <a:latin typeface="Century Gothic" pitchFamily="34" charset="0"/>
              </a:rPr>
            </a:br>
            <a:r>
              <a:rPr lang="nl-NL" sz="3200" dirty="0">
                <a:latin typeface="Century Gothic" pitchFamily="34" charset="0"/>
              </a:rPr>
              <a:t>Stress en stressregulatie </a:t>
            </a:r>
            <a:br>
              <a:rPr lang="nl-NL" sz="3200" dirty="0">
                <a:latin typeface="Century Gothic" pitchFamily="34" charset="0"/>
              </a:rPr>
            </a:br>
            <a:r>
              <a:rPr lang="nl-NL" sz="3200" dirty="0">
                <a:latin typeface="Century Gothic" pitchFamily="34" charset="0"/>
              </a:rPr>
              <a:t>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20</a:t>
            </a:fld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827584" y="1772816"/>
            <a:ext cx="727280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Wat is stress?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Wat is onze reactie op stress?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Wanneer is stress </a:t>
            </a:r>
            <a:r>
              <a:rPr lang="nl-NL" sz="1800" b="0" dirty="0" err="1">
                <a:solidFill>
                  <a:schemeClr val="tx1"/>
                </a:solidFill>
              </a:rPr>
              <a:t>gezondheidsbevorderend</a:t>
            </a:r>
            <a:r>
              <a:rPr lang="nl-NL" sz="1800" b="0" dirty="0">
                <a:solidFill>
                  <a:schemeClr val="tx1"/>
                </a:solidFill>
              </a:rPr>
              <a:t> en wanneer  juist niet?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Wat zijn typische </a:t>
            </a:r>
            <a:r>
              <a:rPr lang="nl-NL" sz="1800" b="0" dirty="0" err="1">
                <a:solidFill>
                  <a:schemeClr val="tx1"/>
                </a:solidFill>
              </a:rPr>
              <a:t>stress-signalen</a:t>
            </a:r>
            <a:r>
              <a:rPr lang="nl-NL" sz="1800" b="0" dirty="0">
                <a:solidFill>
                  <a:schemeClr val="tx1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En dan? Stressregulatie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Relatie tussen klachten, gedrag, gevoel en gedachten – het cognitieve model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nl-NL" sz="1800" b="0" dirty="0">
                <a:solidFill>
                  <a:schemeClr val="tx1"/>
                </a:solidFill>
              </a:rPr>
              <a:t>Koppeling naar casus</a:t>
            </a:r>
          </a:p>
          <a:p>
            <a:pPr marL="228600" indent="-228600">
              <a:buAutoNum type="arabicParenR"/>
            </a:pPr>
            <a:endParaRPr lang="nl-NL" dirty="0"/>
          </a:p>
        </p:txBody>
      </p:sp>
      <p:pic>
        <p:nvPicPr>
          <p:cNvPr id="5" name="Afbeelding 4" descr="imagesRDAW34Y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764704"/>
            <a:ext cx="2562225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4657328" cy="457200"/>
          </a:xfrm>
        </p:spPr>
        <p:txBody>
          <a:bodyPr/>
          <a:lstStyle/>
          <a:p>
            <a:r>
              <a:rPr lang="nl-NL" sz="3200" dirty="0">
                <a:solidFill>
                  <a:schemeClr val="accent4"/>
                </a:solidFill>
                <a:latin typeface="Century Gothic" pitchFamily="34" charset="0"/>
              </a:rPr>
              <a:t>Wat is stress?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21</a:t>
            </a:fld>
            <a:endParaRPr lang="nl-NL" dirty="0"/>
          </a:p>
        </p:txBody>
      </p:sp>
      <p:pic>
        <p:nvPicPr>
          <p:cNvPr id="5" name="Afbeelding 4" descr="imagesGDJ1PK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76" y="2132857"/>
            <a:ext cx="2082159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4657328" cy="457200"/>
          </a:xfrm>
        </p:spPr>
        <p:txBody>
          <a:bodyPr/>
          <a:lstStyle/>
          <a:p>
            <a:r>
              <a:rPr lang="nl-NL" sz="3200" dirty="0">
                <a:solidFill>
                  <a:schemeClr val="accent4"/>
                </a:solidFill>
                <a:latin typeface="Century Gothic" pitchFamily="34" charset="0"/>
              </a:rPr>
              <a:t>Wat is stress?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22</a:t>
            </a:fld>
            <a:endParaRPr lang="nl-NL" dirty="0"/>
          </a:p>
        </p:txBody>
      </p:sp>
      <p:pic>
        <p:nvPicPr>
          <p:cNvPr id="5" name="Afbeelding 4" descr="imagesGDJ1PK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700808"/>
            <a:ext cx="2082159" cy="25922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5536" y="1556792"/>
            <a:ext cx="55446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0" dirty="0">
                <a:solidFill>
                  <a:schemeClr val="tx1"/>
                </a:solidFill>
              </a:rPr>
              <a:t>Omgeving: </a:t>
            </a:r>
          </a:p>
          <a:p>
            <a:pPr lvl="1">
              <a:buFont typeface="Arial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</a:rPr>
              <a:t> relaties; </a:t>
            </a:r>
          </a:p>
          <a:p>
            <a:pPr lvl="1">
              <a:buFont typeface="Arial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</a:rPr>
              <a:t> ervaren werkdruk; </a:t>
            </a:r>
          </a:p>
          <a:p>
            <a:pPr lvl="1">
              <a:buFont typeface="Arial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</a:rPr>
              <a:t> natuurcatastrofes;</a:t>
            </a:r>
          </a:p>
          <a:p>
            <a:pPr lvl="1">
              <a:buFont typeface="Arial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</a:rPr>
              <a:t> financiële problemen….</a:t>
            </a:r>
          </a:p>
          <a:p>
            <a:pPr>
              <a:buFontTx/>
              <a:buChar char="-"/>
            </a:pPr>
            <a:endParaRPr lang="nl-NL" sz="2000" b="0" dirty="0">
              <a:solidFill>
                <a:schemeClr val="tx1"/>
              </a:solidFill>
            </a:endParaRPr>
          </a:p>
          <a:p>
            <a:r>
              <a:rPr lang="nl-NL" sz="2000" b="0" dirty="0">
                <a:solidFill>
                  <a:schemeClr val="tx1"/>
                </a:solidFill>
              </a:rPr>
              <a:t>Reactie: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nl-NL" sz="1800" b="0" dirty="0">
                <a:solidFill>
                  <a:schemeClr val="tx1"/>
                </a:solidFill>
              </a:rPr>
              <a:t>coping; </a:t>
            </a:r>
          </a:p>
          <a:p>
            <a:pPr lvl="1">
              <a:buFont typeface="Arial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</a:rPr>
              <a:t> “ ik kan het niet aan” = controle kwijt</a:t>
            </a:r>
          </a:p>
          <a:p>
            <a:pPr>
              <a:buFontTx/>
              <a:buChar char="-"/>
            </a:pPr>
            <a:endParaRPr lang="nl-NL" sz="2000" b="0" dirty="0">
              <a:solidFill>
                <a:schemeClr val="tx1"/>
              </a:solidFill>
            </a:endParaRPr>
          </a:p>
          <a:p>
            <a:r>
              <a:rPr lang="nl-NL" sz="2000" b="0" dirty="0">
                <a:solidFill>
                  <a:schemeClr val="tx1"/>
                </a:solidFill>
              </a:rPr>
              <a:t>Gevolgen: </a:t>
            </a:r>
          </a:p>
          <a:p>
            <a:pPr lvl="1">
              <a:buFont typeface="Arial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</a:rPr>
              <a:t> uiteenlopende psychische en     lichamelijke gevolgen = klachten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1060450" y="571500"/>
            <a:ext cx="7016750" cy="841276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latin typeface="Century Gothic" pitchFamily="34" charset="0"/>
              </a:rPr>
              <a:t>Wat is onze reactie op stress?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3A880-26B8-4A54-B01C-968F9F450F1E}" type="slidenum">
              <a:rPr lang="nl-NL" smtClean="0"/>
              <a:pPr>
                <a:defRPr/>
              </a:pPr>
              <a:t>23</a:t>
            </a:fld>
            <a:endParaRPr lang="nl-NL" dirty="0"/>
          </a:p>
        </p:txBody>
      </p:sp>
      <p:pic>
        <p:nvPicPr>
          <p:cNvPr id="5" name="Afbeelding 4" descr="stressfysiologie_clip_image002_0000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88840"/>
            <a:ext cx="6450951" cy="3996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07704" y="1556792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0" dirty="0">
                <a:solidFill>
                  <a:schemeClr val="tx1"/>
                </a:solidFill>
              </a:rPr>
              <a:t>Automatische/onbewuste reactie: het autonome zenuwstelsel: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016750" cy="841276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latin typeface="Century Gothic" pitchFamily="34" charset="0"/>
              </a:rPr>
              <a:t>Wat is onze reactie op stress?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3A880-26B8-4A54-B01C-968F9F450F1E}" type="slidenum">
              <a:rPr lang="nl-NL" smtClean="0"/>
              <a:pPr>
                <a:defRPr/>
              </a:pPr>
              <a:t>24</a:t>
            </a:fld>
            <a:endParaRPr lang="nl-NL" dirty="0"/>
          </a:p>
        </p:txBody>
      </p:sp>
      <p:pic>
        <p:nvPicPr>
          <p:cNvPr id="5" name="Afbeelding 4" descr="stressfysiologie_clip_image002_0000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88840"/>
            <a:ext cx="5637313" cy="349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07704" y="1556792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Automatische/onbewuste reactie: het autonome zenuwstelsel: </a:t>
            </a:r>
          </a:p>
        </p:txBody>
      </p:sp>
      <p:pic>
        <p:nvPicPr>
          <p:cNvPr id="7" name="Afbeelding 6" descr="parasympatisch-en-sympatis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96752"/>
            <a:ext cx="7199385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571500"/>
            <a:ext cx="7393632" cy="913284"/>
          </a:xfrm>
        </p:spPr>
        <p:txBody>
          <a:bodyPr/>
          <a:lstStyle/>
          <a:p>
            <a:pPr marL="457200" indent="-457200" algn="ctr"/>
            <a:r>
              <a:rPr lang="nl-NL" sz="2800" dirty="0">
                <a:solidFill>
                  <a:schemeClr val="accent4"/>
                </a:solidFill>
                <a:latin typeface="Century Gothic" pitchFamily="34" charset="0"/>
              </a:rPr>
              <a:t>Wanneer is stress gezondheidsbevorderend- en wanneer  juist niet?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25</a:t>
            </a:fld>
            <a:endParaRPr lang="nl-NL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844824"/>
            <a:ext cx="5904517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571500"/>
            <a:ext cx="7393632" cy="913284"/>
          </a:xfrm>
        </p:spPr>
        <p:txBody>
          <a:bodyPr/>
          <a:lstStyle/>
          <a:p>
            <a:pPr marL="457200" indent="-457200" algn="ctr"/>
            <a:r>
              <a:rPr lang="nl-NL" sz="3200" dirty="0">
                <a:latin typeface="Century Gothic" pitchFamily="34" charset="0"/>
              </a:rPr>
              <a:t>Wanneer is stress gezondheidsbevorderend- en wanneer  juist niet?</a:t>
            </a:r>
            <a:endParaRPr lang="nl-NL" sz="32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26</a:t>
            </a:fld>
            <a:endParaRPr lang="nl-NL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0" y="1844824"/>
            <a:ext cx="5688501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IJL-OMLAAG 4"/>
          <p:cNvSpPr/>
          <p:nvPr/>
        </p:nvSpPr>
        <p:spPr bwMode="auto">
          <a:xfrm rot="2514176">
            <a:off x="6914249" y="1061561"/>
            <a:ext cx="1507173" cy="27409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Century Gothic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6" name="Tekstvak 5"/>
          <p:cNvSpPr txBox="1"/>
          <p:nvPr/>
        </p:nvSpPr>
        <p:spPr>
          <a:xfrm rot="18653224">
            <a:off x="6518594" y="198010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What</a:t>
            </a:r>
            <a:r>
              <a:rPr lang="nl-NL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happens?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016750" cy="457200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latin typeface="Century Gothic" pitchFamily="34" charset="0"/>
              </a:rPr>
              <a:t>Wat zijn typische </a:t>
            </a:r>
            <a:r>
              <a:rPr lang="nl-NL" sz="3200" dirty="0" err="1">
                <a:latin typeface="Century Gothic" pitchFamily="34" charset="0"/>
              </a:rPr>
              <a:t>stress-signalen</a:t>
            </a:r>
            <a:r>
              <a:rPr lang="nl-NL" sz="3200" dirty="0">
                <a:latin typeface="Century Gothic" pitchFamily="34" charset="0"/>
              </a:rPr>
              <a:t>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25313-C021-4736-9815-BA8204C386BF}" type="slidenum">
              <a:rPr lang="nl-NL" smtClean="0"/>
              <a:pPr>
                <a:defRPr/>
              </a:pPr>
              <a:t>27</a:t>
            </a:fld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684213" y="1773238"/>
            <a:ext cx="4032250" cy="280789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" name="Afbeelding 5" descr="lichaam%20geest%20emoties%20gedra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849779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016750" cy="457200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latin typeface="Century Gothic" pitchFamily="34" charset="0"/>
              </a:rPr>
              <a:t>Wat zijn typische </a:t>
            </a:r>
            <a:r>
              <a:rPr lang="nl-NL" sz="3200" dirty="0" err="1">
                <a:latin typeface="Century Gothic" pitchFamily="34" charset="0"/>
              </a:rPr>
              <a:t>stress-signalen</a:t>
            </a:r>
            <a:r>
              <a:rPr lang="nl-NL" sz="3200" dirty="0">
                <a:latin typeface="Century Gothic" pitchFamily="34" charset="0"/>
              </a:rPr>
              <a:t>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25313-C021-4736-9815-BA8204C386BF}" type="slidenum">
              <a:rPr lang="nl-NL" smtClean="0"/>
              <a:pPr>
                <a:defRPr/>
              </a:pPr>
              <a:t>28</a:t>
            </a:fld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684213" y="1773238"/>
            <a:ext cx="4032250" cy="280789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" name="Afbeelding 5" descr="lichaam%20geest%20emoties%20gedra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85" y="1891526"/>
            <a:ext cx="6980340" cy="4140000"/>
          </a:xfrm>
          <a:prstGeom prst="rect">
            <a:avLst/>
          </a:prstGeom>
        </p:spPr>
      </p:pic>
      <p:pic>
        <p:nvPicPr>
          <p:cNvPr id="39938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4149080"/>
            <a:ext cx="306376" cy="417785"/>
          </a:xfrm>
          <a:prstGeom prst="rect">
            <a:avLst/>
          </a:prstGeom>
          <a:noFill/>
        </p:spPr>
      </p:pic>
      <p:pic>
        <p:nvPicPr>
          <p:cNvPr id="9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437112"/>
            <a:ext cx="306376" cy="417785"/>
          </a:xfrm>
          <a:prstGeom prst="rect">
            <a:avLst/>
          </a:prstGeom>
          <a:noFill/>
        </p:spPr>
      </p:pic>
      <p:pic>
        <p:nvPicPr>
          <p:cNvPr id="10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3212976"/>
            <a:ext cx="306376" cy="417785"/>
          </a:xfrm>
          <a:prstGeom prst="rect">
            <a:avLst/>
          </a:prstGeom>
          <a:noFill/>
        </p:spPr>
      </p:pic>
      <p:pic>
        <p:nvPicPr>
          <p:cNvPr id="11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2780928"/>
            <a:ext cx="306376" cy="417785"/>
          </a:xfrm>
          <a:prstGeom prst="rect">
            <a:avLst/>
          </a:prstGeom>
          <a:noFill/>
        </p:spPr>
      </p:pic>
      <p:pic>
        <p:nvPicPr>
          <p:cNvPr id="12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2132856"/>
            <a:ext cx="306376" cy="417785"/>
          </a:xfrm>
          <a:prstGeom prst="rect">
            <a:avLst/>
          </a:prstGeom>
          <a:noFill/>
        </p:spPr>
      </p:pic>
      <p:pic>
        <p:nvPicPr>
          <p:cNvPr id="13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2564904"/>
            <a:ext cx="306376" cy="417785"/>
          </a:xfrm>
          <a:prstGeom prst="rect">
            <a:avLst/>
          </a:prstGeom>
          <a:noFill/>
        </p:spPr>
      </p:pic>
      <p:pic>
        <p:nvPicPr>
          <p:cNvPr id="14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3933056"/>
            <a:ext cx="306376" cy="417785"/>
          </a:xfrm>
          <a:prstGeom prst="rect">
            <a:avLst/>
          </a:prstGeom>
          <a:noFill/>
        </p:spPr>
      </p:pic>
      <p:pic>
        <p:nvPicPr>
          <p:cNvPr id="15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4221088"/>
            <a:ext cx="306376" cy="417785"/>
          </a:xfrm>
          <a:prstGeom prst="rect">
            <a:avLst/>
          </a:prstGeom>
          <a:noFill/>
        </p:spPr>
      </p:pic>
      <p:pic>
        <p:nvPicPr>
          <p:cNvPr id="17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4725144"/>
            <a:ext cx="306376" cy="417785"/>
          </a:xfrm>
          <a:prstGeom prst="rect">
            <a:avLst/>
          </a:prstGeom>
          <a:noFill/>
        </p:spPr>
      </p:pic>
      <p:pic>
        <p:nvPicPr>
          <p:cNvPr id="16" name="Picture 2" descr="C:\Users\wzw.DBC-AD.014\AppData\Local\Microsoft\Windows\Temporary Internet Files\Content.IE5\5KY7GWI0\Vraagteken[1]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476672"/>
            <a:ext cx="5306406" cy="7236000"/>
          </a:xfrm>
          <a:prstGeom prst="rect">
            <a:avLst/>
          </a:prstGeom>
          <a:noFill/>
        </p:spPr>
      </p:pic>
      <p:sp>
        <p:nvSpPr>
          <p:cNvPr id="18" name="Tekstvak 17"/>
          <p:cNvSpPr txBox="1"/>
          <p:nvPr/>
        </p:nvSpPr>
        <p:spPr>
          <a:xfrm>
            <a:off x="2411760" y="342900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tx1"/>
                </a:solidFill>
              </a:rPr>
              <a:t>WAAROM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016750" cy="457200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latin typeface="Century Gothic" pitchFamily="34" charset="0"/>
              </a:rPr>
              <a:t>En dan? Stressregulatie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FFD98-84DB-4BA6-9E32-F15C480C6DAA}" type="slidenum">
              <a:rPr lang="nl-NL" smtClean="0"/>
              <a:pPr>
                <a:defRPr/>
              </a:pPr>
              <a:t>29</a:t>
            </a:fld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95536" y="2276872"/>
            <a:ext cx="7272808" cy="3456384"/>
          </a:xfrm>
          <a:prstGeom prst="rect">
            <a:avLst/>
          </a:prstGeom>
        </p:spPr>
        <p:txBody>
          <a:bodyPr/>
          <a:lstStyle/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Inzicht in eigen doen en denken</a:t>
            </a:r>
            <a:b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- en de gevolgen hiervan</a:t>
            </a:r>
          </a:p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Veranderbereidheid</a:t>
            </a:r>
          </a:p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Implementeren van nieuwe inzichten/nieuw gedrag</a:t>
            </a:r>
            <a:b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= stressregulatie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93632" cy="457200"/>
          </a:xfrm>
        </p:spPr>
        <p:txBody>
          <a:bodyPr/>
          <a:lstStyle/>
          <a:p>
            <a:r>
              <a:rPr lang="en-US" sz="3200" dirty="0" err="1">
                <a:latin typeface="Century Gothic" pitchFamily="34" charset="0"/>
              </a:rPr>
              <a:t>Inleiding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EBE671-23D3-42A4-96B8-17D0A85E8864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11561" y="1628800"/>
            <a:ext cx="6840760" cy="403225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763961" y="1781200"/>
            <a:ext cx="6840760" cy="403225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Chronische pijn en functioneren: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Hoe doen wij dat?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Tx/>
              <a:buChar char="-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Casus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Tx/>
              <a:buChar char="-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4 tools 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Tx/>
              <a:buChar char="-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Samenvatting en conclusie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900113" y="836613"/>
            <a:ext cx="7016750" cy="457200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nl-NL" sz="3200" dirty="0">
                <a:solidFill>
                  <a:schemeClr val="accent4"/>
                </a:solidFill>
                <a:latin typeface="Century Gothic" pitchFamily="34" charset="0"/>
              </a:rPr>
              <a:t>En dan? Stressregulatie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FFD98-84DB-4BA6-9E32-F15C480C6DAA}" type="slidenum">
              <a:rPr lang="nl-NL" smtClean="0"/>
              <a:pPr>
                <a:defRPr/>
              </a:pPr>
              <a:t>30</a:t>
            </a:fld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95536" y="2276872"/>
            <a:ext cx="7272808" cy="3456384"/>
          </a:xfrm>
          <a:prstGeom prst="rect">
            <a:avLst/>
          </a:prstGeom>
        </p:spPr>
        <p:txBody>
          <a:bodyPr/>
          <a:lstStyle/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Inzicht in eigen doen en denken</a:t>
            </a:r>
            <a:b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- en de gevolgen hiervan</a:t>
            </a:r>
          </a:p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Veranderbereidheid</a:t>
            </a:r>
          </a:p>
          <a:p>
            <a:pPr marL="457200" indent="-457200" eaLnBrk="0" hangingPunct="0">
              <a:lnSpc>
                <a:spcPct val="150000"/>
              </a:lnSpc>
              <a:spcAft>
                <a:spcPts val="300"/>
              </a:spcAft>
              <a:buFont typeface="+mj-lt"/>
              <a:buAutoNum type="arabicParenR"/>
              <a:defRPr/>
            </a:pPr>
            <a:r>
              <a:rPr lang="nl-NL" sz="2000" b="0" kern="0" dirty="0">
                <a:solidFill>
                  <a:schemeClr val="tx1"/>
                </a:solidFill>
                <a:ea typeface="+mn-ea"/>
                <a:cs typeface="+mn-cs"/>
              </a:rPr>
              <a:t>Implementeren van nieuwe inzichten/nieuw gedrag</a:t>
            </a:r>
            <a:br>
              <a:rPr lang="nl-NL" sz="2400" b="0" kern="0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nl-NL" sz="2400" b="0" kern="0" dirty="0">
                <a:solidFill>
                  <a:schemeClr val="tx1"/>
                </a:solidFill>
                <a:ea typeface="+mn-ea"/>
                <a:cs typeface="+mn-cs"/>
              </a:rPr>
              <a:t>= stressregulatie</a:t>
            </a:r>
          </a:p>
        </p:txBody>
      </p:sp>
      <p:pic>
        <p:nvPicPr>
          <p:cNvPr id="7" name="Afbeelding 6" descr="imagesT0NOT0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692696"/>
            <a:ext cx="2191794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199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31</a:t>
            </a:fld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827584" y="1556792"/>
            <a:ext cx="73448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0" dirty="0"/>
              <a:t> </a:t>
            </a:r>
            <a:br>
              <a:rPr lang="nl-NL" b="0" dirty="0"/>
            </a:br>
            <a:endParaRPr lang="nl-NL" b="0" dirty="0"/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r>
              <a:rPr lang="nl-NL" b="0" dirty="0"/>
              <a:t> </a:t>
            </a:r>
          </a:p>
          <a:p>
            <a:endParaRPr lang="nl-NL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b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nl-NL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BA 2 terugval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 </a:t>
            </a:r>
            <a:r>
              <a:rPr kumimoji="0" lang="nl-NL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</a:t>
            </a:r>
            <a:r>
              <a:rPr kumimoji="0" lang="nl-NL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             </a:t>
            </a:r>
            <a:r>
              <a:rPr kumimoji="0" 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Segoe UI" pitchFamily="34" charset="0"/>
              </a:rPr>
              <a:t> </a:t>
            </a:r>
            <a:endParaRPr kumimoji="0" lang="nl-N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0962" name="AutoShape 2" descr="Textfeld"/>
          <p:cNvSpPr>
            <a:spLocks noChangeAspect="1" noChangeArrowheads="1"/>
          </p:cNvSpPr>
          <p:nvPr/>
        </p:nvSpPr>
        <p:spPr bwMode="auto">
          <a:xfrm>
            <a:off x="20638" y="-128746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3" name="AutoShape 3" descr="Textfeld"/>
          <p:cNvSpPr>
            <a:spLocks noChangeAspect="1" noChangeArrowheads="1"/>
          </p:cNvSpPr>
          <p:nvPr/>
        </p:nvSpPr>
        <p:spPr bwMode="auto">
          <a:xfrm>
            <a:off x="20638" y="-6619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4" name="AutoShape 4" descr="Textfeld"/>
          <p:cNvSpPr>
            <a:spLocks noChangeAspect="1" noChangeArrowheads="1"/>
          </p:cNvSpPr>
          <p:nvPr/>
        </p:nvSpPr>
        <p:spPr bwMode="auto">
          <a:xfrm>
            <a:off x="20638" y="-37306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5" name="AutoShape 5" descr="Form"/>
          <p:cNvSpPr>
            <a:spLocks noChangeAspect="1" noChangeArrowheads="1"/>
          </p:cNvSpPr>
          <p:nvPr/>
        </p:nvSpPr>
        <p:spPr bwMode="auto">
          <a:xfrm>
            <a:off x="20638" y="-841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6" name="AutoShape 6" descr="Form"/>
          <p:cNvSpPr>
            <a:spLocks noChangeAspect="1" noChangeArrowheads="1"/>
          </p:cNvSpPr>
          <p:nvPr/>
        </p:nvSpPr>
        <p:spPr bwMode="auto">
          <a:xfrm>
            <a:off x="20638" y="70961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7" name="AutoShape 7" descr="Form"/>
          <p:cNvSpPr>
            <a:spLocks noChangeAspect="1" noChangeArrowheads="1"/>
          </p:cNvSpPr>
          <p:nvPr/>
        </p:nvSpPr>
        <p:spPr bwMode="auto">
          <a:xfrm>
            <a:off x="20638" y="9985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968" name="AutoShape 8" descr="Textfeld"/>
          <p:cNvSpPr>
            <a:spLocks noChangeAspect="1" noChangeArrowheads="1"/>
          </p:cNvSpPr>
          <p:nvPr/>
        </p:nvSpPr>
        <p:spPr bwMode="auto">
          <a:xfrm>
            <a:off x="20638" y="179228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404664"/>
            <a:ext cx="2999191" cy="58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060450" y="476672"/>
            <a:ext cx="7255966" cy="1224136"/>
          </a:xfrm>
        </p:spPr>
        <p:txBody>
          <a:bodyPr/>
          <a:lstStyle/>
          <a:p>
            <a:r>
              <a:rPr lang="nl-NL" sz="3200" dirty="0" err="1">
                <a:latin typeface="Century Gothic" pitchFamily="34" charset="0"/>
              </a:rPr>
              <a:t>Stressregulatiemanieren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51160E-DA25-4884-B5E3-1BD5033B7C59}" type="slidenum">
              <a:rPr lang="nl-NL" smtClean="0"/>
              <a:pPr>
                <a:defRPr/>
              </a:pPr>
              <a:t>32</a:t>
            </a:fld>
            <a:endParaRPr lang="nl-NL" dirty="0"/>
          </a:p>
        </p:txBody>
      </p:sp>
      <p:pic>
        <p:nvPicPr>
          <p:cNvPr id="5" name="Afbeelding 4" descr="schema-mindfulness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28800"/>
            <a:ext cx="7029450" cy="4762500"/>
          </a:xfrm>
          <a:prstGeom prst="rect">
            <a:avLst/>
          </a:prstGeom>
        </p:spPr>
      </p:pic>
      <p:pic>
        <p:nvPicPr>
          <p:cNvPr id="6" name="Afbeelding 5" descr="images6YDFV4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556792"/>
            <a:ext cx="1368152" cy="17084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060450" y="476672"/>
            <a:ext cx="7255966" cy="1224136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Stressregulatie – gedrag: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51160E-DA25-4884-B5E3-1BD5033B7C59}" type="slidenum">
              <a:rPr lang="nl-NL" smtClean="0"/>
              <a:pPr>
                <a:defRPr/>
              </a:pPr>
              <a:t>33</a:t>
            </a:fld>
            <a:endParaRPr lang="nl-NL" dirty="0"/>
          </a:p>
        </p:txBody>
      </p:sp>
      <p:pic>
        <p:nvPicPr>
          <p:cNvPr id="7" name="Afbeelding 6" descr="stress-less-mind-map-2000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3"/>
            <a:ext cx="6905503" cy="489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34</a:t>
            </a:fld>
            <a:endParaRPr lang="nl-NL" dirty="0"/>
          </a:p>
        </p:txBody>
      </p:sp>
      <p:pic>
        <p:nvPicPr>
          <p:cNvPr id="4" name="Afbeelding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1790700" cy="1790700"/>
          </a:xfrm>
          <a:prstGeom prst="rect">
            <a:avLst/>
          </a:prstGeom>
        </p:spPr>
      </p:pic>
      <p:pic>
        <p:nvPicPr>
          <p:cNvPr id="5" name="Afbeelding 4" descr="bal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492896"/>
            <a:ext cx="3329849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3600" dirty="0">
              <a:solidFill>
                <a:schemeClr val="accent4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en-US" sz="3600" dirty="0">
              <a:solidFill>
                <a:schemeClr val="accent4"/>
              </a:solidFill>
              <a:latin typeface="Century Gothic" pitchFamily="34" charset="0"/>
            </a:endParaRPr>
          </a:p>
          <a:p>
            <a:pPr algn="ctr">
              <a:buNone/>
            </a:pPr>
            <a:r>
              <a:rPr lang="en-US" sz="5400" b="1" dirty="0">
                <a:solidFill>
                  <a:schemeClr val="accent4"/>
                </a:solidFill>
                <a:latin typeface="Century Gothic" pitchFamily="34" charset="0"/>
              </a:rPr>
              <a:t>PAUZE</a:t>
            </a:r>
            <a:endParaRPr lang="nl-NL" sz="5400" b="1" dirty="0">
              <a:solidFill>
                <a:schemeClr val="accent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MBTI in de revalidatiezorg</a:t>
            </a:r>
          </a:p>
        </p:txBody>
      </p:sp>
      <p:sp>
        <p:nvSpPr>
          <p:cNvPr id="26627" name="Rechthoek 3"/>
          <p:cNvSpPr>
            <a:spLocks noChangeArrowheads="1"/>
          </p:cNvSpPr>
          <p:nvPr/>
        </p:nvSpPr>
        <p:spPr bwMode="auto">
          <a:xfrm>
            <a:off x="539552" y="5085184"/>
            <a:ext cx="8262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nl-NL" sz="2400" b="0" i="1" dirty="0">
                <a:solidFill>
                  <a:schemeClr val="accent4"/>
                </a:solidFill>
              </a:rPr>
              <a:t>“De kunst van gezond zijn begint vanuit de kracht van de authenticiteit van ieder mens.”                        </a:t>
            </a:r>
            <a:r>
              <a:rPr lang="nl-NL" altLang="nl-NL" sz="1400" b="0" i="1" dirty="0">
                <a:solidFill>
                  <a:schemeClr val="accent6"/>
                </a:solidFill>
              </a:rPr>
              <a:t>SOCRATES</a:t>
            </a:r>
            <a:endParaRPr lang="nl-NL" altLang="nl-NL" sz="1400" b="0" dirty="0">
              <a:solidFill>
                <a:schemeClr val="accent6"/>
              </a:solidFill>
            </a:endParaRPr>
          </a:p>
        </p:txBody>
      </p:sp>
      <p:sp>
        <p:nvSpPr>
          <p:cNvPr id="26628" name="AutoShape 15" descr="Sven_Kramer_.jpg"/>
          <p:cNvSpPr>
            <a:spLocks noChangeAspect="1" noChangeArrowheads="1"/>
          </p:cNvSpPr>
          <p:nvPr/>
        </p:nvSpPr>
        <p:spPr bwMode="auto">
          <a:xfrm>
            <a:off x="52197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nl-NL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2051" descr="http://www.nacentralohio.com/wp-content/uploads/2012/12/Feature_1212_GroupOfPeo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628800"/>
            <a:ext cx="4540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2339752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Door Carla Koster, GZ </a:t>
            </a:r>
            <a:r>
              <a:rPr lang="en-US" sz="1800" b="0" dirty="0" err="1">
                <a:solidFill>
                  <a:schemeClr val="tx1"/>
                </a:solidFill>
              </a:rPr>
              <a:t>psycholoog</a:t>
            </a:r>
            <a:r>
              <a:rPr lang="en-US" sz="1800" b="0" dirty="0">
                <a:solidFill>
                  <a:schemeClr val="tx1"/>
                </a:solidFill>
              </a:rPr>
              <a:t>  </a:t>
            </a:r>
            <a:endParaRPr lang="nl-NL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899592" y="1484784"/>
            <a:ext cx="7016750" cy="457200"/>
          </a:xfrm>
        </p:spPr>
        <p:txBody>
          <a:bodyPr/>
          <a:lstStyle/>
          <a:p>
            <a:r>
              <a:rPr lang="nl-NL" altLang="nl-NL" sz="3200" dirty="0" err="1">
                <a:solidFill>
                  <a:schemeClr val="accent4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M</a:t>
            </a:r>
            <a:r>
              <a:rPr lang="nl-NL" altLang="nl-NL" sz="3200" dirty="0" err="1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yers-</a:t>
            </a:r>
            <a:r>
              <a:rPr lang="nl-NL" altLang="nl-NL" sz="3200" dirty="0" err="1">
                <a:solidFill>
                  <a:schemeClr val="accent4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B</a:t>
            </a:r>
            <a:r>
              <a:rPr lang="nl-NL" altLang="nl-NL" sz="3200" dirty="0" err="1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riggs</a:t>
            </a:r>
            <a:r>
              <a:rPr lang="nl-NL" altLang="nl-NL" sz="3200" dirty="0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nl-NL" altLang="nl-NL" sz="3200" dirty="0">
                <a:solidFill>
                  <a:schemeClr val="accent4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T</a:t>
            </a:r>
            <a:r>
              <a:rPr lang="nl-NL" altLang="nl-NL" sz="3200" dirty="0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ype </a:t>
            </a:r>
            <a:r>
              <a:rPr lang="nl-NL" altLang="nl-NL" sz="3200" dirty="0">
                <a:solidFill>
                  <a:schemeClr val="accent4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I</a:t>
            </a:r>
            <a:r>
              <a:rPr lang="nl-NL" altLang="nl-NL" sz="3200" dirty="0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ndicator</a:t>
            </a:r>
            <a:endParaRPr lang="en-US" altLang="nl-NL" sz="3200" dirty="0"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8675" name="Picture 9" descr="http://t0.gstatic.com/images?q=tbn:ANd9GcSs3pI4aB9oRXsguyLmHx0YakvBa4DuF4AK-I9q2ya7NEEIQTu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3861048"/>
            <a:ext cx="15224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https://encrypted-tbn2.gstatic.com/images?q=tbn:ANd9GcTO4Ku57a6KSHD_stRK46f_FrVbFqP6zPU5ZyEHt7VFllAtvbCl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088" y="3861048"/>
            <a:ext cx="3371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 flipH="1">
            <a:off x="5292080" y="2204864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0" dirty="0">
                <a:solidFill>
                  <a:schemeClr val="accent4"/>
                </a:solidFill>
              </a:rPr>
              <a:t>Ontwikkeld door Katharina Cook </a:t>
            </a:r>
            <a:r>
              <a:rPr lang="nl-NL" sz="2000" b="0" dirty="0" err="1">
                <a:solidFill>
                  <a:schemeClr val="accent4"/>
                </a:solidFill>
              </a:rPr>
              <a:t>Briggs</a:t>
            </a:r>
            <a:r>
              <a:rPr lang="nl-NL" sz="2000" b="0" dirty="0">
                <a:solidFill>
                  <a:schemeClr val="accent4"/>
                </a:solidFill>
              </a:rPr>
              <a:t> en haar dochter Isabel </a:t>
            </a:r>
            <a:r>
              <a:rPr lang="nl-NL" sz="2000" b="0" dirty="0" err="1">
                <a:solidFill>
                  <a:schemeClr val="accent4"/>
                </a:solidFill>
              </a:rPr>
              <a:t>Briggs</a:t>
            </a:r>
            <a:r>
              <a:rPr lang="nl-NL" sz="2000" b="0" dirty="0">
                <a:solidFill>
                  <a:schemeClr val="accent4"/>
                </a:solidFill>
              </a:rPr>
              <a:t> </a:t>
            </a:r>
            <a:r>
              <a:rPr lang="nl-NL" sz="2000" b="0" dirty="0" err="1">
                <a:solidFill>
                  <a:schemeClr val="accent4"/>
                </a:solidFill>
              </a:rPr>
              <a:t>Myers</a:t>
            </a:r>
            <a:endParaRPr lang="nl-NL" sz="2000" b="0" dirty="0">
              <a:solidFill>
                <a:schemeClr val="accent4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55576" y="2204864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0" dirty="0" err="1">
                <a:solidFill>
                  <a:schemeClr val="tx1"/>
                </a:solidFill>
              </a:rPr>
              <a:t>Jung</a:t>
            </a:r>
            <a:r>
              <a:rPr lang="nl-NL" sz="2000" b="0" dirty="0">
                <a:solidFill>
                  <a:schemeClr val="tx1"/>
                </a:solidFill>
              </a:rPr>
              <a:t>`s hypothese was dat willekeurig lijkend gedrag een onderliggende structuur kent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016750" cy="457200"/>
          </a:xfrm>
        </p:spPr>
        <p:txBody>
          <a:bodyPr/>
          <a:lstStyle/>
          <a:p>
            <a:r>
              <a:rPr lang="nl-NL" altLang="nl-NL" sz="3200" dirty="0" err="1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Myers-Briggs</a:t>
            </a:r>
            <a:r>
              <a:rPr lang="nl-NL" altLang="nl-NL" sz="3200" dirty="0">
                <a:solidFill>
                  <a:schemeClr val="tx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Type Indicato</a:t>
            </a:r>
            <a:r>
              <a:rPr lang="nl-NL" altLang="nl-NL" sz="3200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r</a:t>
            </a:r>
            <a:endParaRPr lang="en-US" altLang="nl-NL" sz="3200" dirty="0"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8675" name="Picture 9" descr="http://t0.gstatic.com/images?q=tbn:ANd9GcSs3pI4aB9oRXsguyLmHx0YakvBa4DuF4AK-I9q2ya7NEEIQTu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3613" y="4260850"/>
            <a:ext cx="15224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https://encrypted-tbn2.gstatic.com/images?q=tbn:ANd9GcTO4Ku57a6KSHD_stRK46f_FrVbFqP6zPU5ZyEHt7VFllAtvbCl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1763" y="4260850"/>
            <a:ext cx="3371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83568" y="1628800"/>
            <a:ext cx="799212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8513" lvl="1" indent="-342900" algn="just">
              <a:buFontTx/>
              <a:buChar char="-"/>
              <a:defRPr/>
            </a:pPr>
            <a:endParaRPr lang="nl-NL" sz="2000" b="0" dirty="0">
              <a:solidFill>
                <a:schemeClr val="accent4"/>
              </a:solidFill>
            </a:endParaRPr>
          </a:p>
          <a:p>
            <a:pPr marL="798513" lvl="1" indent="-342900" algn="just">
              <a:buFontTx/>
              <a:buChar char="-"/>
              <a:defRPr/>
            </a:pPr>
            <a:endParaRPr lang="nl-NL" sz="2000" b="0" dirty="0">
              <a:solidFill>
                <a:schemeClr val="accent4"/>
              </a:solidFill>
            </a:endParaRPr>
          </a:p>
          <a:p>
            <a:pPr marL="798513" lvl="1" indent="-342900" algn="just">
              <a:buFontTx/>
              <a:buChar char="-"/>
              <a:defRPr/>
            </a:pPr>
            <a:r>
              <a:rPr lang="nl-NL" sz="2000" b="0" dirty="0">
                <a:solidFill>
                  <a:schemeClr val="accent4"/>
                </a:solidFill>
              </a:rPr>
              <a:t>Wereldwijd meest gebruikt.</a:t>
            </a:r>
          </a:p>
          <a:p>
            <a:pPr lvl="1" indent="0" algn="just">
              <a:defRPr/>
            </a:pPr>
            <a:endParaRPr lang="nl-NL" sz="2000" b="0" dirty="0">
              <a:solidFill>
                <a:schemeClr val="accent4"/>
              </a:solidFill>
            </a:endParaRPr>
          </a:p>
          <a:p>
            <a:pPr marL="798513" lvl="1" indent="-342900" algn="just">
              <a:buFontTx/>
              <a:buChar char="-"/>
              <a:defRPr/>
            </a:pPr>
            <a:r>
              <a:rPr lang="nl-NL" sz="2000" b="0" dirty="0">
                <a:solidFill>
                  <a:schemeClr val="tx1"/>
                </a:solidFill>
              </a:rPr>
              <a:t>Gewaardeerd om de positieve manier waarop verschillen in kaart worden gebracht</a:t>
            </a:r>
            <a:r>
              <a:rPr lang="nl-NL" sz="2400" b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lvl="1" indent="0" algn="just">
              <a:defRPr/>
            </a:pPr>
            <a:endParaRPr lang="nl-NL" sz="2400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948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Doel MBTI binnen revalidatie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11188" y="1484313"/>
            <a:ext cx="338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altLang="nl-NL"/>
          </a:p>
        </p:txBody>
      </p:sp>
      <p:sp>
        <p:nvSpPr>
          <p:cNvPr id="2" name="Rechthoek 1"/>
          <p:cNvSpPr/>
          <p:nvPr/>
        </p:nvSpPr>
        <p:spPr>
          <a:xfrm>
            <a:off x="467544" y="1844823"/>
            <a:ext cx="763346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tx1"/>
                </a:solidFill>
              </a:rPr>
              <a:t>zelfinzicht te vergroten; </a:t>
            </a:r>
            <a:br>
              <a:rPr lang="nl-NL" sz="2000" b="0" dirty="0">
                <a:solidFill>
                  <a:schemeClr val="tx1"/>
                </a:solidFill>
              </a:rPr>
            </a:br>
            <a:endParaRPr lang="nl-NL" sz="2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accent4"/>
                </a:solidFill>
              </a:rPr>
              <a:t>meer zicht te verwerven in motivaties; </a:t>
            </a:r>
            <a:br>
              <a:rPr lang="nl-NL" sz="2000" b="0" dirty="0">
                <a:solidFill>
                  <a:schemeClr val="accent4"/>
                </a:solidFill>
              </a:rPr>
            </a:br>
            <a:endParaRPr lang="nl-NL" sz="2000" b="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tx1"/>
                </a:solidFill>
              </a:rPr>
              <a:t>aangeboren sterke eigenschappen te vergroten; </a:t>
            </a:r>
            <a:br>
              <a:rPr lang="nl-NL" sz="2000" b="0" dirty="0">
                <a:solidFill>
                  <a:schemeClr val="tx1"/>
                </a:solidFill>
              </a:rPr>
            </a:br>
            <a:endParaRPr lang="nl-NL" sz="2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tx1"/>
                </a:solidFill>
              </a:rPr>
              <a:t>mogelijke groeidomeinen aan te boren; </a:t>
            </a:r>
            <a:br>
              <a:rPr lang="nl-NL" sz="2000" b="0" dirty="0">
                <a:solidFill>
                  <a:schemeClr val="tx1"/>
                </a:solidFill>
              </a:rPr>
            </a:br>
            <a:endParaRPr lang="nl-NL" sz="2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accent4"/>
                </a:solidFill>
              </a:rPr>
              <a:t>de verschillen in anderen te waarderen en hanteren;</a:t>
            </a:r>
            <a:br>
              <a:rPr lang="nl-NL" sz="2000" b="0" dirty="0">
                <a:solidFill>
                  <a:schemeClr val="accent4"/>
                </a:solidFill>
              </a:rPr>
            </a:br>
            <a:r>
              <a:rPr lang="nl-NL" sz="2000" b="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b="0" dirty="0">
                <a:solidFill>
                  <a:schemeClr val="tx1"/>
                </a:solidFill>
              </a:rPr>
              <a:t>bevorderen van uw algeheel welbevinden.</a:t>
            </a:r>
            <a:r>
              <a:rPr lang="nl-NL" sz="2400" b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321624" cy="457200"/>
          </a:xfrm>
        </p:spPr>
        <p:txBody>
          <a:bodyPr/>
          <a:lstStyle/>
          <a:p>
            <a:r>
              <a:rPr lang="en-US" sz="3200" dirty="0" err="1">
                <a:latin typeface="Century Gothic" pitchFamily="34" charset="0"/>
              </a:rPr>
              <a:t>Inleiding</a:t>
            </a:r>
            <a:r>
              <a:rPr lang="en-US" sz="3200" dirty="0">
                <a:latin typeface="Century Gothic" pitchFamily="34" charset="0"/>
              </a:rPr>
              <a:t> - casus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EBE671-23D3-42A4-96B8-17D0A85E8864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67544" y="1484784"/>
            <a:ext cx="7776863" cy="4536504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Vrouw: 43 jaar, getrouwd, twee kinderen (zoon 14, dochter 12)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Opleiding : MBO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Werkzaam: 24 uur p/w verzorgende; </a:t>
            </a:r>
            <a:r>
              <a:rPr lang="nl-NL" sz="18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verzuimend sinds dec.`15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Jaren lang ‘vage’ klachten, </a:t>
            </a:r>
            <a:r>
              <a:rPr lang="nl-NL" sz="1800" b="0" kern="0" dirty="0" err="1">
                <a:solidFill>
                  <a:schemeClr val="tx1"/>
                </a:solidFill>
                <a:ea typeface="+mn-ea"/>
                <a:cs typeface="Arial" pitchFamily="34" charset="0"/>
              </a:rPr>
              <a:t>stepped</a:t>
            </a: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 care doorlopen (HA, </a:t>
            </a:r>
            <a:r>
              <a:rPr lang="nl-NL" sz="1800" b="0" kern="0" dirty="0" err="1">
                <a:solidFill>
                  <a:schemeClr val="tx1"/>
                </a:solidFill>
                <a:ea typeface="+mn-ea"/>
                <a:cs typeface="Arial" pitchFamily="34" charset="0"/>
              </a:rPr>
              <a:t>fysio</a:t>
            </a: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, POH-GGZ en Reumatoloog. Diagnose: </a:t>
            </a:r>
            <a:r>
              <a:rPr lang="nl-NL" sz="1800" b="0" kern="0" dirty="0" err="1">
                <a:solidFill>
                  <a:schemeClr val="tx1"/>
                </a:solidFill>
                <a:ea typeface="+mn-ea"/>
                <a:cs typeface="Arial" pitchFamily="34" charset="0"/>
              </a:rPr>
              <a:t>fibromyalgie</a:t>
            </a: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. 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Gezin van herkomst: vader, moeder, 2 jongere broers, mantelzorg voor moeder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accent4"/>
                </a:solidFill>
                <a:ea typeface="+mn-ea"/>
                <a:cs typeface="Arial" pitchFamily="34" charset="0"/>
              </a:rPr>
              <a:t>Paradigma: ik moet voor anderen zorgen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Paradox: ik zorg voor de ander maar niet voor mezelf/ik kan niet 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1800" b="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   zorgen vanwege vermoeidheid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Wat niet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39552" y="1916832"/>
            <a:ext cx="78486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  <a:t>Hokjes denken</a:t>
            </a:r>
            <a:endParaRPr lang="nl-NL" sz="2000" b="0" dirty="0">
              <a:solidFill>
                <a:schemeClr val="accent6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627063" lvl="1" indent="-171450">
              <a:buFontTx/>
              <a:buChar char="-"/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  <a:t> stereotypering </a:t>
            </a:r>
          </a:p>
          <a:p>
            <a:pPr marL="627063" lvl="1" indent="-171450">
              <a:buFontTx/>
              <a:buChar char="-"/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  <a:t> type-arrogantie</a:t>
            </a:r>
            <a:b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</a:br>
            <a:endParaRPr lang="nl-NL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nl-NL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nl-NL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nl-NL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  <a:t>Neerleggen bij de resultaten</a:t>
            </a:r>
          </a:p>
          <a:p>
            <a:pPr marL="798513" lvl="1" indent="-342900">
              <a:buFontTx/>
              <a:buChar char="-"/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</a:rPr>
              <a:t>veranderen door inzicht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3" y="836613"/>
            <a:ext cx="33512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hthoek 3"/>
          <p:cNvSpPr>
            <a:spLocks noChangeArrowheads="1"/>
          </p:cNvSpPr>
          <p:nvPr/>
        </p:nvSpPr>
        <p:spPr bwMode="auto">
          <a:xfrm>
            <a:off x="683568" y="3068960"/>
            <a:ext cx="58213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nl-NL" sz="2000" i="1" dirty="0">
                <a:solidFill>
                  <a:schemeClr val="accent4"/>
                </a:solidFill>
              </a:rPr>
              <a:t>“De meeste mensen zijn niet overmatig extravert noch overmatig introvert”.</a:t>
            </a:r>
            <a:endParaRPr lang="nl-NL" altLang="nl-NL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105600" cy="336004"/>
          </a:xfrm>
        </p:spPr>
        <p:txBody>
          <a:bodyPr/>
          <a:lstStyle/>
          <a:p>
            <a:br>
              <a:rPr lang="nl-NL" altLang="nl-NL" sz="3200" dirty="0">
                <a:latin typeface="Century Gothic" pitchFamily="34" charset="0"/>
              </a:rPr>
            </a:br>
            <a:endParaRPr lang="nl-NL" altLang="nl-NL" sz="3200" dirty="0">
              <a:latin typeface="Century Gothic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971550" y="1341438"/>
            <a:ext cx="72009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400" b="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	</a:t>
            </a:r>
            <a:r>
              <a:rPr lang="nl-NL" sz="2000" dirty="0"/>
              <a:t>Waar haal ik mijn energie uit?</a:t>
            </a:r>
          </a:p>
          <a:p>
            <a:pPr lvl="0"/>
            <a:endParaRPr lang="nl-NL" sz="2000" dirty="0"/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	Hoe neem ik informatie op?</a:t>
            </a:r>
          </a:p>
          <a:p>
            <a:pPr lvl="0"/>
            <a:endParaRPr lang="nl-NL" sz="2000" dirty="0"/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	</a:t>
            </a:r>
          </a:p>
          <a:p>
            <a:pPr lvl="0"/>
            <a:r>
              <a:rPr lang="nl-NL" sz="2000" dirty="0"/>
              <a:t>	Hoe neem ik beslissingen?</a:t>
            </a:r>
          </a:p>
          <a:p>
            <a:pPr lvl="0"/>
            <a:r>
              <a:rPr lang="nl-NL" sz="2000" dirty="0"/>
              <a:t>	</a:t>
            </a:r>
          </a:p>
          <a:p>
            <a:pPr>
              <a:defRPr/>
            </a:pPr>
            <a:endParaRPr lang="nl-NL" sz="2000" b="0" dirty="0">
              <a:solidFill>
                <a:srgbClr val="009900"/>
              </a:solidFill>
              <a:cs typeface="Arial" pitchFamily="34" charset="0"/>
            </a:endParaRPr>
          </a:p>
          <a:p>
            <a:pPr>
              <a:defRPr/>
            </a:pPr>
            <a:endParaRPr lang="nl-NL" sz="2000" b="0" dirty="0">
              <a:solidFill>
                <a:srgbClr val="009900"/>
              </a:solidFill>
              <a:cs typeface="Arial" pitchFamily="34" charset="0"/>
            </a:endParaRPr>
          </a:p>
          <a:p>
            <a:pPr>
              <a:defRPr/>
            </a:pPr>
            <a:r>
              <a:rPr lang="nl-NL" sz="2000" b="0" dirty="0">
                <a:solidFill>
                  <a:srgbClr val="009900"/>
                </a:solidFill>
                <a:cs typeface="Arial" pitchFamily="34" charset="0"/>
              </a:rPr>
              <a:t>	</a:t>
            </a:r>
            <a:r>
              <a:rPr lang="nl-NL" sz="2000" dirty="0">
                <a:solidFill>
                  <a:srgbClr val="002060"/>
                </a:solidFill>
                <a:cs typeface="Arial" pitchFamily="34" charset="0"/>
              </a:rPr>
              <a:t>Hoe richt ik mijn leven in?</a:t>
            </a:r>
          </a:p>
          <a:p>
            <a:pPr>
              <a:defRPr/>
            </a:pPr>
            <a:endParaRPr lang="nl-NL" sz="2000" b="0" dirty="0">
              <a:solidFill>
                <a:srgbClr val="009900"/>
              </a:solidFill>
              <a:cs typeface="Arial" pitchFamily="34" charset="0"/>
            </a:endParaRPr>
          </a:p>
          <a:p>
            <a:pPr>
              <a:defRPr/>
            </a:pPr>
            <a:endParaRPr lang="nl-NL" sz="2400" b="0" dirty="0">
              <a:solidFill>
                <a:srgbClr val="0099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nl-NL" sz="2400" b="0" dirty="0">
              <a:solidFill>
                <a:srgbClr val="0099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nl-NL" sz="2400" b="0" dirty="0">
              <a:solidFill>
                <a:srgbClr val="0099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nl-NL" sz="2400" b="0" dirty="0">
                <a:solidFill>
                  <a:srgbClr val="009900"/>
                </a:solidFill>
                <a:latin typeface="+mj-lt"/>
                <a:cs typeface="Arial" pitchFamily="34" charset="0"/>
              </a:rPr>
              <a:t> </a:t>
            </a:r>
          </a:p>
          <a:p>
            <a:pPr>
              <a:defRPr/>
            </a:pPr>
            <a:endParaRPr lang="nl-NL" sz="2400" b="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nl-NL" sz="2400" b="0" dirty="0">
              <a:latin typeface="+mj-lt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77" y="1916832"/>
            <a:ext cx="57721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068960"/>
            <a:ext cx="57721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21088"/>
            <a:ext cx="5772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73216"/>
            <a:ext cx="57721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1115616" y="62068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accent4"/>
                </a:solidFill>
              </a:rPr>
              <a:t>4 </a:t>
            </a:r>
            <a:r>
              <a:rPr lang="en-US" sz="3200" b="0" dirty="0" err="1">
                <a:solidFill>
                  <a:schemeClr val="accent4"/>
                </a:solidFill>
              </a:rPr>
              <a:t>gebieden</a:t>
            </a:r>
            <a:r>
              <a:rPr lang="en-US" sz="3200" b="0" dirty="0">
                <a:solidFill>
                  <a:schemeClr val="accent4"/>
                </a:solidFill>
              </a:rPr>
              <a:t>, 8 </a:t>
            </a:r>
            <a:r>
              <a:rPr lang="en-US" sz="3200" b="0" dirty="0" err="1">
                <a:solidFill>
                  <a:schemeClr val="accent4"/>
                </a:solidFill>
              </a:rPr>
              <a:t>voorkeuren</a:t>
            </a:r>
            <a:endParaRPr lang="nl-NL" sz="3200" b="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971600" y="1628800"/>
            <a:ext cx="7016750" cy="457200"/>
          </a:xfrm>
        </p:spPr>
        <p:txBody>
          <a:bodyPr/>
          <a:lstStyle/>
          <a:p>
            <a:r>
              <a:rPr lang="en-US" altLang="nl-NL" sz="3200" dirty="0">
                <a:latin typeface="Century Gothic" pitchFamily="34" charset="0"/>
              </a:rPr>
              <a:t>Film: </a:t>
            </a:r>
            <a:r>
              <a:rPr lang="en-US" altLang="nl-NL" sz="3200" dirty="0" err="1">
                <a:latin typeface="Century Gothic" pitchFamily="34" charset="0"/>
              </a:rPr>
              <a:t>ontdek</a:t>
            </a:r>
            <a:r>
              <a:rPr lang="en-US" altLang="nl-NL" sz="3200" dirty="0">
                <a:latin typeface="Century Gothic" pitchFamily="34" charset="0"/>
              </a:rPr>
              <a:t> je </a:t>
            </a:r>
            <a:r>
              <a:rPr lang="en-US" altLang="nl-NL" sz="3200" dirty="0" err="1">
                <a:latin typeface="Century Gothic" pitchFamily="34" charset="0"/>
              </a:rPr>
              <a:t>eigen</a:t>
            </a:r>
            <a:r>
              <a:rPr lang="en-US" altLang="nl-NL" sz="3200" dirty="0">
                <a:latin typeface="Century Gothic" pitchFamily="34" charset="0"/>
              </a:rPr>
              <a:t> </a:t>
            </a:r>
            <a:r>
              <a:rPr lang="en-US" altLang="nl-NL" sz="3200" dirty="0" err="1">
                <a:latin typeface="Century Gothic" pitchFamily="34" charset="0"/>
              </a:rPr>
              <a:t>voorkeur</a:t>
            </a:r>
            <a:endParaRPr lang="en-US" altLang="nl-NL" sz="3200" dirty="0">
              <a:latin typeface="Century Gothic" pitchFamily="34" charset="0"/>
            </a:endParaRPr>
          </a:p>
        </p:txBody>
      </p:sp>
      <p:sp>
        <p:nvSpPr>
          <p:cNvPr id="31747" name="Rechthoek 2"/>
          <p:cNvSpPr>
            <a:spLocks noChangeArrowheads="1"/>
          </p:cNvSpPr>
          <p:nvPr/>
        </p:nvSpPr>
        <p:spPr bwMode="auto">
          <a:xfrm>
            <a:off x="2051720" y="3068960"/>
            <a:ext cx="46698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/>
              <a:t>https://</a:t>
            </a:r>
            <a:r>
              <a:rPr lang="nl-NL" dirty="0">
                <a:hlinkClick r:id="rId2"/>
              </a:rPr>
              <a:t>https://www.youtube.com/watch?v=WQoOqQiVzwQ</a:t>
            </a:r>
            <a:endParaRPr lang="nl-NL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Waar haal ik mijn energie uit?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11188" y="1484313"/>
            <a:ext cx="338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altLang="nl-NL"/>
          </a:p>
        </p:txBody>
      </p:sp>
      <p:sp>
        <p:nvSpPr>
          <p:cNvPr id="2" name="Rechthoek 1"/>
          <p:cNvSpPr/>
          <p:nvPr/>
        </p:nvSpPr>
        <p:spPr>
          <a:xfrm>
            <a:off x="468313" y="1196975"/>
            <a:ext cx="76327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498417"/>
            <a:ext cx="57721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84425"/>
            <a:ext cx="6549529" cy="356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94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Hoe neem ik informatie op?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11188" y="1484313"/>
            <a:ext cx="338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altLang="nl-NL"/>
          </a:p>
        </p:txBody>
      </p:sp>
      <p:sp>
        <p:nvSpPr>
          <p:cNvPr id="2" name="Rechthoek 1"/>
          <p:cNvSpPr/>
          <p:nvPr/>
        </p:nvSpPr>
        <p:spPr>
          <a:xfrm>
            <a:off x="468313" y="1196975"/>
            <a:ext cx="76327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4942"/>
            <a:ext cx="57721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848"/>
            <a:ext cx="7128792" cy="348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05264"/>
            <a:ext cx="57626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346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Hoe neem ik beslissingen?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11188" y="1484313"/>
            <a:ext cx="338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altLang="nl-NL"/>
          </a:p>
        </p:txBody>
      </p:sp>
      <p:sp>
        <p:nvSpPr>
          <p:cNvPr id="2" name="Rechthoek 1"/>
          <p:cNvSpPr/>
          <p:nvPr/>
        </p:nvSpPr>
        <p:spPr>
          <a:xfrm>
            <a:off x="468313" y="1196975"/>
            <a:ext cx="76327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4717"/>
            <a:ext cx="648072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66247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90622"/>
            <a:ext cx="5762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048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701675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Hoe richt ik mijn leven in?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11188" y="1484313"/>
            <a:ext cx="338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altLang="nl-NL"/>
          </a:p>
        </p:txBody>
      </p:sp>
      <p:sp>
        <p:nvSpPr>
          <p:cNvPr id="2" name="Rechthoek 1"/>
          <p:cNvSpPr/>
          <p:nvPr/>
        </p:nvSpPr>
        <p:spPr>
          <a:xfrm>
            <a:off x="468313" y="1196975"/>
            <a:ext cx="76327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nl-NL" sz="2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565267"/>
              </p:ext>
            </p:extLst>
          </p:nvPr>
        </p:nvGraphicFramePr>
        <p:xfrm>
          <a:off x="755576" y="1242219"/>
          <a:ext cx="685227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afbeelding" r:id="rId3" imgW="6500423" imgH="426576" progId="PBrush">
                  <p:embed/>
                </p:oleObj>
              </mc:Choice>
              <mc:Fallback>
                <p:oleObj name="Bitmapafbeelding" r:id="rId3" imgW="6500423" imgH="426576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42219"/>
                        <a:ext cx="685227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712975"/>
              </p:ext>
            </p:extLst>
          </p:nvPr>
        </p:nvGraphicFramePr>
        <p:xfrm>
          <a:off x="539552" y="1988840"/>
          <a:ext cx="7272808" cy="3468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afbeelding" r:id="rId5" imgW="7353937" imgH="3970364" progId="PBrush">
                  <p:embed/>
                </p:oleObj>
              </mc:Choice>
              <mc:Fallback>
                <p:oleObj name="Bitmapafbeelding" r:id="rId5" imgW="7353937" imgH="3970364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988840"/>
                        <a:ext cx="7272808" cy="34683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090622"/>
            <a:ext cx="5772150" cy="43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27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683568" y="692150"/>
            <a:ext cx="7376170" cy="457200"/>
          </a:xfrm>
        </p:spPr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Welk profiel: wat houdt dit voor u in?</a:t>
            </a:r>
          </a:p>
        </p:txBody>
      </p:sp>
      <p:pic>
        <p:nvPicPr>
          <p:cNvPr id="32771" name="Picture 2" descr="http://www.focusoptalentenpassie.nl/attachments/Image/mbti16typ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801813"/>
            <a:ext cx="583247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895350" y="1341438"/>
            <a:ext cx="3958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Totaal 16 persoonlijkheid types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016750" cy="457200"/>
          </a:xfrm>
        </p:spPr>
        <p:txBody>
          <a:bodyPr/>
          <a:lstStyle/>
          <a:p>
            <a:r>
              <a:rPr lang="en-US" altLang="nl-NL" sz="3200" dirty="0" err="1">
                <a:latin typeface="Century Gothic" pitchFamily="34" charset="0"/>
              </a:rPr>
              <a:t>Praktijkvoorbeeld</a:t>
            </a:r>
            <a:endParaRPr lang="en-US" altLang="nl-NL" sz="3200" dirty="0">
              <a:latin typeface="Century Gothic" pitchFamily="34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1571625"/>
            <a:ext cx="5643563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200" dirty="0">
                <a:latin typeface="Century Gothic" pitchFamily="34" charset="0"/>
              </a:rPr>
              <a:t>Samenvatting</a:t>
            </a:r>
          </a:p>
        </p:txBody>
      </p:sp>
      <p:sp>
        <p:nvSpPr>
          <p:cNvPr id="33795" name="Tekstvak 4"/>
          <p:cNvSpPr txBox="1">
            <a:spLocks noChangeArrowheads="1"/>
          </p:cNvSpPr>
          <p:nvPr/>
        </p:nvSpPr>
        <p:spPr bwMode="auto">
          <a:xfrm>
            <a:off x="755650" y="1341438"/>
            <a:ext cx="47529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2000" b="0" dirty="0">
                <a:solidFill>
                  <a:srgbClr val="00294A"/>
                </a:solidFill>
              </a:rPr>
              <a:t>MBTI:</a:t>
            </a:r>
            <a:br>
              <a:rPr lang="nl-NL" sz="2000" b="0" dirty="0">
                <a:solidFill>
                  <a:srgbClr val="00294A"/>
                </a:solidFill>
              </a:rPr>
            </a:br>
            <a:endParaRPr lang="nl-NL" sz="2000" b="0" dirty="0">
              <a:solidFill>
                <a:srgbClr val="00294A"/>
              </a:solidFill>
            </a:endParaRPr>
          </a:p>
          <a:p>
            <a:pPr>
              <a:buFontTx/>
              <a:buChar char="-"/>
              <a:defRPr/>
            </a:pPr>
            <a:r>
              <a:rPr lang="nl-NL" sz="2000" b="0" dirty="0">
                <a:solidFill>
                  <a:srgbClr val="00294A"/>
                </a:solidFill>
              </a:rPr>
              <a:t>Opent een gesprek</a:t>
            </a:r>
            <a:br>
              <a:rPr lang="nl-NL" sz="2000" b="0" dirty="0">
                <a:solidFill>
                  <a:srgbClr val="00294A"/>
                </a:solidFill>
              </a:rPr>
            </a:br>
            <a:endParaRPr lang="nl-NL" sz="2000" b="0" dirty="0">
              <a:solidFill>
                <a:srgbClr val="00294A"/>
              </a:solidFill>
            </a:endParaRPr>
          </a:p>
          <a:p>
            <a:pPr>
              <a:buFontTx/>
              <a:buChar char="-"/>
              <a:defRPr/>
            </a:pPr>
            <a:r>
              <a:rPr lang="nl-NL" sz="2000" b="0" dirty="0">
                <a:solidFill>
                  <a:srgbClr val="00294A"/>
                </a:solidFill>
              </a:rPr>
              <a:t>Geeft handvaten voor ontwikkelpunten</a:t>
            </a:r>
            <a:br>
              <a:rPr lang="nl-NL" sz="2000" b="0" dirty="0">
                <a:solidFill>
                  <a:srgbClr val="00294A"/>
                </a:solidFill>
              </a:rPr>
            </a:br>
            <a:endParaRPr lang="nl-NL" sz="2000" b="0" dirty="0">
              <a:solidFill>
                <a:srgbClr val="00294A"/>
              </a:solidFill>
            </a:endParaRPr>
          </a:p>
          <a:p>
            <a:pPr>
              <a:buFontTx/>
              <a:buChar char="-"/>
              <a:defRPr/>
            </a:pPr>
            <a:r>
              <a:rPr lang="nl-NL" sz="2000" b="0" dirty="0">
                <a:solidFill>
                  <a:srgbClr val="00294A"/>
                </a:solidFill>
              </a:rPr>
              <a:t>Hulpmiddel voor  gezondheidsbevordering bij patiënten die vastlopen </a:t>
            </a:r>
            <a:br>
              <a:rPr lang="nl-NL" sz="2400" b="0" dirty="0">
                <a:solidFill>
                  <a:srgbClr val="00294A"/>
                </a:solidFill>
                <a:latin typeface="+mj-lt"/>
              </a:rPr>
            </a:br>
            <a:endParaRPr lang="nl-NL" sz="2400" b="0" dirty="0">
              <a:solidFill>
                <a:srgbClr val="00294A"/>
              </a:solidFill>
              <a:latin typeface="+mj-lt"/>
            </a:endParaRPr>
          </a:p>
        </p:txBody>
      </p:sp>
      <p:pic>
        <p:nvPicPr>
          <p:cNvPr id="3482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1556792"/>
            <a:ext cx="279082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93632" cy="457200"/>
          </a:xfrm>
        </p:spPr>
        <p:txBody>
          <a:bodyPr/>
          <a:lstStyle/>
          <a:p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Casus</a:t>
            </a:r>
            <a:endParaRPr lang="nl-NL" sz="32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EBE671-23D3-42A4-96B8-17D0A85E8864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11561" y="1628800"/>
            <a:ext cx="6840760" cy="4032250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Grafiek 4"/>
          <p:cNvGraphicFramePr/>
          <p:nvPr/>
        </p:nvGraphicFramePr>
        <p:xfrm>
          <a:off x="755576" y="0"/>
          <a:ext cx="6661988" cy="77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al 5"/>
          <p:cNvSpPr/>
          <p:nvPr/>
        </p:nvSpPr>
        <p:spPr bwMode="auto">
          <a:xfrm>
            <a:off x="7092280" y="1340768"/>
            <a:ext cx="1440160" cy="12241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Century Gothic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236296" y="170080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fibromyalgie</a:t>
            </a:r>
            <a:endParaRPr lang="nl-NL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BEDD2-E60B-4009-A322-87203BF9EAD0}" type="slidenum">
              <a:rPr lang="nl-NL" smtClean="0"/>
              <a:pPr>
                <a:defRPr/>
              </a:pPr>
              <a:t>50</a:t>
            </a:fld>
            <a:endParaRPr lang="nl-NL" dirty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2564904"/>
            <a:ext cx="2937085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1.bp.blogspot.com/_Vri47Q21zaU/TGzjtoQUwzI/AAAAAAAAABw/3mJqf0iIYXA/s1600/mmtegenkomen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476672"/>
            <a:ext cx="3048000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28340-4C66-43F4-A3A9-C082C3061962}" type="slidenum">
              <a:rPr lang="nl-NL" smtClean="0"/>
              <a:pPr>
                <a:defRPr/>
              </a:pPr>
              <a:t>51</a:t>
            </a:fld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547664" y="3212976"/>
            <a:ext cx="67687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/>
              <a:t>Coping</a:t>
            </a:r>
          </a:p>
          <a:p>
            <a:pPr algn="ctr">
              <a:defRPr/>
            </a:pPr>
            <a:endParaRPr lang="en-US" sz="3200" b="0" dirty="0"/>
          </a:p>
          <a:p>
            <a:pPr algn="ctr">
              <a:defRPr/>
            </a:pPr>
            <a:r>
              <a:rPr lang="en-US" sz="3200" b="0" dirty="0"/>
              <a:t>In </a:t>
            </a:r>
            <a:r>
              <a:rPr lang="en-US" sz="3200" b="0" dirty="0" err="1"/>
              <a:t>relatie</a:t>
            </a:r>
            <a:r>
              <a:rPr lang="en-US" sz="3200" b="0" dirty="0"/>
              <a:t> tot </a:t>
            </a:r>
            <a:r>
              <a:rPr lang="en-US" sz="3200" b="0" dirty="0" err="1"/>
              <a:t>chronische</a:t>
            </a:r>
            <a:r>
              <a:rPr lang="en-US" sz="3200" b="0" dirty="0"/>
              <a:t> </a:t>
            </a:r>
            <a:r>
              <a:rPr lang="en-US" sz="3200" b="0" dirty="0" err="1"/>
              <a:t>klachten</a:t>
            </a:r>
            <a:endParaRPr lang="en-US" sz="3200" b="0" dirty="0"/>
          </a:p>
        </p:txBody>
      </p:sp>
      <p:sp>
        <p:nvSpPr>
          <p:cNvPr id="6" name="Ovale toelichting 5"/>
          <p:cNvSpPr/>
          <p:nvPr/>
        </p:nvSpPr>
        <p:spPr bwMode="auto">
          <a:xfrm>
            <a:off x="1259632" y="980728"/>
            <a:ext cx="2880320" cy="1944000"/>
          </a:xfrm>
          <a:prstGeom prst="wedgeEllipseCallout">
            <a:avLst/>
          </a:prstGeom>
          <a:solidFill>
            <a:schemeClr val="accent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619672" y="1556792"/>
            <a:ext cx="2160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1000" dirty="0">
                <a:solidFill>
                  <a:schemeClr val="bg1"/>
                </a:solidFill>
              </a:rPr>
              <a:t>Coping is een combinatie van de verstandelijke en emotionele reacties op stress of een probleem, en het gedrag dat daaruit voortvloeit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627784" y="587727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0" dirty="0">
              <a:solidFill>
                <a:schemeClr val="tx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123728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                  </a:t>
            </a:r>
            <a:r>
              <a:rPr lang="en-US" sz="1800" b="0" dirty="0">
                <a:solidFill>
                  <a:schemeClr val="tx1"/>
                </a:solidFill>
              </a:rPr>
              <a:t>door Wiebke Zwerus, </a:t>
            </a:r>
            <a:r>
              <a:rPr lang="en-US" sz="1800" b="0" dirty="0" err="1">
                <a:solidFill>
                  <a:schemeClr val="tx1"/>
                </a:solidFill>
              </a:rPr>
              <a:t>psycholoog</a:t>
            </a:r>
            <a:r>
              <a:rPr lang="en-US" sz="1800" b="0" dirty="0">
                <a:solidFill>
                  <a:schemeClr val="tx1"/>
                </a:solidFill>
              </a:rPr>
              <a:t> -NIP</a:t>
            </a:r>
            <a:endParaRPr lang="nl-NL" sz="1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124744"/>
            <a:ext cx="4475163" cy="4896544"/>
          </a:xfrm>
        </p:spPr>
        <p:txBody>
          <a:bodyPr/>
          <a:lstStyle/>
          <a:p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Gebaseerd</a:t>
            </a:r>
            <a:r>
              <a:rPr lang="en-US" sz="2000" dirty="0">
                <a:solidFill>
                  <a:schemeClr val="accent6"/>
                </a:solidFill>
                <a:latin typeface="Century Gothic" pitchFamily="34" charset="0"/>
              </a:rPr>
              <a:t> op </a:t>
            </a:r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vragenlijst</a:t>
            </a:r>
            <a:endParaRPr lang="en-US" sz="2000" dirty="0">
              <a:solidFill>
                <a:schemeClr val="accent6"/>
              </a:solidFill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Verschillende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stijlen</a:t>
            </a:r>
            <a:endParaRPr lang="en-US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Vaak</a:t>
            </a:r>
            <a:r>
              <a:rPr lang="en-US" sz="2000" dirty="0">
                <a:solidFill>
                  <a:schemeClr val="accent6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vastgeroest</a:t>
            </a:r>
            <a:r>
              <a:rPr lang="en-US" sz="2000" dirty="0">
                <a:solidFill>
                  <a:schemeClr val="accent6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patroon</a:t>
            </a:r>
            <a:endParaRPr lang="en-US" sz="2000" dirty="0">
              <a:solidFill>
                <a:schemeClr val="accent6"/>
              </a:solidFill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Automatisme</a:t>
            </a:r>
            <a:endParaRPr lang="en-US" sz="2000" dirty="0">
              <a:solidFill>
                <a:schemeClr val="accent6"/>
              </a:solidFill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Klachten</a:t>
            </a:r>
            <a:r>
              <a:rPr lang="en-US" sz="2000" dirty="0">
                <a:solidFill>
                  <a:schemeClr val="accent6"/>
                </a:solidFill>
                <a:latin typeface="Century Gothic" pitchFamily="34" charset="0"/>
              </a:rPr>
              <a:t>: </a:t>
            </a:r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meestal</a:t>
            </a:r>
            <a:r>
              <a:rPr lang="en-US" sz="2000" dirty="0">
                <a:solidFill>
                  <a:schemeClr val="accent6"/>
                </a:solidFill>
                <a:latin typeface="Century Gothic" pitchFamily="34" charset="0"/>
              </a:rPr>
              <a:t> coping niet </a:t>
            </a:r>
            <a:r>
              <a:rPr lang="en-US" sz="2000" dirty="0" err="1">
                <a:solidFill>
                  <a:schemeClr val="accent6"/>
                </a:solidFill>
                <a:latin typeface="Century Gothic" pitchFamily="34" charset="0"/>
              </a:rPr>
              <a:t>effectief</a:t>
            </a:r>
            <a:endParaRPr lang="en-US" sz="2000" dirty="0">
              <a:solidFill>
                <a:schemeClr val="accent6"/>
              </a:solidFill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Andere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aanpak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nodig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voor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verandering</a:t>
            </a:r>
            <a:endParaRPr lang="nl-NL" sz="20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pic>
        <p:nvPicPr>
          <p:cNvPr id="37891" name="Picture 2" descr="http://www.hpdetijd.nl/wp-content/uploads/2012/11/KAT-UIT-DE-BOOM-KIJKEN-300dpi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124744"/>
            <a:ext cx="34956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016750" cy="457200"/>
          </a:xfrm>
        </p:spPr>
        <p:txBody>
          <a:bodyPr/>
          <a:lstStyle/>
          <a:p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Utrechtse</a:t>
            </a: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 Coping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Lijst</a:t>
            </a:r>
            <a:endParaRPr lang="nl-NL" sz="32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38915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1844824"/>
            <a:ext cx="7016750" cy="3456384"/>
          </a:xfrm>
        </p:spPr>
        <p:txBody>
          <a:bodyPr/>
          <a:lstStyle/>
          <a:p>
            <a:r>
              <a:rPr lang="en-US" sz="2000" dirty="0" err="1">
                <a:latin typeface="Century Gothic" pitchFamily="34" charset="0"/>
              </a:rPr>
              <a:t>Vragenlijst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goed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genormeerd</a:t>
            </a:r>
            <a:endParaRPr lang="en-US" sz="2000" dirty="0">
              <a:latin typeface="Century Gothic" pitchFamily="34" charset="0"/>
            </a:endParaRPr>
          </a:p>
          <a:p>
            <a:r>
              <a:rPr lang="en-US" sz="2000" dirty="0">
                <a:latin typeface="Century Gothic" pitchFamily="34" charset="0"/>
              </a:rPr>
              <a:t>47 items:</a:t>
            </a:r>
          </a:p>
          <a:p>
            <a:pPr lvl="1"/>
            <a:r>
              <a:rPr lang="en-US" sz="1800" dirty="0">
                <a:latin typeface="Century Gothic" pitchFamily="34" charset="0"/>
              </a:rPr>
              <a:t>s</a:t>
            </a:r>
            <a:r>
              <a:rPr lang="nl-NL" sz="1800" dirty="0">
                <a:latin typeface="Century Gothic" pitchFamily="34" charset="0"/>
              </a:rPr>
              <a:t>core: zelden of niet, soms, vaak, zeer vaak</a:t>
            </a:r>
          </a:p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Verdeling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over 7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schalen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die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verschillende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stijlen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weergeven</a:t>
            </a:r>
            <a:endParaRPr lang="en-US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Inzicht</a:t>
            </a:r>
            <a:r>
              <a:rPr lang="en-US" sz="2000" dirty="0">
                <a:latin typeface="Century Gothic" pitchFamily="34" charset="0"/>
              </a:rPr>
              <a:t> in </a:t>
            </a:r>
            <a:r>
              <a:rPr lang="en-US" sz="2000" dirty="0" err="1">
                <a:latin typeface="Century Gothic" pitchFamily="34" charset="0"/>
              </a:rPr>
              <a:t>stijl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geeft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inzicht</a:t>
            </a:r>
            <a:r>
              <a:rPr lang="en-US" sz="2000" dirty="0">
                <a:latin typeface="Century Gothic" pitchFamily="34" charset="0"/>
              </a:rPr>
              <a:t> in </a:t>
            </a:r>
            <a:r>
              <a:rPr lang="en-US" sz="2000" dirty="0" err="1">
                <a:latin typeface="Century Gothic" pitchFamily="34" charset="0"/>
              </a:rPr>
              <a:t>vastlopen</a:t>
            </a:r>
            <a:r>
              <a:rPr lang="en-US" sz="2000" dirty="0">
                <a:latin typeface="Century Gothic" pitchFamily="34" charset="0"/>
              </a:rPr>
              <a:t> en </a:t>
            </a:r>
            <a:r>
              <a:rPr lang="en-US" sz="2000" dirty="0" err="1">
                <a:latin typeface="Century Gothic" pitchFamily="34" charset="0"/>
              </a:rPr>
              <a:t>ruimte</a:t>
            </a:r>
            <a:r>
              <a:rPr lang="en-US" sz="2000" dirty="0">
                <a:latin typeface="Century Gothic" pitchFamily="34" charset="0"/>
              </a:rPr>
              <a:t> tot </a:t>
            </a:r>
            <a:r>
              <a:rPr lang="en-US" sz="2000" dirty="0" err="1">
                <a:latin typeface="Century Gothic" pitchFamily="34" charset="0"/>
              </a:rPr>
              <a:t>verandering</a:t>
            </a:r>
            <a:endParaRPr lang="nl-NL" sz="20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1563" y="571500"/>
            <a:ext cx="7016750" cy="4572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latin typeface="Century Gothic" pitchFamily="34" charset="0"/>
              </a:rPr>
              <a:t>Stijlen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>
          <a:xfrm>
            <a:off x="4860032" y="1700808"/>
            <a:ext cx="3683000" cy="4525962"/>
          </a:xfrm>
        </p:spPr>
        <p:txBody>
          <a:bodyPr/>
          <a:lstStyle/>
          <a:p>
            <a:r>
              <a:rPr lang="en-US" sz="2000" dirty="0" err="1">
                <a:latin typeface="Century Gothic" pitchFamily="34" charset="0"/>
              </a:rPr>
              <a:t>Geen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enkele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goed</a:t>
            </a:r>
            <a:r>
              <a:rPr lang="en-US" sz="2000" dirty="0">
                <a:latin typeface="Century Gothic" pitchFamily="34" charset="0"/>
              </a:rPr>
              <a:t> of </a:t>
            </a:r>
            <a:r>
              <a:rPr lang="en-US" sz="2000" dirty="0" err="1">
                <a:latin typeface="Century Gothic" pitchFamily="34" charset="0"/>
              </a:rPr>
              <a:t>fout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Vaak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geen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bewuste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beslissing</a:t>
            </a:r>
            <a:endParaRPr lang="en-US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Situatie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afhankelijk</a:t>
            </a:r>
            <a:endParaRPr lang="nl-NL" sz="2000" dirty="0">
              <a:latin typeface="Century Gothic" pitchFamily="34" charset="0"/>
            </a:endParaRPr>
          </a:p>
        </p:txBody>
      </p:sp>
      <p:pic>
        <p:nvPicPr>
          <p:cNvPr id="39940" name="Picture 2" descr="https://encrypted-tbn3.gstatic.com/images?q=tbn:ANd9GcTWazx9IkNzuMahQ3zhEmElThGIe1cVf_1e6ibYJCj9qbHYPWa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47148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016750" cy="457200"/>
          </a:xfrm>
        </p:spPr>
        <p:txBody>
          <a:bodyPr/>
          <a:lstStyle/>
          <a:p>
            <a:r>
              <a:rPr lang="en-US" sz="3200" dirty="0" err="1">
                <a:latin typeface="Century Gothic" pitchFamily="34" charset="0"/>
              </a:rPr>
              <a:t>Ervaren</a:t>
            </a:r>
            <a:r>
              <a:rPr lang="en-US" sz="3200" dirty="0">
                <a:latin typeface="Century Gothic" pitchFamily="34" charset="0"/>
              </a:rPr>
              <a:t> </a:t>
            </a:r>
            <a:r>
              <a:rPr lang="en-US" sz="3200" dirty="0" err="1">
                <a:latin typeface="Century Gothic" pitchFamily="34" charset="0"/>
              </a:rPr>
              <a:t>copingstijl</a:t>
            </a:r>
            <a:r>
              <a:rPr lang="en-US" sz="3200" dirty="0">
                <a:latin typeface="Century Gothic" pitchFamily="34" charset="0"/>
              </a:rPr>
              <a:t>: </a:t>
            </a:r>
            <a:r>
              <a:rPr lang="en-US" sz="3200" dirty="0" err="1">
                <a:latin typeface="Century Gothic" pitchFamily="34" charset="0"/>
              </a:rPr>
              <a:t>oefening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48131" name="AutoShape 4" descr="data:image/jpeg;base64,/9j/4AAQSkZJRgABAQAAAQABAAD/2wCEAAkGBhISEBIUExQWFRUWGB4XGBcXGBccGhgYGBgYGBgYIBsaHyceGB0jHx4aIC8gIycpOC0tGCIyNTAqNSYrLCkBCQoKDgwOGg8PGiwkHyIzLzEtMTQsLSwpLy8uNCwtNSwvLjEsLCoqLCwsLy8uLCouLCwqLDQsNDQtLCwwLS8sLP/AABEIAKkBKwMBIgACEQEDEQH/xAAcAAEAAgMBAQEAAAAAAAAAAAAABgcDBAUCCAH/xABKEAACAgAEBAQDBQUDBwsFAAABAgMRAAQSIQUGMUETIlFhBzJxFCNCUoEzcpGhsTRiszVDU3N0gsEVFiRjkrK0wsPh8AhEdaLR/8QAGgEBAAMBAQEAAAAAAAAAAAAAAAIDBAUBBv/EADMRAAEDAwEGBQQCAgIDAAAAAAEAAgMEESExEkFRYYHwE3GRscEFIqHRFDLh8RUjQlLi/9oADAMBAAIRAxEAPwC8cMMMETDDDBEwwwwRMMMMETDDDBEwwwwRafE+EQ5hNE0ayL6MLo+oPVT7ijiCcX+EKjfKSaB2iltlHoFkHnUfvB8WPhgvCA4WK+b+K8rZjK5krLH4OpSdR2SVgRWh18pYC+uk0enpyeMZ2WPwjp16SdmP5qAYdrG41G/m98fUOZyiSIUkVXVtirAEH6g7HFfczfDOo2OVXxANxE7DUPVVd9mHorkd/PVDGd7Dt+I1delqo/4xpJbgHQ62355XVN53mjLZl4isL5eVz4cvhkeG6MNyFPmjbUFGxIokgA0MbefzccEyRadYlCnQjaSh/BTD5WG9URs2+x35nM/LghclFMMieZonDKwre9Lb17ixj3zGjoNbfOkocH8y6VU16hSoX2Gn1GLWATPG0SAL/CyPvSMc1lje2dRbPzjqrk+GfNmVRZYXnCmSTxYjIz+cSKoP3knWQurkozFr1bUMS7nDhiy5WX7rxHCEAADXpYaZAp62UsUDvsPTFCcy55YMy1kFJQLFag3iRwyEFKo+Z3NEfiBG+JRypzrLCF8KUyRg6fBkYtGOgoMymWIj03A/J6Rc8RnZd5XVkdI+obtxWJtfZ39At/iOWkyzSSQ+HJBLvGioG8YSP8kbWCrIis+1/LRGOhwDibZbxHkUiMi7C7Fq0pZHQHYAdy4oHEi5Wk4e0p8PKx5fMUdiiBnBA1mORbDr6hTfdlF783IcEzUmYXKzxZdctAqsp3d5AvljAutJRTp1j8QsXdCHgjBaq3VD/ua8a/hS7l7gwy0ATVqclnkffzyudUjb9ASdh2AAxrcV4hHko5MxMzSOfKiqFDNuSsUa9ye5JPqTQFOY+bYMkqCQlpZNooU3eQj0HZfVmoDucVTx3jE4nZs4wErqWTSTSR+UGBF6xtZBLGy4bfTQA1RAPkEd8lYnktYX20WbmHmBwZpJTG+YZPPqY+FlImFrEK8zsw3pfmO5KjSDwuE8SMxjkmgkLv5cvCm4kbbYDqhPzamsBVJvajpycOkmzYEsbaJT4kMKKfv30hAgbodIUXZoKb2G4uHkPkQ5YnMZnS+acUNPyQR1+yT/AMzDr/Wf8ieGZ0bcNHLu5330Ch4MUkYedTz7xuXV5S5dOWjZpCGnlppWHyrQpYk7+GgsC+pLMd2OO/hjFmcykaM7sEVRZZiAAPUk7DFZNzcqwC2AsuITzXz7ok+y5Qo051apWI8KAJWsknZ3Wx92OljV2Dcrj3xGWQyqBOmWQhZJIkYN5jR1SWPAFG9K3JQN+GRWMvMHC8m8cWXbLo4U6YkUEaPXSUIKD13Hvjl1f1EUz2t2Sb99e8rTDCXlRvljjMccuezMjyNGsYEskhbXO+7Bip2Wk2VfSUbCwoi6/EPOzyGXyplksiKlVSij5AVGstVee6B7dsSnmflT7vLZOGInxnZzHENgka9Wa9rdkt2Par6YlnJ/wsjy7LLmdE0i0Y0APhxV0NH9owPRiABQpVxXTQRVRdUvbfawL7gMevP0V73NjwDpw70ThnLv2hWEcP2TLyAM8gVY55g1ll0gaowe7sb3NDfUJrkMhHDGI410qO1k/UkmyT7k42MMb6emZA3ZZ1JySsTnFxuV4Kbg2ehFdt63+or+Zx7wwxoUUwwwwRMMMMETDDDBEwwwwRMMMMETDDDBEwwwwRMMMMETDGpnM6VIRF1yHeroKOmpj2H8Sew2NanFOYIcnEr5qVFs0KBGo7mlW2Ymv6Xtgiy8c4Bls3H4eYiSVe2oXpvYkHqp9wRj574tPGo8KRdWhjGPEjOkunkaiw+by9QfUAnFrv8AGPJ1fgZzR+f7Oaqrvdrqu9YpznLjEGZzWYWFtSvMJYnoi/E0yOKO4KlmHubxHYZJe5tYX6q1kz4XCzb3IB8l+czcOLQwnLxkHxAFCKSzGQaarcuSQq97uscvg/FHaRRpKyaSG60wXcE+hBBX9a7ViT8tv9peaHUR4MLSoBW80YMyEkgnSCo2FWe9bGxfiNyhDNl24hEESZI/EZhpAkjoM1k7awKKt3rSTR2pbG4RWdvvZbTNGysD2Y2SL2x3hVvwTjEHjnx9cTmT7nMxkl8u6qCq6L0spskira2FnobQ4b8T2nhCRRa82Dok+YQpVfelqumFFYx5rsGqLYp/KcsSZiRWZX0yEBIB5ZJitnVvtFGoO7ncA9PMMSnP55soiQquXMJOmojIumRztbPQmUmgx0rd9wCcaomsGwx5tewAWGrLnSySMO0Lk3W1Px4Zaad5D400hLDM6S50kAeGqqD4RU2FHSqok3jS4TkZZ5PHzEZAJ0QQnSXd3N72a1tQO58oDE0ASf3guSMkoaVfEnk/YwiiTW2rawiL0LnZfc0Da/AOXo4HV5mR80QarYRqeqRKdwu279Wrc0Aq6ZKeGlm8RpJdu4C/fmsbZZJ49g4G/msPJ/Khh/6RmApzLLpAU2sEd2IkPfsWb8R9gBjttO8rFYzpQGmkrckbFUB2Nd2NgdACb07k0epWFkWCLGxF9wexxweI8xpC4yuXTxJlS9IIEcK0AhkN2oPYAEmth3xjllDQXvPmVe1tvtauhnuJRZVFDEksaRBbSSN1pQTbHuSTQG5IAJFefEHiJdIUzTFVmlFrFR8GOMeIzBmrVKTpXxDWkMdI2JbncT+I0eWldqfNupKy5gvGirXWOJN/KDtQqyN2c742M1mMrxXK63IOWXzM7MUMbDY2b8pANUbvUK644NTXSiRjtgiK+u88MbvI5P4W6KAEZ1Vf8a4xLmdMOUjGg/cxKm677aEH42PVnPuSdtrY4Jw6XyJlwJHACS5l94kK7MBvqme78qkAG9TA7H1yj8OYUAYRvFGRQ1s3jSJ1pi3mgjPXw1ottrrdMWBDCqqFUBVAAAAAAA2AAHQD0xvdAKuzpRZo0G/r+vXgovqCMN78lrcO4WsINEszVqdqLNXS6AAA3pQABewGNzDDG8AAWCyJhhhj1EwwwwRMMfhbHHk5zyCkg5uCx1+8T/gcEXZwwwwRMMMMETDDDBEwwwwRMMMYo80jMyqyll6gEEj6gdMEWXDDDBEwwwwRa+WgIaRj1Zv4KBSj+p/3jiiud+ZjJxOcyLSxO0Ca6IjSNPvKG9GRmssNyqAfS/cUB8c+Gtl84swUaJiJAbNl1AjljqiKKhCb6gnY74uhe2N204XsoPaXCwWPhPNOa8KONZmEDLojM0bOtdFSw9dNhqAO3UnHA5o5WqP7QjO0inU7EHz9LIA2XT6Dt9N/MWXMc6nLyf8ARpqmKfk0uGoflOoAD6MPw4mfK/D8rnjLBmY1bMsWKl7LBQfIFH5NAG6+9+bEWPjFOZ3RZcbC1x73tnHAqZDvEDA/QX7trjqquyXFJVzRfKkhpEMZHl3EiFXXzbdP5jbFjHnCcpCs7oRAsYEKByF0LQkegfNsG1PWmhpo2xh2ZhOVkmyZGkq9eW/MA1rIxqjQ6D82/YAbPD+OF0aNJPDOtr0gtNIxYkBBVL5aGs9K7AYrZP4UPiBl82F9LccZUnxmWS19dbcVIZeY5pJw0MZZTGUOkgEoxVydV6a1Dffoe9YikvEpZsytffyIdSRRAtFGR0YkEa6NfXbzVYx0chFlYxKuczLRRhgVy8bvJr1KCxJbSGN2CWtbLUK65jzHlnaNcrlDAsWphIzNqZWRkqtl8xIOyj5PbEp3wud/Ia2xtxv6d5UqeGV0opXaXtpb1Un5R47mMg8sjZQOZwCXmmy8UlqSCTuzBKryAADT5RucTE88GRNb8NM9EX9nkgnIr5TR0uKN76dvXFHnjilmqR7BICogbYbajqXf16j+OOzwnmgnYNpdCLpSu2xujRXfY0TRHU7HGUyPaNp4x6ldZtLT1EroonWcNBazTbgrM5q+MMMUBWEMmZOxSdChg6eZlP7QmwVCEg9SQATiMfDDipllz0wDaWaPzOxZpHGsvIzEAFjqGwAoECgMc/NcQy2blePMxhFzOkLNYqOdVCLqah924CDV+FhffDk3M5l5FyOWjjZ4j5mP7ONQRcr6WtjZ6XbMdqAtstfG6ppyyLN7ftZGx/x5SyYWI/Khs/AJ5MycuwdnDMFiRTrf5jrC1uCPNq6C+oxenw++GwysKnM0z6xKsN3HC4QIDttJJQHnN0flrdjIOX+VEyiu4Yz5lx55pdi53IQUCIoweiKKHXc746+Tndl86aGHUA6l+qtQsfUA+2NzGnZAfa/ysr5NrRbGGNefPxpYZ0UgWdTAUN99zsNjv7HGsnG432iuU/3N1H1f5B9Lv2xO+bKpdHDHh5gq6mIUDckmgP1OI1xn4jZOA6VZp5CARHANZIN0dVhANj+LtsDgSBqpNa552Wi5Uox+FqxWXEviJnwviHLLBAL1lmBlUAXqXxNCMa/DpPXa++nxvi6xRtNmJTPsGUSyagxOy6YlCwi9vNQrr64zS1LY7CxJKTMdCQHjJ77Gqnud5vhUfdBsw1kVDpKgjqDIxEYI9NV+2IdxrnbOGfwVly2W8ms3qd6LFVAZk0X5WJGjbbc4ruT4nyhzRRwOkKRtWnsoewfa9JHTy46LwycSjTMxgQUrASNpAC35g19gwsHbe/WsZ3SzE3cA0effspginlaZxdu+xB9j+Fvcc8KUO2czrTAKSQBIw6dAG0ovT5gox0OB8xhMtAspYyCNQ1IT+EbE6xZA2JrqDjg8I5AM51faJs7XRYUHghxRppGcRMB6Br9uxmUXIUpUE5OL/fzLhv1CxsoP0Y4rfEJR9wJ8v/oqX1GobU7LYG2A5NHsB8qz8MMMdZUJhhhgiYYYYImGGGCJjBPlEetSgkdD3B9j1U/TFd85c4a3zMZZky+XYRPom8N55mCs0YZRrVEBo6d2Y10FGE8DyuQEzmSKfLkzAAxzPpgNKio8msuWZ7vZghIUlSGqiacRNuQTyGSrGxudkK/40oAWTXcmz/Hvj1ivJ+aZ+FhPHc5nKjymR/7Sp62apZQACTsDQJs9MTXKccy8sAnSVGhI1eJqGmu9k9K7g9MewTxzs24zcKLmlpsVvY1OJcVhy8ZkmkSNOmpyACewF9SewG5xCeKfEtnZfsif9GMgibOyD7vWx0gRRkq0++2oGh13AOIpzPx+KDXoeXM50kan+eWNCRrA0rpy40igFVfWiReKKirEThG0EuPp5k7h+eSm2IkXOAprxnnmchjlYkjQCzPmyyL0u1i2cr7uU9gRipuauYMxnFH2vNLNlUIkCxwpEzGiNYDecJuQDdsPw7g4jY4u0s5L+L4IdS0cjyvrJYDS1ncnzHUetAULxMP+R4M20i5jNLEBTJG7RxLLd2Q5H4QANNnffYVeymY9rXTSm9tGgY6319VVL/YMbv3qIcG4nGZWigjI8RQEV2NK6lj1JJ0kEnbvt3vHrg3FPE8s4RgH06StMrNdEV7rpPQix1HTbzXL48UTwyqqRNayS6FDlSOjLWpe2tuva+uOVxLgk4mWUREoWDM8Vut9WOwHXr06nbG1ktQS02+zW1rb83HNVObFkX+7z+V0Oact4aeJHe/ke2diAfkI1EkVuP8AexqcDQQxK4FySbWdqQmtIPYHqT6dMY5eL65PDZ2WGwpYAGm+YMbU7AgbAg0pxx0zRp1NnawV7fw6Dff/AN8U1rmSP2WCwG7d0WugeYSXO1sbE7juJW7m+KGaRaUPRoeVVv0odh7NeNnMcRaMrpW5PxxsWc7CwxNAHb0PTsKGOfw7g+bLXHDISD10kAH6mv4YlfLnL4iBd2EjOuslQxpK1fvEk7VW/piqGnbOdlu7vReur5oCXk5O8j7vXVcLJ8SmCFqjCiyAQR1s1Y/hv7e2Nb/nHIxa0TdCvcUDVnr7DrjsS52KTMFWUogXVYbV5SoIBAFa2FCt9zWEHBSHji6MdKk1uLoMffcnb2x7UbDWgA3BUqKF0khkGC3Oi5rcQQIsq2TsHVt79RR23Haqr3XE/wCUefTl8uPsfhDTaSLOjhQpmLRHVGRQVXlJPm2XpisOMcPaCaWI3SSNHZFX4bFb+uJJyVlBpLGVobPVV1ORRBonyoNyLIY+g2vFEn2jaCzvmeGEON83yrn5e+MMUuYGXzKJC9ftY5klguwBbr+z1WK1dyAdzjv5n4l8MRtP2lGPX7tZJB3HWNWHb1xVmTzGSiKlYNUi1plcl3v6uTX+6APbEffnmXLgQq0nkGkBSqKVF6WroSepJF3eKhM4j+p76q6j8GoeQ52yB3wPsrbPxHjzEjLBlGdlUNrzAEY0sSFZVppGWwey9txeOLxzmafVpknk1kBykDxQaVHcsxJAPQBnJb8I2NRHl7N52R5J2jJeRQqaixJW7J825s6a/d6UcRfj6ZhMzKJZ1jLMXPmNkNttpFmgNNHpprpWM7nSSPsSABu3/i5UWtifUmNriWjyBPU2t5/hWBwvjmWaRwyukla7zDtKz11ZSzuLX2YEX0q8Rni/PTQ5jMiHUC8nVAoJXQiqNdaq2+X3OPPJnJOannjlWGaeOm88lwxkFSB538zC/wAoOLIynwzzExK5gZWCIbr4USySEnrvMGEYH90nHrKezr5JPOw/a9DjS1BdELi28h1uuiqLKtnc6+hAqhr1MxFIp+Z3JJKiu5As7CziYZvlZZYAkZfNSgoNMQaRPKQChdAUTy3u7r07DFo8K+GPD4dJMRmZSSGnYyCybsIfu1PuFGJSkYAAAAA6AdBjQITxsOX7SomfPI2R5J2dL5+LdLKm+EfCbOPQbwsrH36SSfQIhCL9S5+mLA4V8O8lDCkTJ44SyPGpxZOonRQjBs3YXEmwxa2JjdApz1UtRbxHXtpuA6BeIolVQqgAAUAAAAPQAdMe8eJZQos9MfscgYAjocWLMvWGGGCJhhhgiYYYYIvMrEKSNyBtj8iNqu97Df198ezjXysLJa2Co+X1A/Ke1DoPb6WSKi+McPdDmZygEsM8yvKoCzpqeQ+c3bAxujJItlfKK074rrI8fkXVqPix7qwOx0k9a6kG+9/UY+g/ify7HNH5GCzzFU8JqK5jwzrAYWCujcmQHZbBDeUYrDO/C/K5WIvmc2ym6HhJ+Jhsi2C8h9hRI3IG+OUZY6aRwkNy44AuTbyGdb8uq1xvdgt3d9VIuDcQPEOExqW1SqwrxBYZoJAU1DewyhdXXcki+h5XM/AI5o1lWOXKTIdZQwSyQSSADf7pWiLNQGsHet8cjlbicySSZfLpJmYUuRWVFSTc+a1ZqbfsDe36Dm8Q43xF3kZo8yPMWQ6Z0Ma3ajyEAAdNvfvRFNO2SCRzGbOyTex1F/bqpvcwtFr33rc4jzFIrmbNq6ZtAFy2W0sFi1JSyqCNIUdlUbsLNncdbhnF4fsMbpcKBiJgtM3iAA0XYEAvdmVwSBQFbY43EeaXzOTWLMwS/aYzrgl8M+aiDR2B3BFkAg7E7m8c3h/EniVvDWVZJGJCKp2OkAm2FEXZrfpvWNEcTpfueM343GNLct4vkb1RJkB1tqxGNAVtk5iUSZht8uGGtls0NSt5SRcioyrqfsD13xsw8xvGCRH4kIJHiAhqICk1oJ0jzDc3uax0MlHmM0JjFkg0iBQGGYVcwjVsziQsJkbc9ADRAI3x5bkPMs+tMnPl5SPN4MsCRhjsdNyHy79BW2NjfqIpQYw9oN+XDQg6eduiqlgBdluOAvhb+V4lE5y86qJkU6il7kFWRqHZ1ux9KHUYksPD+F5ga1aSFh+KMsGv8p0g2f7rX03GIO3w64tq1qke4Fh3gUkjufDaix/N1Pc4yZjknjJ0sYIXIH+ljJrsLZ9x7HbEqmvpKhwk8VrXjBzcdDcELyJj4wWbJLfT9hdXN5TLmaYBVnCuqK7xRmSQsFpK07uGOmgB1XYYcR4f5WiMPgzaQyo6hbCsCKZLVlvY6bq96OIzxTLZ7L+EJY3y+kkrpEDrZ8vlGsLsC1kDa96BxnVeJ5kRzL40oj3BWKPofKwDh9xV9NrA/TYfqcYLWlzXMIsXaXvw/wBqn+PcFwwdw7/Skua5uKppy8IinI0kuGZ4b+Zy7AABeoK/NtXXEfznE0ii0JelQFZu+wpRfdjX9ThmOA8RMcj+EwVASXnZfKBuSqqWv1v6+hxyX5Ullszv4S71W6Kav5ULMQ3diR1s3VY9pKimpg4U7to9McsKb4ZakguGAtI8Uy6IkUYBD1JMxDVq6iMXR0qSfqQPc42s7xJUajOjyCNW1obWyoYJqPzMvytY3IPfFg5Tk/hWWysE8sCNrVWuV22LKGC6BZkPXZUN0dgMbuT51yUalViOWF9fs0aLX7qMzDr3A/THzLq4PB8KNzsnPP0PsupTvlhdtNO7Td3zVMw5OfM7JHPN59VKjN8xOolhZLHbc++PebDAssv3JHVHRtYvoNLil2obdhj6JyvF2ZVOqORW6MhoEHo1amB+oP6dsQvi/FIo8zmlzMCSJO9q70GeMIi0sgsEKbGg7i7I3s+031I1Epjc2w87+4Hsotg2DtW+Pke6rzlniAy7XCkkoKkyJ5RQ20vfRRZq+9/TE34DPLm81l4wsGX8ZpFV68eVXjTWe6oNQDU3m+Ug9MQLmThOXizMoy5YxGLWqt1UkqoFd/Mdv5dsTv4dZQfaslHprTm3ZSAK0rky0gHtqK/9vtje+NheLi5Waopr/wDcQBoLev6Vnw/DeA1402YnH5WcRoT7rAsYb6G+uJDw/g0EC6YYY4l6VGiqP/1GNzDGxrWtFmiyzgAaJhhhiS9TDDDBEwwwwRa+flCxkkXVbXXcd+2P3JSBo1IAAI6A3/PvjzxEXGdyOnQkHqO4B/pjJlmtFO+4HXr0wRZcMMMETDDDBEwwwwRYc4pKMBdkVtd77XtuPrj3FEFUKoAUCgB0AGwGPeIhzDz+sRaPLKJ5V2Zi2mCI9PPJ3IP4Es9jp64i5waLlFBPjRzDJBxHKMljwE10flYSsyvYG9HQq3tXbfGhx3mxWZXRBqzGXi0EkExxPJIMzGp0ka2oLq9rGONzxnpZpUaaaWWTUbvSI1XT50SLYKpIUbknbck74xcM5m4ZJlIctnYJNUAKrIlMBZJNFGDAH03GOXOLSMna0uIxjWx5LZF90YJ0+R3wVhckoDHLmEiSPxn0xoOiQxeRAK9Trax11A4kWW4qGZ0BQsnzKkllSempeq/riG5XmLIaUAznhLVICskY0rtsGjAodNvTFW5JjDL4iZ5BIjsNW5B8xs2SAyt13G9+uOH/AMbJWyyPku1264Pei07bBYNN+OR+1bnNksUOYGZzEJmgMQjYqd43R3ZSdwNLayLPQqPXENzPxNg1MIcrCo6ACPWSPcmrP0x2OB875SVD42vxRswijklRgR8w0g0DdENuPfrjlycT4SkriHhk8z9SpBVbHTyayFHXYoPpjqUEs9Oz+OYnEjSwGfU26qEpY0bQdjquhyPzC2YzmYzRVIlMKwgKlAsr6tkveh13/Fjr8781TQZTVEzi3UO6qupEIb5ewJYKuo9L23rHHh5xkbSkeXy+V7LHL4peuwVaiX+BPTHK4krNMqZqd9DKxIdisZZSnl0RAA0LNG/c7YgKB9TWh0rQM6HOnReukjZTmQXPpb3XPHO5L6lmzqn1Ekxv2IZ2B/UYkvL3xWR5VizDk6jpWQBkIPYSItLudg6ge6jriI8bOQCfdNEZAVKqiObIP4iSV0kXte/tj8fKIkgljLoUYOrEqVBQ2LWQNYBrqa9sdKu+nQEbDgL2wRuVFPM6dpc1trKc8283nLS+L4XiwyRLGWeMSBSryMVIYgLq1Kd+un2xCTzjCkvjwhopru1QJfswU6WQ9CDe3vjtnn7OlCrfZpQQQdcHUe+mQKfpWInxDM3OHRYY2UWywwjSCaChUYtb309LvbFFFFIIxA9osL78W54V0p2AXAWHNXRk+ZtaLIqzF3UN4Z1mtQBqmOkVdXtji5zh2VQ6pkhy4Y3ommZUP0h1hD+6FIxXs/GZZKSaRncsAIjJK5on8VHw1I7gqOvTGCWNY5YrVQbJCilAavLIwrzKu+21n9cQi+iOET5mSYHC/pc29iqxVjbEYZk96Lvc+cay03hNHmWkZdSfdqY0KsQWqRqBOwHQgjuK3h8cK6WfwFYAXbyM19/wgX/74yyIXd6Ijij+71sdwo6ge7dSR6+m2N7JZCSWIxQRySNPr8MKpOwIPzGhsKJomtQxsij8CJrWrQwxyTva86A8MkbgLceqyx82Tpl4srFHl1LqTrIpgGdiAGd9K+goChVG98SEcWT7OftCqbARYwVdX206EjUkvX5y7HYdO/Bz3IM0I8XPSRqdSAwrIvjFSyqQAoYIas+YdsYczkkkkkjy8KxQoa8Rzq6DzMWb526gDZVAurN4pmhjJuBbeTz9fhUQxz7Yj3uF+OO/LnZbw4a08lRZRk0lFVAEUfNSlzezMx3FEgKo3onFvfDDl0KTPYZUVoY3HSV2cNmZl/uF1WND3WG+jDHD+G3JEzQjxAY8qWLodTiWVGjRdI6GOM+c6vmIchdKsS1pyzxwIihQOiRxoBvQoKqjYAD9ABZoDGmGKx2j04qiaV9vCcRZpOmh58+S2A9uR2A3+p6fy/rjJjBlIiq+b5ibb6nsPYbAewxnxqWdMMMMETDDDBEwwwwRYM6loQKHTqaHX1o/0x7gWlUbdO3S++MHFK8Jr6bdyO49Af6Y9cPrwko2K2qv+AH9Bgi2cMMMETDDDBExocW4zFl1BckljSIot5G/Kq9z69gNyQATjU5h5i+z6I418XMy34UQNXXV3b8Ea92/QWTWKm5lz4if7Q0pzGcRtTTWyxIqkloIkuvDO6km7sEWd8UyybA57lpgpZJwSwaC6kPOnMeZaIiRhCsliOCNzqcAb+LKtUgu2Ee24UF9QxXs/PiwSIqhZUXbw0QIsdbl0K76gbPm1bXuvXHrm4y57OoiM3hMugADc0xZlA6kkFT9F9BjcynJxsZXK6ZMw1h1XzJCCD5pphaof7gDHtteMQD3D/tFzw0A/XTPNaKSnhlg8SUgXvk643NA/JPlZc/jcQdGd6Onzja+35T813/MbjGpwjh6QOk8iLM41alJcqjEUp0puwWiD7m7oYtLjfwvYcNej42ZjjXwkS0jV49PypdyMQOshaz0C3WKhfNMkqjUzIzFSNtYs0rDUQCt2CCRpYMu1b72MkA8QW+1Yafw2sMMl7O04AqS8Mzq1I8hCNI7NejSStkIKFNQHQHYX03ONV89w9H/AM0G9dCAi/cAaT9ccc8Xy5WQNIyyAEKJARbd/Mti7vckdRiRxTcHlp/scJv0mdNvdQRR+ov1xCOkfUvc++fRb5q6KkYxjQCB8fJWPifGU8J1jZ9Wk1o339QTtZ39cc/L858OhBXL5OeU9hLIoUn1IRQxP1xnzsuWWfVGIo4nYL4epCqA7KV6VW2rbeyTuCS4l9jTeRoDY/AwZmG2xWPev3tsTaH0Lyy175uNVVK6L6hGJAbWxY6LjcV5izU9j7NDGrCtAFXvsNNgsxJ9Cf4bZ5sl5BHIjTOAAygilND5pG2B3uls11q8elzbuQMnl44F6eNKI4wT7XV7dvMd8bX/ADD4hJGJVmLSMSxjsqGf8oKkbkAdQv12xXLWRueDObAcxf2wqo2GnY4Q2JO+xt75ThXBMrqFZdllolVdi6mqtlPyki+9EdceeNyx6hDISEUD7oFizOxtRSkkgCjXq2/TEYgyjkMQGEgYgoS9lVBDD+8Qbteu3THQ4Zkpy66QukHUF06QzDdVpgCxut6rrv2xMBscokAuNwJuvXT7VM5hcARwsL9Nc8c+SzJwSYxtJBCIVBoPJJbOTto0i99732FdsZH5LzEcLPK2XC7O7tMWO+67KrEn2o3fQ3jmHMzsFaWLxtrBsGlO9Ku6qPZQMdvh2czOaLZVYjFHKllQFjW4yGDgABVPrQ3IXa+sH1Eu2XAtHQad8lB1I+KAOJOM2s73OF64Ty1nFQPpy0CaSy+KQgJr57kYajVjqQLNDc49wclO3gSuxkmzCa6eRYlVdILMa6IgIFalu1AA3rdblZoyPtOYTTY3l0RxnfuWAMo9ht9d8a/NkmRZLOcE0i9AAWUr+JAyqVUnYg3sRv1sUidzmhgdjgLn4917LLA+Zphabbybj5OPK3kvcs+TyjKJBkZt/MY0bWpvZrlLLLXWqo116Y6PGOMZrxWbIRvRhEchAVSAHZrJWjRsdCvT0rHngHwqzOZjUx5Vcuji/FzBGrSe4QanJr10fXFoZb4XQsUbNyyZnTVRk+HAtbACNDZFbU7Nfe8eNhJdtW9T8f5CuqdiKVr4CMa6uHqd/THmqt5V5JmzMokmH2pxemJHVYoXP4ppFJCHewiB3NWQB1svl74S5aFi+Y+/JOoRUfARvZGJMh93JF7gLia5TKRxKscaKiqNkQBVUeyjYYz41tjDe8eizOle5xeSbnXO7ggxj+zJr16V11p1UNWkEkLfWrJNe+MmGLFWmGGGCJhhhgiYYYYImGGGCLW4iajbp26kDuO5x7yh8i76tutg/wAx1+uPzORlkIHXbvXcd6OPWWQhFDda33v+e1/XBFlwwwwRMcvmHjy5WLUQXdjpjjWtUjnoovoB1LHZQCT0xt8R4gkETyyGkQWTRJ+gA3JJ2AHUkDFd57jcSs+bzrLG7KVijdlqOMbiMC/MxNM5W96HQLjNUT+E3GSdAoudZRbPc0vEuabMbZp2K5iQdFjH7OGIdRGVKkHYkNvuScRng3B5uI5lddiFCGdemlRv5u2tgNh2Hm2A3kMXDIeIyjMyKksasFAVj5yBsnlPb+90GJpy7y4mZpFVVycZIcKAqzuCdUQA28IH5z+M+WyA94yXufsj+2/g3/K2/wDJmSAQMbs4zzPH9DTzXK4Vy5/ypLQi8Lh6dZdIV80wOxjarEY3843N7Hfa0uG8Liy8axwxrGi9FQAAfoO/vjZVa6Y/cdCOJrBYLGAALBYWzADhCNyCQexogEfXcfx9jiK82fCzI59tbKYpd/vItIJJ7sCCrHvdX74lOcyusCjpZTqVh2O46dxRII9CcYFzcw2aEsR3Rk0n387KR9KP1OLV6qd4h8EM8jsYZoJQQPM2uJ2r8JXS6H1snf07Y/Ml8B80WbxZMoik6tkaVgaF9VjA6Yu9CaFij3HWj9e+MHElYwyhPm0Np+uk1/PHpJLdncgNnbe8qr4f/p5ypoy5iU0NxGkUYJ3/ALrH06k//wArTmngMeTzLwZbdHmMQWTQxbw9KklqGxkZhQAqu56fT2WCeGuitFDSF6aa2r2rHzVz1mVTipV9hFmZXbv88xm/mpX9ScVPc9lizvBU2gOvtd5C4GZyhdVSVn8o0RFiToonVER7G/rVdgMdz4cc2yZedMrKSYncIVJ2UsQqOn5SG03WxBvqt44xzDPFJpQkyMWL7aUJfW1H8RArp09caWZBM8TKbkDhSBtZU2rUexG/tiFXBFIzYxkXPIrSzb8PbIItoeI/Y9lZHxK5ZMTNnY1BQsv2hRtpksBZxXTVtdEUaPc1AV49NG33eZsk2oOmQ2SepcFR13Nnpi2n5olzc+YhgTLtGqmMxzF7mNBnW1OldiVF3tZ32qtM5wowy6E2ha2QMv3gKtTxOR8zxt5T6jS3RhjBQSSiBsdQL2H2+XA+Xt5FRdSiSUADU5WnC8gDFpPMx1EKsSqt2b3XSt0TQrvtjzkuJzeJqjmksAqZEZ1ABIOnyqtDYdPTtjZz+Si8QB11Ha0XWzDpTELsLAA39B74m/KHw/lz0aShlgy5OzAozsAfMqotrGexLmx+XG9kbHN2iNeStrJ5Ypf47ctbbFyQRzzryxZQxOUJZ5lGmaaV9wrPbNtuSetD1JAF7kdcW/yR8HI8uY5c1pkdPMsQFxo/ZiT+0YdugB/NQImXL3LOXyihYUCmgCdyzAdNTG2b2smu1Y7eLGjGVRJI258MWBWDNSOq2ia2/LqC367nbGqMxmWG0Uae7SE176VWj9NQ+ox0cMTWdYcvl9NknUzGyf6ADsB6f8STjNhhgiYYYYImGGGCJhhhgiYYYYImGGGCLBnZdMbHTq9vXfGWNrAPqLxrcUNRNuR03HXqPcf/AD16Y2IflX6D+mCL3hhjh85cwjJZOSUFdfyR6zSmRvlv+6u7N/dU4aIuPzBxPxszpBBiyxs9w+ZoafqIgb/fYd0xRXEM62ezLbk6jqkYHpGD5Ih7AVsOrEnridS8zxLB4ULuzUPPIrI0hvW7jVRbUxJPvvsDjT5b5ebLZlCsPieK2qIAqR4zAsFk31KibsSARpX1u+SC57y84JNm995WmgkYyoc2cWxv1425bWBfhddrl3lYSZhYILjCIPtsikgENuuXWtlfr5wLAL0RYBt3L5dY0VEUKqgKqqKCqBQAA6ADasaHL3A0ysCxr5iSWdyN5JG+Zz9ew7AADYDHTx0o4wwYUaiXxpC+2qYYYYsVCYYYYImGGInzxza2XC5fLDXm5gdAFERL0Mzg7UOwPzEegYghNlj5x+IsGQJiSN55wmvw41JEano0hUEovfYE0OnfFOcVyiZid85mdDyTU5CDTGBpFULJbYDdjv1642OPcfXKxuiOXaQkySE22YkNFmZuugGv/hAGlwzJfdxmavDRVYgmlIADUx9B0rbGWpJaBY2XZ+htjle9z2g2GL6Li5jMzZi9CER3S6mKppGwPl8zHvsa6bYy8CKw5pI5WQ+KNBqzoutBtrK73/G+2M0vEinhxxxroLBVkI0qQTSlhQfuBvQ7jbHc+HXCstmMxlzmYxIs/ixODahJ/nTZau1Ur5i25Wq7TlawN8M4uuWZqiWUyPN7c+HwuRm0bIZ5mDFVYgn2P4X9qfY+gYeuJTxSBc+6xxkJJmkY9SPDzOXW9WxsLJGXQn0C9SuM/GeWzKsmXzBJmyzBXcDeSNwfBzAsEHUopl/MrdDRxocnS8PymYPiZwu6Axo/hlY4y2xLSWy6q8nmoVfrjluqXCJzCCXt4AnI0Plv5hdB4aWhzdO7jv5VfvMMuSgV43B0SAs60ykgg1dkG962/XEj5V4y0Wp8vLLDKfnIctq9CQ+pJB6Ertv0xNviJy5qX7VGkbjYZleisv4J7o/KNmO/lo/hvFcTcBOVzSpTxuxIMUgogUSGVujrY2ZSwPqcb4Jm1VIJY3ZGovoflZI5Nmo2JGCxxew99VbnK3xRmIkGYhaURNpMsKqGqgbaMkAjetSHf8g7zng/OOTzR0xTKX/0bWkn/YcBj9QMfObcSny0mtFLAm20khwaAtSOxAF43k5i+1NHSUVbUxeMA/Kwqx5WJJ61e3XHQaYTBt7WQM+ff+lnkinbVeFs/aTg8v8AHZX0xhikeE8852A+WQuP9HOWZT9G/aIf1I/unE24V8Wso9LOsmWb1Ya4j61Kliv3gp9hjLHMx+ivmpZIf7DHFTjDGDKZ+OVdUbo49VYMP5Yz4uWZMMMMETDDDBEwwwwRMMMMETDDDBFq8Rm0p1ANir6den8O3fGbLk6VsAGtwOmMXETUbfp/Ue42/XGXLjyL9B2rt6dsEWTFJfFTjf2viKZUfscoNb+jzOBQP7o2+pbFx8VzwhgmlIsRxs9euhS1fyx8+cdU5Z2eUgNJCkhY7eJMdbzbnqdbX9GGMtTIWt2RqVv+m+H/ACmeLpk+guuZwmdpeMQBekRN7+iMWP8AwxdnJ/DjJmZcy3SP7mP01Upmbrvvpj9tD+uKr5E4acvl587LWooxUd6u9/dmCgDsP3tr35f4YMvlooh+BQCfVurt9SxJ/XGeBgdNcf8AgLdd6x1E38iodLx7/Gi6OGGGOkoJhhhgiYYYYIuNzXzGmSyzSt5n+WNL3kkIOlR/UnsAT2x8/ce4vIk8s7kyySAam3A8QFvLufKgBAUei11xNviVxsT5o6bK5a4V95moysP3QFT6hsQvhHGdMr6Iy/hnSzalFtvYUEbkV+YYzOld4lmC9tV2oqKnFIZKl2ztadP2uVwfgmYzEvizIyr3Z/KAvUhQd+n4ugFm7xdPJXIySKmYzCBlB1QRMNqqhK6nqT1VSPKKJ8xpdHkfIDPSF2B8CM1IrqQXl7RHsVUeZgCQdSCyCwxaWLGguO05ZJnshaYYDg6njy8gvnbmzl1YZszCNvCkJX/VuNafppar9UbGly1l5STolQB5Fk1lbZXRg1gfKTYWz+tXi1/ily1HIIs0y2sZCTAVvESdL0QQfDdtW46MxPQYqTOcNPDs4RGaje3j6+bTRMZvr5TanqCQL3N63VNO4tjnZpv78rnu/OEUoBdG7orf4tkG4jklzeVqPOqhTqKJBIly7b0V1WVJ6MFYEb4+epA+VlZkDaLKSI3UblWVh+h69wR2xeXInG/BzARm+6zND2WcLSm/SRAF/eRfzYw/Fb4b+IGzmVS3/wA/Cq34q93UDrIB1H4gB3UXCeARSEW/yNytp5rgHsHvVavwx4upyM6HzpAx0jr9y6CQIL6gW617VjFyPx1J1iyPE8vGYZ7bJ611KqnzLl7bcFVI0G+g03YGOJyTwCfJQtIy+Sc+WmUloytUSpKjVvRvYhTW5xxslxKOSBcpmXKsrlYJdwyOjUvTcEELY6gEMDRxxKFrWTzFpuCR83/K2PjLmgnorK4/8JD82TYaa/ZSs23sslMa9nB/eA6QHi3LssL6JkaFz0DgFX9dDKSr/QEkdwMWN8PPiQZqy2dZROKCSgUk12AD2SQkHy7avw9wJ7neHxTIUljSRD1V1DKf0O2Og6BrtMFI6uWI7Ls98V8mT8WmiI1hljbzIV00QaPcebatrX9MdzhHHUYBbBZjQIuj/dIO6tV7G7rYnFq8yfCGMxv9krSf/tpCSnrSP80RuzvqFnbT1xTWb5SaHNRqoeORX80MoIdQAWLD8y0D5gSPQnGiWmidEXN3dD/kflZ6etnEwDyTc+YP6P4U24BmMwkjHLBAI1BIbVuW1bLoZXjFDdk62LDdMWry1ztFmSI3XwJzZETMG1haJaNhtIB3FBh3UbXQa8Sly8uvcqaDDoQVsqwY7DqRuR23x2s/zCmYy5Isy9I2UU5kry2vUSL1DruOvTfF9LFHJAM5Gqy1z5Y6ogtwdO+PuvobDFXcJ+JE2WSNMwjTxilaYMviKNwWcMQCAdPnsbXfSzZeTziSorobVhYP/wA6HGZrw8XCvkjdGbOCzYYYYkq0wwwwRMMMMETDDDBFrcRH3Z69R0JB6juNxjJlz5F+g/8AbrjHxAHwzV9ul+o9AT/LGWD5V69B169O/vgi4PxCDHhuZVfmdRGN6vxHVKvtd1+uKx564vDFFHHICxcgIqgE+WrbfZa1AX77dDVpc8f2J/8AWQ/+IixRPxQ/teX/AHU/xGxgqReaPlc+yh4Ylkaw6G673B+JxySZbLAOrNmIU0yUdSCXxHIKkhh5SD0IsWMXqvTFMciftU/2qH/CzeLoGLaUDYvxyt1bSMpJ3Qx6C2vMAphhhjUsiYYYYImOXzLxoZXLPJsX+WNT+KRtkX6XuT2AJ7Y6mIL8Vfkyf+ub/wAPNiLjZpKtgYJJGsO8gKtFj8SVEUkqnVj1ZiSWY+7Gz+uNV+CyxOkccZfXKfDKi1ZpWIUOdylFq83YAgntm4B+2f6HEy4R/aMj/tA/wJ8YKZxD/NfV/WqaN9OB/wCunsrD5Z4GuUysUA3Kjzt+eQ7yP/vMSf1x1MMMdFfHrFmcusiMjgMrAqwPQqwoj9RigOdMogWbIyF/Gy7fdNpJLpRMJsdSVNHcGwx6DH0JirOe/wDK6/7PH/4nHgpxO5oJsvfFMbSQoXl+KwiIRvLpOkC7opQoNY2XSw8pNfKKxd3KfGTmcrG76fEHkkCkEeIuzEV+FtmHswxRPLf9szH+pH/fbFifAb+wTf67/wBKLGmqqfEmfFb+ls8bqqKLYja+/wDZd3mXgRhSWWBGdGtpsugBJJstLEp2Endk2D9dm3avJOF5fNKrWSsg8siafvACbVg6sNam/mXUu/Te7xOKXh/a5z/8nL/hjHz9fA2MeNHg77b11KKQ7fhnIK6kOW4dlIjDJLH9/RdcxKCzqLAsmtAU3RoC77m8deDmCThxTx5GmyTFVWZt5MuTsviMP2kR/wBIdxfmLWDitsn/AJVz37if4IxM+S/8gx/7PL/6mMDvEoWsqA8u2yNoHfcfHfBJmAuI8/wVaSsCAR0OOfxvl/L5uPRPGHHY9GQ+quPMh9wRjnfDv/JOQ/2eP/ujEix9OueqR5q5LnyQLSXPlhdToPPGP+tT0/6xdttwuIVPF9n0tDEsjG2XQACVFEny76dxsOt4+oJvlP0P9MfMHBv839J/8ZMVx07XSNboDqtTq+RkLjqQMFeuCc6FyRMAGvfTYP8A2GvVXejfsd8TPl7jcuRcSZbzwvvJlwfIVP8AnIgLpht0vUOxNYqnmL+3N+8n/lxY/L/7GL96T/FfFVTEKY7TNxt5q2kmNWNiXOLg7wrt4JxuHNwrNCwZD6dVYdVYdmHcY38Qr4YfsZf32/xpsTXGgG4WFwsSEwwwx6vEwwwwRMMMMEWrxJiIyRe1dBZ6j3H8bxly96Fs2aFmq/l2xlwwRf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4813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41425" y="1828800"/>
            <a:ext cx="6667500" cy="3771900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548563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1.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Actief</a:t>
            </a: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aanpakken</a:t>
            </a:r>
            <a:endParaRPr lang="nl-NL" sz="32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40963" name="Tijdelijke aanduiding voor inhoud 2"/>
          <p:cNvSpPr>
            <a:spLocks noGrp="1"/>
          </p:cNvSpPr>
          <p:nvPr>
            <p:ph idx="1"/>
          </p:nvPr>
        </p:nvSpPr>
        <p:spPr>
          <a:xfrm>
            <a:off x="468313" y="1628775"/>
            <a:ext cx="4532312" cy="4525963"/>
          </a:xfrm>
        </p:spPr>
        <p:txBody>
          <a:bodyPr/>
          <a:lstStyle/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Analyseer</a:t>
            </a:r>
            <a:r>
              <a:rPr lang="en-US" sz="2000" dirty="0">
                <a:latin typeface="Century Gothic" pitchFamily="34" charset="0"/>
              </a:rPr>
              <a:t> en los op: </a:t>
            </a:r>
            <a:r>
              <a:rPr lang="en-US" sz="2000" dirty="0" err="1">
                <a:latin typeface="Century Gothic" pitchFamily="34" charset="0"/>
              </a:rPr>
              <a:t>doelgericht</a:t>
            </a:r>
            <a:r>
              <a:rPr lang="en-US" sz="2000" dirty="0">
                <a:latin typeface="Century Gothic" pitchFamily="34" charset="0"/>
              </a:rPr>
              <a:t> en met </a:t>
            </a:r>
            <a:r>
              <a:rPr lang="en-US" sz="2000" dirty="0" err="1">
                <a:latin typeface="Century Gothic" pitchFamily="34" charset="0"/>
              </a:rPr>
              <a:t>vertrouwen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</a:t>
            </a:r>
            <a:r>
              <a:rPr lang="en-US" sz="2000" dirty="0" err="1">
                <a:latin typeface="Century Gothic" pitchFamily="34" charset="0"/>
              </a:rPr>
              <a:t>overbelasting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>
                <a:latin typeface="Century Gothic" pitchFamily="34" charset="0"/>
              </a:rPr>
              <a:t>Praktijk: </a:t>
            </a:r>
            <a:r>
              <a:rPr lang="en-US" sz="2000" dirty="0" err="1">
                <a:latin typeface="Century Gothic" pitchFamily="34" charset="0"/>
              </a:rPr>
              <a:t>grensoverschrijding</a:t>
            </a:r>
            <a:endParaRPr lang="nl-NL" sz="2000" dirty="0">
              <a:latin typeface="Century Gothic" pitchFamily="34" charset="0"/>
            </a:endParaRPr>
          </a:p>
        </p:txBody>
      </p:sp>
      <p:pic>
        <p:nvPicPr>
          <p:cNvPr id="40964" name="Picture 3" descr="http://1.bp.blogspot.com/-1z8y-DoDs5k/T-5HAlfqinI/AAAAAAAAFas/Ej6aOISQhlE/s1600/Cat-tree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628775"/>
            <a:ext cx="3192463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1563" y="571500"/>
            <a:ext cx="7016750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entury Gothic" pitchFamily="34" charset="0"/>
              </a:rPr>
              <a:t>2.Palliatieve </a:t>
            </a:r>
            <a:r>
              <a:rPr lang="en-US" sz="3200" dirty="0" err="1">
                <a:latin typeface="Century Gothic" pitchFamily="34" charset="0"/>
              </a:rPr>
              <a:t>reactie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>
          <a:xfrm>
            <a:off x="4787900" y="1484313"/>
            <a:ext cx="4043363" cy="4525962"/>
          </a:xfrm>
        </p:spPr>
        <p:txBody>
          <a:bodyPr/>
          <a:lstStyle/>
          <a:p>
            <a:pPr>
              <a:defRPr/>
            </a:pP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Afleiding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zoeken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(divers)</a:t>
            </a:r>
          </a:p>
          <a:p>
            <a:pPr>
              <a:defRPr/>
            </a:pPr>
            <a:endParaRPr lang="en-US" sz="2000" dirty="0">
              <a:latin typeface="Century Gothic" pitchFamily="34" charset="0"/>
            </a:endParaRPr>
          </a:p>
          <a:p>
            <a:pPr>
              <a:defRPr/>
            </a:pPr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</a:t>
            </a:r>
            <a:r>
              <a:rPr lang="en-US" sz="2000" dirty="0" err="1">
                <a:latin typeface="Century Gothic" pitchFamily="34" charset="0"/>
              </a:rPr>
              <a:t>probleem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blijft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afleiding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soms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ongezond</a:t>
            </a:r>
            <a:endParaRPr lang="en-US" sz="2000" dirty="0">
              <a:latin typeface="Century Gothic" pitchFamily="34" charset="0"/>
            </a:endParaRPr>
          </a:p>
          <a:p>
            <a:pPr>
              <a:defRPr/>
            </a:pPr>
            <a:endParaRPr lang="en-US" sz="2000" dirty="0">
              <a:latin typeface="Century Gothic" pitchFamily="34" charset="0"/>
            </a:endParaRPr>
          </a:p>
          <a:p>
            <a:pPr>
              <a:defRPr/>
            </a:pPr>
            <a:r>
              <a:rPr lang="en-US" sz="2000" dirty="0" err="1">
                <a:latin typeface="Century Gothic" pitchFamily="34" charset="0"/>
              </a:rPr>
              <a:t>Praktijk</a:t>
            </a:r>
            <a:r>
              <a:rPr lang="en-US" sz="2000" dirty="0">
                <a:latin typeface="Century Gothic" pitchFamily="34" charset="0"/>
              </a:rPr>
              <a:t>: </a:t>
            </a:r>
            <a:r>
              <a:rPr lang="en-US" sz="2000" dirty="0" err="1">
                <a:latin typeface="Century Gothic" pitchFamily="34" charset="0"/>
              </a:rPr>
              <a:t>emotie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eten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roken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(drank, drugs,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gokken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)</a:t>
            </a:r>
            <a:endParaRPr lang="nl-NL" sz="2000" dirty="0">
              <a:solidFill>
                <a:schemeClr val="bg1">
                  <a:lumMod val="6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1988" name="Picture 2" descr="http://www.praktijkdewissel.nl/picture.php?picture=./userfiles/topfoto/wissel-cartoon-8.png&amp;width=257&amp;height=35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341438"/>
            <a:ext cx="35941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548563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entury Gothic" pitchFamily="34" charset="0"/>
              </a:rPr>
              <a:t>3. </a:t>
            </a:r>
            <a:r>
              <a:rPr lang="en-US" sz="3200" dirty="0" err="1">
                <a:latin typeface="Century Gothic" pitchFamily="34" charset="0"/>
              </a:rPr>
              <a:t>Vermijden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772816"/>
            <a:ext cx="4402138" cy="4525963"/>
          </a:xfrm>
        </p:spPr>
        <p:txBody>
          <a:bodyPr/>
          <a:lstStyle/>
          <a:p>
            <a:r>
              <a:rPr lang="en-US" sz="2000" dirty="0" err="1">
                <a:latin typeface="Century Gothic" pitchFamily="34" charset="0"/>
              </a:rPr>
              <a:t>Situatie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uit</a:t>
            </a:r>
            <a:r>
              <a:rPr lang="en-US" sz="2000" dirty="0">
                <a:latin typeface="Century Gothic" pitchFamily="34" charset="0"/>
              </a:rPr>
              <a:t> de </a:t>
            </a:r>
            <a:r>
              <a:rPr lang="en-US" sz="2000" dirty="0" err="1">
                <a:latin typeface="Century Gothic" pitchFamily="34" charset="0"/>
              </a:rPr>
              <a:t>weg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gaan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Risico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: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probleem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blijft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levert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stress</a:t>
            </a: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>
                <a:latin typeface="Century Gothic" pitchFamily="34" charset="0"/>
              </a:rPr>
              <a:t>Praktijk: conflict </a:t>
            </a:r>
            <a:r>
              <a:rPr lang="en-US" sz="2000" dirty="0" err="1">
                <a:latin typeface="Century Gothic" pitchFamily="34" charset="0"/>
              </a:rPr>
              <a:t>vermijding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subassertief</a:t>
            </a:r>
            <a:endParaRPr lang="nl-NL" sz="2000" dirty="0">
              <a:latin typeface="Century Gothic" pitchFamily="34" charset="0"/>
            </a:endParaRPr>
          </a:p>
        </p:txBody>
      </p:sp>
      <p:pic>
        <p:nvPicPr>
          <p:cNvPr id="43012" name="Picture 2" descr="http://www.co2ntramine.nl/wp-content/uploads/2012/07/volle-brievenb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079" y="1989138"/>
            <a:ext cx="3278833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548563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4.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Sociale</a:t>
            </a: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steun</a:t>
            </a: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zoeken</a:t>
            </a:r>
            <a:endParaRPr lang="nl-NL" sz="32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88841"/>
            <a:ext cx="4330700" cy="3744416"/>
          </a:xfrm>
        </p:spPr>
        <p:txBody>
          <a:bodyPr/>
          <a:lstStyle/>
          <a:p>
            <a:r>
              <a:rPr lang="en-US" sz="2000" dirty="0" err="1">
                <a:latin typeface="Century Gothic" pitchFamily="34" charset="0"/>
              </a:rPr>
              <a:t>Delen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</a:t>
            </a:r>
            <a:r>
              <a:rPr lang="en-US" sz="2000" dirty="0" err="1">
                <a:latin typeface="Century Gothic" pitchFamily="34" charset="0"/>
              </a:rPr>
              <a:t>afhankelijkheid</a:t>
            </a:r>
            <a:endParaRPr lang="en-US" sz="2000" dirty="0">
              <a:latin typeface="Century Gothic" pitchFamily="34" charset="0"/>
            </a:endParaRP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>
                <a:latin typeface="Century Gothic" pitchFamily="34" charset="0"/>
              </a:rPr>
              <a:t>Praktijk: </a:t>
            </a:r>
            <a:r>
              <a:rPr lang="en-US" sz="2000" dirty="0" err="1">
                <a:latin typeface="Century Gothic" pitchFamily="34" charset="0"/>
              </a:rPr>
              <a:t>regie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weggeven</a:t>
            </a:r>
            <a:endParaRPr lang="nl-NL" sz="2000" dirty="0">
              <a:latin typeface="Century Gothic" pitchFamily="34" charset="0"/>
            </a:endParaRPr>
          </a:p>
        </p:txBody>
      </p:sp>
      <p:pic>
        <p:nvPicPr>
          <p:cNvPr id="44036" name="Picture 2" descr="http://plzcdn.com/ZillaIMG/ef636042ce3fd2745c8b408657a0dea4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916832"/>
            <a:ext cx="468153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99592" y="1052736"/>
            <a:ext cx="7016750" cy="457200"/>
          </a:xfrm>
        </p:spPr>
        <p:txBody>
          <a:bodyPr/>
          <a:lstStyle/>
          <a:p>
            <a:r>
              <a:rPr lang="en-US" sz="3200" dirty="0">
                <a:latin typeface="Century Gothic" pitchFamily="34" charset="0"/>
              </a:rPr>
              <a:t>casus </a:t>
            </a:r>
            <a:r>
              <a:rPr lang="en-US" sz="3200" dirty="0" err="1">
                <a:latin typeface="Century Gothic" pitchFamily="34" charset="0"/>
              </a:rPr>
              <a:t>vervolg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899592" y="1844824"/>
            <a:ext cx="7016750" cy="3583300"/>
          </a:xfrm>
        </p:spPr>
        <p:txBody>
          <a:bodyPr/>
          <a:lstStyle/>
          <a:p>
            <a:pPr>
              <a:buNone/>
            </a:pP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Centrale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doelstelling</a:t>
            </a:r>
            <a:endParaRPr lang="nl-NL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nl-NL" sz="2000" dirty="0">
                <a:latin typeface="Century Gothic" pitchFamily="34" charset="0"/>
              </a:rPr>
              <a:t>Meedoen </a:t>
            </a:r>
            <a:r>
              <a:rPr lang="nl-NL" sz="2000" dirty="0" err="1">
                <a:latin typeface="Century Gothic" pitchFamily="34" charset="0"/>
              </a:rPr>
              <a:t>prive</a:t>
            </a:r>
            <a:r>
              <a:rPr lang="nl-NL" sz="2000" dirty="0">
                <a:latin typeface="Century Gothic" pitchFamily="34" charset="0"/>
              </a:rPr>
              <a:t>, sociaal en op het werk!</a:t>
            </a:r>
          </a:p>
          <a:p>
            <a:pPr>
              <a:buNone/>
            </a:pPr>
            <a:endParaRPr lang="nl-NL" sz="2000" dirty="0">
              <a:latin typeface="Century Gothic" pitchFamily="34" charset="0"/>
            </a:endParaRPr>
          </a:p>
          <a:p>
            <a:pPr>
              <a:buNone/>
            </a:pP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Aandachtsgebieden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(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vanuit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de intake)</a:t>
            </a:r>
            <a:endParaRPr lang="nl-NL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nl-NL" sz="2000" dirty="0">
                <a:latin typeface="Century Gothic" pitchFamily="34" charset="0"/>
              </a:rPr>
              <a:t>Grenshantering</a:t>
            </a:r>
          </a:p>
          <a:p>
            <a:r>
              <a:rPr lang="nl-NL" sz="2000" dirty="0">
                <a:latin typeface="Century Gothic" pitchFamily="34" charset="0"/>
              </a:rPr>
              <a:t>Zelfinzicht/zelfzorg</a:t>
            </a:r>
          </a:p>
          <a:p>
            <a:r>
              <a:rPr lang="nl-NL" sz="2000" dirty="0">
                <a:latin typeface="Century Gothic" pitchFamily="34" charset="0"/>
              </a:rPr>
              <a:t>Wie ben ik</a:t>
            </a:r>
            <a:endParaRPr lang="en-US" sz="2000" dirty="0">
              <a:latin typeface="Century Gothic" pitchFamily="34" charset="0"/>
            </a:endParaRPr>
          </a:p>
        </p:txBody>
      </p:sp>
      <p:sp>
        <p:nvSpPr>
          <p:cNvPr id="5" name="Titel 5"/>
          <p:cNvSpPr txBox="1">
            <a:spLocks/>
          </p:cNvSpPr>
          <p:nvPr/>
        </p:nvSpPr>
        <p:spPr bwMode="auto">
          <a:xfrm>
            <a:off x="971601" y="692696"/>
            <a:ext cx="7126212" cy="4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91428" bIns="4571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stoppenmetpiekeren.nl/wp-content/uploads/2013/04/ik_moet_stoppen_met_piekere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2060575"/>
            <a:ext cx="4703111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016750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entury Gothic" pitchFamily="34" charset="0"/>
              </a:rPr>
              <a:t>5. </a:t>
            </a:r>
            <a:r>
              <a:rPr lang="en-US" sz="3200" dirty="0" err="1">
                <a:latin typeface="Century Gothic" pitchFamily="34" charset="0"/>
              </a:rPr>
              <a:t>Passief</a:t>
            </a:r>
            <a:r>
              <a:rPr lang="en-US" sz="3200" dirty="0">
                <a:latin typeface="Century Gothic" pitchFamily="34" charset="0"/>
              </a:rPr>
              <a:t> </a:t>
            </a:r>
            <a:r>
              <a:rPr lang="en-US" sz="3200" dirty="0" err="1">
                <a:latin typeface="Century Gothic" pitchFamily="34" charset="0"/>
              </a:rPr>
              <a:t>reactiepatroon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45060" name="Tijdelijke aanduiding voor inhoud 2"/>
          <p:cNvSpPr>
            <a:spLocks noGrp="1"/>
          </p:cNvSpPr>
          <p:nvPr>
            <p:ph idx="1"/>
          </p:nvPr>
        </p:nvSpPr>
        <p:spPr>
          <a:xfrm>
            <a:off x="5148263" y="1600200"/>
            <a:ext cx="3538537" cy="4525963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Denken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/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piekeren</a:t>
            </a:r>
            <a:endParaRPr lang="en-US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</a:t>
            </a:r>
            <a:r>
              <a:rPr lang="en-US" sz="2000" dirty="0" err="1">
                <a:latin typeface="Century Gothic" pitchFamily="34" charset="0"/>
              </a:rPr>
              <a:t>mentale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overbelasting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geen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actie</a:t>
            </a: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Praktijk: spanning en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verzanden</a:t>
            </a:r>
            <a:endParaRPr lang="nl-NL" sz="20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16750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6.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Expressie</a:t>
            </a:r>
            <a:r>
              <a:rPr lang="en-US" sz="3200" dirty="0">
                <a:solidFill>
                  <a:schemeClr val="accent4"/>
                </a:solidFill>
                <a:latin typeface="Century Gothic" pitchFamily="34" charset="0"/>
              </a:rPr>
              <a:t> van </a:t>
            </a:r>
            <a:r>
              <a:rPr lang="en-US" sz="3200" dirty="0" err="1">
                <a:solidFill>
                  <a:schemeClr val="accent4"/>
                </a:solidFill>
                <a:latin typeface="Century Gothic" pitchFamily="34" charset="0"/>
              </a:rPr>
              <a:t>emoties</a:t>
            </a:r>
            <a:endParaRPr lang="nl-NL" sz="32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46083" name="Tijdelijke aanduiding voor inhoud 2"/>
          <p:cNvSpPr>
            <a:spLocks noGrp="1"/>
          </p:cNvSpPr>
          <p:nvPr>
            <p:ph idx="1"/>
          </p:nvPr>
        </p:nvSpPr>
        <p:spPr>
          <a:xfrm>
            <a:off x="1043608" y="1988840"/>
            <a:ext cx="3217168" cy="31512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latin typeface="Century Gothic" pitchFamily="34" charset="0"/>
              </a:rPr>
              <a:t>Uiten</a:t>
            </a:r>
            <a:r>
              <a:rPr lang="en-US" sz="2000" dirty="0">
                <a:latin typeface="Century Gothic" pitchFamily="34" charset="0"/>
              </a:rPr>
              <a:t> van spanning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</a:t>
            </a:r>
          </a:p>
          <a:p>
            <a:pPr>
              <a:lnSpc>
                <a:spcPct val="100000"/>
              </a:lnSpc>
              <a:buFont typeface="Arial" pitchFamily="34" charset="0"/>
              <a:buNone/>
            </a:pPr>
            <a:r>
              <a:rPr lang="en-US" sz="2000" dirty="0">
                <a:latin typeface="Century Gothic" pitchFamily="34" charset="0"/>
              </a:rPr>
              <a:t>	</a:t>
            </a:r>
            <a:r>
              <a:rPr lang="en-US" sz="2000" dirty="0" err="1">
                <a:latin typeface="Century Gothic" pitchFamily="34" charset="0"/>
              </a:rPr>
              <a:t>explosiegevaar</a:t>
            </a:r>
            <a:r>
              <a:rPr lang="en-US" sz="2000" dirty="0">
                <a:latin typeface="Century Gothic" pitchFamily="34" charset="0"/>
              </a:rPr>
              <a:t>!</a:t>
            </a:r>
          </a:p>
          <a:p>
            <a:pPr>
              <a:lnSpc>
                <a:spcPct val="100000"/>
              </a:lnSpc>
              <a:buFont typeface="Arial" pitchFamily="34" charset="0"/>
              <a:buNone/>
            </a:pPr>
            <a:endParaRPr lang="en-US" sz="2000" dirty="0"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Century Gothic" pitchFamily="34" charset="0"/>
              </a:rPr>
              <a:t>Praktijk: </a:t>
            </a:r>
          </a:p>
          <a:p>
            <a:pPr>
              <a:lnSpc>
                <a:spcPct val="100000"/>
              </a:lnSpc>
              <a:buFont typeface="Arial" pitchFamily="34" charset="0"/>
              <a:buNone/>
            </a:pPr>
            <a:r>
              <a:rPr lang="en-US" sz="2000" dirty="0">
                <a:latin typeface="Century Gothic" pitchFamily="34" charset="0"/>
              </a:rPr>
              <a:t>  </a:t>
            </a:r>
            <a:r>
              <a:rPr lang="en-US" sz="2000" dirty="0" err="1">
                <a:latin typeface="Century Gothic" pitchFamily="34" charset="0"/>
              </a:rPr>
              <a:t>emotieregulatie</a:t>
            </a:r>
            <a:r>
              <a:rPr lang="en-US" sz="2000" dirty="0">
                <a:latin typeface="Century Gothic" pitchFamily="34" charset="0"/>
              </a:rPr>
              <a:t> </a:t>
            </a:r>
          </a:p>
          <a:p>
            <a:pPr>
              <a:lnSpc>
                <a:spcPct val="100000"/>
              </a:lnSpc>
              <a:buFont typeface="Arial" pitchFamily="34" charset="0"/>
              <a:buNone/>
            </a:pPr>
            <a:r>
              <a:rPr lang="en-US" sz="2000" dirty="0">
                <a:latin typeface="Century Gothic" pitchFamily="34" charset="0"/>
              </a:rPr>
              <a:t>  </a:t>
            </a:r>
            <a:r>
              <a:rPr lang="en-US" sz="2000" dirty="0" err="1">
                <a:latin typeface="Century Gothic" pitchFamily="34" charset="0"/>
              </a:rPr>
              <a:t>problemen</a:t>
            </a:r>
            <a:endParaRPr lang="en-US" sz="2000" dirty="0">
              <a:latin typeface="Century Gothic" pitchFamily="34" charset="0"/>
            </a:endParaRPr>
          </a:p>
          <a:p>
            <a:pPr>
              <a:buFont typeface="Arial" pitchFamily="34" charset="0"/>
              <a:buNone/>
            </a:pPr>
            <a:endParaRPr lang="nl-NL" sz="2400" dirty="0"/>
          </a:p>
        </p:txBody>
      </p:sp>
      <p:pic>
        <p:nvPicPr>
          <p:cNvPr id="46084" name="Picture 2" descr="http://c2.plzcdn.com/ZillaIMG/0a2792c1b3db35131cf3bc2e65db018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348880"/>
            <a:ext cx="4121315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016750" cy="457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entury Gothic" pitchFamily="34" charset="0"/>
              </a:rPr>
              <a:t>7. </a:t>
            </a:r>
            <a:r>
              <a:rPr lang="en-US" sz="3200" dirty="0" err="1">
                <a:latin typeface="Century Gothic" pitchFamily="34" charset="0"/>
              </a:rPr>
              <a:t>Geruststellende</a:t>
            </a:r>
            <a:r>
              <a:rPr lang="en-US" sz="3200" dirty="0">
                <a:latin typeface="Century Gothic" pitchFamily="34" charset="0"/>
              </a:rPr>
              <a:t> </a:t>
            </a:r>
            <a:r>
              <a:rPr lang="en-US" sz="3200" dirty="0" err="1">
                <a:latin typeface="Century Gothic" pitchFamily="34" charset="0"/>
              </a:rPr>
              <a:t>gedachten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47107" name="Tijdelijke aanduiding voor inhoud 2"/>
          <p:cNvSpPr>
            <a:spLocks noGrp="1"/>
          </p:cNvSpPr>
          <p:nvPr>
            <p:ph idx="1"/>
          </p:nvPr>
        </p:nvSpPr>
        <p:spPr>
          <a:xfrm>
            <a:off x="1066800" y="1844823"/>
            <a:ext cx="7016750" cy="4298801"/>
          </a:xfrm>
        </p:spPr>
        <p:txBody>
          <a:bodyPr/>
          <a:lstStyle/>
          <a:p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Komt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goed</a:t>
            </a:r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!</a:t>
            </a:r>
          </a:p>
          <a:p>
            <a:endParaRPr lang="en-US" sz="2000" dirty="0">
              <a:latin typeface="Century Gothic" pitchFamily="34" charset="0"/>
            </a:endParaRPr>
          </a:p>
          <a:p>
            <a:r>
              <a:rPr lang="en-US" sz="2000" dirty="0" err="1">
                <a:latin typeface="Century Gothic" pitchFamily="34" charset="0"/>
              </a:rPr>
              <a:t>Risico</a:t>
            </a:r>
            <a:r>
              <a:rPr lang="en-US" sz="2000" dirty="0">
                <a:latin typeface="Century Gothic" pitchFamily="34" charset="0"/>
              </a:rPr>
              <a:t>: niet </a:t>
            </a:r>
          </a:p>
          <a:p>
            <a:pPr>
              <a:buFont typeface="Arial" pitchFamily="34" charset="0"/>
              <a:buNone/>
            </a:pPr>
            <a:r>
              <a:rPr lang="en-US" sz="2000" dirty="0">
                <a:latin typeface="Century Gothic" pitchFamily="34" charset="0"/>
              </a:rPr>
              <a:t>	</a:t>
            </a:r>
            <a:r>
              <a:rPr lang="en-US" sz="2000" dirty="0" err="1">
                <a:latin typeface="Century Gothic" pitchFamily="34" charset="0"/>
              </a:rPr>
              <a:t>realistisch</a:t>
            </a:r>
            <a:r>
              <a:rPr lang="en-US" sz="2000" dirty="0">
                <a:latin typeface="Century Gothic" pitchFamily="34" charset="0"/>
              </a:rPr>
              <a:t>, te </a:t>
            </a:r>
          </a:p>
          <a:p>
            <a:pPr>
              <a:buFont typeface="Arial" pitchFamily="34" charset="0"/>
              <a:buNone/>
            </a:pPr>
            <a:r>
              <a:rPr lang="en-US" sz="2000" dirty="0">
                <a:latin typeface="Century Gothic" pitchFamily="34" charset="0"/>
              </a:rPr>
              <a:t>	</a:t>
            </a:r>
            <a:r>
              <a:rPr lang="en-US" sz="2000" dirty="0" err="1">
                <a:latin typeface="Century Gothic" pitchFamily="34" charset="0"/>
              </a:rPr>
              <a:t>ver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doorlopen</a:t>
            </a:r>
            <a:endParaRPr lang="en-US" sz="2000" dirty="0">
              <a:latin typeface="Century Gothic" pitchFamily="34" charset="0"/>
            </a:endParaRPr>
          </a:p>
          <a:p>
            <a:pPr>
              <a:buFont typeface="Arial" pitchFamily="34" charset="0"/>
              <a:buNone/>
            </a:pPr>
            <a:endParaRPr lang="en-US" sz="2000" dirty="0">
              <a:latin typeface="Century Gothic" pitchFamily="34" charset="0"/>
            </a:endParaRPr>
          </a:p>
          <a:p>
            <a:r>
              <a:rPr lang="en-US" sz="2000" dirty="0">
                <a:solidFill>
                  <a:schemeClr val="accent4"/>
                </a:solidFill>
                <a:latin typeface="Century Gothic" pitchFamily="34" charset="0"/>
              </a:rPr>
              <a:t>Praktijk: </a:t>
            </a:r>
            <a:r>
              <a:rPr lang="en-US" sz="2000" dirty="0" err="1">
                <a:solidFill>
                  <a:schemeClr val="accent4"/>
                </a:solidFill>
                <a:latin typeface="Century Gothic" pitchFamily="34" charset="0"/>
              </a:rPr>
              <a:t>tekort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  <a:p>
            <a:pPr>
              <a:buFont typeface="Arial" pitchFamily="34" charset="0"/>
              <a:buNone/>
            </a:pPr>
            <a:endParaRPr lang="en-US" sz="2400" dirty="0"/>
          </a:p>
          <a:p>
            <a:pPr>
              <a:buFont typeface="Arial" pitchFamily="34" charset="0"/>
              <a:buNone/>
            </a:pPr>
            <a:endParaRPr lang="en-US" sz="2400" dirty="0"/>
          </a:p>
          <a:p>
            <a:pPr>
              <a:buFont typeface="Arial" pitchFamily="34" charset="0"/>
              <a:buNone/>
            </a:pPr>
            <a:endParaRPr lang="en-US" sz="2400" dirty="0"/>
          </a:p>
          <a:p>
            <a:pPr>
              <a:buFont typeface="Arial" pitchFamily="34" charset="0"/>
              <a:buNone/>
            </a:pPr>
            <a:endParaRPr lang="nl-NL" sz="2400" dirty="0"/>
          </a:p>
        </p:txBody>
      </p:sp>
      <p:pic>
        <p:nvPicPr>
          <p:cNvPr id="47108" name="Picture 2" descr="https://encrypted-tbn1.gstatic.com/images?q=tbn:ANd9GcR1R09REGnjfnUIskKf6uvMvhattcTB1G87OIS96pqXtB_S6pnhC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2060848"/>
            <a:ext cx="53054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>
          <a:xfrm>
            <a:off x="1071563" y="571500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Samenvatting</a:t>
            </a:r>
          </a:p>
        </p:txBody>
      </p:sp>
      <p:sp>
        <p:nvSpPr>
          <p:cNvPr id="49155" name="Tijdelijke aanduiding voor inhoud 3"/>
          <p:cNvSpPr>
            <a:spLocks noGrp="1"/>
          </p:cNvSpPr>
          <p:nvPr>
            <p:ph idx="1"/>
          </p:nvPr>
        </p:nvSpPr>
        <p:spPr>
          <a:xfrm>
            <a:off x="1066800" y="1285875"/>
            <a:ext cx="7016750" cy="4857750"/>
          </a:xfrm>
        </p:spPr>
        <p:txBody>
          <a:bodyPr/>
          <a:lstStyle/>
          <a:p>
            <a:r>
              <a:rPr lang="nl-NL" sz="2000" dirty="0">
                <a:solidFill>
                  <a:schemeClr val="accent4"/>
                </a:solidFill>
                <a:latin typeface="Century Gothic" pitchFamily="34" charset="0"/>
              </a:rPr>
              <a:t>Ontstaan van chronische gezondheidsproblemen zijn vaak </a:t>
            </a:r>
            <a:r>
              <a:rPr lang="nl-NL" sz="2000" dirty="0" err="1">
                <a:solidFill>
                  <a:schemeClr val="accent4"/>
                </a:solidFill>
                <a:latin typeface="Century Gothic" pitchFamily="34" charset="0"/>
              </a:rPr>
              <a:t>multi-causaal</a:t>
            </a:r>
            <a:r>
              <a:rPr lang="nl-NL" sz="2000" dirty="0">
                <a:solidFill>
                  <a:schemeClr val="accent4"/>
                </a:solidFill>
                <a:latin typeface="Century Gothic" pitchFamily="34" charset="0"/>
              </a:rPr>
              <a:t> onder invloed van moeite met </a:t>
            </a:r>
            <a:r>
              <a:rPr lang="nl-NL" sz="2000" dirty="0" err="1">
                <a:solidFill>
                  <a:schemeClr val="accent4"/>
                </a:solidFill>
                <a:latin typeface="Century Gothic" pitchFamily="34" charset="0"/>
              </a:rPr>
              <a:t>stress-regulatie</a:t>
            </a:r>
            <a:r>
              <a:rPr lang="nl-NL" sz="2000" dirty="0">
                <a:solidFill>
                  <a:schemeClr val="accent4"/>
                </a:solidFill>
                <a:latin typeface="Century Gothic" pitchFamily="34" charset="0"/>
              </a:rPr>
              <a:t> en </a:t>
            </a:r>
            <a:r>
              <a:rPr lang="nl-NL" sz="2000" dirty="0" err="1">
                <a:solidFill>
                  <a:schemeClr val="accent4"/>
                </a:solidFill>
                <a:latin typeface="Century Gothic" pitchFamily="34" charset="0"/>
              </a:rPr>
              <a:t>neuroplasticiteit</a:t>
            </a:r>
            <a:endParaRPr lang="nl-NL" sz="2000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nl-NL" sz="2000" dirty="0">
                <a:latin typeface="Century Gothic" pitchFamily="34" charset="0"/>
              </a:rPr>
              <a:t>Coping en MBTI als voorbeeld klachtonderhoudende factoren.</a:t>
            </a:r>
          </a:p>
          <a:p>
            <a:r>
              <a:rPr lang="nl-NL" sz="2000" dirty="0">
                <a:latin typeface="Century Gothic" pitchFamily="34" charset="0"/>
              </a:rPr>
              <a:t>Niet behandeling klacht maar behandeling mens</a:t>
            </a:r>
          </a:p>
          <a:p>
            <a:r>
              <a:rPr lang="nl-NL" sz="2000" dirty="0">
                <a:latin typeface="Century Gothic" pitchFamily="34" charset="0"/>
              </a:rPr>
              <a:t>Alleen fysiek aanpak = geen duurzame gedragsverandering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74E2E7-1557-47D8-8811-57E1A6A9DE22}" type="slidenum">
              <a:rPr lang="nl-NL" smtClean="0"/>
              <a:pPr>
                <a:defRPr/>
              </a:pPr>
              <a:t>63</a:t>
            </a:fld>
            <a:endParaRPr lang="nl-NL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5D93E-6C6A-4995-84D0-0A854F5F8638}" type="slidenum">
              <a:rPr lang="nl-NL" smtClean="0"/>
              <a:pPr>
                <a:defRPr/>
              </a:pPr>
              <a:t>64</a:t>
            </a:fld>
            <a:endParaRPr lang="nl-NL" dirty="0"/>
          </a:p>
        </p:txBody>
      </p:sp>
      <p:pic>
        <p:nvPicPr>
          <p:cNvPr id="15362" name="Picture 2" descr="http://www.savagechickens.com/images/chickenjoy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412776"/>
            <a:ext cx="3543300" cy="3771901"/>
          </a:xfrm>
          <a:prstGeom prst="rect">
            <a:avLst/>
          </a:prstGeom>
          <a:noFill/>
        </p:spPr>
      </p:pic>
      <p:pic>
        <p:nvPicPr>
          <p:cNvPr id="15364" name="Picture 4" descr="Gerelateerde afbeeldi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6136" y="1484784"/>
            <a:ext cx="1223367" cy="1728000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5580112" y="4725144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ZIJN ER VRAGEN?</a:t>
            </a:r>
            <a:endParaRPr lang="nl-NL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nl-NL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PROCES</a:t>
            </a:r>
          </a:p>
          <a:p>
            <a:pPr algn="ctr">
              <a:buNone/>
            </a:pP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KLACHTINZICHT (KOPPELING)</a:t>
            </a:r>
          </a:p>
          <a:p>
            <a:pPr marL="342900" indent="-342900">
              <a:buFont typeface="+mj-lt"/>
              <a:buAutoNum type="arabicPeriod"/>
            </a:pPr>
            <a:endParaRPr lang="nl-NL" b="1" dirty="0"/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KLACHTONTKOPPELING</a:t>
            </a:r>
          </a:p>
          <a:p>
            <a:pPr marL="342900" indent="-342900">
              <a:buFont typeface="+mj-lt"/>
              <a:buAutoNum type="arabicPeriod"/>
            </a:pPr>
            <a:endParaRPr lang="nl-NL" b="1" dirty="0"/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EXPOSURE/FUNCTIONEREN</a:t>
            </a:r>
          </a:p>
          <a:p>
            <a:pPr marL="342900" indent="-342900">
              <a:buFont typeface="+mj-lt"/>
              <a:buAutoNum type="arabicPeriod"/>
            </a:pPr>
            <a:endParaRPr lang="nl-NL" b="1" dirty="0"/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DUURZAAMHEID</a:t>
            </a:r>
            <a:endParaRPr lang="en-US" b="1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65</a:t>
            </a:fld>
            <a:endParaRPr lang="nl-NL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2127250" y="5085184"/>
            <a:ext cx="7016750" cy="457200"/>
          </a:xfrm>
        </p:spPr>
        <p:txBody>
          <a:bodyPr/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itchFamily="34" charset="0"/>
              </a:rPr>
              <a:t>                                                     </a:t>
            </a:r>
            <a:r>
              <a:rPr lang="nl-NL" sz="3200" b="1" dirty="0"/>
              <a:t>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49E4C9-1BA7-4A6B-8979-EBCF7D212592}" type="slidenum">
              <a:rPr lang="nl-NL" smtClean="0"/>
              <a:pPr>
                <a:defRPr/>
              </a:pPr>
              <a:t>66</a:t>
            </a:fld>
            <a:endParaRPr lang="nl-NL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1619672" y="1196752"/>
          <a:ext cx="5904656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971600" y="54868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0" dirty="0">
                <a:solidFill>
                  <a:schemeClr val="tx1"/>
                </a:solidFill>
              </a:rPr>
              <a:t>Piramide van </a:t>
            </a:r>
            <a:r>
              <a:rPr lang="nl-NL" sz="3200" b="0" dirty="0" err="1">
                <a:solidFill>
                  <a:schemeClr val="tx1"/>
                </a:solidFill>
              </a:rPr>
              <a:t>Bateson</a:t>
            </a:r>
            <a:r>
              <a:rPr lang="nl-NL" sz="32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55576" y="1484784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                  Warm en harmonisch gezinsleven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07504" y="4653136"/>
            <a:ext cx="2223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Ik ben verantwoordelijk </a:t>
            </a:r>
          </a:p>
          <a:p>
            <a:r>
              <a:rPr lang="nl-NL" sz="1100" b="0" dirty="0">
                <a:solidFill>
                  <a:schemeClr val="accent4"/>
                </a:solidFill>
              </a:rPr>
              <a:t>       voor gezin, familie,  </a:t>
            </a:r>
          </a:p>
          <a:p>
            <a:r>
              <a:rPr lang="nl-NL" sz="1100" b="0" dirty="0">
                <a:solidFill>
                  <a:schemeClr val="accent4"/>
                </a:solidFill>
              </a:rPr>
              <a:t>                      werk etc.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99592" y="206084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accent4"/>
                </a:solidFill>
              </a:rPr>
              <a:t>                                     </a:t>
            </a:r>
            <a:r>
              <a:rPr lang="nl-NL" sz="1100" b="0" dirty="0">
                <a:solidFill>
                  <a:schemeClr val="accent4"/>
                </a:solidFill>
              </a:rPr>
              <a:t>Wie ben ik?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23528" y="3356992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     Ik kan pas iets als het perfect is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868144" y="407707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400" dirty="0">
              <a:solidFill>
                <a:schemeClr val="accent4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79512" y="4005064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Ik moet voor de ander zorgen,</a:t>
            </a:r>
          </a:p>
          <a:p>
            <a:r>
              <a:rPr lang="nl-NL" sz="1100" b="0" dirty="0">
                <a:solidFill>
                  <a:schemeClr val="accent4"/>
                </a:solidFill>
              </a:rPr>
              <a:t>alles moet af zijn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51520" y="2708920"/>
            <a:ext cx="2987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                      Ik moet voor anderen zorgen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220072" y="1484784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Warm en harmonisch gezinsleven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292080" y="1916832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ben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een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lief</a:t>
            </a:r>
            <a:r>
              <a:rPr lang="en-US" sz="1100" b="0" dirty="0">
                <a:solidFill>
                  <a:schemeClr val="accent4"/>
                </a:solidFill>
              </a:rPr>
              <a:t> en </a:t>
            </a:r>
            <a:r>
              <a:rPr lang="en-US" sz="1100" b="0" dirty="0" err="1">
                <a:solidFill>
                  <a:schemeClr val="accent4"/>
                </a:solidFill>
              </a:rPr>
              <a:t>zorgzaam</a:t>
            </a:r>
            <a:r>
              <a:rPr lang="en-US" sz="1100" b="0" dirty="0">
                <a:solidFill>
                  <a:schemeClr val="accent4"/>
                </a:solidFill>
              </a:rPr>
              <a:t> mens. </a:t>
            </a:r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hou</a:t>
            </a:r>
            <a:r>
              <a:rPr lang="en-US" sz="1100" b="0" dirty="0">
                <a:solidFill>
                  <a:schemeClr val="accent4"/>
                </a:solidFill>
              </a:rPr>
              <a:t> van </a:t>
            </a:r>
            <a:r>
              <a:rPr lang="en-US" sz="1100" b="0" dirty="0" err="1">
                <a:solidFill>
                  <a:schemeClr val="accent4"/>
                </a:solidFill>
              </a:rPr>
              <a:t>mijn</a:t>
            </a:r>
            <a:endParaRPr lang="en-US" sz="1100" b="0" dirty="0">
              <a:solidFill>
                <a:schemeClr val="accent4"/>
              </a:solidFill>
            </a:endParaRPr>
          </a:p>
          <a:p>
            <a:r>
              <a:rPr lang="en-US" sz="1100" b="0" dirty="0">
                <a:solidFill>
                  <a:schemeClr val="accent4"/>
                </a:solidFill>
              </a:rPr>
              <a:t>  </a:t>
            </a:r>
            <a:r>
              <a:rPr lang="en-US" sz="1100" b="0" dirty="0" err="1">
                <a:solidFill>
                  <a:schemeClr val="accent4"/>
                </a:solidFill>
              </a:rPr>
              <a:t>familie</a:t>
            </a:r>
            <a:r>
              <a:rPr lang="en-US" sz="1100" b="0" dirty="0">
                <a:solidFill>
                  <a:schemeClr val="accent4"/>
                </a:solidFill>
              </a:rPr>
              <a:t> en </a:t>
            </a:r>
            <a:r>
              <a:rPr lang="en-US" sz="1100" b="0" dirty="0" err="1">
                <a:solidFill>
                  <a:schemeClr val="accent4"/>
                </a:solidFill>
              </a:rPr>
              <a:t>mijn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werk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endParaRPr lang="nl-NL" sz="1100" b="0" dirty="0">
              <a:solidFill>
                <a:schemeClr val="accent4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724128" y="2564904"/>
            <a:ext cx="3960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zorg</a:t>
            </a:r>
            <a:r>
              <a:rPr lang="en-US" sz="1100" b="0" dirty="0">
                <a:solidFill>
                  <a:schemeClr val="accent4"/>
                </a:solidFill>
              </a:rPr>
              <a:t> voor </a:t>
            </a:r>
            <a:r>
              <a:rPr lang="en-US" sz="1100" b="0" dirty="0" err="1">
                <a:solidFill>
                  <a:schemeClr val="accent4"/>
                </a:solidFill>
              </a:rPr>
              <a:t>mezelf</a:t>
            </a:r>
            <a:r>
              <a:rPr lang="en-US" sz="1100" b="0" dirty="0">
                <a:solidFill>
                  <a:schemeClr val="accent4"/>
                </a:solidFill>
              </a:rPr>
              <a:t>, de </a:t>
            </a:r>
            <a:r>
              <a:rPr lang="en-US" sz="1100" b="0" dirty="0" err="1">
                <a:solidFill>
                  <a:schemeClr val="accent4"/>
                </a:solidFill>
              </a:rPr>
              <a:t>ander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zorgt</a:t>
            </a:r>
            <a:r>
              <a:rPr lang="en-US" sz="1100" b="0" dirty="0">
                <a:solidFill>
                  <a:schemeClr val="accent4"/>
                </a:solidFill>
              </a:rPr>
              <a:t> voor </a:t>
            </a:r>
          </a:p>
          <a:p>
            <a:r>
              <a:rPr lang="en-US" sz="1100" b="0" dirty="0">
                <a:solidFill>
                  <a:schemeClr val="accent4"/>
                </a:solidFill>
              </a:rPr>
              <a:t>   </a:t>
            </a:r>
            <a:r>
              <a:rPr lang="en-US" sz="1100" b="0" dirty="0" err="1">
                <a:solidFill>
                  <a:schemeClr val="accent4"/>
                </a:solidFill>
              </a:rPr>
              <a:t>zichzelf</a:t>
            </a:r>
            <a:r>
              <a:rPr lang="en-US" sz="1100" b="0" dirty="0">
                <a:solidFill>
                  <a:schemeClr val="accent4"/>
                </a:solidFill>
              </a:rPr>
              <a:t>. En </a:t>
            </a:r>
            <a:r>
              <a:rPr lang="en-US" sz="1100" b="0" dirty="0" err="1">
                <a:solidFill>
                  <a:schemeClr val="accent4"/>
                </a:solidFill>
              </a:rPr>
              <a:t>als</a:t>
            </a:r>
            <a:r>
              <a:rPr lang="en-US" sz="1100" b="0" dirty="0">
                <a:solidFill>
                  <a:schemeClr val="accent4"/>
                </a:solidFill>
              </a:rPr>
              <a:t> het </a:t>
            </a:r>
            <a:r>
              <a:rPr lang="en-US" sz="1100" b="0" dirty="0" err="1">
                <a:solidFill>
                  <a:schemeClr val="accent4"/>
                </a:solidFill>
              </a:rPr>
              <a:t>nodig</a:t>
            </a:r>
            <a:r>
              <a:rPr lang="en-US" sz="1100" b="0" dirty="0">
                <a:solidFill>
                  <a:schemeClr val="accent4"/>
                </a:solidFill>
              </a:rPr>
              <a:t> is help </a:t>
            </a:r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binnen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</a:p>
          <a:p>
            <a:r>
              <a:rPr lang="en-US" sz="1100" b="0" dirty="0">
                <a:solidFill>
                  <a:schemeClr val="accent4"/>
                </a:solidFill>
              </a:rPr>
              <a:t>       </a:t>
            </a:r>
            <a:r>
              <a:rPr lang="en-US" sz="1100" b="0" dirty="0" err="1">
                <a:solidFill>
                  <a:schemeClr val="accent4"/>
                </a:solidFill>
              </a:rPr>
              <a:t>mijn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mogelijkheden</a:t>
            </a:r>
            <a:r>
              <a:rPr lang="en-US" sz="1100" b="0" dirty="0">
                <a:solidFill>
                  <a:schemeClr val="accent4"/>
                </a:solidFill>
              </a:rPr>
              <a:t>.</a:t>
            </a:r>
            <a:endParaRPr lang="nl-NL" sz="1100" b="0" dirty="0">
              <a:solidFill>
                <a:schemeClr val="accent4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6300192" y="3356992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dirty="0">
                <a:solidFill>
                  <a:schemeClr val="accent4"/>
                </a:solidFill>
              </a:rPr>
              <a:t>Ik kan veel en het hoeft niet </a:t>
            </a:r>
          </a:p>
          <a:p>
            <a:r>
              <a:rPr lang="nl-NL" sz="1100" b="0" dirty="0">
                <a:solidFill>
                  <a:schemeClr val="accent4"/>
                </a:solidFill>
              </a:rPr>
              <a:t>   perfect te zijn. 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380312" y="4725144"/>
            <a:ext cx="3168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ben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mede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</a:p>
          <a:p>
            <a:r>
              <a:rPr lang="en-US" sz="1100" b="0" dirty="0">
                <a:solidFill>
                  <a:schemeClr val="accent4"/>
                </a:solidFill>
              </a:rPr>
              <a:t>  </a:t>
            </a:r>
            <a:r>
              <a:rPr lang="en-US" sz="1100" b="0" dirty="0" err="1">
                <a:solidFill>
                  <a:schemeClr val="accent4"/>
                </a:solidFill>
              </a:rPr>
              <a:t>verantwoordelijk</a:t>
            </a:r>
            <a:r>
              <a:rPr lang="en-US" sz="1100" b="0" dirty="0">
                <a:solidFill>
                  <a:schemeClr val="accent4"/>
                </a:solidFill>
              </a:rPr>
              <a:t>  voor</a:t>
            </a:r>
          </a:p>
          <a:p>
            <a:r>
              <a:rPr lang="en-US" sz="1100" b="0" dirty="0">
                <a:solidFill>
                  <a:schemeClr val="accent4"/>
                </a:solidFill>
              </a:rPr>
              <a:t>    </a:t>
            </a:r>
            <a:r>
              <a:rPr lang="en-US" sz="1100" b="0" dirty="0" err="1">
                <a:solidFill>
                  <a:schemeClr val="accent4"/>
                </a:solidFill>
              </a:rPr>
              <a:t>gezin</a:t>
            </a:r>
            <a:r>
              <a:rPr lang="en-US" sz="1100" b="0" dirty="0">
                <a:solidFill>
                  <a:schemeClr val="accent4"/>
                </a:solidFill>
              </a:rPr>
              <a:t>.</a:t>
            </a:r>
            <a:endParaRPr lang="nl-NL" sz="1100" b="0" dirty="0">
              <a:solidFill>
                <a:schemeClr val="accent4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804248" y="4077072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zorg</a:t>
            </a:r>
            <a:r>
              <a:rPr lang="en-US" sz="1100" b="0" dirty="0">
                <a:solidFill>
                  <a:schemeClr val="accent4"/>
                </a:solidFill>
              </a:rPr>
              <a:t> voor </a:t>
            </a:r>
            <a:r>
              <a:rPr lang="en-US" sz="1100" b="0" dirty="0" err="1">
                <a:solidFill>
                  <a:schemeClr val="accent4"/>
                </a:solidFill>
              </a:rPr>
              <a:t>mezelf</a:t>
            </a:r>
            <a:r>
              <a:rPr lang="en-US" sz="1100" b="0" dirty="0">
                <a:solidFill>
                  <a:schemeClr val="accent4"/>
                </a:solidFill>
              </a:rPr>
              <a:t> en help de</a:t>
            </a:r>
          </a:p>
          <a:p>
            <a:r>
              <a:rPr lang="en-US" sz="1100" b="0" dirty="0">
                <a:solidFill>
                  <a:schemeClr val="accent4"/>
                </a:solidFill>
              </a:rPr>
              <a:t>  </a:t>
            </a:r>
            <a:r>
              <a:rPr lang="en-US" sz="1100" b="0" dirty="0" err="1">
                <a:solidFill>
                  <a:schemeClr val="accent4"/>
                </a:solidFill>
              </a:rPr>
              <a:t>anderen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als</a:t>
            </a:r>
            <a:r>
              <a:rPr lang="en-US" sz="1100" b="0" dirty="0">
                <a:solidFill>
                  <a:schemeClr val="accent4"/>
                </a:solidFill>
              </a:rPr>
              <a:t> </a:t>
            </a:r>
            <a:r>
              <a:rPr lang="en-US" sz="1100" b="0" dirty="0" err="1">
                <a:solidFill>
                  <a:schemeClr val="accent4"/>
                </a:solidFill>
              </a:rPr>
              <a:t>ik</a:t>
            </a:r>
            <a:r>
              <a:rPr lang="en-US" sz="1100" b="0" dirty="0">
                <a:solidFill>
                  <a:schemeClr val="accent4"/>
                </a:solidFill>
              </a:rPr>
              <a:t> het </a:t>
            </a:r>
            <a:r>
              <a:rPr lang="en-US" sz="1100" b="0" dirty="0" err="1">
                <a:solidFill>
                  <a:schemeClr val="accent4"/>
                </a:solidFill>
              </a:rPr>
              <a:t>kan</a:t>
            </a:r>
            <a:endParaRPr lang="nl-NL" sz="1100" b="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808838" cy="4752528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Century Gothic" pitchFamily="34" charset="0"/>
              </a:rPr>
              <a:t>EINDE</a:t>
            </a:r>
            <a:br>
              <a:rPr lang="en-US" sz="6000" dirty="0">
                <a:latin typeface="Century Gothic" pitchFamily="34" charset="0"/>
              </a:rPr>
            </a:br>
            <a:br>
              <a:rPr lang="en-US" sz="3600" dirty="0">
                <a:latin typeface="Century Gothic" pitchFamily="34" charset="0"/>
              </a:rPr>
            </a:br>
            <a:r>
              <a:rPr lang="en-US" sz="3600" dirty="0" err="1">
                <a:latin typeface="Century Gothic" pitchFamily="34" charset="0"/>
              </a:rPr>
              <a:t>Nascholing</a:t>
            </a:r>
            <a:r>
              <a:rPr lang="en-US" sz="3600" dirty="0">
                <a:latin typeface="Century Gothic" pitchFamily="34" charset="0"/>
              </a:rPr>
              <a:t> voor </a:t>
            </a:r>
            <a:r>
              <a:rPr lang="en-US" sz="3600" dirty="0" err="1">
                <a:latin typeface="Century Gothic" pitchFamily="34" charset="0"/>
              </a:rPr>
              <a:t>bedrijfsartsen</a:t>
            </a:r>
            <a:br>
              <a:rPr lang="en-US" sz="6000" dirty="0">
                <a:latin typeface="Century Gothic" pitchFamily="34" charset="0"/>
              </a:rPr>
            </a:br>
            <a:br>
              <a:rPr lang="en-US" sz="3200" dirty="0">
                <a:latin typeface="Century Gothic" pitchFamily="34" charset="0"/>
              </a:rPr>
            </a:br>
            <a:r>
              <a:rPr lang="en-US" sz="3200" dirty="0">
                <a:latin typeface="Century Gothic" pitchFamily="34" charset="0"/>
              </a:rPr>
              <a:t>‘</a:t>
            </a:r>
            <a:r>
              <a:rPr lang="en-US" sz="2800" i="1" dirty="0" err="1">
                <a:latin typeface="Century Gothic" pitchFamily="34" charset="0"/>
              </a:rPr>
              <a:t>Poliklinische</a:t>
            </a:r>
            <a:r>
              <a:rPr lang="en-US" sz="2800" i="1" dirty="0">
                <a:latin typeface="Century Gothic" pitchFamily="34" charset="0"/>
              </a:rPr>
              <a:t> </a:t>
            </a:r>
            <a:r>
              <a:rPr lang="en-US" sz="2800" i="1" dirty="0" err="1">
                <a:latin typeface="Century Gothic" pitchFamily="34" charset="0"/>
              </a:rPr>
              <a:t>revalidatie</a:t>
            </a:r>
            <a:r>
              <a:rPr lang="en-US" sz="2800" i="1" dirty="0">
                <a:latin typeface="Century Gothic" pitchFamily="34" charset="0"/>
              </a:rPr>
              <a:t> in </a:t>
            </a:r>
            <a:r>
              <a:rPr lang="en-US" sz="2800" i="1" dirty="0" err="1">
                <a:latin typeface="Century Gothic" pitchFamily="34" charset="0"/>
              </a:rPr>
              <a:t>praktijk</a:t>
            </a:r>
            <a:r>
              <a:rPr lang="en-US" sz="2800" i="1" dirty="0">
                <a:latin typeface="Century Gothic" pitchFamily="34" charset="0"/>
              </a:rPr>
              <a:t>’</a:t>
            </a:r>
            <a:br>
              <a:rPr lang="en-US" sz="36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br>
              <a:rPr lang="en-US" sz="2800" i="1" dirty="0">
                <a:latin typeface="Century Gothic" pitchFamily="34" charset="0"/>
              </a:rPr>
            </a:br>
            <a:r>
              <a:rPr lang="en-US" sz="1400" dirty="0" err="1">
                <a:solidFill>
                  <a:schemeClr val="accent4"/>
                </a:solidFill>
                <a:latin typeface="Century Gothic" pitchFamily="34" charset="0"/>
              </a:rPr>
              <a:t>dinsdag</a:t>
            </a:r>
            <a:r>
              <a:rPr lang="en-US" sz="1400" dirty="0">
                <a:solidFill>
                  <a:schemeClr val="accent4"/>
                </a:solidFill>
                <a:latin typeface="Century Gothic" pitchFamily="34" charset="0"/>
              </a:rPr>
              <a:t> 26 </a:t>
            </a:r>
            <a:r>
              <a:rPr lang="en-US" sz="1400" dirty="0" err="1">
                <a:solidFill>
                  <a:schemeClr val="accent4"/>
                </a:solidFill>
                <a:latin typeface="Century Gothic" pitchFamily="34" charset="0"/>
              </a:rPr>
              <a:t>april</a:t>
            </a:r>
            <a:r>
              <a:rPr lang="en-US" sz="1400" dirty="0">
                <a:solidFill>
                  <a:schemeClr val="accent4"/>
                </a:solidFill>
                <a:latin typeface="Century Gothic" pitchFamily="34" charset="0"/>
              </a:rPr>
              <a:t> 2016</a:t>
            </a:r>
            <a:endParaRPr lang="nl-NL" sz="28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26E706-B03F-401E-A691-E98339AD6A34}" type="slidenum">
              <a:rPr lang="nl-NL" smtClean="0"/>
              <a:pPr>
                <a:defRPr/>
              </a:pPr>
              <a:t>67</a:t>
            </a:fld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7016750" cy="457200"/>
          </a:xfrm>
        </p:spPr>
        <p:txBody>
          <a:bodyPr/>
          <a:lstStyle/>
          <a:p>
            <a:r>
              <a:rPr lang="en-US" dirty="0" err="1">
                <a:solidFill>
                  <a:schemeClr val="accent4"/>
                </a:solidFill>
                <a:latin typeface="Century Gothic" pitchFamily="34" charset="0"/>
              </a:rPr>
              <a:t>Filmpje</a:t>
            </a:r>
            <a:endParaRPr lang="nl-NL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1475656" y="3105835"/>
            <a:ext cx="538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4"/>
                </a:solidFill>
                <a:hlinkClick r:id="rId2"/>
              </a:rPr>
              <a:t>Brigitte Kaandorp - IK HEB EEN HEEL ZWAAR LEVEN - </a:t>
            </a:r>
            <a:r>
              <a:rPr lang="nl-NL" dirty="0" err="1">
                <a:solidFill>
                  <a:schemeClr val="accent4"/>
                </a:solidFill>
                <a:hlinkClick r:id="rId2"/>
              </a:rPr>
              <a:t>YouTube</a:t>
            </a:r>
            <a:endParaRPr lang="nl-NL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4CD90-49DB-4262-9954-21B35527540C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827584" y="1412776"/>
          <a:ext cx="5904656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hoek 4"/>
          <p:cNvSpPr/>
          <p:nvPr/>
        </p:nvSpPr>
        <p:spPr>
          <a:xfrm>
            <a:off x="539552" y="76470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nl-NL" sz="2000" b="0" kern="0" dirty="0" err="1">
                <a:solidFill>
                  <a:srgbClr val="000000"/>
                </a:solidFill>
                <a:ea typeface="+mj-ea"/>
                <a:cs typeface="+mj-cs"/>
              </a:rPr>
              <a:t>Bateson</a:t>
            </a:r>
            <a:r>
              <a:rPr lang="nl-NL" sz="2000" b="0" kern="0" dirty="0">
                <a:solidFill>
                  <a:srgbClr val="000000"/>
                </a:solidFill>
                <a:ea typeface="+mj-ea"/>
                <a:cs typeface="+mj-cs"/>
              </a:rPr>
              <a:t>:  De logische niveaus van denken, leren en  veranderen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3" y="144463"/>
            <a:ext cx="8890000" cy="602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552" y="980728"/>
            <a:ext cx="798972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900113" y="836613"/>
            <a:ext cx="7016750" cy="457200"/>
          </a:xfrm>
        </p:spPr>
        <p:txBody>
          <a:bodyPr/>
          <a:lstStyle/>
          <a:p>
            <a:r>
              <a:rPr lang="nl-NL" sz="3200" dirty="0">
                <a:latin typeface="Century Gothic" pitchFamily="34" charset="0"/>
              </a:rPr>
              <a:t>Chronische pijn - </a:t>
            </a:r>
            <a:r>
              <a:rPr lang="nl-NL" sz="3200" dirty="0" err="1">
                <a:latin typeface="Century Gothic" pitchFamily="34" charset="0"/>
              </a:rPr>
              <a:t>neuroplasticiteit</a:t>
            </a:r>
            <a:endParaRPr lang="nl-NL" sz="3200" dirty="0">
              <a:latin typeface="Century Gothic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39387-4E37-432E-A9D9-43AE194F7DF7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916113"/>
            <a:ext cx="2857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700213"/>
            <a:ext cx="24098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67544" y="4365104"/>
            <a:ext cx="8136904" cy="987425"/>
          </a:xfrm>
          <a:prstGeom prst="rect">
            <a:avLst/>
          </a:prstGeom>
        </p:spPr>
        <p:txBody>
          <a:bodyPr/>
          <a:lstStyle/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nl-NL" sz="2000" b="0" kern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nl-NL" sz="2000" b="0" kern="0" dirty="0">
                <a:solidFill>
                  <a:schemeClr val="accent4"/>
                </a:solidFill>
                <a:ea typeface="+mn-ea"/>
                <a:cs typeface="+mn-cs"/>
              </a:rPr>
              <a:t>Inzicht geven in de werking van het lijf: Interface lichaam - brein</a:t>
            </a:r>
          </a:p>
          <a:p>
            <a:pPr marL="182563" indent="-182563" eaLnBrk="0" hangingPunct="0">
              <a:lnSpc>
                <a:spcPct val="150000"/>
              </a:lnSpc>
              <a:spcAft>
                <a:spcPts val="300"/>
              </a:spcAft>
              <a:defRPr/>
            </a:pPr>
            <a:endParaRPr lang="nl-NL" sz="16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419872" y="58772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    </a:t>
            </a:r>
            <a:r>
              <a:rPr lang="en-US" sz="1800" b="0" dirty="0">
                <a:solidFill>
                  <a:schemeClr val="tx1"/>
                </a:solidFill>
              </a:rPr>
              <a:t>door Sander van Slochteren, </a:t>
            </a:r>
            <a:r>
              <a:rPr lang="en-US" sz="1800" b="0" dirty="0" err="1">
                <a:solidFill>
                  <a:schemeClr val="tx1"/>
                </a:solidFill>
              </a:rPr>
              <a:t>fysiotherapeut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endParaRPr lang="nl-NL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3_Blank Presentation">
  <a:themeElements>
    <a:clrScheme name="J&amp;J Medical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D0921"/>
      </a:accent1>
      <a:accent2>
        <a:srgbClr val="6B196A"/>
      </a:accent2>
      <a:accent3>
        <a:srgbClr val="008B3A"/>
      </a:accent3>
      <a:accent4>
        <a:srgbClr val="E37823"/>
      </a:accent4>
      <a:accent5>
        <a:srgbClr val="6B2126"/>
      </a:accent5>
      <a:accent6>
        <a:srgbClr val="005395"/>
      </a:accent6>
      <a:hlink>
        <a:srgbClr val="CD0921"/>
      </a:hlink>
      <a:folHlink>
        <a:srgbClr val="CD0921"/>
      </a:folHlink>
    </a:clrScheme>
    <a:fontScheme name="1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Century Gothic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Century Gothic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8000"/>
        </a:hlink>
        <a:folHlink>
          <a:srgbClr val="36B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2004:Sjablonen:Presentaties:Ontwerpen:Blauwe horizon</Template>
  <TotalTime>33258</TotalTime>
  <Words>1206</Words>
  <Application>Microsoft Office PowerPoint</Application>
  <PresentationFormat>Diavoorstelling (4:3)</PresentationFormat>
  <Paragraphs>465</Paragraphs>
  <Slides>67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78" baseType="lpstr">
      <vt:lpstr>Arial</vt:lpstr>
      <vt:lpstr>Arial Unicode MS</vt:lpstr>
      <vt:lpstr>Calibri</vt:lpstr>
      <vt:lpstr>Century Gothic</vt:lpstr>
      <vt:lpstr>Segoe UI</vt:lpstr>
      <vt:lpstr>Tahoma</vt:lpstr>
      <vt:lpstr>Verdana</vt:lpstr>
      <vt:lpstr>Wingdings</vt:lpstr>
      <vt:lpstr>ヒラギノ角ゴ Pro W3</vt:lpstr>
      <vt:lpstr>13_Blank Presentation</vt:lpstr>
      <vt:lpstr>Bitmapafbeelding</vt:lpstr>
      <vt:lpstr>Welkom  Nascholing  ‘Poliklinische revalidatie in praktijk’    </vt:lpstr>
      <vt:lpstr>Programma</vt:lpstr>
      <vt:lpstr>Inleiding</vt:lpstr>
      <vt:lpstr>Inleiding - casus</vt:lpstr>
      <vt:lpstr>Casus</vt:lpstr>
      <vt:lpstr>casus vervolg</vt:lpstr>
      <vt:lpstr>Filmpje</vt:lpstr>
      <vt:lpstr>PowerPoint-presentatie</vt:lpstr>
      <vt:lpstr>Chronische pijn - neuroplasticiteit</vt:lpstr>
      <vt:lpstr>Tussen de oren</vt:lpstr>
      <vt:lpstr>Acute en chronische pijn</vt:lpstr>
      <vt:lpstr>Centrale sensitisatie</vt:lpstr>
      <vt:lpstr>Aangeleerde pijn</vt:lpstr>
      <vt:lpstr>Een cognitief gedragsmatige vrees-vermijdingsmodel  (Vlaeyen JWS &amp; Linton SJ. Fear-avoidance and its consequences in chronic musculoskeletal pain: A state of the art. Pain 2000;85(3):317-332).</vt:lpstr>
      <vt:lpstr>Neuroplasticiteit – verander je brein</vt:lpstr>
      <vt:lpstr>Technieken</vt:lpstr>
      <vt:lpstr>Neuroplasticiteit-oefening</vt:lpstr>
      <vt:lpstr>PowerPoint-presentatie</vt:lpstr>
      <vt:lpstr>Stress en stressregulatie</vt:lpstr>
      <vt:lpstr>   Stress en stressregulatie   </vt:lpstr>
      <vt:lpstr>Wat is stress? </vt:lpstr>
      <vt:lpstr>Wat is stress? </vt:lpstr>
      <vt:lpstr>Wat is onze reactie op stress?</vt:lpstr>
      <vt:lpstr>Wat is onze reactie op stress?</vt:lpstr>
      <vt:lpstr>Wanneer is stress gezondheidsbevorderend- en wanneer  juist niet?</vt:lpstr>
      <vt:lpstr>Wanneer is stress gezondheidsbevorderend- en wanneer  juist niet?</vt:lpstr>
      <vt:lpstr>Wat zijn typische stress-signalen?</vt:lpstr>
      <vt:lpstr>Wat zijn typische stress-signalen?</vt:lpstr>
      <vt:lpstr>En dan? Stressregulatie</vt:lpstr>
      <vt:lpstr>En dan? Stressregulatie</vt:lpstr>
      <vt:lpstr>PowerPoint-presentatie</vt:lpstr>
      <vt:lpstr>Stressregulatiemanieren</vt:lpstr>
      <vt:lpstr>Stressregulatie – gedrag:</vt:lpstr>
      <vt:lpstr>PowerPoint-presentatie</vt:lpstr>
      <vt:lpstr>PowerPoint-presentatie</vt:lpstr>
      <vt:lpstr>MBTI in de revalidatiezorg</vt:lpstr>
      <vt:lpstr>Myers-Briggs Type Indicator</vt:lpstr>
      <vt:lpstr>Myers-Briggs Type Indicator</vt:lpstr>
      <vt:lpstr>Doel MBTI binnen revalidatie</vt:lpstr>
      <vt:lpstr>Wat niet</vt:lpstr>
      <vt:lpstr> </vt:lpstr>
      <vt:lpstr>Film: ontdek je eigen voorkeur</vt:lpstr>
      <vt:lpstr>Waar haal ik mijn energie uit?</vt:lpstr>
      <vt:lpstr>Hoe neem ik informatie op?</vt:lpstr>
      <vt:lpstr>Hoe neem ik beslissingen?</vt:lpstr>
      <vt:lpstr>Hoe richt ik mijn leven in?</vt:lpstr>
      <vt:lpstr>Welk profiel: wat houdt dit voor u in?</vt:lpstr>
      <vt:lpstr>Praktijkvoorbeeld</vt:lpstr>
      <vt:lpstr>Samenvatting</vt:lpstr>
      <vt:lpstr>PowerPoint-presentatie</vt:lpstr>
      <vt:lpstr>PowerPoint-presentatie</vt:lpstr>
      <vt:lpstr>PowerPoint-presentatie</vt:lpstr>
      <vt:lpstr>Utrechtse Coping Lijst</vt:lpstr>
      <vt:lpstr>Stijlen</vt:lpstr>
      <vt:lpstr>Ervaren copingstijl: oefening</vt:lpstr>
      <vt:lpstr>1. Actief aanpakken</vt:lpstr>
      <vt:lpstr>2.Palliatieve reactie</vt:lpstr>
      <vt:lpstr>3. Vermijden</vt:lpstr>
      <vt:lpstr>4. Sociale steun zoeken</vt:lpstr>
      <vt:lpstr>5. Passief reactiepatroon</vt:lpstr>
      <vt:lpstr>6. Expressie van emoties</vt:lpstr>
      <vt:lpstr>7. Geruststellende gedachten</vt:lpstr>
      <vt:lpstr>Samenvatting</vt:lpstr>
      <vt:lpstr>PowerPoint-presentatie</vt:lpstr>
      <vt:lpstr>   </vt:lpstr>
      <vt:lpstr>                                                      </vt:lpstr>
      <vt:lpstr>EINDE  Nascholing voor bedrijfsartsen  ‘Poliklinische revalidatie in praktijk’    dinsdag 26 april 2016</vt:lpstr>
    </vt:vector>
  </TitlesOfParts>
  <Company>Objective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Presentation title</dc:title>
  <dc:creator>Carl Groth</dc:creator>
  <cp:lastModifiedBy>Martin Ozinga</cp:lastModifiedBy>
  <cp:revision>1526</cp:revision>
  <cp:lastPrinted>2011-09-08T08:03:16Z</cp:lastPrinted>
  <dcterms:created xsi:type="dcterms:W3CDTF">2011-08-30T05:03:13Z</dcterms:created>
  <dcterms:modified xsi:type="dcterms:W3CDTF">2017-02-02T12:34:07Z</dcterms:modified>
</cp:coreProperties>
</file>