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73"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5" r:id="rId20"/>
    <p:sldId id="276" r:id="rId21"/>
    <p:sldId id="277" r:id="rId22"/>
    <p:sldId id="278" r:id="rId23"/>
    <p:sldId id="279" r:id="rId24"/>
    <p:sldId id="280" r:id="rId25"/>
    <p:sldId id="281" r:id="rId26"/>
    <p:sldId id="282" r:id="rId27"/>
    <p:sldId id="283" r:id="rId28"/>
    <p:sldId id="271"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108" d="100"/>
          <a:sy n="108" d="100"/>
        </p:scale>
        <p:origin x="-10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4C2EB60-9721-4862-A2C8-B0EC9AAAB705}" type="datetimeFigureOut">
              <a:rPr lang="nl-NL" smtClean="0"/>
              <a:pPr/>
              <a:t>24-4-2018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C2EB60-9721-4862-A2C8-B0EC9AAAB705}" type="datetimeFigureOut">
              <a:rPr lang="nl-NL" smtClean="0"/>
              <a:pPr/>
              <a:t>24-4-2018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C2EB60-9721-4862-A2C8-B0EC9AAAB705}" type="datetimeFigureOut">
              <a:rPr lang="nl-NL" smtClean="0"/>
              <a:pPr/>
              <a:t>24-4-2018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C2EB60-9721-4862-A2C8-B0EC9AAAB705}" type="datetimeFigureOut">
              <a:rPr lang="nl-NL" smtClean="0"/>
              <a:pPr/>
              <a:t>24-4-2018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4C2EB60-9721-4862-A2C8-B0EC9AAAB705}" type="datetimeFigureOut">
              <a:rPr lang="nl-NL" smtClean="0"/>
              <a:pPr/>
              <a:t>24-4-2018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4C2EB60-9721-4862-A2C8-B0EC9AAAB705}" type="datetimeFigureOut">
              <a:rPr lang="nl-NL" smtClean="0"/>
              <a:pPr/>
              <a:t>24-4-2018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4C2EB60-9721-4862-A2C8-B0EC9AAAB705}" type="datetimeFigureOut">
              <a:rPr lang="nl-NL" smtClean="0"/>
              <a:pPr/>
              <a:t>24-4-2018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4C2EB60-9721-4862-A2C8-B0EC9AAAB705}" type="datetimeFigureOut">
              <a:rPr lang="nl-NL" smtClean="0"/>
              <a:pPr/>
              <a:t>24-4-2018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C2EB60-9721-4862-A2C8-B0EC9AAAB705}" type="datetimeFigureOut">
              <a:rPr lang="nl-NL" smtClean="0"/>
              <a:pPr/>
              <a:t>24-4-2018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C2EB60-9721-4862-A2C8-B0EC9AAAB705}" type="datetimeFigureOut">
              <a:rPr lang="nl-NL" smtClean="0"/>
              <a:pPr/>
              <a:t>24-4-2018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C2EB60-9721-4862-A2C8-B0EC9AAAB705}" type="datetimeFigureOut">
              <a:rPr lang="nl-NL" smtClean="0"/>
              <a:pPr/>
              <a:t>24-4-2018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9B2232-2816-4218-B138-045661390FE2}"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2EB60-9721-4862-A2C8-B0EC9AAAB705}" type="datetimeFigureOut">
              <a:rPr lang="nl-NL" smtClean="0"/>
              <a:pPr/>
              <a:t>24-4-2018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B2232-2816-4218-B138-045661390FE2}"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depressie omgeving"/>
          <p:cNvPicPr>
            <a:picLocks noChangeAspect="1" noChangeArrowheads="1"/>
          </p:cNvPicPr>
          <p:nvPr/>
        </p:nvPicPr>
        <p:blipFill>
          <a:blip r:embed="rId2" cstate="print"/>
          <a:stretch>
            <a:fillRect/>
          </a:stretch>
        </p:blipFill>
        <p:spPr bwMode="auto">
          <a:xfrm>
            <a:off x="815854" y="919854"/>
            <a:ext cx="7212530" cy="4804105"/>
          </a:xfrm>
          <a:prstGeom prst="rect">
            <a:avLst/>
          </a:prstGeom>
          <a:noFill/>
        </p:spPr>
      </p:pic>
      <p:sp>
        <p:nvSpPr>
          <p:cNvPr id="2" name="Titel 1"/>
          <p:cNvSpPr>
            <a:spLocks noGrp="1"/>
          </p:cNvSpPr>
          <p:nvPr>
            <p:ph type="ctrTitle"/>
          </p:nvPr>
        </p:nvSpPr>
        <p:spPr>
          <a:xfrm>
            <a:off x="685800" y="692697"/>
            <a:ext cx="7772400" cy="1512167"/>
          </a:xfrm>
          <a:solidFill>
            <a:schemeClr val="accent5">
              <a:lumMod val="75000"/>
              <a:alpha val="10000"/>
            </a:schemeClr>
          </a:solidFill>
          <a:ln>
            <a:solidFill>
              <a:schemeClr val="accent1"/>
            </a:solidFill>
          </a:ln>
        </p:spPr>
        <p:txBody>
          <a:bodyPr/>
          <a:lstStyle/>
          <a:p>
            <a:r>
              <a:rPr lang="nl-NL" dirty="0" smtClean="0"/>
              <a:t>Depressie en psychosociale omgevingsfactoren</a:t>
            </a:r>
            <a:endParaRPr lang="nl-NL" dirty="0"/>
          </a:p>
        </p:txBody>
      </p:sp>
      <p:sp>
        <p:nvSpPr>
          <p:cNvPr id="3" name="Ondertitel 2"/>
          <p:cNvSpPr>
            <a:spLocks noGrp="1"/>
          </p:cNvSpPr>
          <p:nvPr>
            <p:ph type="subTitle" idx="1"/>
          </p:nvPr>
        </p:nvSpPr>
        <p:spPr>
          <a:xfrm>
            <a:off x="2483768" y="3886200"/>
            <a:ext cx="4608512" cy="910952"/>
          </a:xfrm>
          <a:solidFill>
            <a:schemeClr val="accent1">
              <a:lumMod val="75000"/>
              <a:alpha val="16000"/>
            </a:schemeClr>
          </a:solidFill>
        </p:spPr>
        <p:txBody>
          <a:bodyPr/>
          <a:lstStyle/>
          <a:p>
            <a:r>
              <a:rPr lang="nl-NL" dirty="0" smtClean="0">
                <a:solidFill>
                  <a:schemeClr val="tx1"/>
                </a:solidFill>
              </a:rPr>
              <a:t>Een praktijkonderzoek</a:t>
            </a:r>
            <a:endParaRPr lang="nl-NL"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Omgevingsfactoren</a:t>
            </a:r>
            <a:endParaRPr lang="nl-NL" dirty="0"/>
          </a:p>
        </p:txBody>
      </p:sp>
      <p:sp>
        <p:nvSpPr>
          <p:cNvPr id="3" name="Tijdelijke aanduiding voor inhoud 2"/>
          <p:cNvSpPr>
            <a:spLocks noGrp="1"/>
          </p:cNvSpPr>
          <p:nvPr>
            <p:ph idx="1"/>
          </p:nvPr>
        </p:nvSpPr>
        <p:spPr/>
        <p:txBody>
          <a:bodyPr/>
          <a:lstStyle/>
          <a:p>
            <a:pPr>
              <a:buNone/>
            </a:pPr>
            <a:r>
              <a:rPr lang="nl-NL" dirty="0" smtClean="0"/>
              <a:t>Uit het onderzoek komen naar voren:</a:t>
            </a:r>
          </a:p>
          <a:p>
            <a:r>
              <a:rPr lang="nl-NL" dirty="0" smtClean="0"/>
              <a:t>Werkproblemen</a:t>
            </a:r>
          </a:p>
          <a:p>
            <a:r>
              <a:rPr lang="nl-NL" dirty="0" smtClean="0"/>
              <a:t>Financiële problemen</a:t>
            </a:r>
          </a:p>
          <a:p>
            <a:r>
              <a:rPr lang="nl-NL" dirty="0" smtClean="0"/>
              <a:t>Gebrek aan sociale/relationele steun</a:t>
            </a:r>
          </a:p>
          <a:p>
            <a:r>
              <a:rPr lang="nl-NL" dirty="0" smtClean="0"/>
              <a:t>Lijden aan een somatische ziekte</a:t>
            </a:r>
          </a:p>
          <a:p>
            <a:r>
              <a:rPr lang="nl-NL" dirty="0" smtClean="0"/>
              <a:t>Verslaving en/of misbruik van alcohol en/of drugs</a:t>
            </a: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collegas.jpe"/>
          <p:cNvPicPr>
            <a:picLocks noChangeAspect="1"/>
          </p:cNvPicPr>
          <p:nvPr/>
        </p:nvPicPr>
        <p:blipFill>
          <a:blip r:embed="rId2" cstate="print"/>
          <a:stretch>
            <a:fillRect/>
          </a:stretch>
        </p:blipFill>
        <p:spPr>
          <a:xfrm>
            <a:off x="5798079" y="332656"/>
            <a:ext cx="3120347" cy="1872208"/>
          </a:xfrm>
          <a:prstGeom prst="rect">
            <a:avLst/>
          </a:prstGeom>
        </p:spPr>
      </p:pic>
      <p:sp>
        <p:nvSpPr>
          <p:cNvPr id="2" name="Titel 1"/>
          <p:cNvSpPr>
            <a:spLocks noGrp="1"/>
          </p:cNvSpPr>
          <p:nvPr>
            <p:ph type="title"/>
          </p:nvPr>
        </p:nvSpPr>
        <p:spPr/>
        <p:txBody>
          <a:bodyPr/>
          <a:lstStyle/>
          <a:p>
            <a:r>
              <a:rPr lang="nl-NL" dirty="0" smtClean="0"/>
              <a:t>Collega’s</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psychosociale omgevingsfactoren beïnvloeden de behandeling van depressie daar zijn de respondenten het unaniem mee eens. </a:t>
            </a:r>
          </a:p>
          <a:p>
            <a:r>
              <a:rPr lang="nl-NL" dirty="0" smtClean="0"/>
              <a:t>verschillen: de mate waarin er invloed is  </a:t>
            </a:r>
          </a:p>
          <a:p>
            <a:r>
              <a:rPr lang="nl-NL" dirty="0" smtClean="0"/>
              <a:t>hoe dit een plaats moet krijgen binnen de  behandeling.  </a:t>
            </a:r>
          </a:p>
          <a:p>
            <a:r>
              <a:rPr lang="nl-NL" dirty="0" smtClean="0"/>
              <a:t>SWT medewerkers vooral signaleren. </a:t>
            </a:r>
          </a:p>
          <a:p>
            <a:r>
              <a:rPr lang="nl-NL" dirty="0" smtClean="0"/>
              <a:t>huisartsen doen dit ook maar maken ook vaak een begin van een behandeling. </a:t>
            </a:r>
          </a:p>
          <a:p>
            <a:r>
              <a:rPr lang="nl-NL" dirty="0" smtClean="0"/>
              <a:t>voor </a:t>
            </a:r>
            <a:r>
              <a:rPr lang="nl-NL" dirty="0" err="1" smtClean="0"/>
              <a:t>GGz</a:t>
            </a:r>
            <a:r>
              <a:rPr lang="nl-NL" dirty="0" smtClean="0"/>
              <a:t> hulpverleners is het afhankelijk van de functie en persoonlijke werkopvatting  </a:t>
            </a:r>
          </a:p>
          <a:p>
            <a:r>
              <a:rPr lang="nl-NL" dirty="0" smtClean="0"/>
              <a:t>globaal kan men daarbij stellen dat psychologen in de bestudeerde setting minder met deze factoren doen en SPV‘</a:t>
            </a:r>
            <a:r>
              <a:rPr lang="nl-NL" dirty="0" err="1" smtClean="0"/>
              <a:t>ers</a:t>
            </a:r>
            <a:r>
              <a:rPr lang="nl-NL" dirty="0" smtClean="0"/>
              <a:t> juist meer. </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Dossiers</a:t>
            </a:r>
            <a:endParaRPr lang="nl-NL" dirty="0"/>
          </a:p>
        </p:txBody>
      </p:sp>
      <p:sp>
        <p:nvSpPr>
          <p:cNvPr id="3" name="Tijdelijke aanduiding voor inhoud 2"/>
          <p:cNvSpPr>
            <a:spLocks noGrp="1"/>
          </p:cNvSpPr>
          <p:nvPr>
            <p:ph idx="1"/>
          </p:nvPr>
        </p:nvSpPr>
        <p:spPr/>
        <p:txBody>
          <a:bodyPr/>
          <a:lstStyle/>
          <a:p>
            <a:r>
              <a:rPr lang="nl-NL" dirty="0" smtClean="0"/>
              <a:t>Onderzoek naar dossiers onderzoeker(n=61)</a:t>
            </a:r>
          </a:p>
          <a:p>
            <a:r>
              <a:rPr lang="nl-NL" dirty="0" smtClean="0"/>
              <a:t>Werkproblemen: 77%</a:t>
            </a:r>
          </a:p>
          <a:p>
            <a:r>
              <a:rPr lang="nl-NL" dirty="0" smtClean="0"/>
              <a:t>Financiële problemen: 45%</a:t>
            </a:r>
          </a:p>
          <a:p>
            <a:r>
              <a:rPr lang="nl-NL" dirty="0" smtClean="0"/>
              <a:t>Sociale/relationele problemen: 45%</a:t>
            </a:r>
          </a:p>
          <a:p>
            <a:r>
              <a:rPr lang="nl-NL" dirty="0" smtClean="0"/>
              <a:t>Somatische ziekten: 27%</a:t>
            </a:r>
          </a:p>
          <a:p>
            <a:r>
              <a:rPr lang="nl-NL" dirty="0" smtClean="0"/>
              <a:t>Alcohol&amp;Drugs: 23%</a:t>
            </a:r>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de behandeling</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Steunen, structureren en stimuleren hebben relatie met werk, financiële problemen en sociale problemen. </a:t>
            </a:r>
          </a:p>
          <a:p>
            <a:r>
              <a:rPr lang="nl-NL" dirty="0" smtClean="0"/>
              <a:t>Systematische psychotherapieën werken meer zijdelings met deze factoren.  </a:t>
            </a:r>
          </a:p>
          <a:p>
            <a:r>
              <a:rPr lang="nl-NL" dirty="0" smtClean="0"/>
              <a:t>CGT: wordt aan de coping ten aanzien van psychosociale omgevingsfactoren gewerkt  </a:t>
            </a:r>
          </a:p>
          <a:p>
            <a:r>
              <a:rPr lang="nl-NL" dirty="0" smtClean="0"/>
              <a:t>KOP (kortdurende psychotherapie) benadering (Rijnders, 2004) en systeemtherapie besteden aandacht aan de samenhang met klachten</a:t>
            </a:r>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Meten?</a:t>
            </a:r>
            <a:endParaRPr lang="nl-NL" dirty="0"/>
          </a:p>
        </p:txBody>
      </p:sp>
      <p:sp>
        <p:nvSpPr>
          <p:cNvPr id="3" name="Tijdelijke aanduiding voor inhoud 2"/>
          <p:cNvSpPr>
            <a:spLocks noGrp="1"/>
          </p:cNvSpPr>
          <p:nvPr>
            <p:ph idx="1"/>
          </p:nvPr>
        </p:nvSpPr>
        <p:spPr/>
        <p:txBody>
          <a:bodyPr/>
          <a:lstStyle/>
          <a:p>
            <a:r>
              <a:rPr lang="nl-NL" dirty="0" smtClean="0"/>
              <a:t>Deze factoren worden in de meeste vragenlijsten onderbelicht.</a:t>
            </a:r>
          </a:p>
          <a:p>
            <a:r>
              <a:rPr lang="nl-NL" dirty="0" smtClean="0"/>
              <a:t>Meeste lijsten zijn vooral klacht gericht</a:t>
            </a:r>
          </a:p>
          <a:p>
            <a:r>
              <a:rPr lang="nl-NL" dirty="0" smtClean="0"/>
              <a:t>OQ 45 en WHODAS zijn nog het meest gericht op omgevingsfactoren</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sp>
        <p:nvSpPr>
          <p:cNvPr id="3" name="Tijdelijke aanduiding voor inhoud 2"/>
          <p:cNvSpPr>
            <a:spLocks noGrp="1"/>
          </p:cNvSpPr>
          <p:nvPr>
            <p:ph idx="1"/>
          </p:nvPr>
        </p:nvSpPr>
        <p:spPr/>
        <p:txBody>
          <a:bodyPr/>
          <a:lstStyle/>
          <a:p>
            <a:r>
              <a:rPr lang="nl-NL" dirty="0" smtClean="0"/>
              <a:t>Uit de verschillende delen van het onderzoek komen voldoende aanknopingspunten die een verder onderzoek naar aanbevelingen voor een praktijkverbetering ondersteunen. </a:t>
            </a:r>
          </a:p>
          <a:p>
            <a:r>
              <a:rPr lang="nl-NL" dirty="0" smtClean="0"/>
              <a:t>Het zal als een aanvulling in de behandelingsstrategieën een rol kunnen spelen. </a:t>
            </a:r>
          </a:p>
          <a:p>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Aanbevelingen</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Vooral een goed gebruik van de World Health </a:t>
            </a:r>
            <a:r>
              <a:rPr lang="nl-NL" dirty="0" err="1" smtClean="0"/>
              <a:t>Organization</a:t>
            </a:r>
            <a:r>
              <a:rPr lang="nl-NL" dirty="0" smtClean="0"/>
              <a:t> </a:t>
            </a:r>
            <a:r>
              <a:rPr lang="nl-NL" dirty="0" err="1" smtClean="0"/>
              <a:t>Disability</a:t>
            </a:r>
            <a:r>
              <a:rPr lang="nl-NL" dirty="0" smtClean="0"/>
              <a:t> </a:t>
            </a:r>
            <a:r>
              <a:rPr lang="nl-NL" dirty="0" err="1" smtClean="0"/>
              <a:t>Assessment</a:t>
            </a:r>
            <a:r>
              <a:rPr lang="nl-NL" dirty="0" smtClean="0"/>
              <a:t> Schedule</a:t>
            </a:r>
          </a:p>
          <a:p>
            <a:r>
              <a:rPr lang="nl-NL" dirty="0" smtClean="0"/>
              <a:t>2.0 (WHODAS 2.0) gelieerd aan de bij de instelling gehanteerde KOP (kortdurende psychotherapie) benadering is kansrijk (Rijnders, 2004). De WHODAS dient gebruikt te worden bij de DSM 5 en in de KOP benadering is rekening houden met psychosociale omstandigheden één van de pijlers die van belang zijn voor de behandeling.</a:t>
            </a:r>
          </a:p>
          <a:p>
            <a:endParaRPr lang="nl-NL" dirty="0"/>
          </a:p>
        </p:txBody>
      </p:sp>
      <p:pic>
        <p:nvPicPr>
          <p:cNvPr id="5" name="Afbeelding 4" descr="je gaat het pas zien als je het doorhebt johan cruijf.jpg"/>
          <p:cNvPicPr>
            <a:picLocks noChangeAspect="1"/>
          </p:cNvPicPr>
          <p:nvPr/>
        </p:nvPicPr>
        <p:blipFill>
          <a:blip r:embed="rId2" cstate="print"/>
          <a:stretch>
            <a:fillRect/>
          </a:stretch>
        </p:blipFill>
        <p:spPr>
          <a:xfrm>
            <a:off x="7114999" y="146709"/>
            <a:ext cx="1633465" cy="162610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vragen.png"/>
          <p:cNvPicPr>
            <a:picLocks noChangeAspect="1"/>
          </p:cNvPicPr>
          <p:nvPr/>
        </p:nvPicPr>
        <p:blipFill>
          <a:blip r:embed="rId2" cstate="print"/>
          <a:stretch>
            <a:fillRect/>
          </a:stretch>
        </p:blipFill>
        <p:spPr>
          <a:xfrm>
            <a:off x="1767478" y="1239957"/>
            <a:ext cx="5108778" cy="4853339"/>
          </a:xfrm>
          <a:prstGeom prst="rect">
            <a:avLst/>
          </a:prstGeom>
        </p:spPr>
      </p:pic>
      <p:sp>
        <p:nvSpPr>
          <p:cNvPr id="2" name="Titel 1"/>
          <p:cNvSpPr>
            <a:spLocks noGrp="1"/>
          </p:cNvSpPr>
          <p:nvPr>
            <p:ph type="title"/>
          </p:nvPr>
        </p:nvSpPr>
        <p:spPr/>
        <p:txBody>
          <a:bodyPr/>
          <a:lstStyle/>
          <a:p>
            <a:r>
              <a:rPr lang="nl-NL" dirty="0" smtClean="0"/>
              <a:t>Hoe dan ?</a:t>
            </a:r>
            <a:endParaRPr lang="nl-NL" dirty="0"/>
          </a:p>
        </p:txBody>
      </p:sp>
      <p:sp>
        <p:nvSpPr>
          <p:cNvPr id="3" name="Tijdelijke aanduiding voor inhoud 2"/>
          <p:cNvSpPr>
            <a:spLocks noGrp="1"/>
          </p:cNvSpPr>
          <p:nvPr>
            <p:ph idx="1"/>
          </p:nvPr>
        </p:nvSpPr>
        <p:spPr/>
        <p:txBody>
          <a:bodyPr/>
          <a:lstStyle/>
          <a:p>
            <a:pPr>
              <a:buNone/>
            </a:pPr>
            <a:r>
              <a:rPr lang="nl-NL" dirty="0" smtClean="0"/>
              <a:t>Innovatie onderzoek was gericht op :</a:t>
            </a:r>
          </a:p>
          <a:p>
            <a:r>
              <a:rPr lang="nl-NL" b="1" dirty="0" smtClean="0">
                <a:solidFill>
                  <a:srgbClr val="FF0000"/>
                </a:solidFill>
              </a:rPr>
              <a:t>Verdere onderbouwing met literatuur</a:t>
            </a:r>
          </a:p>
          <a:p>
            <a:r>
              <a:rPr lang="nl-NL" b="1" dirty="0" smtClean="0">
                <a:solidFill>
                  <a:srgbClr val="FF0000"/>
                </a:solidFill>
              </a:rPr>
              <a:t>Onderzoek naar geschiktheid KOP methodiek</a:t>
            </a:r>
          </a:p>
          <a:p>
            <a:r>
              <a:rPr lang="nl-NL" b="1" dirty="0" err="1" smtClean="0">
                <a:solidFill>
                  <a:srgbClr val="FF0000"/>
                </a:solidFill>
              </a:rPr>
              <a:t>Survey</a:t>
            </a:r>
            <a:r>
              <a:rPr lang="nl-NL" b="1" dirty="0" smtClean="0">
                <a:solidFill>
                  <a:srgbClr val="FF0000"/>
                </a:solidFill>
              </a:rPr>
              <a:t> onder collegae gericht op haalbaarheid van innovatie en draagvlak</a:t>
            </a:r>
          </a:p>
          <a:p>
            <a:r>
              <a:rPr lang="nl-NL" b="1" dirty="0" smtClean="0">
                <a:solidFill>
                  <a:srgbClr val="FF0000"/>
                </a:solidFill>
              </a:rPr>
              <a:t>Het vormgeven van een implementatieplan</a:t>
            </a:r>
            <a:endParaRPr lang="nl-NL"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Titel 1"/>
          <p:cNvSpPr>
            <a:spLocks noGrp="1"/>
          </p:cNvSpPr>
          <p:nvPr>
            <p:ph type="title"/>
          </p:nvPr>
        </p:nvSpPr>
        <p:spPr/>
        <p:txBody>
          <a:bodyPr/>
          <a:lstStyle/>
          <a:p>
            <a:r>
              <a:rPr lang="nl-NL" dirty="0" err="1" smtClean="0"/>
              <a:t>Masterthesis</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Het aanvullend literatuuronderzoek als vervolg op de eerder uitgevoerde probleemanalyse geeft een beeld van “geen behandeling” bij  depressie en psychosociale omgevingsfactoren. </a:t>
            </a:r>
          </a:p>
          <a:p>
            <a:r>
              <a:rPr lang="nl-NL" dirty="0" smtClean="0"/>
              <a:t>De KOP-methodiek van Rijnders wordt geanalyseerd voor het onderzochte doel. </a:t>
            </a:r>
          </a:p>
          <a:p>
            <a:r>
              <a:rPr lang="nl-NL" dirty="0" smtClean="0"/>
              <a:t>De geschiktheid van de WHODAS 2.0 voor intake en evaluatie wordt getoetst met betrekking tot de behandeling van depressies met aandacht voor omgevingsfactoren. </a:t>
            </a: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Rechthoek 1"/>
          <p:cNvSpPr/>
          <p:nvPr/>
        </p:nvSpPr>
        <p:spPr>
          <a:xfrm>
            <a:off x="1259632" y="836712"/>
            <a:ext cx="5598368" cy="4524315"/>
          </a:xfrm>
          <a:prstGeom prst="rect">
            <a:avLst/>
          </a:prstGeom>
        </p:spPr>
        <p:txBody>
          <a:bodyPr wrap="square">
            <a:spAutoFit/>
          </a:bodyPr>
          <a:lstStyle/>
          <a:p>
            <a:pPr>
              <a:buFont typeface="Arial" pitchFamily="34" charset="0"/>
              <a:buChar char="•"/>
            </a:pPr>
            <a:r>
              <a:rPr lang="nl-NL" sz="3200" dirty="0" smtClean="0"/>
              <a:t>In verband met invoering in de diagnostiek van DSM-5 wordt de doelgroep nader omschreven. </a:t>
            </a:r>
          </a:p>
          <a:p>
            <a:endParaRPr lang="nl-NL" sz="3200" dirty="0" smtClean="0"/>
          </a:p>
          <a:p>
            <a:pPr>
              <a:buFont typeface="Arial" pitchFamily="34" charset="0"/>
              <a:buChar char="•"/>
            </a:pPr>
            <a:r>
              <a:rPr lang="nl-NL" sz="3200" dirty="0" smtClean="0"/>
              <a:t>De semigestructureerde interviews met hulpverleners exploreren de behoefte  en de adoptiekansen voor de innovatie.</a:t>
            </a:r>
            <a:endParaRPr lang="nl-NL"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Gert-Jan van Reijen</a:t>
            </a:r>
            <a:endParaRPr lang="nl-NL" dirty="0"/>
          </a:p>
        </p:txBody>
      </p:sp>
      <p:sp>
        <p:nvSpPr>
          <p:cNvPr id="3" name="Tijdelijke aanduiding voor inhoud 2"/>
          <p:cNvSpPr>
            <a:spLocks noGrp="1"/>
          </p:cNvSpPr>
          <p:nvPr>
            <p:ph idx="1"/>
          </p:nvPr>
        </p:nvSpPr>
        <p:spPr/>
        <p:txBody>
          <a:bodyPr/>
          <a:lstStyle/>
          <a:p>
            <a:r>
              <a:rPr lang="nl-NL" dirty="0" smtClean="0"/>
              <a:t>Verpleegkundig Specialist GGZ bij Psygro</a:t>
            </a:r>
          </a:p>
          <a:p>
            <a:r>
              <a:rPr lang="nl-NL" dirty="0" smtClean="0"/>
              <a:t>BGGZ en SGGZ in de huisartsenpraktijk </a:t>
            </a:r>
          </a:p>
          <a:p>
            <a:r>
              <a:rPr lang="nl-NL" dirty="0" smtClean="0"/>
              <a:t>Depressie, angst, ADHD, PTSS en chronisch psychische aandoeningen</a:t>
            </a:r>
          </a:p>
          <a:p>
            <a:endParaRPr lang="nl-NL" dirty="0"/>
          </a:p>
        </p:txBody>
      </p:sp>
      <p:pic>
        <p:nvPicPr>
          <p:cNvPr id="5" name="Afbeelding 4" descr="PSYGRO-logo-payoff aangepast.jpg"/>
          <p:cNvPicPr>
            <a:picLocks noChangeAspect="1"/>
          </p:cNvPicPr>
          <p:nvPr/>
        </p:nvPicPr>
        <p:blipFill>
          <a:blip r:embed="rId2" cstate="print"/>
          <a:stretch>
            <a:fillRect/>
          </a:stretch>
        </p:blipFill>
        <p:spPr>
          <a:xfrm>
            <a:off x="683568" y="4365104"/>
            <a:ext cx="2359152" cy="1816608"/>
          </a:xfrm>
          <a:prstGeom prst="rect">
            <a:avLst/>
          </a:prstGeom>
        </p:spPr>
      </p:pic>
      <p:pic>
        <p:nvPicPr>
          <p:cNvPr id="6" name="Afbeelding 5" descr="interpsy.jpe"/>
          <p:cNvPicPr>
            <a:picLocks noChangeAspect="1"/>
          </p:cNvPicPr>
          <p:nvPr/>
        </p:nvPicPr>
        <p:blipFill>
          <a:blip r:embed="rId3" cstate="print"/>
          <a:stretch>
            <a:fillRect/>
          </a:stretch>
        </p:blipFill>
        <p:spPr>
          <a:xfrm>
            <a:off x="5292080" y="4293096"/>
            <a:ext cx="2628900" cy="17335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Rechthoek 1"/>
          <p:cNvSpPr/>
          <p:nvPr/>
        </p:nvSpPr>
        <p:spPr>
          <a:xfrm>
            <a:off x="683568" y="764705"/>
            <a:ext cx="7776864" cy="4524315"/>
          </a:xfrm>
          <a:prstGeom prst="rect">
            <a:avLst/>
          </a:prstGeom>
        </p:spPr>
        <p:txBody>
          <a:bodyPr wrap="square">
            <a:spAutoFit/>
          </a:bodyPr>
          <a:lstStyle/>
          <a:p>
            <a:r>
              <a:rPr lang="nl-NL" sz="3200" dirty="0" smtClean="0"/>
              <a:t>Uit diverse stappen van de uitgevoerde literatuurstudie kwam overduidelijk een wisselwerking naar voren tussen depressie en psychosociale omgevingsfactoren die niet onderkend, begeleid of behandeld worden. Waar het ging om werk en sociale problematiek door uitkomsten van verschillende onderzoeken naast elkaar te leggen</a:t>
            </a:r>
            <a:endParaRPr lang="nl-NL"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Rechthoek 1"/>
          <p:cNvSpPr/>
          <p:nvPr/>
        </p:nvSpPr>
        <p:spPr>
          <a:xfrm>
            <a:off x="899592" y="1268760"/>
            <a:ext cx="7488832" cy="2554545"/>
          </a:xfrm>
          <a:prstGeom prst="rect">
            <a:avLst/>
          </a:prstGeom>
        </p:spPr>
        <p:txBody>
          <a:bodyPr wrap="square">
            <a:spAutoFit/>
          </a:bodyPr>
          <a:lstStyle/>
          <a:p>
            <a:pPr>
              <a:buFont typeface="Arial" pitchFamily="34" charset="0"/>
              <a:buChar char="•"/>
            </a:pPr>
            <a:r>
              <a:rPr lang="nl-NL" sz="3200" dirty="0" smtClean="0"/>
              <a:t>De analyse van de DSM-5 (APA, 2014) liet zien dat de  tendens in de GGZ is meer rekening te houden met stressfactoren</a:t>
            </a:r>
          </a:p>
          <a:p>
            <a:endParaRPr lang="nl-NL" sz="3200" dirty="0" smtClean="0"/>
          </a:p>
          <a:p>
            <a:endParaRPr lang="nl-NL" sz="3200" dirty="0"/>
          </a:p>
        </p:txBody>
      </p:sp>
      <p:sp>
        <p:nvSpPr>
          <p:cNvPr id="3" name="Rechthoek 2"/>
          <p:cNvSpPr/>
          <p:nvPr/>
        </p:nvSpPr>
        <p:spPr>
          <a:xfrm>
            <a:off x="899592" y="2828836"/>
            <a:ext cx="5958408" cy="2554545"/>
          </a:xfrm>
          <a:prstGeom prst="rect">
            <a:avLst/>
          </a:prstGeom>
        </p:spPr>
        <p:txBody>
          <a:bodyPr wrap="square">
            <a:spAutoFit/>
          </a:bodyPr>
          <a:lstStyle/>
          <a:p>
            <a:pPr>
              <a:buFont typeface="Arial" pitchFamily="34" charset="0"/>
              <a:buChar char="•"/>
            </a:pPr>
            <a:r>
              <a:rPr lang="nl-NL" sz="3200" dirty="0" smtClean="0"/>
              <a:t>Uit de interviews blijkt dat alle respondenten psychosociale omgevingsfactoren een duidelijke eigen plaats in de behandeling willen geven.</a:t>
            </a:r>
            <a:endParaRPr lang="nl-NL"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Rechthoek 1"/>
          <p:cNvSpPr/>
          <p:nvPr/>
        </p:nvSpPr>
        <p:spPr>
          <a:xfrm>
            <a:off x="539552" y="476672"/>
            <a:ext cx="8352928" cy="3046988"/>
          </a:xfrm>
          <a:prstGeom prst="rect">
            <a:avLst/>
          </a:prstGeom>
        </p:spPr>
        <p:txBody>
          <a:bodyPr wrap="square">
            <a:spAutoFit/>
          </a:bodyPr>
          <a:lstStyle/>
          <a:p>
            <a:r>
              <a:rPr lang="nl-NL" sz="3200" dirty="0" smtClean="0"/>
              <a:t>De KOP-methodiek(Rijnders, 2004)  leek geschikt  maar werd door de respondenten van de semigestructureerde interviews onvoldoende geadopteerd en sloot te weinig aan bij de in de praktijksituatie vaak voorkomende persisterende depressieve klachten.</a:t>
            </a:r>
            <a:endParaRPr lang="nl-NL"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Rechthoek 1"/>
          <p:cNvSpPr/>
          <p:nvPr/>
        </p:nvSpPr>
        <p:spPr>
          <a:xfrm>
            <a:off x="755576" y="476672"/>
            <a:ext cx="7632848" cy="2062103"/>
          </a:xfrm>
          <a:prstGeom prst="rect">
            <a:avLst/>
          </a:prstGeom>
        </p:spPr>
        <p:txBody>
          <a:bodyPr wrap="square">
            <a:spAutoFit/>
          </a:bodyPr>
          <a:lstStyle/>
          <a:p>
            <a:pPr>
              <a:buFont typeface="Arial" pitchFamily="34" charset="0"/>
              <a:buChar char="•"/>
            </a:pPr>
            <a:r>
              <a:rPr lang="nl-NL" sz="3200" dirty="0" smtClean="0"/>
              <a:t>Voor de innovatie is geen “</a:t>
            </a:r>
            <a:r>
              <a:rPr lang="nl-NL" sz="3200" dirty="0" err="1" smtClean="0"/>
              <a:t>tailor</a:t>
            </a:r>
            <a:r>
              <a:rPr lang="nl-NL" sz="3200" dirty="0" smtClean="0"/>
              <a:t> made” methode gevonden voor een depressiebehandeling met aandacht voor psychosociale omgevingsfactoren</a:t>
            </a:r>
            <a:r>
              <a:rPr lang="nl-NL" dirty="0" smtClean="0"/>
              <a:t>.</a:t>
            </a:r>
            <a:endParaRPr lang="nl-NL" dirty="0"/>
          </a:p>
        </p:txBody>
      </p:sp>
      <p:sp>
        <p:nvSpPr>
          <p:cNvPr id="3" name="Rechthoek 2"/>
          <p:cNvSpPr/>
          <p:nvPr/>
        </p:nvSpPr>
        <p:spPr>
          <a:xfrm>
            <a:off x="755576" y="2708920"/>
            <a:ext cx="7992888" cy="4031873"/>
          </a:xfrm>
          <a:prstGeom prst="rect">
            <a:avLst/>
          </a:prstGeom>
        </p:spPr>
        <p:txBody>
          <a:bodyPr wrap="square">
            <a:spAutoFit/>
          </a:bodyPr>
          <a:lstStyle/>
          <a:p>
            <a:pPr>
              <a:buFont typeface="Arial" pitchFamily="34" charset="0"/>
              <a:buChar char="•"/>
            </a:pPr>
            <a:r>
              <a:rPr lang="nl-NL" sz="3200" dirty="0" smtClean="0"/>
              <a:t>Elke hulpverlener bleek zijn eigen benaderingswijze te hanteren waarbij de Multidisciplinaire richtlijnen meegenomen worden. Maar het bleek een lappendeken aan methodieken van CGT , farmacotherapie, herstelbenadering, systeembenadering, steunend structurerende technieken enzovoorts.</a:t>
            </a:r>
            <a:endParaRPr lang="nl-NL"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37889" name="Rectangle 1"/>
          <p:cNvSpPr>
            <a:spLocks noChangeArrowheads="1"/>
          </p:cNvSpPr>
          <p:nvPr/>
        </p:nvSpPr>
        <p:spPr bwMode="auto">
          <a:xfrm>
            <a:off x="0" y="384648"/>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nl-NL"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Het gebruik van de WHODAS2.0 is kansrijk maar dient wel goed gemonitord te worden gedurende de implementatie en borging.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nl-NL" sz="3200" dirty="0" smtClean="0">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nl-NL" sz="3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nl-NL"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Verder onderzoek naar het betrekken in de behandeling van psychosociale </a:t>
            </a:r>
            <a:r>
              <a:rPr kumimoji="0" lang="nl-NL" sz="3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omgevings</a:t>
            </a:r>
            <a:r>
              <a:rPr kumimoji="0" lang="nl-NL"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factoren bij andere psychische stoornissen wordt aanbevolen.</a:t>
            </a:r>
            <a:endParaRPr kumimoji="0" lang="nl-NL"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2" name="Titel 1"/>
          <p:cNvSpPr>
            <a:spLocks noGrp="1"/>
          </p:cNvSpPr>
          <p:nvPr>
            <p:ph type="title"/>
          </p:nvPr>
        </p:nvSpPr>
        <p:spPr/>
        <p:txBody>
          <a:bodyPr/>
          <a:lstStyle/>
          <a:p>
            <a:r>
              <a:rPr lang="nl-NL" dirty="0" smtClean="0"/>
              <a:t>Innovatie</a:t>
            </a:r>
            <a:endParaRPr lang="nl-NL" dirty="0"/>
          </a:p>
        </p:txBody>
      </p:sp>
      <p:sp>
        <p:nvSpPr>
          <p:cNvPr id="3" name="Rechthoek 2"/>
          <p:cNvSpPr/>
          <p:nvPr/>
        </p:nvSpPr>
        <p:spPr>
          <a:xfrm>
            <a:off x="683568" y="2690336"/>
            <a:ext cx="7920880" cy="2554545"/>
          </a:xfrm>
          <a:prstGeom prst="rect">
            <a:avLst/>
          </a:prstGeom>
        </p:spPr>
        <p:txBody>
          <a:bodyPr wrap="square">
            <a:spAutoFit/>
          </a:bodyPr>
          <a:lstStyle/>
          <a:p>
            <a:r>
              <a:rPr lang="nl-NL" sz="3200" dirty="0" smtClean="0"/>
              <a:t>De innovatie betreft een handreiking voor hulpverleners van Psygro voor het signaleren en betrekken in de behandeling van psychosociale omgevingsfactoren bij patiënten met een depressieve stoornis. </a:t>
            </a:r>
            <a:endParaRPr lang="nl-NL"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Hoe ?</a:t>
            </a:r>
            <a:endParaRPr lang="nl-NL" dirty="0"/>
          </a:p>
        </p:txBody>
      </p:sp>
      <p:sp>
        <p:nvSpPr>
          <p:cNvPr id="4" name="Tijdelijke aanduiding voor inhoud 3"/>
          <p:cNvSpPr>
            <a:spLocks noGrp="1"/>
          </p:cNvSpPr>
          <p:nvPr>
            <p:ph sz="half" idx="1"/>
          </p:nvPr>
        </p:nvSpPr>
        <p:spPr>
          <a:xfrm>
            <a:off x="395536" y="1628800"/>
            <a:ext cx="4320480" cy="4525963"/>
          </a:xfrm>
        </p:spPr>
        <p:txBody>
          <a:bodyPr>
            <a:normAutofit fontScale="62500" lnSpcReduction="20000"/>
          </a:bodyPr>
          <a:lstStyle/>
          <a:p>
            <a:pPr>
              <a:buNone/>
            </a:pPr>
            <a:r>
              <a:rPr lang="nl-NL" dirty="0" smtClean="0"/>
              <a:t>In het intakeformulier in het Elektronisch Patiënten Dossier(EPD) wordt een aanpassing opgenomen die het inventariseren van psychosociale omgevingsfactoren structureert en inzichtelijk maakt voor zowel de patiënt als de hulpverlener. Daarbij gaat het om sociale en relationele problemen, werkproblemen, financiële problemen, somatische comorbiditeit en alcohol/middelen misbruik -en afhankelijkheid. De aandacht daarbij gaat uit naar het bespreekbaar maken van deze factoren en hoe dit in de behandeling wordt meegenomen: door ondersteuning, consultatie of verwijzing.</a:t>
            </a:r>
            <a:endParaRPr lang="nl-NL" dirty="0"/>
          </a:p>
        </p:txBody>
      </p:sp>
      <p:pic>
        <p:nvPicPr>
          <p:cNvPr id="9" name="Tijdelijke aanduiding voor inhoud 8" descr="voor poster.jpg"/>
          <p:cNvPicPr>
            <a:picLocks noGrp="1" noChangeAspect="1"/>
          </p:cNvPicPr>
          <p:nvPr>
            <p:ph sz="half" idx="2"/>
          </p:nvPr>
        </p:nvPicPr>
        <p:blipFill>
          <a:blip r:embed="rId2" cstate="print"/>
          <a:stretch>
            <a:fillRect/>
          </a:stretch>
        </p:blipFill>
        <p:spPr>
          <a:xfrm>
            <a:off x="4648200" y="1844824"/>
            <a:ext cx="4038600" cy="3363368"/>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voor PP.jpg"/>
          <p:cNvPicPr>
            <a:picLocks noChangeAspect="1"/>
          </p:cNvPicPr>
          <p:nvPr/>
        </p:nvPicPr>
        <p:blipFill>
          <a:blip r:embed="rId2" cstate="print"/>
          <a:stretch>
            <a:fillRect/>
          </a:stretch>
        </p:blipFill>
        <p:spPr>
          <a:xfrm>
            <a:off x="0" y="383692"/>
            <a:ext cx="9144000" cy="6090615"/>
          </a:xfrm>
          <a:prstGeom prst="rect">
            <a:avLst/>
          </a:prstGeom>
        </p:spPr>
      </p:pic>
      <p:sp>
        <p:nvSpPr>
          <p:cNvPr id="4" name="Titel 3"/>
          <p:cNvSpPr>
            <a:spLocks noGrp="1"/>
          </p:cNvSpPr>
          <p:nvPr>
            <p:ph type="title"/>
          </p:nvPr>
        </p:nvSpPr>
        <p:spPr/>
        <p:txBody>
          <a:bodyPr/>
          <a:lstStyle/>
          <a:p>
            <a:r>
              <a:rPr lang="nl-NL" dirty="0" smtClean="0"/>
              <a:t>En dan ?</a:t>
            </a:r>
            <a:endParaRPr lang="nl-NL" dirty="0"/>
          </a:p>
        </p:txBody>
      </p:sp>
      <p:sp>
        <p:nvSpPr>
          <p:cNvPr id="6" name="Tijdelijke aanduiding voor inhoud 5"/>
          <p:cNvSpPr>
            <a:spLocks noGrp="1"/>
          </p:cNvSpPr>
          <p:nvPr>
            <p:ph idx="1"/>
          </p:nvPr>
        </p:nvSpPr>
        <p:spPr>
          <a:xfrm>
            <a:off x="457200" y="1600200"/>
            <a:ext cx="8229600" cy="3539430"/>
          </a:xfrm>
          <a:prstGeom prst="rect">
            <a:avLst/>
          </a:prstGeom>
        </p:spPr>
        <p:txBody>
          <a:bodyPr wrap="square">
            <a:spAutoFit/>
          </a:bodyPr>
          <a:lstStyle/>
          <a:p>
            <a:pPr lvl="1">
              <a:buNone/>
            </a:pPr>
            <a:r>
              <a:rPr lang="nl-NL" dirty="0" smtClean="0"/>
              <a:t>De WHODAS2.0 vragenlijst wordt gehanteerd om de mate van ernst te beschrijven aan het begin en aan het einde van de behandeling om inzichtelijk te maken wat er veranderd is in de psychosociale stressfactoren van de patiënt. In het formulier behandelresultaat worden deze factoren nadrukkelijk ook meegenomen ter evaluatie van de resultaten van de behandeling</a:t>
            </a:r>
            <a:endParaRPr lang="nl-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 discussie?</a:t>
            </a:r>
            <a:endParaRPr lang="nl-NL" dirty="0"/>
          </a:p>
        </p:txBody>
      </p:sp>
      <p:pic>
        <p:nvPicPr>
          <p:cNvPr id="5" name="Tijdelijke aanduiding voor inhoud 4" descr="wilde-discussie.jpg"/>
          <p:cNvPicPr>
            <a:picLocks noGrp="1" noChangeAspect="1"/>
          </p:cNvPicPr>
          <p:nvPr>
            <p:ph idx="1"/>
          </p:nvPr>
        </p:nvPicPr>
        <p:blipFill>
          <a:blip r:embed="rId2" cstate="print"/>
          <a:stretch>
            <a:fillRect/>
          </a:stretch>
        </p:blipFill>
        <p:spPr>
          <a:xfrm>
            <a:off x="1830736" y="1600200"/>
            <a:ext cx="5482527"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91264" cy="3429000"/>
          </a:xfrm>
        </p:spPr>
        <p:txBody>
          <a:bodyPr>
            <a:normAutofit fontScale="90000"/>
          </a:bodyPr>
          <a:lstStyle/>
          <a:p>
            <a:r>
              <a:rPr lang="nl-NL" dirty="0" smtClean="0"/>
              <a:t>Doelstelling:</a:t>
            </a:r>
            <a:br>
              <a:rPr lang="nl-NL" dirty="0" smtClean="0"/>
            </a:br>
            <a:r>
              <a:rPr lang="nl-NL" dirty="0" smtClean="0"/>
              <a:t>Op wat voor wijze  psychosociale omgevingsfactoren onderdeel kunnen gaan uitmaken van de behandeling van depressieve stoornissen</a:t>
            </a:r>
            <a:r>
              <a:rPr lang="nl-NL" dirty="0"/>
              <a:t/>
            </a:r>
            <a:br>
              <a:rPr lang="nl-NL" dirty="0"/>
            </a:br>
            <a:endParaRPr lang="nl-NL" dirty="0"/>
          </a:p>
        </p:txBody>
      </p:sp>
      <p:pic>
        <p:nvPicPr>
          <p:cNvPr id="4" name="Tijdelijke aanduiding voor inhoud 3" descr="valkuil.jpe"/>
          <p:cNvPicPr>
            <a:picLocks noGrp="1" noChangeAspect="1"/>
          </p:cNvPicPr>
          <p:nvPr>
            <p:ph idx="1"/>
          </p:nvPr>
        </p:nvPicPr>
        <p:blipFill>
          <a:blip r:embed="rId2" cstate="print"/>
          <a:stretch>
            <a:fillRect/>
          </a:stretch>
        </p:blipFill>
        <p:spPr>
          <a:xfrm>
            <a:off x="1979712" y="3068960"/>
            <a:ext cx="4968551" cy="343358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depressief.jpe"/>
          <p:cNvPicPr>
            <a:picLocks noChangeAspect="1"/>
          </p:cNvPicPr>
          <p:nvPr/>
        </p:nvPicPr>
        <p:blipFill>
          <a:blip r:embed="rId2" cstate="print">
            <a:lum bright="63000" contrast="-71000"/>
          </a:blip>
          <a:stretch>
            <a:fillRect/>
          </a:stretch>
        </p:blipFill>
        <p:spPr>
          <a:xfrm>
            <a:off x="539552" y="980728"/>
            <a:ext cx="8136904" cy="3950269"/>
          </a:xfrm>
          <a:prstGeom prst="rect">
            <a:avLst/>
          </a:prstGeom>
        </p:spPr>
      </p:pic>
      <p:sp>
        <p:nvSpPr>
          <p:cNvPr id="2" name="Rechthoek 1"/>
          <p:cNvSpPr/>
          <p:nvPr/>
        </p:nvSpPr>
        <p:spPr>
          <a:xfrm>
            <a:off x="1187624" y="1124744"/>
            <a:ext cx="6624736" cy="3539430"/>
          </a:xfrm>
          <a:prstGeom prst="rect">
            <a:avLst/>
          </a:prstGeom>
        </p:spPr>
        <p:txBody>
          <a:bodyPr wrap="square">
            <a:spAutoFit/>
          </a:bodyPr>
          <a:lstStyle/>
          <a:p>
            <a:r>
              <a:rPr lang="nl-NL" sz="2800" dirty="0" smtClean="0"/>
              <a:t>Depressie is één van de meest voorkomende psychische stoornissen. Psychosociale omgevingsfactoren spelen een rol in het ontwikkelen en in stand houden van de stemmingsklachten. Eén op de vijf vrouwen en één op de acht mannen wereldwijd maken op enig moment in hun leven een depressie door in hun leven. </a:t>
            </a:r>
            <a:endParaRPr lang="nl-N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Geldprobleem of Werkprobleem</a:t>
            </a:r>
            <a:endParaRPr lang="nl-NL" dirty="0"/>
          </a:p>
        </p:txBody>
      </p:sp>
      <p:pic>
        <p:nvPicPr>
          <p:cNvPr id="4" name="Tijdelijke aanduiding voor inhoud 3" descr="geld.jpe"/>
          <p:cNvPicPr>
            <a:picLocks noGrp="1" noChangeAspect="1"/>
          </p:cNvPicPr>
          <p:nvPr>
            <p:ph sz="half" idx="1"/>
          </p:nvPr>
        </p:nvPicPr>
        <p:blipFill>
          <a:blip r:embed="rId2" cstate="print"/>
          <a:stretch>
            <a:fillRect/>
          </a:stretch>
        </p:blipFill>
        <p:spPr>
          <a:xfrm>
            <a:off x="683568" y="4365104"/>
            <a:ext cx="2664296" cy="1944216"/>
          </a:xfrm>
        </p:spPr>
      </p:pic>
      <p:pic>
        <p:nvPicPr>
          <p:cNvPr id="9" name="Tijdelijke aanduiding voor inhoud 8" descr="werkprobleem.jpe"/>
          <p:cNvPicPr>
            <a:picLocks noGrp="1" noChangeAspect="1"/>
          </p:cNvPicPr>
          <p:nvPr>
            <p:ph sz="half" idx="2"/>
          </p:nvPr>
        </p:nvPicPr>
        <p:blipFill>
          <a:blip r:embed="rId3" cstate="print"/>
          <a:stretch>
            <a:fillRect/>
          </a:stretch>
        </p:blipFill>
        <p:spPr>
          <a:xfrm>
            <a:off x="3707904" y="1772816"/>
            <a:ext cx="3240360" cy="2102169"/>
          </a:xfrm>
        </p:spPr>
      </p:pic>
      <p:sp>
        <p:nvSpPr>
          <p:cNvPr id="1028" name="AutoShape 4" descr="Afbeeldingsresultaat voor gezinsproblem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1030" name="AutoShape 6" descr="Afbeeldingsresultaat voor gezinsproblem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Familieproblemen of rouw</a:t>
            </a:r>
            <a:endParaRPr lang="nl-NL" dirty="0"/>
          </a:p>
        </p:txBody>
      </p:sp>
      <p:pic>
        <p:nvPicPr>
          <p:cNvPr id="5" name="Tijdelijke aanduiding voor inhoud 4" descr="gezin.jpe"/>
          <p:cNvPicPr>
            <a:picLocks noGrp="1" noChangeAspect="1"/>
          </p:cNvPicPr>
          <p:nvPr>
            <p:ph sz="half" idx="1"/>
          </p:nvPr>
        </p:nvPicPr>
        <p:blipFill>
          <a:blip r:embed="rId2" cstate="print"/>
          <a:stretch>
            <a:fillRect/>
          </a:stretch>
        </p:blipFill>
        <p:spPr>
          <a:xfrm>
            <a:off x="395536" y="1988840"/>
            <a:ext cx="3236540" cy="2203723"/>
          </a:xfrm>
        </p:spPr>
      </p:pic>
      <p:pic>
        <p:nvPicPr>
          <p:cNvPr id="6" name="Tijdelijke aanduiding voor inhoud 5" descr="rouw.jpe"/>
          <p:cNvPicPr>
            <a:picLocks noGrp="1" noChangeAspect="1"/>
          </p:cNvPicPr>
          <p:nvPr>
            <p:ph sz="half" idx="2"/>
          </p:nvPr>
        </p:nvPicPr>
        <p:blipFill>
          <a:blip r:embed="rId3" cstate="print"/>
          <a:stretch>
            <a:fillRect/>
          </a:stretch>
        </p:blipFill>
        <p:spPr>
          <a:xfrm>
            <a:off x="5383980" y="2572544"/>
            <a:ext cx="2169345" cy="316071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792288" y="3717032"/>
            <a:ext cx="5486400" cy="792088"/>
          </a:xfrm>
        </p:spPr>
        <p:txBody>
          <a:bodyPr>
            <a:noAutofit/>
          </a:bodyPr>
          <a:lstStyle/>
          <a:p>
            <a:r>
              <a:rPr lang="nl-NL" sz="4400" dirty="0" smtClean="0"/>
              <a:t>Onderzoeksmethoden</a:t>
            </a:r>
            <a:endParaRPr lang="nl-NL" sz="4400" dirty="0"/>
          </a:p>
        </p:txBody>
      </p:sp>
      <p:pic>
        <p:nvPicPr>
          <p:cNvPr id="8" name="Tijdelijke aanduiding voor afbeelding 7" descr="onderzoeken.jpe"/>
          <p:cNvPicPr>
            <a:picLocks noGrp="1" noChangeAspect="1"/>
          </p:cNvPicPr>
          <p:nvPr>
            <p:ph type="pic" idx="1"/>
          </p:nvPr>
        </p:nvPicPr>
        <p:blipFill>
          <a:blip r:embed="rId2" cstate="print"/>
          <a:srcRect t="1269" b="1269"/>
          <a:stretch>
            <a:fillRect/>
          </a:stretch>
        </p:blipFill>
        <p:spPr>
          <a:xfrm>
            <a:off x="1792288" y="612774"/>
            <a:ext cx="5486400" cy="3320281"/>
          </a:xfrm>
        </p:spPr>
      </p:pic>
      <p:sp>
        <p:nvSpPr>
          <p:cNvPr id="7" name="Tijdelijke aanduiding voor tekst 6"/>
          <p:cNvSpPr>
            <a:spLocks noGrp="1"/>
          </p:cNvSpPr>
          <p:nvPr>
            <p:ph type="body" sz="half" idx="2"/>
          </p:nvPr>
        </p:nvSpPr>
        <p:spPr>
          <a:xfrm>
            <a:off x="1763688" y="4725144"/>
            <a:ext cx="5486400" cy="1519064"/>
          </a:xfrm>
        </p:spPr>
        <p:txBody>
          <a:bodyPr>
            <a:normAutofit/>
          </a:bodyPr>
          <a:lstStyle/>
          <a:p>
            <a:r>
              <a:rPr lang="nl-NL" sz="1600" b="1" dirty="0" smtClean="0">
                <a:solidFill>
                  <a:srgbClr val="0070C0"/>
                </a:solidFill>
              </a:rPr>
              <a:t>Literatuuronderzoek</a:t>
            </a:r>
          </a:p>
          <a:p>
            <a:r>
              <a:rPr lang="nl-NL" sz="1600" b="1" dirty="0" smtClean="0">
                <a:solidFill>
                  <a:srgbClr val="0070C0"/>
                </a:solidFill>
              </a:rPr>
              <a:t>Beleidsstukken</a:t>
            </a:r>
          </a:p>
          <a:p>
            <a:r>
              <a:rPr lang="nl-NL" sz="1600" b="1" dirty="0" smtClean="0">
                <a:solidFill>
                  <a:srgbClr val="0070C0"/>
                </a:solidFill>
              </a:rPr>
              <a:t>Gestructureerde interviews met collega’s</a:t>
            </a:r>
          </a:p>
          <a:p>
            <a:r>
              <a:rPr lang="nl-NL" sz="1600" b="1" dirty="0" smtClean="0">
                <a:solidFill>
                  <a:srgbClr val="0070C0"/>
                </a:solidFill>
              </a:rPr>
              <a:t>Dossier onderzoek</a:t>
            </a:r>
          </a:p>
          <a:p>
            <a:r>
              <a:rPr lang="nl-NL" sz="1600" b="1" dirty="0" smtClean="0">
                <a:solidFill>
                  <a:srgbClr val="0070C0"/>
                </a:solidFill>
              </a:rPr>
              <a:t>Onderzoek meetinstrumenten</a:t>
            </a:r>
            <a:endParaRPr lang="nl-NL" sz="1600"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depressie.jpg"/>
          <p:cNvPicPr>
            <a:picLocks noChangeAspect="1"/>
          </p:cNvPicPr>
          <p:nvPr/>
        </p:nvPicPr>
        <p:blipFill>
          <a:blip r:embed="rId2" cstate="print"/>
          <a:stretch>
            <a:fillRect/>
          </a:stretch>
        </p:blipFill>
        <p:spPr>
          <a:xfrm>
            <a:off x="2374900" y="1231900"/>
            <a:ext cx="4394200" cy="4394200"/>
          </a:xfrm>
          <a:prstGeom prst="rect">
            <a:avLst/>
          </a:prstGeom>
        </p:spPr>
      </p:pic>
      <p:sp>
        <p:nvSpPr>
          <p:cNvPr id="5" name="Titel 4"/>
          <p:cNvSpPr>
            <a:spLocks noGrp="1"/>
          </p:cNvSpPr>
          <p:nvPr>
            <p:ph type="title"/>
          </p:nvPr>
        </p:nvSpPr>
        <p:spPr/>
        <p:txBody>
          <a:bodyPr/>
          <a:lstStyle/>
          <a:p>
            <a:r>
              <a:rPr lang="nl-NL" dirty="0" smtClean="0"/>
              <a:t>Onderzochte groep</a:t>
            </a:r>
            <a:endParaRPr lang="nl-NL" dirty="0"/>
          </a:p>
        </p:txBody>
      </p:sp>
      <p:sp>
        <p:nvSpPr>
          <p:cNvPr id="6" name="Tijdelijke aanduiding voor inhoud 5"/>
          <p:cNvSpPr>
            <a:spLocks noGrp="1"/>
          </p:cNvSpPr>
          <p:nvPr>
            <p:ph idx="1"/>
          </p:nvPr>
        </p:nvSpPr>
        <p:spPr/>
        <p:txBody>
          <a:bodyPr/>
          <a:lstStyle/>
          <a:p>
            <a:r>
              <a:rPr lang="nl-NL" dirty="0" smtClean="0"/>
              <a:t>Depressieve stoornis licht, matig en ernstig</a:t>
            </a:r>
          </a:p>
          <a:p>
            <a:endParaRPr lang="nl-NL" dirty="0" smtClean="0"/>
          </a:p>
          <a:p>
            <a:r>
              <a:rPr lang="nl-NL" dirty="0" smtClean="0"/>
              <a:t>Volwassenen tussen de 18 en 65 jaar oud</a:t>
            </a:r>
          </a:p>
          <a:p>
            <a:endParaRPr lang="nl-NL" dirty="0" smtClean="0"/>
          </a:p>
          <a:p>
            <a:r>
              <a:rPr lang="nl-NL" dirty="0" smtClean="0"/>
              <a:t>Eenmalig en recidiverend</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Deelvragen</a:t>
            </a:r>
            <a:endParaRPr lang="nl-NL" dirty="0"/>
          </a:p>
        </p:txBody>
      </p:sp>
      <p:sp>
        <p:nvSpPr>
          <p:cNvPr id="3" name="Tijdelijke aanduiding voor inhoud 2"/>
          <p:cNvSpPr>
            <a:spLocks noGrp="1"/>
          </p:cNvSpPr>
          <p:nvPr>
            <p:ph idx="1"/>
          </p:nvPr>
        </p:nvSpPr>
        <p:spPr/>
        <p:txBody>
          <a:bodyPr>
            <a:normAutofit fontScale="85000" lnSpcReduction="10000"/>
          </a:bodyPr>
          <a:lstStyle/>
          <a:p>
            <a:pPr lvl="0"/>
            <a:r>
              <a:rPr lang="nl-NL" dirty="0" smtClean="0"/>
              <a:t>Welke psychosociale omgevingsfactoren beïnvloeden mogelijk de behandeling van  depressies?                            </a:t>
            </a:r>
          </a:p>
          <a:p>
            <a:pPr lvl="0"/>
            <a:r>
              <a:rPr lang="nl-NL" dirty="0" smtClean="0"/>
              <a:t>Wat merken collega hulpverleners van de invloed van omgevingsfactoren op de behandeling van  depressies?   </a:t>
            </a:r>
          </a:p>
          <a:p>
            <a:pPr lvl="0"/>
            <a:r>
              <a:rPr lang="nl-NL" dirty="0" smtClean="0"/>
              <a:t>Wat is daarover te vinden in de dossiers?                                                                              </a:t>
            </a:r>
          </a:p>
          <a:p>
            <a:pPr lvl="0"/>
            <a:r>
              <a:rPr lang="nl-NL" dirty="0" smtClean="0"/>
              <a:t>Hoe wordt het beïnvloeden van psychosociale stressfactoren vormgegeven in de behandelstrategieën in de praktijk van alledag? </a:t>
            </a:r>
          </a:p>
          <a:p>
            <a:pPr lvl="0"/>
            <a:r>
              <a:rPr lang="nl-NL" dirty="0" smtClean="0"/>
              <a:t>Hoe wordt de wisselwerking tussen omgevingsfactoren en depressieve stoornis meetbaar gemaakt?</a:t>
            </a:r>
          </a:p>
          <a:p>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1038</Words>
  <Application>Microsoft Office PowerPoint</Application>
  <PresentationFormat>Diavoorstelling (4:3)</PresentationFormat>
  <Paragraphs>95</Paragraphs>
  <Slides>28</Slides>
  <Notes>0</Notes>
  <HiddenSlides>0</HiddenSlides>
  <MMClips>0</MMClips>
  <ScaleCrop>false</ScaleCrop>
  <HeadingPairs>
    <vt:vector size="4" baseType="variant">
      <vt:variant>
        <vt:lpstr>Thema</vt:lpstr>
      </vt:variant>
      <vt:variant>
        <vt:i4>1</vt:i4>
      </vt:variant>
      <vt:variant>
        <vt:lpstr>Diatitels</vt:lpstr>
      </vt:variant>
      <vt:variant>
        <vt:i4>28</vt:i4>
      </vt:variant>
    </vt:vector>
  </HeadingPairs>
  <TitlesOfParts>
    <vt:vector size="29" baseType="lpstr">
      <vt:lpstr>Office-thema</vt:lpstr>
      <vt:lpstr>Depressie en psychosociale omgevingsfactoren</vt:lpstr>
      <vt:lpstr>Gert-Jan van Reijen</vt:lpstr>
      <vt:lpstr>Doelstelling: Op wat voor wijze  psychosociale omgevingsfactoren onderdeel kunnen gaan uitmaken van de behandeling van depressieve stoornissen </vt:lpstr>
      <vt:lpstr>PowerPoint-presentatie</vt:lpstr>
      <vt:lpstr>Geldprobleem of Werkprobleem</vt:lpstr>
      <vt:lpstr>Familieproblemen of rouw</vt:lpstr>
      <vt:lpstr>Onderzoeksmethoden</vt:lpstr>
      <vt:lpstr>Onderzochte groep</vt:lpstr>
      <vt:lpstr>Deelvragen</vt:lpstr>
      <vt:lpstr>Omgevingsfactoren</vt:lpstr>
      <vt:lpstr>Collega’s</vt:lpstr>
      <vt:lpstr>Dossiers</vt:lpstr>
      <vt:lpstr>In de behandeling</vt:lpstr>
      <vt:lpstr>Meten?</vt:lpstr>
      <vt:lpstr>Conclusie</vt:lpstr>
      <vt:lpstr>Aanbevelingen</vt:lpstr>
      <vt:lpstr>Hoe dan ?</vt:lpstr>
      <vt:lpstr>Masterthesis</vt:lpstr>
      <vt:lpstr>PowerPoint-presentatie</vt:lpstr>
      <vt:lpstr>PowerPoint-presentatie</vt:lpstr>
      <vt:lpstr>PowerPoint-presentatie</vt:lpstr>
      <vt:lpstr>PowerPoint-presentatie</vt:lpstr>
      <vt:lpstr>PowerPoint-presentatie</vt:lpstr>
      <vt:lpstr>PowerPoint-presentatie</vt:lpstr>
      <vt:lpstr>Innovatie</vt:lpstr>
      <vt:lpstr>Hoe ?</vt:lpstr>
      <vt:lpstr>En dan ?</vt:lpstr>
      <vt:lpstr>Vragen  / discussie?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Depressie en Omgeving</dc:title>
  <dc:creator>Gert-Jan</dc:creator>
  <cp:lastModifiedBy>mvermaat</cp:lastModifiedBy>
  <cp:revision>19</cp:revision>
  <dcterms:created xsi:type="dcterms:W3CDTF">2016-10-07T14:37:33Z</dcterms:created>
  <dcterms:modified xsi:type="dcterms:W3CDTF">2018-04-24T12:51:31Z</dcterms:modified>
</cp:coreProperties>
</file>