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3" r:id="rId3"/>
    <p:sldId id="267" r:id="rId4"/>
    <p:sldId id="270" r:id="rId5"/>
    <p:sldId id="271" r:id="rId6"/>
    <p:sldId id="272" r:id="rId7"/>
    <p:sldId id="273" r:id="rId8"/>
    <p:sldId id="276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6C6E4-7665-4344-A8BE-14500664EFE8}" type="datetimeFigureOut">
              <a:rPr lang="nl-NL" smtClean="0"/>
              <a:pPr/>
              <a:t>17-8-2017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E1DBB-F2CC-4289-90E9-63B749713F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21483-B204-49D4-BF60-6AB118DE3406}" type="datetimeFigureOut">
              <a:rPr lang="nl-NL" smtClean="0"/>
              <a:pPr/>
              <a:t>17-8-2017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92E37-C124-4181-9EA0-F5C5B80850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1690-99A1-4F5C-9456-62B01D78654C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11" descr="C:\Documents and Settings\Rineke\Mijn documenten\ELZHA logo f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3429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6E93-5832-4A43-9ECC-067099D5C7EE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9760-5C53-49E0-A3BA-55788A35972E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16BA-2948-44B1-94E0-309C988ECFFB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7A14-24A1-4B57-945A-5D84CEFBDBF4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0751-A167-45DC-8B5B-228BCBE7FC45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ADEA-CC4F-4639-9DF2-A56DF5E9652B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92A0-44D0-4195-9DAC-8EB6144F09BF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3561-4D5A-40F2-8E6E-3F91766932C5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9C01-577F-44BE-AFC0-9ABAD1CC8F01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6B4B-E57E-4926-9C8A-5976D6739937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/>
          <p:nvPr/>
        </p:nvSpPr>
        <p:spPr>
          <a:xfrm>
            <a:off x="-1071602" y="5319698"/>
            <a:ext cx="3500462" cy="2071702"/>
          </a:xfrm>
          <a:custGeom>
            <a:avLst/>
            <a:gdLst>
              <a:gd name="connsiteX0" fmla="*/ 0 w 3500462"/>
              <a:gd name="connsiteY0" fmla="*/ 1035851 h 2071702"/>
              <a:gd name="connsiteX1" fmla="*/ 858804 w 3500462"/>
              <a:gd name="connsiteY1" fmla="*/ 144423 h 2071702"/>
              <a:gd name="connsiteX2" fmla="*/ 1750233 w 3500462"/>
              <a:gd name="connsiteY2" fmla="*/ 2 h 2071702"/>
              <a:gd name="connsiteX3" fmla="*/ 2641663 w 3500462"/>
              <a:gd name="connsiteY3" fmla="*/ 144424 h 2071702"/>
              <a:gd name="connsiteX4" fmla="*/ 3500463 w 3500462"/>
              <a:gd name="connsiteY4" fmla="*/ 1035856 h 2071702"/>
              <a:gd name="connsiteX5" fmla="*/ 2641661 w 3500462"/>
              <a:gd name="connsiteY5" fmla="*/ 1927285 h 2071702"/>
              <a:gd name="connsiteX6" fmla="*/ 1750232 w 3500462"/>
              <a:gd name="connsiteY6" fmla="*/ 2071707 h 2071702"/>
              <a:gd name="connsiteX7" fmla="*/ 858802 w 3500462"/>
              <a:gd name="connsiteY7" fmla="*/ 1927285 h 2071702"/>
              <a:gd name="connsiteX8" fmla="*/ 1 w 3500462"/>
              <a:gd name="connsiteY8" fmla="*/ 1035854 h 2071702"/>
              <a:gd name="connsiteX9" fmla="*/ 0 w 3500462"/>
              <a:gd name="connsiteY9" fmla="*/ 1035851 h 20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0462" h="2071702">
                <a:moveTo>
                  <a:pt x="0" y="1035851"/>
                </a:moveTo>
                <a:cubicBezTo>
                  <a:pt x="1" y="669770"/>
                  <a:pt x="326493" y="330875"/>
                  <a:pt x="858804" y="144423"/>
                </a:cubicBezTo>
                <a:cubicBezTo>
                  <a:pt x="1128715" y="49881"/>
                  <a:pt x="1436593" y="2"/>
                  <a:pt x="1750233" y="2"/>
                </a:cubicBezTo>
                <a:cubicBezTo>
                  <a:pt x="2063873" y="2"/>
                  <a:pt x="2371751" y="49882"/>
                  <a:pt x="2641663" y="144424"/>
                </a:cubicBezTo>
                <a:cubicBezTo>
                  <a:pt x="3173974" y="330878"/>
                  <a:pt x="3500465" y="669774"/>
                  <a:pt x="3500463" y="1035856"/>
                </a:cubicBezTo>
                <a:cubicBezTo>
                  <a:pt x="3500463" y="1401937"/>
                  <a:pt x="3173972" y="1740833"/>
                  <a:pt x="2641661" y="1927285"/>
                </a:cubicBezTo>
                <a:cubicBezTo>
                  <a:pt x="2371750" y="2021827"/>
                  <a:pt x="2063872" y="2071707"/>
                  <a:pt x="1750232" y="2071707"/>
                </a:cubicBezTo>
                <a:cubicBezTo>
                  <a:pt x="1436592" y="2071707"/>
                  <a:pt x="1128714" y="2021827"/>
                  <a:pt x="858802" y="1927285"/>
                </a:cubicBezTo>
                <a:cubicBezTo>
                  <a:pt x="326491" y="1740832"/>
                  <a:pt x="0" y="1401936"/>
                  <a:pt x="1" y="1035854"/>
                </a:cubicBezTo>
                <a:cubicBezTo>
                  <a:pt x="1" y="1035853"/>
                  <a:pt x="0" y="1035852"/>
                  <a:pt x="0" y="1035851"/>
                </a:cubicBezTo>
                <a:close/>
              </a:path>
            </a:pathLst>
          </a:custGeom>
          <a:solidFill>
            <a:srgbClr val="E5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/>
          <a:srcRect l="6073"/>
          <a:stretch>
            <a:fillRect/>
          </a:stretch>
        </p:blipFill>
        <p:spPr bwMode="auto">
          <a:xfrm>
            <a:off x="6934201" y="0"/>
            <a:ext cx="2209799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D55A-CB5B-4BCA-92BC-8C412DAC6AB6}" type="datetime1">
              <a:rPr lang="nl-NL" smtClean="0"/>
              <a:pPr/>
              <a:t>17-8-2017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83753-3913-4076-A55B-2FBB072BDF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C</a:t>
            </a:r>
            <a:r>
              <a:rPr lang="nl-NL" sz="4000" dirty="0" smtClean="0"/>
              <a:t>onsultatiefunctie </a:t>
            </a:r>
            <a:r>
              <a:rPr lang="nl-NL" sz="4000" dirty="0"/>
              <a:t>internist binnen de keten DM2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Mirjam Timmerman, kaderarts DM</a:t>
            </a:r>
          </a:p>
          <a:p>
            <a:r>
              <a:rPr lang="nl-NL" sz="2400" dirty="0" smtClean="0"/>
              <a:t>Corinne Buytendijk, huisarts</a:t>
            </a:r>
          </a:p>
          <a:p>
            <a:r>
              <a:rPr lang="nl-NL" sz="2400" dirty="0" smtClean="0"/>
              <a:t>Maarten van Aken, internist-endocrinoloog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878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3 patiënten met verschillende kenmerken </a:t>
            </a:r>
            <a:r>
              <a:rPr lang="nl-NL" dirty="0" smtClean="0"/>
              <a:t>(patiënt </a:t>
            </a:r>
            <a:r>
              <a:rPr lang="nl-NL" dirty="0"/>
              <a:t>profielen) nieuwe middelen: GLP1, DPP4, etc. Lisanne en Maarten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4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Handouts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Werkinstructie</a:t>
            </a:r>
          </a:p>
          <a:p>
            <a:r>
              <a:rPr lang="nl-NL" sz="2400" dirty="0" smtClean="0"/>
              <a:t>Voorbeelden van patiënten die direct doorverwezen dienen te worden. Maarten en Lisanne. Er zijn doorverwijscriteria tussen 1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en 2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lijn: website ELZHA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3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19125" y="1600200"/>
          <a:ext cx="7905750" cy="3962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73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 smtClean="0">
                          <a:effectLst/>
                        </a:rPr>
                        <a:t>(</a:t>
                      </a:r>
                      <a:r>
                        <a:rPr lang="nl-NL" sz="1900" dirty="0">
                          <a:effectLst/>
                        </a:rPr>
                        <a:t>potentiële) belangenverstrengeling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 smtClean="0">
                          <a:effectLst/>
                        </a:rPr>
                        <a:t>Geen / Zie hieronder</a:t>
                      </a:r>
                      <a:r>
                        <a:rPr lang="nl-NL" sz="1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Voor bijeenkomst mogelijk relevante relaties met </a:t>
                      </a:r>
                      <a:r>
                        <a:rPr lang="nl-NL" sz="1900" dirty="0" smtClean="0">
                          <a:effectLst/>
                        </a:rPr>
                        <a:t>bedrijven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</a:rPr>
                        <a:t>Bedrijfsnamen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Sponsoring of </a:t>
                      </a:r>
                      <a:r>
                        <a:rPr lang="nl-NL" sz="1900" dirty="0" smtClean="0">
                          <a:effectLst/>
                        </a:rPr>
                        <a:t>onderzoeksgeld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Honorarium of andere (financiële) </a:t>
                      </a:r>
                      <a:r>
                        <a:rPr lang="nl-NL" sz="1900" dirty="0" smtClean="0">
                          <a:effectLst/>
                        </a:rPr>
                        <a:t>vergoeding</a:t>
                      </a:r>
                      <a:endParaRPr lang="nl-NL" sz="1000" baseline="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 smtClean="0">
                          <a:effectLst/>
                        </a:rPr>
                        <a:t>Aandeelhouder</a:t>
                      </a:r>
                      <a:endParaRPr lang="nl-NL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900" dirty="0">
                          <a:effectLst/>
                        </a:rPr>
                        <a:t>Andere relatie, namelijk </a:t>
                      </a:r>
                      <a:r>
                        <a:rPr lang="nl-NL" sz="1900" dirty="0" smtClean="0">
                          <a:effectLst/>
                        </a:rPr>
                        <a:t>…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900" dirty="0">
                          <a:effectLst/>
                          <a:sym typeface="Symbol"/>
                        </a:rPr>
                        <a:t></a:t>
                      </a:r>
                      <a:endParaRPr lang="nl-N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63" marR="605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1900" dirty="0" err="1" smtClean="0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1900" dirty="0" smtClean="0">
                <a:solidFill>
                  <a:srgbClr val="000000"/>
                </a:solidFill>
                <a:ea typeface="+mn-ea"/>
                <a:cs typeface="+mn-cs"/>
              </a:rPr>
              <a:t> belangen spreker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Mody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dirty="0" err="1"/>
              <a:t>lada</a:t>
            </a:r>
            <a:r>
              <a:rPr lang="nl-NL" dirty="0"/>
              <a:t>: Lisanne en Maarten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Hiervoor besproken casus schetst de aanleiding waarom een consultatie mogelijkheid gewenst is. </a:t>
            </a:r>
          </a:p>
          <a:p>
            <a:r>
              <a:rPr lang="nl-NL" sz="2400" dirty="0" smtClean="0"/>
              <a:t>Het gebruik van het KIS maakt dit nu mogelijk.</a:t>
            </a:r>
          </a:p>
          <a:p>
            <a:r>
              <a:rPr lang="nl-NL" sz="2400" dirty="0" smtClean="0"/>
              <a:t>Huisarts blijft hoofdbehandelaar.</a:t>
            </a:r>
          </a:p>
          <a:p>
            <a:r>
              <a:rPr lang="nl-NL" sz="2400" dirty="0"/>
              <a:t>Reactie internist binnen 5 </a:t>
            </a:r>
            <a:r>
              <a:rPr lang="nl-NL" sz="2400" dirty="0" smtClean="0"/>
              <a:t>dagen via het KIS</a:t>
            </a:r>
          </a:p>
          <a:p>
            <a:r>
              <a:rPr lang="nl-NL" sz="2400" dirty="0" smtClean="0"/>
              <a:t>Valt binnen de DBC, gaat dus niet ten koste van eigen risico patiënt.</a:t>
            </a:r>
          </a:p>
          <a:p>
            <a:r>
              <a:rPr lang="nl-NL" sz="2400" dirty="0" smtClean="0"/>
              <a:t>Internisten </a:t>
            </a:r>
            <a:r>
              <a:rPr lang="nl-NL" sz="2400" dirty="0"/>
              <a:t>ontvangen een vergoeding vanuit de DBC.</a:t>
            </a:r>
          </a:p>
          <a:p>
            <a:r>
              <a:rPr lang="nl-NL" sz="2400" dirty="0" err="1" smtClean="0"/>
              <a:t>Haga</a:t>
            </a:r>
            <a:r>
              <a:rPr lang="nl-NL" sz="2400" dirty="0" smtClean="0"/>
              <a:t> en HMC doen mee.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76871"/>
            <a:ext cx="1440160" cy="101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slecht ingestelde </a:t>
            </a:r>
            <a:r>
              <a:rPr lang="nl-NL" dirty="0"/>
              <a:t>patiënt</a:t>
            </a:r>
            <a:r>
              <a:rPr lang="nl-NL" dirty="0" smtClean="0"/>
              <a:t> : </a:t>
            </a:r>
            <a:r>
              <a:rPr lang="nl-NL" dirty="0"/>
              <a:t>Lisanne en Maarten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Laagdrempelig instrument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vraag je consultatie aan</a:t>
            </a:r>
            <a:r>
              <a:rPr lang="nl-NL" dirty="0" smtClean="0"/>
              <a:t>: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6</a:t>
            </a:fld>
            <a:endParaRPr lang="nl-NL"/>
          </a:p>
        </p:txBody>
      </p:sp>
      <p:pic>
        <p:nvPicPr>
          <p:cNvPr id="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901864" y="2135583"/>
            <a:ext cx="5638800" cy="39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Zorgproducten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sz="24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74651"/>
            <a:ext cx="6850335" cy="486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Aard van het probleem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Wat is er tot nu toe gedaan om regulatie of klachten te verbeteren?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Wat is de specifieke vraag t.a.v. de regulatie en/of behandeling?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De micro- en </a:t>
            </a:r>
            <a:r>
              <a:rPr lang="nl-NL" sz="2400" dirty="0" err="1" smtClean="0"/>
              <a:t>macrovasculaire</a:t>
            </a:r>
            <a:r>
              <a:rPr lang="nl-NL" sz="2400" dirty="0" smtClean="0"/>
              <a:t> </a:t>
            </a:r>
            <a:r>
              <a:rPr lang="nl-NL" sz="2400" dirty="0"/>
              <a:t>complicaties en behandelingen ten aanzien van deze complicaties.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ziet de internist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Lab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Medicatie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Journaal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err="1"/>
              <a:t>Dagcurven</a:t>
            </a:r>
            <a:endParaRPr lang="nl-NL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smtClean="0"/>
              <a:t>Voetonderzoek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 smtClean="0"/>
              <a:t>Aan- </a:t>
            </a:r>
            <a:r>
              <a:rPr lang="nl-NL" sz="2400" dirty="0"/>
              <a:t>of afwezigheid van retinopathie (links en rechts)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3753-3913-4076-A55B-2FBB072BDFC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5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ZHA 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ELZHA 1</Template>
  <TotalTime>332</TotalTime>
  <Words>266</Words>
  <Application>Microsoft Office PowerPoint</Application>
  <PresentationFormat>Diavoorstelling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ELZHA 1</vt:lpstr>
      <vt:lpstr>Consultatiefunctie internist binnen de keten DM2</vt:lpstr>
      <vt:lpstr>Disclosure belangen spreker </vt:lpstr>
      <vt:lpstr>Casus</vt:lpstr>
      <vt:lpstr>Structuur</vt:lpstr>
      <vt:lpstr>Casus</vt:lpstr>
      <vt:lpstr>Laagdrempelig instrument</vt:lpstr>
      <vt:lpstr>Zorgproducten</vt:lpstr>
      <vt:lpstr>Vraagstelling</vt:lpstr>
      <vt:lpstr>Wat ziet de internist</vt:lpstr>
      <vt:lpstr>Casuïstiek</vt:lpstr>
      <vt:lpstr>Handouts</vt:lpstr>
    </vt:vector>
  </TitlesOfParts>
  <Company>iC25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aloriaux</dc:creator>
  <cp:lastModifiedBy>Titia Speelman</cp:lastModifiedBy>
  <cp:revision>36</cp:revision>
  <dcterms:created xsi:type="dcterms:W3CDTF">2010-02-23T15:22:02Z</dcterms:created>
  <dcterms:modified xsi:type="dcterms:W3CDTF">2017-08-17T07:54:36Z</dcterms:modified>
</cp:coreProperties>
</file>