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1"/>
  </p:notesMasterIdLst>
  <p:sldIdLst>
    <p:sldId id="259" r:id="rId5"/>
    <p:sldId id="260" r:id="rId6"/>
    <p:sldId id="264"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2" r:id="rId35"/>
    <p:sldId id="293" r:id="rId36"/>
    <p:sldId id="294" r:id="rId37"/>
    <p:sldId id="295" r:id="rId38"/>
    <p:sldId id="296" r:id="rId39"/>
    <p:sldId id="297" r:id="rId40"/>
    <p:sldId id="262" r:id="rId41"/>
    <p:sldId id="298" r:id="rId42"/>
    <p:sldId id="299" r:id="rId43"/>
    <p:sldId id="300" r:id="rId44"/>
    <p:sldId id="301" r:id="rId45"/>
    <p:sldId id="302" r:id="rId46"/>
    <p:sldId id="303" r:id="rId47"/>
    <p:sldId id="304" r:id="rId48"/>
    <p:sldId id="305" r:id="rId49"/>
    <p:sldId id="306" r:id="rId50"/>
    <p:sldId id="307" r:id="rId51"/>
    <p:sldId id="308" r:id="rId52"/>
    <p:sldId id="311" r:id="rId53"/>
    <p:sldId id="309" r:id="rId54"/>
    <p:sldId id="310" r:id="rId55"/>
    <p:sldId id="312" r:id="rId56"/>
    <p:sldId id="313" r:id="rId57"/>
    <p:sldId id="314" r:id="rId58"/>
    <p:sldId id="315" r:id="rId59"/>
    <p:sldId id="316"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F65D9107-2372-544A-AB42-60C6650FDC8D}">
          <p14:sldIdLst>
            <p14:sldId id="259"/>
            <p14:sldId id="260"/>
            <p14:sldId id="264"/>
            <p14:sldId id="263"/>
            <p14:sldId id="265"/>
            <p14:sldId id="266"/>
          </p14:sldIdLst>
        </p14:section>
        <p14:section name="Naamloze sectie" id="{1534AB24-F0FF-C149-82EF-6052AA7D8379}">
          <p14:sldIdLst>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2"/>
            <p14:sldId id="293"/>
            <p14:sldId id="294"/>
            <p14:sldId id="295"/>
            <p14:sldId id="296"/>
            <p14:sldId id="297"/>
            <p14:sldId id="262"/>
            <p14:sldId id="298"/>
            <p14:sldId id="299"/>
            <p14:sldId id="300"/>
            <p14:sldId id="301"/>
            <p14:sldId id="302"/>
            <p14:sldId id="303"/>
            <p14:sldId id="304"/>
            <p14:sldId id="305"/>
            <p14:sldId id="306"/>
            <p14:sldId id="307"/>
            <p14:sldId id="308"/>
            <p14:sldId id="311"/>
            <p14:sldId id="309"/>
            <p14:sldId id="310"/>
            <p14:sldId id="312"/>
            <p14:sldId id="313"/>
            <p14:sldId id="314"/>
            <p14:sldId id="315"/>
            <p14:sldId id="316"/>
          </p14:sldIdLst>
        </p14:section>
      </p14:sectionLst>
    </p:ext>
    <p:ext uri="{EFAFB233-063F-42B5-8137-9DF3F51BA10A}">
      <p15:sldGuideLst xmlns:p15="http://schemas.microsoft.com/office/powerpoint/2012/main">
        <p15:guide id="1" orient="horz" pos="1139" userDrawn="1">
          <p15:clr>
            <a:srgbClr val="A4A3A4"/>
          </p15:clr>
        </p15:guide>
        <p15:guide id="2" pos="589" userDrawn="1">
          <p15:clr>
            <a:srgbClr val="A4A3A4"/>
          </p15:clr>
        </p15:guide>
        <p15:guide id="3" orient="horz" pos="4065" userDrawn="1">
          <p15:clr>
            <a:srgbClr val="A4A3A4"/>
          </p15:clr>
        </p15:guide>
        <p15:guide id="4" pos="51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4"/>
    <p:restoredTop sz="71894" autoAdjust="0"/>
  </p:normalViewPr>
  <p:slideViewPr>
    <p:cSldViewPr snapToGrid="0" snapToObjects="1">
      <p:cViewPr varScale="1">
        <p:scale>
          <a:sx n="58" d="100"/>
          <a:sy n="58" d="100"/>
        </p:scale>
        <p:origin x="2309" y="67"/>
      </p:cViewPr>
      <p:guideLst>
        <p:guide orient="horz" pos="1139"/>
        <p:guide pos="589"/>
        <p:guide orient="horz" pos="4065"/>
        <p:guide pos="51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90833-C200-4F49-BEDF-C67295228093}" type="datetimeFigureOut">
              <a:rPr lang="nl-NL" smtClean="0"/>
              <a:t>14-10-2019</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CC4EF-5399-49E8-BE29-9AFDE8371940}" type="slidenum">
              <a:rPr lang="nl-NL" smtClean="0"/>
              <a:t>‹#›</a:t>
            </a:fld>
            <a:endParaRPr lang="nl-NL"/>
          </a:p>
        </p:txBody>
      </p:sp>
    </p:spTree>
    <p:extLst>
      <p:ext uri="{BB962C8B-B14F-4D97-AF65-F5344CB8AC3E}">
        <p14:creationId xmlns:p14="http://schemas.microsoft.com/office/powerpoint/2010/main" val="3178383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ct val="0"/>
              </a:spcBef>
            </a:pPr>
            <a:r>
              <a:rPr lang="en-GB" altLang="nl-NL" dirty="0"/>
              <a:t>Data van Marieke van den Beuken</a:t>
            </a:r>
          </a:p>
          <a:p>
            <a:pPr eaLnBrk="1" hangingPunct="1">
              <a:spcBef>
                <a:spcPct val="0"/>
              </a:spcBef>
            </a:pPr>
            <a:endParaRPr lang="en-GB" altLang="nl-NL" dirty="0"/>
          </a:p>
          <a:p>
            <a:pPr eaLnBrk="1" hangingPunct="1">
              <a:spcBef>
                <a:spcPct val="0"/>
              </a:spcBef>
            </a:pPr>
            <a:r>
              <a:rPr lang="nl-NL" altLang="nl-NL" dirty="0"/>
              <a:t>Pijn is een van de meest voorkomende en gevreesde symptomen bij patiënten met kanker. Matige tot ernstige pijn komt tijdens de behandeling voor bij 59% van de patiënten, echter in een vergevorderd stadium neemt dit toe tot 64% van alle patiënten </a:t>
            </a:r>
            <a:endParaRPr lang="en-GB" altLang="nl-NL" dirty="0"/>
          </a:p>
          <a:p>
            <a:endParaRPr lang="nl-NL" dirty="0"/>
          </a:p>
        </p:txBody>
      </p:sp>
      <p:sp>
        <p:nvSpPr>
          <p:cNvPr id="4" name="Tijdelijke aanduiding voor dianummer 3"/>
          <p:cNvSpPr>
            <a:spLocks noGrp="1"/>
          </p:cNvSpPr>
          <p:nvPr>
            <p:ph type="sldNum" sz="quarter" idx="5"/>
          </p:nvPr>
        </p:nvSpPr>
        <p:spPr/>
        <p:txBody>
          <a:bodyPr/>
          <a:lstStyle/>
          <a:p>
            <a:fld id="{B13CC4EF-5399-49E8-BE29-9AFDE8371940}" type="slidenum">
              <a:rPr lang="nl-NL" smtClean="0"/>
              <a:t>5</a:t>
            </a:fld>
            <a:endParaRPr lang="nl-NL"/>
          </a:p>
        </p:txBody>
      </p:sp>
    </p:spTree>
    <p:extLst>
      <p:ext uri="{BB962C8B-B14F-4D97-AF65-F5344CB8AC3E}">
        <p14:creationId xmlns:p14="http://schemas.microsoft.com/office/powerpoint/2010/main" val="1215876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ct val="0"/>
              </a:spcBef>
            </a:pPr>
            <a:r>
              <a:rPr lang="en-US" altLang="nl-NL" dirty="0" err="1"/>
              <a:t>Aan</a:t>
            </a:r>
            <a:r>
              <a:rPr lang="en-US" altLang="nl-NL" dirty="0"/>
              <a:t> </a:t>
            </a:r>
            <a:r>
              <a:rPr lang="en-US" altLang="nl-NL" dirty="0" err="1"/>
              <a:t>zaal</a:t>
            </a:r>
            <a:r>
              <a:rPr lang="en-US" altLang="nl-NL" dirty="0"/>
              <a:t> / panel</a:t>
            </a:r>
          </a:p>
          <a:p>
            <a:pPr eaLnBrk="1" hangingPunct="1">
              <a:spcBef>
                <a:spcPct val="0"/>
              </a:spcBef>
            </a:pPr>
            <a:r>
              <a:rPr lang="en-US" altLang="nl-NL" dirty="0"/>
              <a:t>Wat </a:t>
            </a:r>
            <a:r>
              <a:rPr lang="en-US" altLang="nl-NL" dirty="0" err="1"/>
              <a:t>zijn</a:t>
            </a:r>
            <a:r>
              <a:rPr lang="en-US" altLang="nl-NL" dirty="0"/>
              <a:t> de </a:t>
            </a:r>
            <a:r>
              <a:rPr lang="en-US" altLang="nl-NL" dirty="0" err="1"/>
              <a:t>vooroordelen</a:t>
            </a:r>
            <a:r>
              <a:rPr lang="en-US" altLang="nl-NL" dirty="0"/>
              <a:t> bij </a:t>
            </a:r>
            <a:r>
              <a:rPr lang="en-US" altLang="nl-NL" dirty="0" err="1"/>
              <a:t>patiënten</a:t>
            </a:r>
            <a:r>
              <a:rPr lang="en-US" altLang="nl-NL" dirty="0"/>
              <a:t> en </a:t>
            </a:r>
            <a:r>
              <a:rPr lang="en-US" altLang="nl-NL" dirty="0" err="1"/>
              <a:t>artsen</a:t>
            </a:r>
            <a:r>
              <a:rPr lang="en-US" altLang="nl-NL" dirty="0"/>
              <a:t>?</a:t>
            </a:r>
          </a:p>
          <a:p>
            <a:pPr eaLnBrk="1" hangingPunct="1">
              <a:spcBef>
                <a:spcPct val="0"/>
              </a:spcBef>
            </a:pPr>
            <a:endParaRPr lang="en-US" altLang="nl-NL" dirty="0"/>
          </a:p>
          <a:p>
            <a:pPr eaLnBrk="1" hangingPunct="1">
              <a:spcBef>
                <a:spcPct val="0"/>
              </a:spcBef>
            </a:pPr>
            <a:r>
              <a:rPr lang="en-US" altLang="nl-NL" dirty="0" err="1"/>
              <a:t>Genoemde</a:t>
            </a:r>
            <a:r>
              <a:rPr lang="en-US" altLang="nl-NL" dirty="0"/>
              <a:t> </a:t>
            </a:r>
            <a:r>
              <a:rPr lang="en-US" altLang="nl-NL" dirty="0" err="1"/>
              <a:t>factoren</a:t>
            </a:r>
            <a:r>
              <a:rPr lang="en-US" altLang="nl-NL" dirty="0"/>
              <a:t> </a:t>
            </a:r>
            <a:r>
              <a:rPr lang="en-US" altLang="nl-NL" dirty="0" err="1"/>
              <a:t>spelen</a:t>
            </a:r>
            <a:r>
              <a:rPr lang="en-US" altLang="nl-NL" dirty="0"/>
              <a:t> </a:t>
            </a:r>
            <a:r>
              <a:rPr lang="en-US" altLang="nl-NL" dirty="0" err="1"/>
              <a:t>geen</a:t>
            </a:r>
            <a:r>
              <a:rPr lang="en-US" altLang="nl-NL" dirty="0"/>
              <a:t> </a:t>
            </a:r>
            <a:r>
              <a:rPr lang="en-US" altLang="nl-NL" dirty="0" err="1"/>
              <a:t>rol</a:t>
            </a:r>
            <a:r>
              <a:rPr lang="en-US" altLang="nl-NL" dirty="0"/>
              <a:t> om </a:t>
            </a:r>
            <a:r>
              <a:rPr lang="en-US" altLang="nl-NL" dirty="0" err="1"/>
              <a:t>sterkwerkende</a:t>
            </a:r>
            <a:r>
              <a:rPr lang="en-US" altLang="nl-NL" dirty="0"/>
              <a:t> </a:t>
            </a:r>
            <a:r>
              <a:rPr lang="en-US" altLang="nl-NL" dirty="0" err="1"/>
              <a:t>opioiden</a:t>
            </a:r>
            <a:r>
              <a:rPr lang="en-US" altLang="nl-NL" dirty="0"/>
              <a:t> </a:t>
            </a:r>
            <a:r>
              <a:rPr lang="en-US" altLang="nl-NL" dirty="0" err="1"/>
              <a:t>te</a:t>
            </a:r>
            <a:r>
              <a:rPr lang="en-US" altLang="nl-NL" dirty="0"/>
              <a:t> </a:t>
            </a:r>
            <a:r>
              <a:rPr lang="en-US" altLang="nl-NL" dirty="0" err="1"/>
              <a:t>starten</a:t>
            </a:r>
            <a:endParaRPr lang="en-US" altLang="nl-NL" dirty="0"/>
          </a:p>
          <a:p>
            <a:pPr eaLnBrk="1" hangingPunct="1">
              <a:spcBef>
                <a:spcPct val="0"/>
              </a:spcBef>
            </a:pPr>
            <a:endParaRPr lang="en-US" altLang="nl-NL" dirty="0"/>
          </a:p>
          <a:p>
            <a:r>
              <a:rPr lang="nl-NL" altLang="nl-NL" dirty="0">
                <a:latin typeface="Arial" panose="020B0604020202020204" pitchFamily="34" charset="0"/>
              </a:rPr>
              <a:t>Verkeerde informatie en angst voor verslaving en voor tolerantie voor opioïden spelen een belangrijke rol:</a:t>
            </a:r>
          </a:p>
          <a:p>
            <a:endParaRPr lang="nl-NL" altLang="nl-NL" dirty="0">
              <a:latin typeface="Arial" panose="020B0604020202020204" pitchFamily="34" charset="0"/>
            </a:endParaRPr>
          </a:p>
          <a:p>
            <a:r>
              <a:rPr lang="nl-NL" altLang="nl-NL" dirty="0">
                <a:latin typeface="Arial" panose="020B0604020202020204" pitchFamily="34" charset="0"/>
              </a:rPr>
              <a:t>voor de wens van de patiënt om liever geen sterke opioïden te gebruiken</a:t>
            </a:r>
          </a:p>
          <a:p>
            <a:r>
              <a:rPr lang="nl-NL" altLang="nl-NL" dirty="0">
                <a:latin typeface="Arial" panose="020B0604020202020204" pitchFamily="34" charset="0"/>
              </a:rPr>
              <a:t>voor de terughoudendheid van de arts in het voorschrijven van deze middelen</a:t>
            </a:r>
          </a:p>
          <a:p>
            <a:endParaRPr lang="nl-NL" dirty="0"/>
          </a:p>
        </p:txBody>
      </p:sp>
      <p:sp>
        <p:nvSpPr>
          <p:cNvPr id="4" name="Tijdelijke aanduiding voor dianummer 3"/>
          <p:cNvSpPr>
            <a:spLocks noGrp="1"/>
          </p:cNvSpPr>
          <p:nvPr>
            <p:ph type="sldNum" sz="quarter" idx="5"/>
          </p:nvPr>
        </p:nvSpPr>
        <p:spPr/>
        <p:txBody>
          <a:bodyPr/>
          <a:lstStyle/>
          <a:p>
            <a:fld id="{B13CC4EF-5399-49E8-BE29-9AFDE8371940}" type="slidenum">
              <a:rPr lang="nl-NL" smtClean="0"/>
              <a:t>28</a:t>
            </a:fld>
            <a:endParaRPr lang="nl-NL"/>
          </a:p>
        </p:txBody>
      </p:sp>
    </p:spTree>
    <p:extLst>
      <p:ext uri="{BB962C8B-B14F-4D97-AF65-F5344CB8AC3E}">
        <p14:creationId xmlns:p14="http://schemas.microsoft.com/office/powerpoint/2010/main" val="1832369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Hoe vaak komt het voor?</a:t>
            </a:r>
          </a:p>
          <a:p>
            <a:endParaRPr lang="nl-NL" altLang="nl-NL" dirty="0"/>
          </a:p>
          <a:p>
            <a:r>
              <a:rPr lang="nl-NL" altLang="nl-NL" dirty="0"/>
              <a:t>Wat is het effect op de pijnscore in vergelijking met niet-oncologische neuropathische pijn</a:t>
            </a:r>
          </a:p>
          <a:p>
            <a:endParaRPr lang="nl-NL" dirty="0"/>
          </a:p>
        </p:txBody>
      </p:sp>
      <p:sp>
        <p:nvSpPr>
          <p:cNvPr id="4" name="Tijdelijke aanduiding voor dianummer 3"/>
          <p:cNvSpPr>
            <a:spLocks noGrp="1"/>
          </p:cNvSpPr>
          <p:nvPr>
            <p:ph type="sldNum" sz="quarter" idx="5"/>
          </p:nvPr>
        </p:nvSpPr>
        <p:spPr/>
        <p:txBody>
          <a:bodyPr/>
          <a:lstStyle/>
          <a:p>
            <a:fld id="{B13CC4EF-5399-49E8-BE29-9AFDE8371940}" type="slidenum">
              <a:rPr lang="nl-NL" smtClean="0"/>
              <a:t>29</a:t>
            </a:fld>
            <a:endParaRPr lang="nl-NL"/>
          </a:p>
        </p:txBody>
      </p:sp>
    </p:spTree>
    <p:extLst>
      <p:ext uri="{BB962C8B-B14F-4D97-AF65-F5344CB8AC3E}">
        <p14:creationId xmlns:p14="http://schemas.microsoft.com/office/powerpoint/2010/main" val="2943788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84150" indent="-184150">
              <a:lnSpc>
                <a:spcPct val="110000"/>
              </a:lnSpc>
            </a:pPr>
            <a:r>
              <a:rPr lang="en-GB" altLang="nl-NL" sz="900" b="1" dirty="0" err="1">
                <a:solidFill>
                  <a:srgbClr val="FFFFFF"/>
                </a:solidFill>
                <a:ea typeface="Arial Unicode MS" pitchFamily="34" charset="-128"/>
                <a:sym typeface="Arial" panose="020B0604020202020204" pitchFamily="34" charset="0"/>
              </a:rPr>
              <a:t>Overzicht</a:t>
            </a:r>
            <a:r>
              <a:rPr lang="en-GB" altLang="nl-NL" sz="900" b="1" dirty="0">
                <a:solidFill>
                  <a:srgbClr val="FFFFFF"/>
                </a:solidFill>
                <a:ea typeface="Arial Unicode MS" pitchFamily="34" charset="-128"/>
                <a:sym typeface="Arial" panose="020B0604020202020204" pitchFamily="34" charset="0"/>
              </a:rPr>
              <a:t> van </a:t>
            </a:r>
            <a:r>
              <a:rPr lang="en-GB" altLang="nl-NL" sz="900" b="1" dirty="0" err="1">
                <a:solidFill>
                  <a:srgbClr val="FFFFFF"/>
                </a:solidFill>
                <a:ea typeface="Arial Unicode MS" pitchFamily="34" charset="-128"/>
                <a:sym typeface="Arial" panose="020B0604020202020204" pitchFamily="34" charset="0"/>
              </a:rPr>
              <a:t>screeninginstrumenten</a:t>
            </a:r>
            <a:r>
              <a:rPr lang="en-GB" altLang="nl-NL" sz="900" b="1" dirty="0">
                <a:solidFill>
                  <a:srgbClr val="FFFFFF"/>
                </a:solidFill>
                <a:ea typeface="Arial Unicode MS" pitchFamily="34" charset="-128"/>
                <a:sym typeface="Arial" panose="020B0604020202020204" pitchFamily="34" charset="0"/>
              </a:rPr>
              <a:t>.</a:t>
            </a:r>
          </a:p>
          <a:p>
            <a:pPr marL="184150" indent="-184150">
              <a:lnSpc>
                <a:spcPct val="110000"/>
              </a:lnSpc>
              <a:buFontTx/>
              <a:buChar char="•"/>
            </a:pPr>
            <a:endParaRPr lang="en-GB" altLang="nl-NL" sz="900" b="1" dirty="0">
              <a:solidFill>
                <a:srgbClr val="FFFFFF"/>
              </a:solidFill>
              <a:ea typeface="Arial Unicode MS" pitchFamily="34" charset="-128"/>
              <a:sym typeface="Arial" panose="020B0604020202020204" pitchFamily="34" charset="0"/>
            </a:endParaRPr>
          </a:p>
          <a:p>
            <a:pPr marL="184150" indent="-184150">
              <a:lnSpc>
                <a:spcPct val="110000"/>
              </a:lnSpc>
              <a:buFontTx/>
              <a:buChar char="•"/>
            </a:pPr>
            <a:r>
              <a:rPr lang="en-GB" altLang="nl-NL" sz="900" dirty="0" err="1">
                <a:solidFill>
                  <a:srgbClr val="FFFFFF"/>
                </a:solidFill>
                <a:ea typeface="Arial Unicode MS" pitchFamily="34" charset="-128"/>
                <a:sym typeface="Arial" panose="020B0604020202020204" pitchFamily="34" charset="0"/>
              </a:rPr>
              <a:t>Er</a:t>
            </a:r>
            <a:r>
              <a:rPr lang="en-GB" altLang="nl-NL" sz="900" dirty="0">
                <a:solidFill>
                  <a:srgbClr val="FFFFFF"/>
                </a:solidFill>
                <a:ea typeface="Arial Unicode MS" pitchFamily="34" charset="-128"/>
                <a:sym typeface="Arial" panose="020B0604020202020204" pitchFamily="34" charset="0"/>
              </a:rPr>
              <a:t> </a:t>
            </a:r>
            <a:r>
              <a:rPr lang="en-GB" altLang="nl-NL" sz="900" dirty="0" err="1">
                <a:solidFill>
                  <a:srgbClr val="FFFFFF"/>
                </a:solidFill>
                <a:ea typeface="Arial Unicode MS" pitchFamily="34" charset="-128"/>
                <a:sym typeface="Arial" panose="020B0604020202020204" pitchFamily="34" charset="0"/>
              </a:rPr>
              <a:t>zijn</a:t>
            </a:r>
            <a:r>
              <a:rPr lang="en-GB" altLang="nl-NL" sz="900" dirty="0">
                <a:solidFill>
                  <a:srgbClr val="FFFFFF"/>
                </a:solidFill>
                <a:ea typeface="Arial Unicode MS" pitchFamily="34" charset="-128"/>
                <a:sym typeface="Arial" panose="020B0604020202020204" pitchFamily="34" charset="0"/>
              </a:rPr>
              <a:t> </a:t>
            </a:r>
            <a:r>
              <a:rPr lang="en-GB" altLang="nl-NL" sz="900" dirty="0" err="1">
                <a:solidFill>
                  <a:srgbClr val="FFFFFF"/>
                </a:solidFill>
                <a:ea typeface="Arial Unicode MS" pitchFamily="34" charset="-128"/>
                <a:sym typeface="Arial" panose="020B0604020202020204" pitchFamily="34" charset="0"/>
              </a:rPr>
              <a:t>verschillende</a:t>
            </a:r>
            <a:r>
              <a:rPr lang="en-GB" altLang="nl-NL" sz="900" dirty="0">
                <a:solidFill>
                  <a:srgbClr val="FFFFFF"/>
                </a:solidFill>
                <a:ea typeface="Arial Unicode MS" pitchFamily="34" charset="-128"/>
                <a:sym typeface="Arial" panose="020B0604020202020204" pitchFamily="34" charset="0"/>
              </a:rPr>
              <a:t> </a:t>
            </a:r>
            <a:r>
              <a:rPr lang="en-GB" altLang="nl-NL" sz="900" dirty="0" err="1">
                <a:solidFill>
                  <a:srgbClr val="FFFFFF"/>
                </a:solidFill>
                <a:ea typeface="Arial Unicode MS" pitchFamily="34" charset="-128"/>
                <a:sym typeface="Arial" panose="020B0604020202020204" pitchFamily="34" charset="0"/>
              </a:rPr>
              <a:t>screeninginstrumenten</a:t>
            </a:r>
            <a:r>
              <a:rPr lang="en-GB" altLang="nl-NL" sz="900" dirty="0">
                <a:solidFill>
                  <a:srgbClr val="FFFFFF"/>
                </a:solidFill>
                <a:ea typeface="Arial Unicode MS" pitchFamily="34" charset="-128"/>
                <a:sym typeface="Arial" panose="020B0604020202020204" pitchFamily="34" charset="0"/>
              </a:rPr>
              <a:t> </a:t>
            </a:r>
            <a:r>
              <a:rPr lang="en-GB" altLang="nl-NL" sz="900" dirty="0" err="1">
                <a:solidFill>
                  <a:srgbClr val="FFFFFF"/>
                </a:solidFill>
                <a:ea typeface="Arial Unicode MS" pitchFamily="34" charset="-128"/>
                <a:sym typeface="Arial" panose="020B0604020202020204" pitchFamily="34" charset="0"/>
              </a:rPr>
              <a:t>beschikbaar</a:t>
            </a:r>
            <a:r>
              <a:rPr lang="en-GB" altLang="nl-NL" sz="900" dirty="0">
                <a:solidFill>
                  <a:srgbClr val="FFFFFF"/>
                </a:solidFill>
                <a:ea typeface="Arial Unicode MS" pitchFamily="34" charset="-128"/>
                <a:sym typeface="Arial" panose="020B0604020202020204" pitchFamily="34" charset="0"/>
              </a:rPr>
              <a:t> om </a:t>
            </a:r>
            <a:r>
              <a:rPr lang="en-GB" altLang="nl-NL" sz="900" dirty="0" err="1">
                <a:solidFill>
                  <a:srgbClr val="FFFFFF"/>
                </a:solidFill>
                <a:ea typeface="Arial Unicode MS" pitchFamily="34" charset="-128"/>
                <a:sym typeface="Arial" panose="020B0604020202020204" pitchFamily="34" charset="0"/>
              </a:rPr>
              <a:t>huisartsen</a:t>
            </a:r>
            <a:r>
              <a:rPr lang="en-GB" altLang="nl-NL" sz="900" dirty="0">
                <a:solidFill>
                  <a:srgbClr val="FFFFFF"/>
                </a:solidFill>
                <a:ea typeface="Arial Unicode MS" pitchFamily="34" charset="-128"/>
                <a:sym typeface="Arial" panose="020B0604020202020204" pitchFamily="34" charset="0"/>
              </a:rPr>
              <a:t> </a:t>
            </a:r>
            <a:r>
              <a:rPr lang="en-GB" altLang="nl-NL" sz="900" dirty="0" err="1">
                <a:solidFill>
                  <a:srgbClr val="FFFFFF"/>
                </a:solidFill>
                <a:ea typeface="Arial Unicode MS" pitchFamily="34" charset="-128"/>
                <a:sym typeface="Arial" panose="020B0604020202020204" pitchFamily="34" charset="0"/>
              </a:rPr>
              <a:t>te</a:t>
            </a:r>
            <a:r>
              <a:rPr lang="en-GB" altLang="nl-NL" sz="900" dirty="0">
                <a:solidFill>
                  <a:srgbClr val="FFFFFF"/>
                </a:solidFill>
                <a:ea typeface="Arial Unicode MS" pitchFamily="34" charset="-128"/>
                <a:sym typeface="Arial" panose="020B0604020202020204" pitchFamily="34" charset="0"/>
              </a:rPr>
              <a:t> </a:t>
            </a:r>
            <a:r>
              <a:rPr lang="en-GB" altLang="nl-NL" sz="900" dirty="0" err="1">
                <a:solidFill>
                  <a:srgbClr val="FFFFFF"/>
                </a:solidFill>
                <a:ea typeface="Arial Unicode MS" pitchFamily="34" charset="-128"/>
                <a:sym typeface="Arial" panose="020B0604020202020204" pitchFamily="34" charset="0"/>
              </a:rPr>
              <a:t>helpen</a:t>
            </a:r>
            <a:r>
              <a:rPr lang="en-GB" altLang="nl-NL" sz="900" dirty="0">
                <a:solidFill>
                  <a:srgbClr val="FFFFFF"/>
                </a:solidFill>
                <a:ea typeface="Arial Unicode MS" pitchFamily="34" charset="-128"/>
                <a:sym typeface="Arial" panose="020B0604020202020204" pitchFamily="34" charset="0"/>
              </a:rPr>
              <a:t> neuropathische </a:t>
            </a:r>
            <a:r>
              <a:rPr lang="en-GB" altLang="nl-NL" sz="900" dirty="0" err="1">
                <a:solidFill>
                  <a:srgbClr val="FFFFFF"/>
                </a:solidFill>
                <a:ea typeface="Arial Unicode MS" pitchFamily="34" charset="-128"/>
                <a:sym typeface="Arial" panose="020B0604020202020204" pitchFamily="34" charset="0"/>
              </a:rPr>
              <a:t>pijn</a:t>
            </a:r>
            <a:r>
              <a:rPr lang="en-GB" altLang="nl-NL" sz="900" dirty="0">
                <a:solidFill>
                  <a:srgbClr val="FFFFFF"/>
                </a:solidFill>
                <a:ea typeface="Arial Unicode MS" pitchFamily="34" charset="-128"/>
                <a:sym typeface="Arial" panose="020B0604020202020204" pitchFamily="34" charset="0"/>
              </a:rPr>
              <a:t> met </a:t>
            </a:r>
            <a:r>
              <a:rPr lang="en-GB" altLang="nl-NL" sz="900" dirty="0" err="1">
                <a:solidFill>
                  <a:srgbClr val="FFFFFF"/>
                </a:solidFill>
                <a:ea typeface="Arial Unicode MS" pitchFamily="34" charset="-128"/>
                <a:sym typeface="Arial" panose="020B0604020202020204" pitchFamily="34" charset="0"/>
              </a:rPr>
              <a:t>succes</a:t>
            </a:r>
            <a:r>
              <a:rPr lang="en-GB" altLang="nl-NL" sz="900" dirty="0">
                <a:solidFill>
                  <a:srgbClr val="FFFFFF"/>
                </a:solidFill>
                <a:ea typeface="Arial Unicode MS" pitchFamily="34" charset="-128"/>
                <a:sym typeface="Arial" panose="020B0604020202020204" pitchFamily="34" charset="0"/>
              </a:rPr>
              <a:t> </a:t>
            </a:r>
            <a:r>
              <a:rPr lang="en-GB" altLang="nl-NL" sz="900" dirty="0" err="1">
                <a:solidFill>
                  <a:srgbClr val="FFFFFF"/>
                </a:solidFill>
                <a:ea typeface="Arial Unicode MS" pitchFamily="34" charset="-128"/>
                <a:sym typeface="Arial" panose="020B0604020202020204" pitchFamily="34" charset="0"/>
              </a:rPr>
              <a:t>te</a:t>
            </a:r>
            <a:r>
              <a:rPr lang="en-GB" altLang="nl-NL" sz="900" dirty="0">
                <a:solidFill>
                  <a:srgbClr val="FFFFFF"/>
                </a:solidFill>
                <a:ea typeface="Arial Unicode MS" pitchFamily="34" charset="-128"/>
                <a:sym typeface="Arial" panose="020B0604020202020204" pitchFamily="34" charset="0"/>
              </a:rPr>
              <a:t> </a:t>
            </a:r>
            <a:r>
              <a:rPr lang="en-GB" altLang="nl-NL" sz="900" dirty="0" err="1">
                <a:solidFill>
                  <a:srgbClr val="FFFFFF"/>
                </a:solidFill>
                <a:ea typeface="Arial Unicode MS" pitchFamily="34" charset="-128"/>
                <a:sym typeface="Arial" panose="020B0604020202020204" pitchFamily="34" charset="0"/>
              </a:rPr>
              <a:t>kunnen</a:t>
            </a:r>
            <a:r>
              <a:rPr lang="en-GB" altLang="nl-NL" sz="900" dirty="0">
                <a:solidFill>
                  <a:srgbClr val="FFFFFF"/>
                </a:solidFill>
                <a:ea typeface="Arial Unicode MS" pitchFamily="34" charset="-128"/>
                <a:sym typeface="Arial" panose="020B0604020202020204" pitchFamily="34" charset="0"/>
              </a:rPr>
              <a:t> </a:t>
            </a:r>
            <a:r>
              <a:rPr lang="en-GB" altLang="nl-NL" sz="900" dirty="0" err="1">
                <a:solidFill>
                  <a:srgbClr val="FFFFFF"/>
                </a:solidFill>
                <a:ea typeface="Arial Unicode MS" pitchFamily="34" charset="-128"/>
                <a:sym typeface="Arial" panose="020B0604020202020204" pitchFamily="34" charset="0"/>
              </a:rPr>
              <a:t>vaststellen</a:t>
            </a:r>
            <a:r>
              <a:rPr lang="en-GB" altLang="nl-NL" sz="900" dirty="0">
                <a:solidFill>
                  <a:srgbClr val="FFFFFF"/>
                </a:solidFill>
                <a:ea typeface="Arial Unicode MS" pitchFamily="34" charset="-128"/>
                <a:sym typeface="Arial" panose="020B0604020202020204" pitchFamily="34" charset="0"/>
              </a:rPr>
              <a:t> en </a:t>
            </a:r>
            <a:r>
              <a:rPr lang="en-GB" altLang="nl-NL" sz="900" dirty="0" err="1">
                <a:solidFill>
                  <a:srgbClr val="FFFFFF"/>
                </a:solidFill>
                <a:ea typeface="Arial Unicode MS" pitchFamily="34" charset="-128"/>
                <a:sym typeface="Arial" panose="020B0604020202020204" pitchFamily="34" charset="0"/>
              </a:rPr>
              <a:t>hun</a:t>
            </a:r>
            <a:r>
              <a:rPr lang="en-GB" altLang="nl-NL" sz="900" dirty="0">
                <a:solidFill>
                  <a:srgbClr val="FFFFFF"/>
                </a:solidFill>
                <a:ea typeface="Arial Unicode MS" pitchFamily="34" charset="-128"/>
                <a:sym typeface="Arial" panose="020B0604020202020204" pitchFamily="34" charset="0"/>
              </a:rPr>
              <a:t> </a:t>
            </a:r>
            <a:r>
              <a:rPr lang="en-GB" altLang="nl-NL" sz="900" dirty="0" err="1">
                <a:solidFill>
                  <a:srgbClr val="FFFFFF"/>
                </a:solidFill>
                <a:ea typeface="Arial Unicode MS" pitchFamily="34" charset="-128"/>
                <a:sym typeface="Arial" panose="020B0604020202020204" pitchFamily="34" charset="0"/>
              </a:rPr>
              <a:t>patiënten</a:t>
            </a:r>
            <a:r>
              <a:rPr lang="en-GB" altLang="nl-NL" sz="900" dirty="0">
                <a:solidFill>
                  <a:srgbClr val="FFFFFF"/>
                </a:solidFill>
                <a:ea typeface="Arial Unicode MS" pitchFamily="34" charset="-128"/>
                <a:sym typeface="Arial" panose="020B0604020202020204" pitchFamily="34" charset="0"/>
              </a:rPr>
              <a:t> met neuropathische </a:t>
            </a:r>
            <a:r>
              <a:rPr lang="en-GB" altLang="nl-NL" sz="900" dirty="0" err="1">
                <a:solidFill>
                  <a:srgbClr val="FFFFFF"/>
                </a:solidFill>
                <a:ea typeface="Arial Unicode MS" pitchFamily="34" charset="-128"/>
                <a:sym typeface="Arial" panose="020B0604020202020204" pitchFamily="34" charset="0"/>
              </a:rPr>
              <a:t>pijn</a:t>
            </a:r>
            <a:r>
              <a:rPr lang="en-GB" altLang="nl-NL" sz="900" dirty="0">
                <a:solidFill>
                  <a:srgbClr val="FFFFFF"/>
                </a:solidFill>
                <a:ea typeface="Arial Unicode MS" pitchFamily="34" charset="-128"/>
                <a:sym typeface="Arial" panose="020B0604020202020204" pitchFamily="34" charset="0"/>
              </a:rPr>
              <a:t> </a:t>
            </a:r>
            <a:r>
              <a:rPr lang="en-GB" altLang="nl-NL" sz="900" dirty="0" err="1">
                <a:solidFill>
                  <a:srgbClr val="FFFFFF"/>
                </a:solidFill>
                <a:ea typeface="Arial Unicode MS" pitchFamily="34" charset="-128"/>
                <a:sym typeface="Arial" panose="020B0604020202020204" pitchFamily="34" charset="0"/>
              </a:rPr>
              <a:t>te</a:t>
            </a:r>
            <a:r>
              <a:rPr lang="en-GB" altLang="nl-NL" sz="900" dirty="0">
                <a:solidFill>
                  <a:srgbClr val="FFFFFF"/>
                </a:solidFill>
                <a:ea typeface="Arial Unicode MS" pitchFamily="34" charset="-128"/>
                <a:sym typeface="Arial" panose="020B0604020202020204" pitchFamily="34" charset="0"/>
              </a:rPr>
              <a:t> </a:t>
            </a:r>
            <a:r>
              <a:rPr lang="en-GB" altLang="nl-NL" sz="900" dirty="0" err="1">
                <a:solidFill>
                  <a:srgbClr val="FFFFFF"/>
                </a:solidFill>
                <a:ea typeface="Arial Unicode MS" pitchFamily="34" charset="-128"/>
                <a:sym typeface="Arial" panose="020B0604020202020204" pitchFamily="34" charset="0"/>
              </a:rPr>
              <a:t>behandelen</a:t>
            </a:r>
            <a:r>
              <a:rPr lang="en-GB" altLang="nl-NL" sz="900" dirty="0">
                <a:solidFill>
                  <a:srgbClr val="FFFFFF"/>
                </a:solidFill>
                <a:ea typeface="Arial Unicode MS" pitchFamily="34" charset="-128"/>
                <a:sym typeface="Arial" panose="020B0604020202020204" pitchFamily="34" charset="0"/>
              </a:rPr>
              <a:t>, </a:t>
            </a:r>
            <a:r>
              <a:rPr lang="en-GB" altLang="nl-NL" sz="900" dirty="0" err="1">
                <a:solidFill>
                  <a:srgbClr val="FFFFFF"/>
                </a:solidFill>
                <a:ea typeface="Arial Unicode MS" pitchFamily="34" charset="-128"/>
                <a:sym typeface="Arial" panose="020B0604020202020204" pitchFamily="34" charset="0"/>
              </a:rPr>
              <a:t>zoals</a:t>
            </a:r>
            <a:r>
              <a:rPr lang="en-GB" altLang="nl-NL" sz="900" dirty="0">
                <a:solidFill>
                  <a:srgbClr val="FFFFFF"/>
                </a:solidFill>
                <a:ea typeface="Arial Unicode MS" pitchFamily="34" charset="-128"/>
                <a:sym typeface="Arial" panose="020B0604020202020204" pitchFamily="34" charset="0"/>
              </a:rPr>
              <a:t>:</a:t>
            </a:r>
          </a:p>
          <a:p>
            <a:pPr lvl="1"/>
            <a:r>
              <a:rPr lang="en-GB" altLang="nl-NL" sz="2000" dirty="0">
                <a:solidFill>
                  <a:srgbClr val="FFFFFF"/>
                </a:solidFill>
                <a:latin typeface="Arial" panose="020B0604020202020204" pitchFamily="34" charset="0"/>
                <a:sym typeface="Arial" panose="020B0604020202020204" pitchFamily="34" charset="0"/>
              </a:rPr>
              <a:t>Leeds Assessment of Neuropathic Symptoms and Signs (LANSS) </a:t>
            </a:r>
            <a:r>
              <a:rPr lang="en-GB" altLang="nl-NL" sz="2000" dirty="0" err="1">
                <a:solidFill>
                  <a:srgbClr val="FFFFFF"/>
                </a:solidFill>
                <a:latin typeface="Arial" panose="020B0604020202020204" pitchFamily="34" charset="0"/>
                <a:sym typeface="Arial" panose="020B0604020202020204" pitchFamily="34" charset="0"/>
              </a:rPr>
              <a:t>schaal</a:t>
            </a:r>
            <a:endParaRPr lang="en-GB" altLang="nl-NL" sz="2000" dirty="0">
              <a:solidFill>
                <a:srgbClr val="FFFFFF"/>
              </a:solidFill>
              <a:latin typeface="Arial" panose="020B0604020202020204" pitchFamily="34" charset="0"/>
              <a:sym typeface="Arial" panose="020B0604020202020204" pitchFamily="34" charset="0"/>
            </a:endParaRPr>
          </a:p>
          <a:p>
            <a:pPr lvl="1"/>
            <a:r>
              <a:rPr lang="en-GB" altLang="nl-NL" sz="2000" dirty="0" err="1">
                <a:solidFill>
                  <a:srgbClr val="FFFFFF"/>
                </a:solidFill>
                <a:latin typeface="Arial" panose="020B0604020202020204" pitchFamily="34" charset="0"/>
                <a:sym typeface="Arial" panose="020B0604020202020204" pitchFamily="34" charset="0"/>
              </a:rPr>
              <a:t>Douleur</a:t>
            </a:r>
            <a:r>
              <a:rPr lang="en-GB" altLang="nl-NL" sz="2000" dirty="0">
                <a:solidFill>
                  <a:srgbClr val="FFFFFF"/>
                </a:solidFill>
                <a:latin typeface="Arial" panose="020B0604020202020204" pitchFamily="34" charset="0"/>
                <a:sym typeface="Arial" panose="020B0604020202020204" pitchFamily="34" charset="0"/>
              </a:rPr>
              <a:t> </a:t>
            </a:r>
            <a:r>
              <a:rPr lang="en-GB" altLang="nl-NL" sz="2000" dirty="0" err="1">
                <a:solidFill>
                  <a:srgbClr val="FFFFFF"/>
                </a:solidFill>
                <a:latin typeface="Arial" panose="020B0604020202020204" pitchFamily="34" charset="0"/>
                <a:sym typeface="Arial" panose="020B0604020202020204" pitchFamily="34" charset="0"/>
              </a:rPr>
              <a:t>Neuropathique</a:t>
            </a:r>
            <a:r>
              <a:rPr lang="en-GB" altLang="nl-NL" sz="2000" dirty="0">
                <a:solidFill>
                  <a:srgbClr val="FFFFFF"/>
                </a:solidFill>
                <a:latin typeface="Arial" panose="020B0604020202020204" pitchFamily="34" charset="0"/>
                <a:sym typeface="Arial" panose="020B0604020202020204" pitchFamily="34" charset="0"/>
              </a:rPr>
              <a:t> en 4 questions (DN4)</a:t>
            </a:r>
          </a:p>
          <a:p>
            <a:pPr lvl="1"/>
            <a:r>
              <a:rPr lang="en-GB" altLang="nl-NL" sz="2000" dirty="0">
                <a:solidFill>
                  <a:srgbClr val="FFFFFF"/>
                </a:solidFill>
                <a:latin typeface="Arial" panose="020B0604020202020204" pitchFamily="34" charset="0"/>
                <a:sym typeface="Arial" panose="020B0604020202020204" pitchFamily="34" charset="0"/>
              </a:rPr>
              <a:t>Neuropathic Pain Questionnaire (NPQ)</a:t>
            </a:r>
          </a:p>
          <a:p>
            <a:pPr lvl="1"/>
            <a:r>
              <a:rPr lang="en-GB" altLang="nl-NL" sz="2000" dirty="0" err="1">
                <a:solidFill>
                  <a:srgbClr val="FFFFFF"/>
                </a:solidFill>
                <a:latin typeface="Arial" panose="020B0604020202020204" pitchFamily="34" charset="0"/>
                <a:sym typeface="Arial" panose="020B0604020202020204" pitchFamily="34" charset="0"/>
              </a:rPr>
              <a:t>painDETECT</a:t>
            </a:r>
            <a:endParaRPr lang="en-GB" altLang="nl-NL" sz="2000" dirty="0">
              <a:solidFill>
                <a:srgbClr val="FFFFFF"/>
              </a:solidFill>
              <a:latin typeface="Arial" panose="020B0604020202020204" pitchFamily="34" charset="0"/>
              <a:sym typeface="Arial" panose="020B0604020202020204" pitchFamily="34" charset="0"/>
            </a:endParaRPr>
          </a:p>
          <a:p>
            <a:pPr lvl="1">
              <a:lnSpc>
                <a:spcPct val="110000"/>
              </a:lnSpc>
            </a:pPr>
            <a:endParaRPr lang="en-GB" altLang="nl-NL" sz="900" dirty="0">
              <a:solidFill>
                <a:srgbClr val="FFFFFF"/>
              </a:solidFill>
              <a:ea typeface="Arial Unicode MS" pitchFamily="34" charset="-128"/>
              <a:sym typeface="Arial" panose="020B0604020202020204" pitchFamily="34" charset="0"/>
            </a:endParaRPr>
          </a:p>
          <a:p>
            <a:pPr lvl="1">
              <a:lnSpc>
                <a:spcPct val="110000"/>
              </a:lnSpc>
            </a:pPr>
            <a:r>
              <a:rPr lang="en-GB" altLang="nl-NL" sz="900" dirty="0" err="1">
                <a:solidFill>
                  <a:srgbClr val="FFFFFF"/>
                </a:solidFill>
                <a:ea typeface="Arial Unicode MS" pitchFamily="34" charset="-128"/>
                <a:sym typeface="Arial" panose="020B0604020202020204" pitchFamily="34" charset="0"/>
              </a:rPr>
              <a:t>Mondelinge</a:t>
            </a:r>
            <a:r>
              <a:rPr lang="en-GB" altLang="nl-NL" sz="900" dirty="0">
                <a:solidFill>
                  <a:srgbClr val="FFFFFF"/>
                </a:solidFill>
                <a:ea typeface="Arial Unicode MS" pitchFamily="34" charset="-128"/>
                <a:sym typeface="Arial" panose="020B0604020202020204" pitchFamily="34" charset="0"/>
              </a:rPr>
              <a:t> </a:t>
            </a:r>
            <a:r>
              <a:rPr lang="en-GB" altLang="nl-NL" sz="900" dirty="0" err="1">
                <a:solidFill>
                  <a:srgbClr val="FFFFFF"/>
                </a:solidFill>
                <a:ea typeface="Arial Unicode MS" pitchFamily="34" charset="-128"/>
                <a:sym typeface="Arial" panose="020B0604020202020204" pitchFamily="34" charset="0"/>
              </a:rPr>
              <a:t>omschrijvingen</a:t>
            </a:r>
            <a:r>
              <a:rPr lang="en-GB" altLang="nl-NL" sz="900" dirty="0">
                <a:solidFill>
                  <a:srgbClr val="FFFFFF"/>
                </a:solidFill>
                <a:ea typeface="Arial Unicode MS" pitchFamily="34" charset="-128"/>
                <a:sym typeface="Arial" panose="020B0604020202020204" pitchFamily="34" charset="0"/>
              </a:rPr>
              <a:t> </a:t>
            </a:r>
            <a:r>
              <a:rPr lang="en-GB" altLang="nl-NL" sz="900" dirty="0" err="1">
                <a:solidFill>
                  <a:srgbClr val="FFFFFF"/>
                </a:solidFill>
                <a:ea typeface="Arial Unicode MS" pitchFamily="34" charset="-128"/>
                <a:sym typeface="Arial" panose="020B0604020202020204" pitchFamily="34" charset="0"/>
              </a:rPr>
              <a:t>zijn</a:t>
            </a:r>
            <a:r>
              <a:rPr lang="en-GB" altLang="nl-NL" sz="900" dirty="0">
                <a:solidFill>
                  <a:srgbClr val="FFFFFF"/>
                </a:solidFill>
                <a:ea typeface="Arial Unicode MS" pitchFamily="34" charset="-128"/>
                <a:sym typeface="Arial" panose="020B0604020202020204" pitchFamily="34" charset="0"/>
              </a:rPr>
              <a:t> </a:t>
            </a:r>
            <a:r>
              <a:rPr lang="en-GB" altLang="nl-NL" sz="900" dirty="0" err="1">
                <a:solidFill>
                  <a:srgbClr val="FFFFFF"/>
                </a:solidFill>
                <a:ea typeface="Arial Unicode MS" pitchFamily="34" charset="-128"/>
                <a:sym typeface="Arial" panose="020B0604020202020204" pitchFamily="34" charset="0"/>
              </a:rPr>
              <a:t>nuttig</a:t>
            </a:r>
            <a:r>
              <a:rPr lang="en-GB" altLang="nl-NL" sz="900" dirty="0">
                <a:solidFill>
                  <a:srgbClr val="FFFFFF"/>
                </a:solidFill>
                <a:ea typeface="Arial Unicode MS" pitchFamily="34" charset="-128"/>
                <a:sym typeface="Arial" panose="020B0604020202020204" pitchFamily="34" charset="0"/>
              </a:rPr>
              <a:t> bij het </a:t>
            </a:r>
            <a:r>
              <a:rPr lang="en-GB" altLang="nl-NL" sz="900" dirty="0" err="1">
                <a:solidFill>
                  <a:srgbClr val="FFFFFF"/>
                </a:solidFill>
                <a:ea typeface="Arial Unicode MS" pitchFamily="34" charset="-128"/>
                <a:sym typeface="Arial" panose="020B0604020202020204" pitchFamily="34" charset="0"/>
              </a:rPr>
              <a:t>diagnosticeren</a:t>
            </a:r>
            <a:r>
              <a:rPr lang="en-GB" altLang="nl-NL" sz="900" dirty="0">
                <a:solidFill>
                  <a:srgbClr val="FFFFFF"/>
                </a:solidFill>
                <a:ea typeface="Arial Unicode MS" pitchFamily="34" charset="-128"/>
                <a:sym typeface="Arial" panose="020B0604020202020204" pitchFamily="34" charset="0"/>
              </a:rPr>
              <a:t> van neuropathische </a:t>
            </a:r>
            <a:r>
              <a:rPr lang="en-GB" altLang="nl-NL" sz="900" dirty="0" err="1">
                <a:solidFill>
                  <a:srgbClr val="FFFFFF"/>
                </a:solidFill>
                <a:ea typeface="Arial Unicode MS" pitchFamily="34" charset="-128"/>
                <a:sym typeface="Arial" panose="020B0604020202020204" pitchFamily="34" charset="0"/>
              </a:rPr>
              <a:t>pijn</a:t>
            </a:r>
            <a:r>
              <a:rPr lang="en-GB" altLang="nl-NL" sz="900" dirty="0">
                <a:solidFill>
                  <a:srgbClr val="FFFFFF"/>
                </a:solidFill>
                <a:ea typeface="Arial Unicode MS" pitchFamily="34" charset="-128"/>
                <a:sym typeface="Arial" panose="020B0604020202020204" pitchFamily="34" charset="0"/>
              </a:rPr>
              <a:t> en </a:t>
            </a:r>
            <a:r>
              <a:rPr lang="en-GB" altLang="nl-NL" sz="900" dirty="0" err="1">
                <a:solidFill>
                  <a:srgbClr val="FFFFFF"/>
                </a:solidFill>
                <a:ea typeface="Arial Unicode MS" pitchFamily="34" charset="-128"/>
                <a:sym typeface="Arial" panose="020B0604020202020204" pitchFamily="34" charset="0"/>
              </a:rPr>
              <a:t>screeningsinstrumenten</a:t>
            </a:r>
            <a:r>
              <a:rPr lang="en-GB" altLang="nl-NL" sz="900" dirty="0">
                <a:solidFill>
                  <a:srgbClr val="FFFFFF"/>
                </a:solidFill>
                <a:ea typeface="Arial Unicode MS" pitchFamily="34" charset="-128"/>
                <a:sym typeface="Arial" panose="020B0604020202020204" pitchFamily="34" charset="0"/>
              </a:rPr>
              <a:t> </a:t>
            </a:r>
            <a:r>
              <a:rPr lang="en-GB" altLang="nl-NL" sz="900" dirty="0" err="1">
                <a:solidFill>
                  <a:srgbClr val="FFFFFF"/>
                </a:solidFill>
                <a:ea typeface="Arial Unicode MS" pitchFamily="34" charset="-128"/>
                <a:sym typeface="Arial" panose="020B0604020202020204" pitchFamily="34" charset="0"/>
              </a:rPr>
              <a:t>kunnen</a:t>
            </a:r>
            <a:r>
              <a:rPr lang="en-GB" altLang="nl-NL" sz="900" dirty="0">
                <a:solidFill>
                  <a:srgbClr val="FFFFFF"/>
                </a:solidFill>
                <a:ea typeface="Arial Unicode MS" pitchFamily="34" charset="-128"/>
                <a:sym typeface="Arial" panose="020B0604020202020204" pitchFamily="34" charset="0"/>
              </a:rPr>
              <a:t> </a:t>
            </a:r>
            <a:r>
              <a:rPr lang="en-GB" altLang="nl-NL" sz="900" dirty="0" err="1">
                <a:solidFill>
                  <a:srgbClr val="FFFFFF"/>
                </a:solidFill>
                <a:ea typeface="Arial Unicode MS" pitchFamily="34" charset="-128"/>
                <a:sym typeface="Arial" panose="020B0604020202020204" pitchFamily="34" charset="0"/>
              </a:rPr>
              <a:t>helpen</a:t>
            </a:r>
            <a:r>
              <a:rPr lang="en-GB" altLang="nl-NL" sz="900" dirty="0">
                <a:solidFill>
                  <a:srgbClr val="FFFFFF"/>
                </a:solidFill>
                <a:ea typeface="Arial Unicode MS" pitchFamily="34" charset="-128"/>
                <a:sym typeface="Arial" panose="020B0604020202020204" pitchFamily="34" charset="0"/>
              </a:rPr>
              <a:t> de </a:t>
            </a:r>
            <a:r>
              <a:rPr lang="en-GB" altLang="nl-NL" sz="900" dirty="0" err="1">
                <a:solidFill>
                  <a:srgbClr val="FFFFFF"/>
                </a:solidFill>
                <a:ea typeface="Arial Unicode MS" pitchFamily="34" charset="-128"/>
                <a:sym typeface="Arial" panose="020B0604020202020204" pitchFamily="34" charset="0"/>
              </a:rPr>
              <a:t>juiste</a:t>
            </a:r>
            <a:r>
              <a:rPr lang="en-GB" altLang="nl-NL" sz="900" dirty="0">
                <a:solidFill>
                  <a:srgbClr val="FFFFFF"/>
                </a:solidFill>
                <a:ea typeface="Arial Unicode MS" pitchFamily="34" charset="-128"/>
                <a:sym typeface="Arial" panose="020B0604020202020204" pitchFamily="34" charset="0"/>
              </a:rPr>
              <a:t> diagnose </a:t>
            </a:r>
            <a:r>
              <a:rPr lang="en-GB" altLang="nl-NL" sz="900" dirty="0" err="1">
                <a:solidFill>
                  <a:srgbClr val="FFFFFF"/>
                </a:solidFill>
                <a:ea typeface="Arial Unicode MS" pitchFamily="34" charset="-128"/>
                <a:sym typeface="Arial" panose="020B0604020202020204" pitchFamily="34" charset="0"/>
              </a:rPr>
              <a:t>te</a:t>
            </a:r>
            <a:r>
              <a:rPr lang="en-GB" altLang="nl-NL" sz="900" dirty="0">
                <a:solidFill>
                  <a:srgbClr val="FFFFFF"/>
                </a:solidFill>
                <a:ea typeface="Arial Unicode MS" pitchFamily="34" charset="-128"/>
                <a:sym typeface="Arial" panose="020B0604020202020204" pitchFamily="34" charset="0"/>
              </a:rPr>
              <a:t> </a:t>
            </a:r>
            <a:r>
              <a:rPr lang="en-GB" altLang="nl-NL" sz="900" dirty="0" err="1">
                <a:solidFill>
                  <a:srgbClr val="FFFFFF"/>
                </a:solidFill>
                <a:ea typeface="Arial Unicode MS" pitchFamily="34" charset="-128"/>
                <a:sym typeface="Arial" panose="020B0604020202020204" pitchFamily="34" charset="0"/>
              </a:rPr>
              <a:t>stellen</a:t>
            </a:r>
            <a:endParaRPr lang="en-GB" altLang="nl-NL" sz="900" dirty="0">
              <a:solidFill>
                <a:srgbClr val="FFFFFF"/>
              </a:solidFill>
              <a:ea typeface="Arial Unicode MS" pitchFamily="34" charset="-128"/>
              <a:sym typeface="Arial" panose="020B0604020202020204" pitchFamily="34" charset="0"/>
            </a:endParaRPr>
          </a:p>
          <a:p>
            <a:pPr marL="184150" indent="-184150">
              <a:lnSpc>
                <a:spcPct val="110000"/>
              </a:lnSpc>
              <a:buFontTx/>
              <a:buChar char="•"/>
            </a:pPr>
            <a:r>
              <a:rPr lang="en-GB" altLang="nl-NL" sz="900" dirty="0" err="1">
                <a:solidFill>
                  <a:srgbClr val="FFFFFF"/>
                </a:solidFill>
                <a:ea typeface="Arial Unicode MS" pitchFamily="34" charset="-128"/>
                <a:sym typeface="Arial" panose="020B0604020202020204" pitchFamily="34" charset="0"/>
              </a:rPr>
              <a:t>Hoewel</a:t>
            </a:r>
            <a:r>
              <a:rPr lang="en-GB" altLang="nl-NL" sz="900" dirty="0">
                <a:solidFill>
                  <a:srgbClr val="FFFFFF"/>
                </a:solidFill>
                <a:ea typeface="Arial Unicode MS" pitchFamily="34" charset="-128"/>
                <a:sym typeface="Arial" panose="020B0604020202020204" pitchFamily="34" charset="0"/>
              </a:rPr>
              <a:t> </a:t>
            </a:r>
            <a:r>
              <a:rPr lang="en-GB" altLang="nl-NL" sz="900" dirty="0" err="1">
                <a:solidFill>
                  <a:srgbClr val="FFFFFF"/>
                </a:solidFill>
                <a:ea typeface="Arial Unicode MS" pitchFamily="34" charset="-128"/>
                <a:sym typeface="Arial" panose="020B0604020202020204" pitchFamily="34" charset="0"/>
              </a:rPr>
              <a:t>deze</a:t>
            </a:r>
            <a:r>
              <a:rPr lang="en-GB" altLang="nl-NL" sz="900" dirty="0">
                <a:solidFill>
                  <a:srgbClr val="FFFFFF"/>
                </a:solidFill>
                <a:ea typeface="Arial Unicode MS" pitchFamily="34" charset="-128"/>
                <a:sym typeface="Arial" panose="020B0604020202020204" pitchFamily="34" charset="0"/>
              </a:rPr>
              <a:t> </a:t>
            </a:r>
            <a:r>
              <a:rPr lang="en-GB" altLang="nl-NL" sz="900" dirty="0" err="1">
                <a:solidFill>
                  <a:srgbClr val="FFFFFF"/>
                </a:solidFill>
                <a:ea typeface="Arial Unicode MS" pitchFamily="34" charset="-128"/>
                <a:sym typeface="Arial" panose="020B0604020202020204" pitchFamily="34" charset="0"/>
              </a:rPr>
              <a:t>screeningsinstrumenten</a:t>
            </a:r>
            <a:r>
              <a:rPr lang="en-GB" altLang="nl-NL" sz="900" dirty="0">
                <a:solidFill>
                  <a:srgbClr val="FFFFFF"/>
                </a:solidFill>
                <a:ea typeface="Arial Unicode MS" pitchFamily="34" charset="-128"/>
                <a:sym typeface="Arial" panose="020B0604020202020204" pitchFamily="34" charset="0"/>
              </a:rPr>
              <a:t> </a:t>
            </a:r>
            <a:r>
              <a:rPr lang="en-GB" altLang="nl-NL" sz="900" dirty="0" err="1">
                <a:solidFill>
                  <a:srgbClr val="FFFFFF"/>
                </a:solidFill>
                <a:ea typeface="Arial Unicode MS" pitchFamily="34" charset="-128"/>
                <a:sym typeface="Arial" panose="020B0604020202020204" pitchFamily="34" charset="0"/>
              </a:rPr>
              <a:t>onafhankelijk</a:t>
            </a:r>
            <a:r>
              <a:rPr lang="en-GB" altLang="nl-NL" sz="900" dirty="0">
                <a:solidFill>
                  <a:srgbClr val="FFFFFF"/>
                </a:solidFill>
                <a:ea typeface="Arial Unicode MS" pitchFamily="34" charset="-128"/>
                <a:sym typeface="Arial" panose="020B0604020202020204" pitchFamily="34" charset="0"/>
              </a:rPr>
              <a:t> van </a:t>
            </a:r>
            <a:r>
              <a:rPr lang="en-GB" altLang="nl-NL" sz="900" dirty="0" err="1">
                <a:solidFill>
                  <a:srgbClr val="FFFFFF"/>
                </a:solidFill>
                <a:ea typeface="Arial Unicode MS" pitchFamily="34" charset="-128"/>
                <a:sym typeface="Arial" panose="020B0604020202020204" pitchFamily="34" charset="0"/>
              </a:rPr>
              <a:t>elkaar</a:t>
            </a:r>
            <a:r>
              <a:rPr lang="en-GB" altLang="nl-NL" sz="900" dirty="0">
                <a:solidFill>
                  <a:srgbClr val="FFFFFF"/>
                </a:solidFill>
                <a:ea typeface="Arial Unicode MS" pitchFamily="34" charset="-128"/>
                <a:sym typeface="Arial" panose="020B0604020202020204" pitchFamily="34" charset="0"/>
              </a:rPr>
              <a:t> </a:t>
            </a:r>
            <a:r>
              <a:rPr lang="en-GB" altLang="nl-NL" sz="900" dirty="0" err="1">
                <a:solidFill>
                  <a:srgbClr val="FFFFFF"/>
                </a:solidFill>
                <a:ea typeface="Arial Unicode MS" pitchFamily="34" charset="-128"/>
                <a:sym typeface="Arial" panose="020B0604020202020204" pitchFamily="34" charset="0"/>
              </a:rPr>
              <a:t>zijn</a:t>
            </a:r>
            <a:r>
              <a:rPr lang="en-GB" altLang="nl-NL" sz="900" dirty="0">
                <a:solidFill>
                  <a:srgbClr val="FFFFFF"/>
                </a:solidFill>
                <a:ea typeface="Arial Unicode MS" pitchFamily="34" charset="-128"/>
                <a:sym typeface="Arial" panose="020B0604020202020204" pitchFamily="34" charset="0"/>
              </a:rPr>
              <a:t> </a:t>
            </a:r>
            <a:r>
              <a:rPr lang="en-GB" altLang="nl-NL" sz="900" dirty="0" err="1">
                <a:solidFill>
                  <a:srgbClr val="FFFFFF"/>
                </a:solidFill>
                <a:ea typeface="Arial Unicode MS" pitchFamily="34" charset="-128"/>
                <a:sym typeface="Arial" panose="020B0604020202020204" pitchFamily="34" charset="0"/>
              </a:rPr>
              <a:t>ontwikkeld</a:t>
            </a:r>
            <a:r>
              <a:rPr lang="en-GB" altLang="nl-NL" sz="900" dirty="0">
                <a:solidFill>
                  <a:srgbClr val="FFFFFF"/>
                </a:solidFill>
                <a:ea typeface="Arial Unicode MS" pitchFamily="34" charset="-128"/>
                <a:sym typeface="Arial" panose="020B0604020202020204" pitchFamily="34" charset="0"/>
              </a:rPr>
              <a:t> en </a:t>
            </a:r>
            <a:r>
              <a:rPr lang="en-GB" altLang="nl-NL" sz="900" dirty="0" err="1">
                <a:solidFill>
                  <a:srgbClr val="FFFFFF"/>
                </a:solidFill>
                <a:ea typeface="Arial Unicode MS" pitchFamily="34" charset="-128"/>
                <a:sym typeface="Arial" panose="020B0604020202020204" pitchFamily="34" charset="0"/>
              </a:rPr>
              <a:t>gevalideerd</a:t>
            </a:r>
            <a:r>
              <a:rPr lang="en-GB" altLang="nl-NL" sz="900" dirty="0">
                <a:solidFill>
                  <a:srgbClr val="FFFFFF"/>
                </a:solidFill>
                <a:ea typeface="Arial Unicode MS" pitchFamily="34" charset="-128"/>
                <a:sym typeface="Arial" panose="020B0604020202020204" pitchFamily="34" charset="0"/>
              </a:rPr>
              <a:t>, </a:t>
            </a:r>
            <a:r>
              <a:rPr lang="en-GB" altLang="nl-NL" sz="900" dirty="0" err="1">
                <a:solidFill>
                  <a:srgbClr val="FFFFFF"/>
                </a:solidFill>
                <a:ea typeface="Arial Unicode MS" pitchFamily="34" charset="-128"/>
                <a:sym typeface="Arial" panose="020B0604020202020204" pitchFamily="34" charset="0"/>
              </a:rPr>
              <a:t>hebben</a:t>
            </a:r>
            <a:r>
              <a:rPr lang="en-GB" altLang="nl-NL" sz="900" dirty="0">
                <a:solidFill>
                  <a:srgbClr val="FFFFFF"/>
                </a:solidFill>
                <a:ea typeface="Arial Unicode MS" pitchFamily="34" charset="-128"/>
                <a:sym typeface="Arial" panose="020B0604020202020204" pitchFamily="34" charset="0"/>
              </a:rPr>
              <a:t> ze </a:t>
            </a:r>
            <a:r>
              <a:rPr lang="en-GB" altLang="nl-NL" sz="900" dirty="0" err="1">
                <a:solidFill>
                  <a:srgbClr val="FFFFFF"/>
                </a:solidFill>
                <a:ea typeface="Arial Unicode MS" pitchFamily="34" charset="-128"/>
                <a:sym typeface="Arial" panose="020B0604020202020204" pitchFamily="34" charset="0"/>
              </a:rPr>
              <a:t>alle</a:t>
            </a:r>
            <a:r>
              <a:rPr lang="en-GB" altLang="nl-NL" sz="900" dirty="0">
                <a:solidFill>
                  <a:srgbClr val="FFFFFF"/>
                </a:solidFill>
                <a:ea typeface="Arial Unicode MS" pitchFamily="34" charset="-128"/>
                <a:sym typeface="Arial" panose="020B0604020202020204" pitchFamily="34" charset="0"/>
              </a:rPr>
              <a:t> </a:t>
            </a:r>
            <a:r>
              <a:rPr lang="en-GB" altLang="nl-NL" sz="900" dirty="0" err="1">
                <a:solidFill>
                  <a:srgbClr val="FFFFFF"/>
                </a:solidFill>
                <a:ea typeface="Arial Unicode MS" pitchFamily="34" charset="-128"/>
                <a:sym typeface="Arial" panose="020B0604020202020204" pitchFamily="34" charset="0"/>
              </a:rPr>
              <a:t>bepaalde</a:t>
            </a:r>
            <a:r>
              <a:rPr lang="en-GB" altLang="nl-NL" sz="900" dirty="0">
                <a:solidFill>
                  <a:srgbClr val="FFFFFF"/>
                </a:solidFill>
                <a:ea typeface="Arial Unicode MS" pitchFamily="34" charset="-128"/>
                <a:sym typeface="Arial" panose="020B0604020202020204" pitchFamily="34" charset="0"/>
              </a:rPr>
              <a:t> </a:t>
            </a:r>
            <a:r>
              <a:rPr lang="en-GB" altLang="nl-NL" sz="900" dirty="0" err="1">
                <a:solidFill>
                  <a:srgbClr val="FFFFFF"/>
                </a:solidFill>
                <a:ea typeface="Arial Unicode MS" pitchFamily="34" charset="-128"/>
                <a:sym typeface="Arial" panose="020B0604020202020204" pitchFamily="34" charset="0"/>
              </a:rPr>
              <a:t>geïdentificeerde</a:t>
            </a:r>
            <a:r>
              <a:rPr lang="en-GB" altLang="nl-NL" sz="900" dirty="0">
                <a:solidFill>
                  <a:srgbClr val="FFFFFF"/>
                </a:solidFill>
                <a:ea typeface="Arial Unicode MS" pitchFamily="34" charset="-128"/>
                <a:sym typeface="Arial" panose="020B0604020202020204" pitchFamily="34" charset="0"/>
              </a:rPr>
              <a:t> </a:t>
            </a:r>
            <a:r>
              <a:rPr lang="en-GB" altLang="nl-NL" sz="900" dirty="0" err="1">
                <a:solidFill>
                  <a:srgbClr val="FFFFFF"/>
                </a:solidFill>
                <a:ea typeface="Arial Unicode MS" pitchFamily="34" charset="-128"/>
                <a:sym typeface="Arial" panose="020B0604020202020204" pitchFamily="34" charset="0"/>
              </a:rPr>
              <a:t>omschrijvingen</a:t>
            </a:r>
            <a:r>
              <a:rPr lang="en-GB" altLang="nl-NL" sz="900" dirty="0">
                <a:solidFill>
                  <a:srgbClr val="FFFFFF"/>
                </a:solidFill>
                <a:ea typeface="Arial Unicode MS" pitchFamily="34" charset="-128"/>
                <a:sym typeface="Arial" panose="020B0604020202020204" pitchFamily="34" charset="0"/>
              </a:rPr>
              <a:t> met </a:t>
            </a:r>
            <a:r>
              <a:rPr lang="en-GB" altLang="nl-NL" sz="900" dirty="0" err="1">
                <a:solidFill>
                  <a:srgbClr val="FFFFFF"/>
                </a:solidFill>
                <a:ea typeface="Arial Unicode MS" pitchFamily="34" charset="-128"/>
                <a:sym typeface="Arial" panose="020B0604020202020204" pitchFamily="34" charset="0"/>
              </a:rPr>
              <a:t>elkaar</a:t>
            </a:r>
            <a:r>
              <a:rPr lang="en-GB" altLang="nl-NL" sz="900" dirty="0">
                <a:solidFill>
                  <a:srgbClr val="FFFFFF"/>
                </a:solidFill>
                <a:ea typeface="Arial Unicode MS" pitchFamily="34" charset="-128"/>
                <a:sym typeface="Arial" panose="020B0604020202020204" pitchFamily="34" charset="0"/>
              </a:rPr>
              <a:t> </a:t>
            </a:r>
            <a:r>
              <a:rPr lang="en-GB" altLang="nl-NL" sz="900" dirty="0" err="1">
                <a:solidFill>
                  <a:srgbClr val="FFFFFF"/>
                </a:solidFill>
                <a:ea typeface="Arial Unicode MS" pitchFamily="34" charset="-128"/>
                <a:sym typeface="Arial" panose="020B0604020202020204" pitchFamily="34" charset="0"/>
              </a:rPr>
              <a:t>gemeen</a:t>
            </a:r>
            <a:endParaRPr lang="en-GB" altLang="nl-NL" sz="900" dirty="0">
              <a:solidFill>
                <a:srgbClr val="FFFFFF"/>
              </a:solidFill>
              <a:ea typeface="Arial Unicode MS" pitchFamily="34" charset="-128"/>
              <a:sym typeface="Arial" panose="020B0604020202020204" pitchFamily="34" charset="0"/>
            </a:endParaRPr>
          </a:p>
          <a:p>
            <a:pPr marL="184150" indent="-184150">
              <a:lnSpc>
                <a:spcPct val="110000"/>
              </a:lnSpc>
            </a:pPr>
            <a:endParaRPr lang="en-GB" altLang="nl-NL" sz="900" dirty="0">
              <a:solidFill>
                <a:srgbClr val="FFFFFF"/>
              </a:solidFill>
              <a:ea typeface="Arial Unicode MS" pitchFamily="34" charset="-128"/>
              <a:sym typeface="Arial" panose="020B0604020202020204" pitchFamily="34" charset="0"/>
            </a:endParaRPr>
          </a:p>
          <a:p>
            <a:pPr marL="184150" indent="-184150">
              <a:lnSpc>
                <a:spcPct val="110000"/>
              </a:lnSpc>
            </a:pPr>
            <a:r>
              <a:rPr lang="en-GB" altLang="nl-NL" sz="900" b="1" dirty="0" err="1">
                <a:solidFill>
                  <a:srgbClr val="FFFFFF"/>
                </a:solidFill>
                <a:ea typeface="Arial Unicode MS" pitchFamily="34" charset="-128"/>
                <a:sym typeface="Arial" panose="020B0604020202020204" pitchFamily="34" charset="0"/>
              </a:rPr>
              <a:t>Referenties</a:t>
            </a:r>
            <a:endParaRPr lang="en-GB" altLang="nl-NL" sz="900" b="1" dirty="0">
              <a:solidFill>
                <a:srgbClr val="FFFFFF"/>
              </a:solidFill>
              <a:ea typeface="Arial Unicode MS" pitchFamily="34" charset="-128"/>
              <a:sym typeface="Arial" panose="020B0604020202020204" pitchFamily="34" charset="0"/>
            </a:endParaRPr>
          </a:p>
          <a:p>
            <a:pPr marL="184150" indent="-184150"/>
            <a:r>
              <a:rPr lang="en-GB" altLang="nl-NL" sz="900" dirty="0">
                <a:solidFill>
                  <a:srgbClr val="FFFFFF"/>
                </a:solidFill>
                <a:ea typeface="Arial Unicode MS" pitchFamily="34" charset="-128"/>
                <a:sym typeface="Arial" panose="020B0604020202020204" pitchFamily="34" charset="0"/>
              </a:rPr>
              <a:t>Bennett MI et al. Pain 2007;127:199–203. </a:t>
            </a:r>
            <a:endParaRPr lang="nl-NL" altLang="nl-NL" dirty="0"/>
          </a:p>
          <a:p>
            <a:endParaRPr lang="nl-NL" dirty="0"/>
          </a:p>
        </p:txBody>
      </p:sp>
      <p:sp>
        <p:nvSpPr>
          <p:cNvPr id="4" name="Tijdelijke aanduiding voor dianummer 3"/>
          <p:cNvSpPr>
            <a:spLocks noGrp="1"/>
          </p:cNvSpPr>
          <p:nvPr>
            <p:ph type="sldNum" sz="quarter" idx="5"/>
          </p:nvPr>
        </p:nvSpPr>
        <p:spPr/>
        <p:txBody>
          <a:bodyPr/>
          <a:lstStyle/>
          <a:p>
            <a:fld id="{B13CC4EF-5399-49E8-BE29-9AFDE8371940}" type="slidenum">
              <a:rPr lang="nl-NL" smtClean="0"/>
              <a:t>31</a:t>
            </a:fld>
            <a:endParaRPr lang="nl-NL"/>
          </a:p>
        </p:txBody>
      </p:sp>
    </p:spTree>
    <p:extLst>
      <p:ext uri="{BB962C8B-B14F-4D97-AF65-F5344CB8AC3E}">
        <p14:creationId xmlns:p14="http://schemas.microsoft.com/office/powerpoint/2010/main" val="133295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85725" indent="-85725">
              <a:lnSpc>
                <a:spcPct val="90000"/>
              </a:lnSpc>
            </a:pPr>
            <a:r>
              <a:rPr lang="nl-NL" altLang="nl-NL" sz="1200" dirty="0"/>
              <a:t>De DN4 (</a:t>
            </a:r>
            <a:r>
              <a:rPr lang="nl-NL" altLang="nl-NL" sz="1200" dirty="0" err="1"/>
              <a:t>Douleur</a:t>
            </a:r>
            <a:r>
              <a:rPr lang="nl-NL" altLang="nl-NL" sz="1200" dirty="0"/>
              <a:t> </a:t>
            </a:r>
            <a:r>
              <a:rPr lang="nl-NL" altLang="nl-NL" sz="1200" dirty="0" err="1"/>
              <a:t>Neuropatique</a:t>
            </a:r>
            <a:r>
              <a:rPr lang="nl-NL" altLang="nl-NL" sz="1200" dirty="0"/>
              <a:t>, Diagnostische Neuropathische Pijn vragenlijst) is </a:t>
            </a:r>
          </a:p>
          <a:p>
            <a:pPr marL="85725" indent="-85725">
              <a:lnSpc>
                <a:spcPct val="90000"/>
              </a:lnSpc>
            </a:pPr>
            <a:r>
              <a:rPr lang="nl-NL" altLang="nl-NL" sz="1200" dirty="0"/>
              <a:t>ontwikkeld door Franse pijnexperts (Ref 1. </a:t>
            </a:r>
            <a:r>
              <a:rPr lang="nl-NL" altLang="nl-NL" sz="1200" dirty="0" err="1"/>
              <a:t>Bouhassira</a:t>
            </a:r>
            <a:r>
              <a:rPr lang="nl-NL" altLang="nl-NL" sz="1200" dirty="0"/>
              <a:t> D, et al. </a:t>
            </a:r>
            <a:r>
              <a:rPr lang="nl-NL" altLang="nl-NL" sz="1200" dirty="0" err="1"/>
              <a:t>Pain</a:t>
            </a:r>
            <a:r>
              <a:rPr lang="nl-NL" altLang="nl-NL" sz="1200" dirty="0"/>
              <a:t> 2005; 114:29-36). </a:t>
            </a:r>
          </a:p>
          <a:p>
            <a:pPr marL="85725" indent="-85725">
              <a:lnSpc>
                <a:spcPct val="90000"/>
              </a:lnSpc>
            </a:pPr>
            <a:r>
              <a:rPr lang="nl-NL" altLang="nl-NL" sz="1200" dirty="0"/>
              <a:t>De Nederlandse vertaling is gevalideerd.</a:t>
            </a:r>
          </a:p>
          <a:p>
            <a:pPr marL="85725" indent="-85725">
              <a:lnSpc>
                <a:spcPct val="90000"/>
              </a:lnSpc>
            </a:pPr>
            <a:endParaRPr lang="nl-NL" altLang="nl-NL" sz="1200" dirty="0"/>
          </a:p>
          <a:p>
            <a:pPr marL="85725" indent="-85725">
              <a:lnSpc>
                <a:spcPct val="90000"/>
              </a:lnSpc>
            </a:pPr>
            <a:r>
              <a:rPr lang="nl-NL" altLang="nl-NL" sz="1200" dirty="0"/>
              <a:t>De DN4 bestaat uit 2 vragen met 7 items die aan de patiënt, die aangeeft pijn te ervaren, </a:t>
            </a:r>
          </a:p>
          <a:p>
            <a:pPr marL="85725" indent="-85725">
              <a:lnSpc>
                <a:spcPct val="90000"/>
              </a:lnSpc>
            </a:pPr>
            <a:r>
              <a:rPr lang="nl-NL" altLang="nl-NL" sz="1200" dirty="0"/>
              <a:t>gesteld kunnen worden en 2 vragen met 3 items waarbij een diagnostische handeling gedaan </a:t>
            </a:r>
          </a:p>
          <a:p>
            <a:pPr marL="85725" indent="-85725">
              <a:lnSpc>
                <a:spcPct val="90000"/>
              </a:lnSpc>
            </a:pPr>
            <a:r>
              <a:rPr lang="nl-NL" altLang="nl-NL" sz="1200" dirty="0"/>
              <a:t>dient te worden.</a:t>
            </a:r>
          </a:p>
          <a:p>
            <a:pPr marL="85725" indent="-85725">
              <a:lnSpc>
                <a:spcPct val="90000"/>
              </a:lnSpc>
            </a:pPr>
            <a:endParaRPr lang="nl-NL" altLang="nl-NL" sz="1200" dirty="0"/>
          </a:p>
          <a:p>
            <a:pPr marL="85725" indent="-85725">
              <a:lnSpc>
                <a:spcPct val="90000"/>
              </a:lnSpc>
            </a:pPr>
            <a:r>
              <a:rPr lang="nl-NL" altLang="nl-NL" sz="1200" dirty="0"/>
              <a:t>Als er vier of meer vragen met een </a:t>
            </a:r>
            <a:r>
              <a:rPr lang="ja-JP" altLang="nl-NL" sz="1200" dirty="0">
                <a:latin typeface="Arial" panose="020B0604020202020204" pitchFamily="34" charset="0"/>
              </a:rPr>
              <a:t>“</a:t>
            </a:r>
            <a:r>
              <a:rPr lang="nl-NL" altLang="ja-JP" sz="1200" dirty="0"/>
              <a:t>Ja</a:t>
            </a:r>
            <a:r>
              <a:rPr lang="ja-JP" altLang="nl-NL" sz="1200" dirty="0">
                <a:latin typeface="Arial" panose="020B0604020202020204" pitchFamily="34" charset="0"/>
              </a:rPr>
              <a:t>”</a:t>
            </a:r>
            <a:r>
              <a:rPr lang="nl-NL" altLang="ja-JP" sz="1200" dirty="0"/>
              <a:t> zijn beantwoord (en dus 4 of meer punten zijn </a:t>
            </a:r>
          </a:p>
          <a:p>
            <a:pPr marL="85725" indent="-85725">
              <a:lnSpc>
                <a:spcPct val="90000"/>
              </a:lnSpc>
            </a:pPr>
            <a:r>
              <a:rPr lang="nl-NL" altLang="nl-NL" sz="1200" dirty="0"/>
              <a:t>behaald) is er sprake van Neuropathische pijn.</a:t>
            </a:r>
          </a:p>
          <a:p>
            <a:pPr marL="85725" indent="-85725">
              <a:lnSpc>
                <a:spcPct val="90000"/>
              </a:lnSpc>
            </a:pPr>
            <a:endParaRPr lang="nl-NL" altLang="nl-NL" sz="1200" dirty="0"/>
          </a:p>
          <a:p>
            <a:pPr marL="85725" indent="-85725">
              <a:lnSpc>
                <a:spcPct val="90000"/>
              </a:lnSpc>
            </a:pPr>
            <a:r>
              <a:rPr lang="nl-NL" altLang="nl-NL" sz="1200" dirty="0"/>
              <a:t>In de volgende twee slides worden de vier vragen nader uitgelegd.</a:t>
            </a:r>
          </a:p>
          <a:p>
            <a:endParaRPr lang="nl-NL" dirty="0"/>
          </a:p>
        </p:txBody>
      </p:sp>
      <p:sp>
        <p:nvSpPr>
          <p:cNvPr id="4" name="Tijdelijke aanduiding voor dianummer 3"/>
          <p:cNvSpPr>
            <a:spLocks noGrp="1"/>
          </p:cNvSpPr>
          <p:nvPr>
            <p:ph type="sldNum" sz="quarter" idx="5"/>
          </p:nvPr>
        </p:nvSpPr>
        <p:spPr/>
        <p:txBody>
          <a:bodyPr/>
          <a:lstStyle/>
          <a:p>
            <a:fld id="{B13CC4EF-5399-49E8-BE29-9AFDE8371940}" type="slidenum">
              <a:rPr lang="nl-NL" smtClean="0"/>
              <a:t>32</a:t>
            </a:fld>
            <a:endParaRPr lang="nl-NL"/>
          </a:p>
        </p:txBody>
      </p:sp>
    </p:spTree>
    <p:extLst>
      <p:ext uri="{BB962C8B-B14F-4D97-AF65-F5344CB8AC3E}">
        <p14:creationId xmlns:p14="http://schemas.microsoft.com/office/powerpoint/2010/main" val="1491468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85725" indent="-85725">
              <a:lnSpc>
                <a:spcPct val="90000"/>
              </a:lnSpc>
            </a:pPr>
            <a:r>
              <a:rPr lang="nl-NL" altLang="nl-NL" sz="1200" dirty="0"/>
              <a:t>Vraag 1 en 2 van de DN4 kunnen aan de patiënt meegegeven worden of via een (telefonisch) </a:t>
            </a:r>
          </a:p>
          <a:p>
            <a:pPr marL="85725" indent="-85725">
              <a:lnSpc>
                <a:spcPct val="90000"/>
              </a:lnSpc>
            </a:pPr>
            <a:r>
              <a:rPr lang="ja-JP" altLang="nl-NL" sz="1200" dirty="0">
                <a:latin typeface="Arial" panose="020B0604020202020204" pitchFamily="34" charset="0"/>
              </a:rPr>
              <a:t>‘</a:t>
            </a:r>
            <a:r>
              <a:rPr lang="nl-NL" altLang="ja-JP" sz="1200" dirty="0"/>
              <a:t>interview</a:t>
            </a:r>
            <a:r>
              <a:rPr lang="ja-JP" altLang="nl-NL" sz="1200" dirty="0">
                <a:latin typeface="Arial" panose="020B0604020202020204" pitchFamily="34" charset="0"/>
              </a:rPr>
              <a:t>’</a:t>
            </a:r>
            <a:r>
              <a:rPr lang="nl-NL" altLang="ja-JP" sz="1200" dirty="0"/>
              <a:t> gesteld worden.</a:t>
            </a:r>
          </a:p>
          <a:p>
            <a:pPr marL="85725" indent="-85725">
              <a:lnSpc>
                <a:spcPct val="90000"/>
              </a:lnSpc>
            </a:pPr>
            <a:endParaRPr lang="nl-NL" altLang="nl-NL" sz="1200" dirty="0"/>
          </a:p>
          <a:p>
            <a:pPr marL="85725" indent="-85725">
              <a:lnSpc>
                <a:spcPct val="90000"/>
              </a:lnSpc>
            </a:pPr>
            <a:r>
              <a:rPr lang="nl-NL" altLang="nl-NL" sz="1200" dirty="0"/>
              <a:t>Vraag 1 geeft beschrijvingen van pijn weer.</a:t>
            </a:r>
          </a:p>
          <a:p>
            <a:pPr marL="85725" indent="-85725">
              <a:lnSpc>
                <a:spcPct val="90000"/>
              </a:lnSpc>
            </a:pPr>
            <a:r>
              <a:rPr lang="nl-NL" altLang="nl-NL" sz="1200" dirty="0"/>
              <a:t>Vraag 2 geeft de associatie met paresthesie / </a:t>
            </a:r>
            <a:r>
              <a:rPr lang="nl-NL" altLang="nl-NL" sz="1200" dirty="0" err="1"/>
              <a:t>dysesthesie</a:t>
            </a:r>
            <a:endParaRPr lang="nl-NL" altLang="nl-NL" sz="1200" dirty="0"/>
          </a:p>
          <a:p>
            <a:pPr marL="85725" indent="-85725">
              <a:lnSpc>
                <a:spcPct val="90000"/>
              </a:lnSpc>
            </a:pPr>
            <a:endParaRPr lang="nl-NL" altLang="nl-NL" sz="1200" dirty="0"/>
          </a:p>
          <a:p>
            <a:pPr marL="85725" indent="-85725">
              <a:lnSpc>
                <a:spcPct val="90000"/>
              </a:lnSpc>
            </a:pPr>
            <a:r>
              <a:rPr lang="nl-NL" altLang="nl-NL" sz="1200" b="1" dirty="0"/>
              <a:t>Definities:</a:t>
            </a:r>
          </a:p>
          <a:p>
            <a:pPr marL="85725" indent="-85725">
              <a:lnSpc>
                <a:spcPct val="90000"/>
              </a:lnSpc>
            </a:pPr>
            <a:r>
              <a:rPr lang="nl-NL" altLang="nl-NL" sz="1200" dirty="0"/>
              <a:t>paresthesie = spontane en abnormale niet-pijnlijke sensatie</a:t>
            </a:r>
          </a:p>
          <a:p>
            <a:pPr marL="85725" indent="-85725">
              <a:lnSpc>
                <a:spcPct val="90000"/>
              </a:lnSpc>
            </a:pPr>
            <a:r>
              <a:rPr lang="nl-NL" altLang="nl-NL" sz="1200" dirty="0" err="1"/>
              <a:t>dysesthesie</a:t>
            </a:r>
            <a:r>
              <a:rPr lang="nl-NL" altLang="nl-NL" sz="1200" dirty="0"/>
              <a:t> = spontane of opgewekte onaangename en abnormale sensatie</a:t>
            </a:r>
          </a:p>
          <a:p>
            <a:endParaRPr lang="nl-NL" dirty="0"/>
          </a:p>
        </p:txBody>
      </p:sp>
      <p:sp>
        <p:nvSpPr>
          <p:cNvPr id="4" name="Tijdelijke aanduiding voor dianummer 3"/>
          <p:cNvSpPr>
            <a:spLocks noGrp="1"/>
          </p:cNvSpPr>
          <p:nvPr>
            <p:ph type="sldNum" sz="quarter" idx="5"/>
          </p:nvPr>
        </p:nvSpPr>
        <p:spPr/>
        <p:txBody>
          <a:bodyPr/>
          <a:lstStyle/>
          <a:p>
            <a:fld id="{B13CC4EF-5399-49E8-BE29-9AFDE8371940}" type="slidenum">
              <a:rPr lang="nl-NL" smtClean="0"/>
              <a:t>33</a:t>
            </a:fld>
            <a:endParaRPr lang="nl-NL"/>
          </a:p>
        </p:txBody>
      </p:sp>
    </p:spTree>
    <p:extLst>
      <p:ext uri="{BB962C8B-B14F-4D97-AF65-F5344CB8AC3E}">
        <p14:creationId xmlns:p14="http://schemas.microsoft.com/office/powerpoint/2010/main" val="956152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85725" indent="-85725"/>
            <a:r>
              <a:rPr lang="nl-NL" altLang="nl-NL" sz="1200" dirty="0"/>
              <a:t>Voor vraag 3 en 4 zal de arts een lichamelijk onderzoek dienen uit te voeren.</a:t>
            </a:r>
          </a:p>
          <a:p>
            <a:pPr marL="85725" indent="-85725"/>
            <a:r>
              <a:rPr lang="nl-NL" altLang="nl-NL" sz="1200" dirty="0"/>
              <a:t>De </a:t>
            </a:r>
            <a:r>
              <a:rPr lang="ja-JP" altLang="nl-NL" sz="1200" dirty="0">
                <a:latin typeface="Arial" panose="020B0604020202020204" pitchFamily="34" charset="0"/>
              </a:rPr>
              <a:t>‘</a:t>
            </a:r>
            <a:r>
              <a:rPr lang="nl-NL" altLang="ja-JP" sz="1200" dirty="0"/>
              <a:t>instrumenten</a:t>
            </a:r>
            <a:r>
              <a:rPr lang="ja-JP" altLang="nl-NL" sz="1200" dirty="0">
                <a:latin typeface="Arial" panose="020B0604020202020204" pitchFamily="34" charset="0"/>
              </a:rPr>
              <a:t>’</a:t>
            </a:r>
            <a:r>
              <a:rPr lang="nl-NL" altLang="ja-JP" sz="1200" dirty="0"/>
              <a:t> die hiervoor gebruikt worden, zijn:</a:t>
            </a:r>
          </a:p>
          <a:p>
            <a:pPr marL="85725" indent="-85725"/>
            <a:endParaRPr lang="nl-NL" altLang="nl-NL" sz="1200" dirty="0"/>
          </a:p>
          <a:p>
            <a:pPr marL="85725" indent="-85725"/>
            <a:r>
              <a:rPr lang="nl-NL" altLang="nl-NL" sz="1200" dirty="0"/>
              <a:t>Vraag 3 is om hypo-</a:t>
            </a:r>
            <a:r>
              <a:rPr lang="nl-NL" altLang="nl-NL" sz="1200" dirty="0" err="1"/>
              <a:t>esthesie</a:t>
            </a:r>
            <a:r>
              <a:rPr lang="nl-NL" altLang="nl-NL" sz="1200" dirty="0"/>
              <a:t> aan te tonen.</a:t>
            </a:r>
          </a:p>
          <a:p>
            <a:pPr marL="85725" indent="-85725"/>
            <a:r>
              <a:rPr lang="nl-NL" altLang="nl-NL" sz="1200" dirty="0"/>
              <a:t>Hypo-</a:t>
            </a:r>
            <a:r>
              <a:rPr lang="nl-NL" altLang="nl-NL" sz="1200" dirty="0" err="1"/>
              <a:t>esthesie</a:t>
            </a:r>
            <a:r>
              <a:rPr lang="nl-NL" altLang="nl-NL" sz="1200" dirty="0"/>
              <a:t> bij aanraking: Kwastje</a:t>
            </a:r>
          </a:p>
          <a:p>
            <a:pPr marL="85725" indent="-85725"/>
            <a:r>
              <a:rPr lang="nl-NL" altLang="nl-NL" sz="1200" dirty="0"/>
              <a:t>Hypo-</a:t>
            </a:r>
            <a:r>
              <a:rPr lang="nl-NL" altLang="nl-NL" sz="1200" dirty="0" err="1"/>
              <a:t>esthesie</a:t>
            </a:r>
            <a:r>
              <a:rPr lang="nl-NL" altLang="nl-NL" sz="1200" dirty="0"/>
              <a:t> bij prikken: Von Frey haar (</a:t>
            </a:r>
            <a:r>
              <a:rPr lang="nl-NL" altLang="nl-NL" sz="1200" dirty="0" err="1"/>
              <a:t>monofilament</a:t>
            </a:r>
            <a:r>
              <a:rPr lang="nl-NL" altLang="nl-NL" sz="1200" dirty="0"/>
              <a:t>)</a:t>
            </a:r>
          </a:p>
          <a:p>
            <a:pPr marL="85725" indent="-85725"/>
            <a:endParaRPr lang="nl-NL" altLang="nl-NL" sz="1200" dirty="0"/>
          </a:p>
          <a:p>
            <a:pPr marL="85725" indent="-85725"/>
            <a:r>
              <a:rPr lang="nl-NL" altLang="nl-NL" sz="1200" dirty="0"/>
              <a:t>Vraag 4 is om geëvoqueerde pijn te testen.</a:t>
            </a:r>
          </a:p>
          <a:p>
            <a:pPr marL="85725" indent="-85725"/>
            <a:r>
              <a:rPr lang="nl-NL" altLang="nl-NL" sz="1200" dirty="0"/>
              <a:t>Wrijven: Kwastje</a:t>
            </a:r>
          </a:p>
          <a:p>
            <a:pPr marL="85725" indent="-85725"/>
            <a:endParaRPr lang="nl-NL" altLang="nl-NL" sz="1200" dirty="0"/>
          </a:p>
          <a:p>
            <a:pPr marL="85725" indent="-85725">
              <a:lnSpc>
                <a:spcPct val="90000"/>
              </a:lnSpc>
            </a:pPr>
            <a:r>
              <a:rPr lang="nl-NL" altLang="nl-NL" sz="1200" dirty="0"/>
              <a:t>Een extra test die uitgevoerd kan worden, is de </a:t>
            </a:r>
            <a:r>
              <a:rPr lang="nl-NL" altLang="nl-NL" sz="1200" dirty="0" err="1"/>
              <a:t>allodynie</a:t>
            </a:r>
            <a:r>
              <a:rPr lang="nl-NL" altLang="nl-NL" sz="1200" dirty="0"/>
              <a:t> test.</a:t>
            </a:r>
          </a:p>
          <a:p>
            <a:pPr marL="85725" indent="-85725">
              <a:lnSpc>
                <a:spcPct val="90000"/>
              </a:lnSpc>
            </a:pPr>
            <a:r>
              <a:rPr lang="nl-NL" altLang="nl-NL" sz="1200" dirty="0"/>
              <a:t>Hiervoor worden een wattenbolletje, wattenstaafje, plastic prikker, kwastje en </a:t>
            </a:r>
            <a:r>
              <a:rPr lang="ja-JP" altLang="nl-NL" sz="1200" dirty="0">
                <a:latin typeface="Arial" panose="020B0604020202020204" pitchFamily="34" charset="0"/>
              </a:rPr>
              <a:t>‘</a:t>
            </a:r>
            <a:r>
              <a:rPr lang="nl-NL" altLang="ja-JP" sz="1200" dirty="0"/>
              <a:t>thermopen</a:t>
            </a:r>
            <a:r>
              <a:rPr lang="ja-JP" altLang="nl-NL" sz="1200" dirty="0">
                <a:latin typeface="Arial" panose="020B0604020202020204" pitchFamily="34" charset="0"/>
              </a:rPr>
              <a:t>’</a:t>
            </a:r>
            <a:r>
              <a:rPr lang="nl-NL" altLang="ja-JP" sz="1200" dirty="0"/>
              <a:t>  </a:t>
            </a:r>
          </a:p>
          <a:p>
            <a:pPr marL="85725" indent="-85725">
              <a:lnSpc>
                <a:spcPct val="90000"/>
              </a:lnSpc>
            </a:pPr>
            <a:r>
              <a:rPr lang="nl-NL" altLang="nl-NL" sz="1200" dirty="0"/>
              <a:t>gebruikt.</a:t>
            </a:r>
          </a:p>
          <a:p>
            <a:pPr marL="85725" indent="-85725">
              <a:lnSpc>
                <a:spcPct val="90000"/>
              </a:lnSpc>
            </a:pPr>
            <a:endParaRPr lang="nl-NL" altLang="nl-NL" sz="1200" dirty="0"/>
          </a:p>
          <a:p>
            <a:pPr marL="85725" indent="-85725">
              <a:lnSpc>
                <a:spcPct val="90000"/>
              </a:lnSpc>
            </a:pPr>
            <a:r>
              <a:rPr lang="nl-NL" altLang="nl-NL" sz="1200" b="1" dirty="0"/>
              <a:t>Definities:</a:t>
            </a:r>
          </a:p>
          <a:p>
            <a:pPr marL="85725" indent="-85725">
              <a:lnSpc>
                <a:spcPct val="90000"/>
              </a:lnSpc>
            </a:pPr>
            <a:r>
              <a:rPr lang="nl-NL" altLang="nl-NL" sz="1200" dirty="0"/>
              <a:t>hypo-</a:t>
            </a:r>
            <a:r>
              <a:rPr lang="nl-NL" altLang="nl-NL" sz="1200" dirty="0" err="1"/>
              <a:t>esthesie</a:t>
            </a:r>
            <a:r>
              <a:rPr lang="nl-NL" altLang="nl-NL" sz="1200" dirty="0"/>
              <a:t> = verminderde gevoeligheid (doof / dood gevoel)</a:t>
            </a:r>
          </a:p>
          <a:p>
            <a:pPr marL="85725" indent="-85725">
              <a:lnSpc>
                <a:spcPct val="90000"/>
              </a:lnSpc>
            </a:pPr>
            <a:r>
              <a:rPr lang="nl-NL" altLang="nl-NL" sz="1200" dirty="0" err="1"/>
              <a:t>allodynie</a:t>
            </a:r>
            <a:r>
              <a:rPr lang="nl-NL" altLang="nl-NL" sz="1200" dirty="0"/>
              <a:t> = pijnlijke prikkel op een normaal niet-pijnlijke prikkel</a:t>
            </a:r>
          </a:p>
          <a:p>
            <a:endParaRPr lang="nl-NL" dirty="0"/>
          </a:p>
        </p:txBody>
      </p:sp>
      <p:sp>
        <p:nvSpPr>
          <p:cNvPr id="4" name="Tijdelijke aanduiding voor dianummer 3"/>
          <p:cNvSpPr>
            <a:spLocks noGrp="1"/>
          </p:cNvSpPr>
          <p:nvPr>
            <p:ph type="sldNum" sz="quarter" idx="5"/>
          </p:nvPr>
        </p:nvSpPr>
        <p:spPr/>
        <p:txBody>
          <a:bodyPr/>
          <a:lstStyle/>
          <a:p>
            <a:fld id="{B13CC4EF-5399-49E8-BE29-9AFDE8371940}" type="slidenum">
              <a:rPr lang="nl-NL" smtClean="0"/>
              <a:t>34</a:t>
            </a:fld>
            <a:endParaRPr lang="nl-NL"/>
          </a:p>
        </p:txBody>
      </p:sp>
    </p:spTree>
    <p:extLst>
      <p:ext uri="{BB962C8B-B14F-4D97-AF65-F5344CB8AC3E}">
        <p14:creationId xmlns:p14="http://schemas.microsoft.com/office/powerpoint/2010/main" val="4189740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61950" lvl="1" indent="-182563">
              <a:lnSpc>
                <a:spcPct val="90000"/>
              </a:lnSpc>
              <a:buFontTx/>
              <a:buChar char="•"/>
            </a:pPr>
            <a:r>
              <a:rPr lang="en-GB" altLang="nl-NL" sz="900" dirty="0" err="1"/>
              <a:t>Deze</a:t>
            </a:r>
            <a:r>
              <a:rPr lang="en-GB" altLang="nl-NL" sz="900" dirty="0"/>
              <a:t> slide </a:t>
            </a:r>
            <a:r>
              <a:rPr lang="en-GB" altLang="nl-NL" sz="900" dirty="0" err="1"/>
              <a:t>laat</a:t>
            </a:r>
            <a:r>
              <a:rPr lang="en-GB" altLang="nl-NL" sz="900" dirty="0"/>
              <a:t> de </a:t>
            </a:r>
            <a:r>
              <a:rPr lang="en-GB" altLang="nl-NL" sz="900" dirty="0" err="1"/>
              <a:t>verschillende</a:t>
            </a:r>
            <a:r>
              <a:rPr lang="en-GB" altLang="nl-NL" sz="900" dirty="0"/>
              <a:t> </a:t>
            </a:r>
            <a:r>
              <a:rPr lang="en-GB" altLang="nl-NL" sz="900" dirty="0" err="1"/>
              <a:t>medicijngroepen</a:t>
            </a:r>
            <a:r>
              <a:rPr lang="en-GB" altLang="nl-NL" sz="900" dirty="0"/>
              <a:t> </a:t>
            </a:r>
            <a:r>
              <a:rPr lang="en-GB" altLang="nl-NL" sz="900" dirty="0" err="1"/>
              <a:t>zien</a:t>
            </a:r>
            <a:r>
              <a:rPr lang="en-GB" altLang="nl-NL" sz="900" dirty="0"/>
              <a:t> die </a:t>
            </a:r>
            <a:r>
              <a:rPr lang="en-GB" altLang="nl-NL" sz="900" dirty="0" err="1"/>
              <a:t>worden</a:t>
            </a:r>
            <a:r>
              <a:rPr lang="en-GB" altLang="nl-NL" sz="900" dirty="0"/>
              <a:t> </a:t>
            </a:r>
            <a:r>
              <a:rPr lang="en-GB" altLang="nl-NL" sz="900" dirty="0" err="1"/>
              <a:t>voorgeschreven</a:t>
            </a:r>
            <a:r>
              <a:rPr lang="en-GB" altLang="nl-NL" sz="900" dirty="0"/>
              <a:t> bij de </a:t>
            </a:r>
            <a:r>
              <a:rPr lang="en-GB" altLang="nl-NL" sz="900" dirty="0" err="1"/>
              <a:t>behandeling</a:t>
            </a:r>
            <a:r>
              <a:rPr lang="en-GB" altLang="nl-NL" sz="900" dirty="0"/>
              <a:t> van neuropathische </a:t>
            </a:r>
            <a:r>
              <a:rPr lang="en-GB" altLang="nl-NL" sz="900" dirty="0" err="1"/>
              <a:t>pijn</a:t>
            </a:r>
            <a:r>
              <a:rPr lang="en-GB" altLang="nl-NL" sz="900" dirty="0"/>
              <a:t>, </a:t>
            </a:r>
            <a:r>
              <a:rPr lang="en-GB" altLang="nl-NL" sz="900" dirty="0" err="1"/>
              <a:t>gebaseerd</a:t>
            </a:r>
            <a:r>
              <a:rPr lang="en-GB" altLang="nl-NL" sz="900" dirty="0"/>
              <a:t> op de </a:t>
            </a:r>
            <a:r>
              <a:rPr lang="en-GB" altLang="nl-NL" sz="900" dirty="0" err="1"/>
              <a:t>wereldwijde</a:t>
            </a:r>
            <a:r>
              <a:rPr lang="en-GB" altLang="nl-NL" sz="900" dirty="0"/>
              <a:t> data over </a:t>
            </a:r>
            <a:r>
              <a:rPr lang="en-GB" altLang="nl-NL" sz="900" dirty="0" err="1"/>
              <a:t>voorschrijfbeleid</a:t>
            </a:r>
            <a:r>
              <a:rPr lang="en-GB" altLang="nl-NL" sz="900" dirty="0"/>
              <a:t> van IMS health Inc., </a:t>
            </a:r>
            <a:r>
              <a:rPr lang="en-GB" altLang="nl-NL" sz="900" dirty="0" err="1"/>
              <a:t>een</a:t>
            </a:r>
            <a:r>
              <a:rPr lang="en-GB" altLang="nl-NL" sz="900" dirty="0"/>
              <a:t> provider van </a:t>
            </a:r>
            <a:r>
              <a:rPr lang="en-GB" altLang="nl-NL" sz="900" dirty="0" err="1"/>
              <a:t>goedgekeurde</a:t>
            </a:r>
            <a:r>
              <a:rPr lang="en-GB" altLang="nl-NL" sz="900" dirty="0"/>
              <a:t> </a:t>
            </a:r>
            <a:r>
              <a:rPr lang="en-GB" altLang="nl-NL" sz="900" dirty="0" err="1"/>
              <a:t>prescriptie</a:t>
            </a:r>
            <a:r>
              <a:rPr lang="en-GB" altLang="nl-NL" sz="900" dirty="0"/>
              <a:t> data </a:t>
            </a:r>
            <a:r>
              <a:rPr lang="en-GB" altLang="nl-NL" sz="900" dirty="0" err="1"/>
              <a:t>aan</a:t>
            </a:r>
            <a:r>
              <a:rPr lang="en-GB" altLang="nl-NL" sz="900" dirty="0"/>
              <a:t> de </a:t>
            </a:r>
            <a:r>
              <a:rPr lang="en-GB" altLang="nl-NL" sz="900" dirty="0" err="1"/>
              <a:t>farmaceutische</a:t>
            </a:r>
            <a:r>
              <a:rPr lang="en-GB" altLang="nl-NL" sz="900" dirty="0"/>
              <a:t> </a:t>
            </a:r>
            <a:r>
              <a:rPr lang="en-GB" altLang="nl-NL" sz="900" dirty="0" err="1"/>
              <a:t>industrie</a:t>
            </a:r>
            <a:r>
              <a:rPr lang="en-GB" altLang="nl-NL" sz="900" dirty="0"/>
              <a:t>.</a:t>
            </a:r>
            <a:endParaRPr lang="en-GB" altLang="nl-NL" sz="900" baseline="30000" dirty="0"/>
          </a:p>
          <a:p>
            <a:pPr marL="361950" lvl="1" indent="-182563">
              <a:lnSpc>
                <a:spcPct val="90000"/>
              </a:lnSpc>
              <a:buFontTx/>
              <a:buChar char="•"/>
            </a:pPr>
            <a:r>
              <a:rPr lang="en-GB" altLang="nl-NL" sz="900" dirty="0" err="1"/>
              <a:t>Deze</a:t>
            </a:r>
            <a:r>
              <a:rPr lang="en-GB" altLang="nl-NL" sz="900" dirty="0"/>
              <a:t> slide </a:t>
            </a:r>
            <a:r>
              <a:rPr lang="en-GB" altLang="nl-NL" sz="900" dirty="0" err="1"/>
              <a:t>laat</a:t>
            </a:r>
            <a:r>
              <a:rPr lang="en-GB" altLang="nl-NL" sz="900" dirty="0"/>
              <a:t> data </a:t>
            </a:r>
            <a:r>
              <a:rPr lang="en-GB" altLang="nl-NL" sz="900" dirty="0" err="1"/>
              <a:t>zien</a:t>
            </a:r>
            <a:r>
              <a:rPr lang="en-GB" altLang="nl-NL" sz="900" dirty="0"/>
              <a:t> </a:t>
            </a:r>
            <a:r>
              <a:rPr lang="en-GB" altLang="nl-NL" sz="900" dirty="0" err="1"/>
              <a:t>verzameld</a:t>
            </a:r>
            <a:r>
              <a:rPr lang="en-GB" altLang="nl-NL" sz="900" dirty="0"/>
              <a:t> in Q2, 2005 </a:t>
            </a:r>
            <a:r>
              <a:rPr lang="en-GB" altLang="nl-NL" sz="900" dirty="0" err="1"/>
              <a:t>toen</a:t>
            </a:r>
            <a:r>
              <a:rPr lang="en-GB" altLang="nl-NL" sz="900" dirty="0"/>
              <a:t> 120.1 </a:t>
            </a:r>
            <a:r>
              <a:rPr lang="en-GB" altLang="nl-NL" sz="900" dirty="0" err="1"/>
              <a:t>miljoen</a:t>
            </a:r>
            <a:r>
              <a:rPr lang="en-GB" altLang="nl-NL" sz="900" dirty="0"/>
              <a:t> </a:t>
            </a:r>
            <a:r>
              <a:rPr lang="en-GB" altLang="nl-NL" sz="900" dirty="0" err="1"/>
              <a:t>prescripties</a:t>
            </a:r>
            <a:r>
              <a:rPr lang="en-GB" altLang="nl-NL" sz="900" dirty="0"/>
              <a:t> </a:t>
            </a:r>
            <a:r>
              <a:rPr lang="en-GB" altLang="nl-NL" sz="900" dirty="0" err="1"/>
              <a:t>zijn</a:t>
            </a:r>
            <a:r>
              <a:rPr lang="en-GB" altLang="nl-NL" sz="900" dirty="0"/>
              <a:t> </a:t>
            </a:r>
            <a:r>
              <a:rPr lang="en-GB" altLang="nl-NL" sz="900" dirty="0" err="1"/>
              <a:t>uitgeschreven</a:t>
            </a:r>
            <a:r>
              <a:rPr lang="en-GB" altLang="nl-NL" sz="900" dirty="0"/>
              <a:t> </a:t>
            </a:r>
            <a:r>
              <a:rPr lang="en-GB" altLang="nl-NL" sz="900" dirty="0" err="1"/>
              <a:t>wereldwijd</a:t>
            </a:r>
            <a:r>
              <a:rPr lang="en-GB" altLang="nl-NL" sz="900" dirty="0"/>
              <a:t> </a:t>
            </a:r>
            <a:r>
              <a:rPr lang="en-GB" altLang="nl-NL" sz="900" dirty="0" err="1"/>
              <a:t>voor</a:t>
            </a:r>
            <a:r>
              <a:rPr lang="en-GB" altLang="nl-NL" sz="900" dirty="0"/>
              <a:t> </a:t>
            </a:r>
            <a:r>
              <a:rPr lang="en-GB" altLang="nl-NL" sz="900" dirty="0" err="1"/>
              <a:t>indicaties</a:t>
            </a:r>
            <a:r>
              <a:rPr lang="en-GB" altLang="nl-NL" sz="900" dirty="0"/>
              <a:t> met neuropathische </a:t>
            </a:r>
            <a:r>
              <a:rPr lang="en-GB" altLang="nl-NL" sz="900" dirty="0" err="1"/>
              <a:t>pijn</a:t>
            </a:r>
            <a:r>
              <a:rPr lang="en-GB" altLang="nl-NL" sz="900" dirty="0"/>
              <a:t> codes.</a:t>
            </a:r>
          </a:p>
          <a:p>
            <a:pPr marL="361950" lvl="1" indent="-182563">
              <a:lnSpc>
                <a:spcPct val="90000"/>
              </a:lnSpc>
              <a:buFontTx/>
              <a:buChar char="•"/>
            </a:pPr>
            <a:r>
              <a:rPr lang="en-GB" altLang="nl-NL" sz="900" dirty="0"/>
              <a:t>Het </a:t>
            </a:r>
            <a:r>
              <a:rPr lang="en-GB" altLang="nl-NL" sz="900" dirty="0" err="1"/>
              <a:t>grote</a:t>
            </a:r>
            <a:r>
              <a:rPr lang="en-GB" altLang="nl-NL" sz="900" dirty="0"/>
              <a:t> </a:t>
            </a:r>
            <a:r>
              <a:rPr lang="en-GB" altLang="nl-NL" sz="900" dirty="0" err="1"/>
              <a:t>verschil</a:t>
            </a:r>
            <a:r>
              <a:rPr lang="en-GB" altLang="nl-NL" sz="900" dirty="0"/>
              <a:t> in </a:t>
            </a:r>
            <a:r>
              <a:rPr lang="en-GB" altLang="nl-NL" sz="900" dirty="0" err="1"/>
              <a:t>medicatie</a:t>
            </a:r>
            <a:r>
              <a:rPr lang="en-GB" altLang="nl-NL" sz="900" dirty="0"/>
              <a:t> </a:t>
            </a:r>
            <a:r>
              <a:rPr lang="en-GB" altLang="nl-NL" sz="900" dirty="0" err="1"/>
              <a:t>voorgeschreven</a:t>
            </a:r>
            <a:r>
              <a:rPr lang="en-GB" altLang="nl-NL" sz="900" dirty="0"/>
              <a:t> bij neuropathische </a:t>
            </a:r>
            <a:r>
              <a:rPr lang="en-GB" altLang="nl-NL" sz="900" dirty="0" err="1"/>
              <a:t>pijn</a:t>
            </a:r>
            <a:r>
              <a:rPr lang="en-GB" altLang="nl-NL" sz="900" dirty="0"/>
              <a:t> </a:t>
            </a:r>
            <a:r>
              <a:rPr lang="en-GB" altLang="nl-NL" sz="900" dirty="0" err="1"/>
              <a:t>laat</a:t>
            </a:r>
            <a:r>
              <a:rPr lang="en-GB" altLang="nl-NL" sz="900" dirty="0"/>
              <a:t> </a:t>
            </a:r>
            <a:r>
              <a:rPr lang="en-GB" altLang="nl-NL" sz="900" dirty="0" err="1"/>
              <a:t>zien</a:t>
            </a:r>
            <a:r>
              <a:rPr lang="en-GB" altLang="nl-NL" sz="900" dirty="0"/>
              <a:t> </a:t>
            </a:r>
            <a:r>
              <a:rPr lang="en-GB" altLang="nl-NL" sz="900" dirty="0" err="1"/>
              <a:t>dat</a:t>
            </a:r>
            <a:r>
              <a:rPr lang="en-GB" altLang="nl-NL" sz="900" dirty="0"/>
              <a:t> </a:t>
            </a:r>
            <a:r>
              <a:rPr lang="en-GB" altLang="nl-NL" sz="900" dirty="0" err="1"/>
              <a:t>er</a:t>
            </a:r>
            <a:r>
              <a:rPr lang="en-GB" altLang="nl-NL" sz="900" dirty="0"/>
              <a:t> </a:t>
            </a:r>
            <a:r>
              <a:rPr lang="en-GB" altLang="nl-NL" sz="900" dirty="0" err="1"/>
              <a:t>nog</a:t>
            </a:r>
            <a:r>
              <a:rPr lang="en-GB" altLang="nl-NL" sz="900" dirty="0"/>
              <a:t> maar </a:t>
            </a:r>
            <a:r>
              <a:rPr lang="en-GB" altLang="nl-NL" sz="900" dirty="0" err="1"/>
              <a:t>weinig</a:t>
            </a:r>
            <a:r>
              <a:rPr lang="en-GB" altLang="nl-NL" sz="900" dirty="0"/>
              <a:t> consensus is over wat de </a:t>
            </a:r>
            <a:r>
              <a:rPr lang="en-GB" altLang="nl-NL" sz="900" dirty="0" err="1"/>
              <a:t>meest</a:t>
            </a:r>
            <a:r>
              <a:rPr lang="en-GB" altLang="nl-NL" sz="900" dirty="0"/>
              <a:t> </a:t>
            </a:r>
            <a:r>
              <a:rPr lang="en-GB" altLang="nl-NL" sz="900" dirty="0" err="1"/>
              <a:t>optimale</a:t>
            </a:r>
            <a:r>
              <a:rPr lang="en-GB" altLang="nl-NL" sz="900" dirty="0"/>
              <a:t> </a:t>
            </a:r>
            <a:r>
              <a:rPr lang="en-GB" altLang="nl-NL" sz="900" dirty="0" err="1"/>
              <a:t>behandeling</a:t>
            </a:r>
            <a:r>
              <a:rPr lang="en-GB" altLang="nl-NL" sz="900" dirty="0"/>
              <a:t> is </a:t>
            </a:r>
            <a:r>
              <a:rPr lang="en-GB" altLang="nl-NL" sz="900" dirty="0" err="1"/>
              <a:t>voor</a:t>
            </a:r>
            <a:r>
              <a:rPr lang="en-GB" altLang="nl-NL" sz="900" dirty="0"/>
              <a:t> neuropathische </a:t>
            </a:r>
            <a:r>
              <a:rPr lang="en-GB" altLang="nl-NL" sz="900" dirty="0" err="1"/>
              <a:t>pijn</a:t>
            </a:r>
            <a:r>
              <a:rPr lang="en-GB" altLang="nl-NL" sz="900" dirty="0"/>
              <a:t> en </a:t>
            </a:r>
            <a:r>
              <a:rPr lang="en-GB" altLang="nl-NL" sz="900" dirty="0" err="1"/>
              <a:t>dit</a:t>
            </a:r>
            <a:r>
              <a:rPr lang="en-GB" altLang="nl-NL" sz="900" dirty="0"/>
              <a:t> </a:t>
            </a:r>
            <a:r>
              <a:rPr lang="en-GB" altLang="nl-NL" sz="900" dirty="0" err="1"/>
              <a:t>verschil</a:t>
            </a:r>
            <a:r>
              <a:rPr lang="en-GB" altLang="nl-NL" sz="900" dirty="0"/>
              <a:t> is </a:t>
            </a:r>
            <a:r>
              <a:rPr lang="en-GB" altLang="nl-NL" sz="900" dirty="0" err="1"/>
              <a:t>wereldwijd</a:t>
            </a:r>
            <a:r>
              <a:rPr lang="en-GB" altLang="nl-NL" sz="900" dirty="0"/>
              <a:t> erg </a:t>
            </a:r>
            <a:r>
              <a:rPr lang="en-GB" altLang="nl-NL" sz="900" dirty="0" err="1"/>
              <a:t>groot</a:t>
            </a:r>
            <a:r>
              <a:rPr lang="en-GB" altLang="nl-NL" sz="900" dirty="0"/>
              <a:t>.</a:t>
            </a:r>
            <a:endParaRPr lang="en-GB" altLang="nl-NL" sz="900" baseline="30000" dirty="0"/>
          </a:p>
          <a:p>
            <a:pPr marL="361950" lvl="1" indent="-182563">
              <a:lnSpc>
                <a:spcPct val="90000"/>
              </a:lnSpc>
              <a:buFontTx/>
              <a:buChar char="•"/>
            </a:pPr>
            <a:r>
              <a:rPr lang="en-GB" altLang="nl-NL" sz="900" dirty="0"/>
              <a:t>NSAIDs en </a:t>
            </a:r>
            <a:r>
              <a:rPr lang="en-GB" altLang="nl-NL" sz="900" dirty="0" err="1"/>
              <a:t>niet-narcotische</a:t>
            </a:r>
            <a:r>
              <a:rPr lang="en-GB" altLang="nl-NL" sz="900" dirty="0"/>
              <a:t> </a:t>
            </a:r>
            <a:r>
              <a:rPr lang="en-GB" altLang="nl-NL" sz="900" dirty="0" err="1"/>
              <a:t>analgesica</a:t>
            </a:r>
            <a:r>
              <a:rPr lang="en-GB" altLang="nl-NL" sz="900" dirty="0"/>
              <a:t> </a:t>
            </a:r>
            <a:r>
              <a:rPr lang="en-GB" altLang="nl-NL" sz="900" dirty="0" err="1"/>
              <a:t>zijn</a:t>
            </a:r>
            <a:r>
              <a:rPr lang="en-GB" altLang="nl-NL" sz="900" dirty="0"/>
              <a:t> de </a:t>
            </a:r>
            <a:r>
              <a:rPr lang="en-GB" altLang="nl-NL" sz="900" dirty="0" err="1"/>
              <a:t>meest</a:t>
            </a:r>
            <a:r>
              <a:rPr lang="en-GB" altLang="nl-NL" sz="900" dirty="0"/>
              <a:t> </a:t>
            </a:r>
            <a:r>
              <a:rPr lang="en-GB" altLang="nl-NL" sz="900" dirty="0" err="1"/>
              <a:t>voorgeschreven</a:t>
            </a:r>
            <a:r>
              <a:rPr lang="en-GB" altLang="nl-NL" sz="900" dirty="0"/>
              <a:t> </a:t>
            </a:r>
            <a:r>
              <a:rPr lang="en-GB" altLang="nl-NL" sz="900" dirty="0" err="1"/>
              <a:t>middelen</a:t>
            </a:r>
            <a:r>
              <a:rPr lang="en-GB" altLang="nl-NL" sz="900" dirty="0"/>
              <a:t> </a:t>
            </a:r>
            <a:r>
              <a:rPr lang="en-GB" altLang="nl-NL" sz="900" dirty="0" err="1"/>
              <a:t>voor</a:t>
            </a:r>
            <a:r>
              <a:rPr lang="en-GB" altLang="nl-NL" sz="900" dirty="0"/>
              <a:t> neuropathische </a:t>
            </a:r>
            <a:r>
              <a:rPr lang="en-GB" altLang="nl-NL" sz="900" dirty="0" err="1"/>
              <a:t>pijn</a:t>
            </a:r>
            <a:r>
              <a:rPr lang="en-GB" altLang="nl-NL" sz="900" dirty="0"/>
              <a:t> (42.2% en 21.6%). Het </a:t>
            </a:r>
            <a:r>
              <a:rPr lang="en-GB" altLang="nl-NL" sz="900" dirty="0" err="1"/>
              <a:t>hoge</a:t>
            </a:r>
            <a:r>
              <a:rPr lang="en-GB" altLang="nl-NL" sz="900" dirty="0"/>
              <a:t> </a:t>
            </a:r>
            <a:r>
              <a:rPr lang="en-GB" altLang="nl-NL" sz="900" dirty="0" err="1"/>
              <a:t>aantal</a:t>
            </a:r>
            <a:r>
              <a:rPr lang="en-GB" altLang="nl-NL" sz="900" dirty="0"/>
              <a:t> NSAIDs </a:t>
            </a:r>
            <a:r>
              <a:rPr lang="en-GB" altLang="nl-NL" sz="900" dirty="0" err="1"/>
              <a:t>prescripties</a:t>
            </a:r>
            <a:r>
              <a:rPr lang="en-GB" altLang="nl-NL" sz="900" dirty="0"/>
              <a:t> in </a:t>
            </a:r>
            <a:r>
              <a:rPr lang="en-GB" altLang="nl-NL" sz="900" dirty="0" err="1"/>
              <a:t>deze</a:t>
            </a:r>
            <a:r>
              <a:rPr lang="en-GB" altLang="nl-NL" sz="900" dirty="0"/>
              <a:t> database </a:t>
            </a:r>
            <a:r>
              <a:rPr lang="en-GB" altLang="nl-NL" sz="900" dirty="0" err="1"/>
              <a:t>laten</a:t>
            </a:r>
            <a:r>
              <a:rPr lang="en-GB" altLang="nl-NL" sz="900" dirty="0"/>
              <a:t> </a:t>
            </a:r>
            <a:r>
              <a:rPr lang="en-GB" altLang="nl-NL" sz="900" dirty="0" err="1"/>
              <a:t>zeer</a:t>
            </a:r>
            <a:r>
              <a:rPr lang="en-GB" altLang="nl-NL" sz="900" dirty="0"/>
              <a:t> </a:t>
            </a:r>
            <a:r>
              <a:rPr lang="en-GB" altLang="nl-NL" sz="900" dirty="0" err="1"/>
              <a:t>waarschijnlijk</a:t>
            </a:r>
            <a:r>
              <a:rPr lang="en-GB" altLang="nl-NL" sz="900" dirty="0"/>
              <a:t> de </a:t>
            </a:r>
            <a:r>
              <a:rPr lang="en-GB" altLang="nl-NL" sz="900" dirty="0" err="1"/>
              <a:t>traditionele</a:t>
            </a:r>
            <a:r>
              <a:rPr lang="en-GB" altLang="nl-NL" sz="900" dirty="0"/>
              <a:t> </a:t>
            </a:r>
            <a:r>
              <a:rPr lang="en-GB" altLang="nl-NL" sz="900" dirty="0" err="1"/>
              <a:t>aanpak</a:t>
            </a:r>
            <a:r>
              <a:rPr lang="en-GB" altLang="nl-NL" sz="900" dirty="0"/>
              <a:t> </a:t>
            </a:r>
            <a:r>
              <a:rPr lang="en-GB" altLang="nl-NL" sz="900" dirty="0" err="1"/>
              <a:t>zien</a:t>
            </a:r>
            <a:r>
              <a:rPr lang="en-GB" altLang="nl-NL" sz="900" dirty="0"/>
              <a:t> van nociceptieve </a:t>
            </a:r>
            <a:r>
              <a:rPr lang="en-GB" altLang="nl-NL" sz="900" dirty="0" err="1"/>
              <a:t>chronische</a:t>
            </a:r>
            <a:r>
              <a:rPr lang="en-GB" altLang="nl-NL" sz="900" dirty="0"/>
              <a:t> </a:t>
            </a:r>
            <a:r>
              <a:rPr lang="en-GB" altLang="nl-NL" sz="900" dirty="0" err="1"/>
              <a:t>pijn</a:t>
            </a:r>
            <a:r>
              <a:rPr lang="en-GB" altLang="nl-NL" sz="900" dirty="0"/>
              <a:t>, </a:t>
            </a:r>
            <a:r>
              <a:rPr lang="en-GB" altLang="nl-NL" sz="900" b="1" dirty="0" err="1"/>
              <a:t>ondanks</a:t>
            </a:r>
            <a:r>
              <a:rPr lang="en-GB" altLang="nl-NL" sz="900" b="1" dirty="0"/>
              <a:t> </a:t>
            </a:r>
            <a:r>
              <a:rPr lang="en-GB" altLang="nl-NL" sz="900" b="1" dirty="0" err="1"/>
              <a:t>dat</a:t>
            </a:r>
            <a:r>
              <a:rPr lang="en-GB" altLang="nl-NL" sz="900" b="1" dirty="0"/>
              <a:t> </a:t>
            </a:r>
            <a:r>
              <a:rPr lang="en-GB" altLang="nl-NL" sz="900" b="1" dirty="0" err="1"/>
              <a:t>er</a:t>
            </a:r>
            <a:r>
              <a:rPr lang="en-GB" altLang="nl-NL" sz="900" b="1" dirty="0"/>
              <a:t> </a:t>
            </a:r>
            <a:r>
              <a:rPr lang="en-GB" altLang="nl-NL" sz="900" b="1" dirty="0" err="1"/>
              <a:t>geen</a:t>
            </a:r>
            <a:r>
              <a:rPr lang="en-GB" altLang="nl-NL" sz="900" b="1" dirty="0"/>
              <a:t> </a:t>
            </a:r>
            <a:r>
              <a:rPr lang="en-GB" altLang="nl-NL" sz="900" b="1" dirty="0" err="1"/>
              <a:t>sluitend</a:t>
            </a:r>
            <a:r>
              <a:rPr lang="en-GB" altLang="nl-NL" sz="900" b="1" dirty="0"/>
              <a:t> </a:t>
            </a:r>
            <a:r>
              <a:rPr lang="en-GB" altLang="nl-NL" sz="900" b="1" dirty="0" err="1"/>
              <a:t>bewijs</a:t>
            </a:r>
            <a:r>
              <a:rPr lang="en-GB" altLang="nl-NL" sz="900" b="1" dirty="0"/>
              <a:t> is </a:t>
            </a:r>
            <a:r>
              <a:rPr lang="en-GB" altLang="nl-NL" sz="900" b="1" dirty="0" err="1"/>
              <a:t>voor</a:t>
            </a:r>
            <a:r>
              <a:rPr lang="en-GB" altLang="nl-NL" sz="900" b="1" dirty="0"/>
              <a:t> de </a:t>
            </a:r>
            <a:r>
              <a:rPr lang="en-GB" altLang="nl-NL" sz="900" b="1" dirty="0" err="1"/>
              <a:t>effecitiviteit</a:t>
            </a:r>
            <a:r>
              <a:rPr lang="en-GB" altLang="nl-NL" sz="900" b="1" dirty="0"/>
              <a:t> van NSAIDs bij neuropathische </a:t>
            </a:r>
            <a:r>
              <a:rPr lang="en-GB" altLang="nl-NL" sz="900" b="1" dirty="0" err="1"/>
              <a:t>pijn</a:t>
            </a:r>
            <a:r>
              <a:rPr lang="en-GB" altLang="nl-NL" sz="900" b="1" dirty="0"/>
              <a:t>. </a:t>
            </a:r>
          </a:p>
          <a:p>
            <a:pPr marL="361950" lvl="1" indent="-182563">
              <a:lnSpc>
                <a:spcPct val="90000"/>
              </a:lnSpc>
              <a:buFontTx/>
              <a:buChar char="•"/>
            </a:pPr>
            <a:r>
              <a:rPr lang="en-GB" altLang="nl-NL" sz="900" dirty="0"/>
              <a:t>Anti-</a:t>
            </a:r>
            <a:r>
              <a:rPr lang="en-GB" altLang="nl-NL" sz="900" dirty="0" err="1"/>
              <a:t>depressiva</a:t>
            </a:r>
            <a:r>
              <a:rPr lang="en-GB" altLang="nl-NL" sz="900" dirty="0"/>
              <a:t> en anti-</a:t>
            </a:r>
            <a:r>
              <a:rPr lang="en-GB" altLang="nl-NL" sz="900" dirty="0" err="1"/>
              <a:t>convulsiva</a:t>
            </a:r>
            <a:r>
              <a:rPr lang="en-GB" altLang="nl-NL" sz="900" dirty="0"/>
              <a:t> </a:t>
            </a:r>
            <a:r>
              <a:rPr lang="en-GB" altLang="nl-NL" sz="900" dirty="0" err="1"/>
              <a:t>hebben</a:t>
            </a:r>
            <a:r>
              <a:rPr lang="en-GB" altLang="nl-NL" sz="900" dirty="0"/>
              <a:t> de </a:t>
            </a:r>
            <a:r>
              <a:rPr lang="en-GB" altLang="nl-NL" sz="900" dirty="0" err="1"/>
              <a:t>beste</a:t>
            </a:r>
            <a:r>
              <a:rPr lang="en-GB" altLang="nl-NL" sz="900" dirty="0"/>
              <a:t> </a:t>
            </a:r>
            <a:r>
              <a:rPr lang="en-GB" altLang="nl-NL" sz="900" dirty="0" err="1"/>
              <a:t>onderbouwing</a:t>
            </a:r>
            <a:r>
              <a:rPr lang="en-GB" altLang="nl-NL" sz="900" dirty="0"/>
              <a:t> </a:t>
            </a:r>
            <a:r>
              <a:rPr lang="en-GB" altLang="nl-NL" sz="900" dirty="0" err="1"/>
              <a:t>voor</a:t>
            </a:r>
            <a:r>
              <a:rPr lang="en-GB" altLang="nl-NL" sz="900" dirty="0"/>
              <a:t> </a:t>
            </a:r>
            <a:r>
              <a:rPr lang="en-GB" altLang="nl-NL" sz="900" dirty="0" err="1"/>
              <a:t>effectiviteit</a:t>
            </a:r>
            <a:r>
              <a:rPr lang="en-GB" altLang="nl-NL" sz="900" dirty="0"/>
              <a:t> bij de </a:t>
            </a:r>
            <a:r>
              <a:rPr lang="en-GB" altLang="nl-NL" sz="900" dirty="0" err="1"/>
              <a:t>behandeling</a:t>
            </a:r>
            <a:r>
              <a:rPr lang="en-GB" altLang="nl-NL" sz="900" dirty="0"/>
              <a:t> van </a:t>
            </a:r>
            <a:r>
              <a:rPr lang="en-GB" altLang="nl-NL" sz="900" dirty="0" err="1"/>
              <a:t>neuropatische</a:t>
            </a:r>
            <a:r>
              <a:rPr lang="en-GB" altLang="nl-NL" sz="900" dirty="0"/>
              <a:t> </a:t>
            </a:r>
            <a:r>
              <a:rPr lang="en-GB" altLang="nl-NL" sz="900" dirty="0" err="1"/>
              <a:t>pijn</a:t>
            </a:r>
            <a:r>
              <a:rPr lang="en-GB" altLang="nl-NL" sz="900" dirty="0"/>
              <a:t>.</a:t>
            </a:r>
          </a:p>
          <a:p>
            <a:pPr marL="361950" lvl="1" indent="-182563">
              <a:lnSpc>
                <a:spcPct val="90000"/>
              </a:lnSpc>
              <a:buFontTx/>
              <a:buChar char="•"/>
            </a:pPr>
            <a:r>
              <a:rPr lang="en-GB" altLang="nl-NL" sz="900" dirty="0" err="1"/>
              <a:t>Paradoxaal</a:t>
            </a:r>
            <a:r>
              <a:rPr lang="en-GB" altLang="nl-NL" sz="900" dirty="0"/>
              <a:t>, </a:t>
            </a:r>
            <a:r>
              <a:rPr lang="en-GB" altLang="nl-NL" sz="900" dirty="0" err="1"/>
              <a:t>deze</a:t>
            </a:r>
            <a:r>
              <a:rPr lang="en-GB" altLang="nl-NL" sz="900" dirty="0"/>
              <a:t> data </a:t>
            </a:r>
            <a:r>
              <a:rPr lang="en-GB" altLang="nl-NL" sz="900" dirty="0" err="1"/>
              <a:t>laten</a:t>
            </a:r>
            <a:r>
              <a:rPr lang="en-GB" altLang="nl-NL" sz="900" dirty="0"/>
              <a:t> </a:t>
            </a:r>
            <a:r>
              <a:rPr lang="en-GB" altLang="nl-NL" sz="900" dirty="0" err="1"/>
              <a:t>zien</a:t>
            </a:r>
            <a:r>
              <a:rPr lang="en-GB" altLang="nl-NL" sz="900" dirty="0"/>
              <a:t> </a:t>
            </a:r>
            <a:r>
              <a:rPr lang="en-GB" altLang="nl-NL" sz="900" dirty="0" err="1"/>
              <a:t>dat</a:t>
            </a:r>
            <a:r>
              <a:rPr lang="en-GB" altLang="nl-NL" sz="900" dirty="0"/>
              <a:t> </a:t>
            </a:r>
            <a:r>
              <a:rPr lang="en-GB" altLang="nl-NL" sz="900" dirty="0" err="1"/>
              <a:t>slechts</a:t>
            </a:r>
            <a:r>
              <a:rPr lang="en-GB" altLang="nl-NL" sz="900" dirty="0"/>
              <a:t> </a:t>
            </a:r>
            <a:r>
              <a:rPr lang="en-GB" altLang="nl-NL" sz="900" dirty="0" err="1"/>
              <a:t>een</a:t>
            </a:r>
            <a:r>
              <a:rPr lang="en-GB" altLang="nl-NL" sz="900" dirty="0"/>
              <a:t> </a:t>
            </a:r>
            <a:r>
              <a:rPr lang="en-GB" altLang="nl-NL" sz="900" dirty="0" err="1"/>
              <a:t>kleine</a:t>
            </a:r>
            <a:r>
              <a:rPr lang="en-GB" altLang="nl-NL" sz="900" dirty="0"/>
              <a:t> </a:t>
            </a:r>
            <a:r>
              <a:rPr lang="en-GB" altLang="nl-NL" sz="900" dirty="0" err="1"/>
              <a:t>groep</a:t>
            </a:r>
            <a:r>
              <a:rPr lang="en-GB" altLang="nl-NL" sz="900" dirty="0"/>
              <a:t> </a:t>
            </a:r>
            <a:r>
              <a:rPr lang="en-GB" altLang="nl-NL" sz="900" dirty="0" err="1"/>
              <a:t>patiënten</a:t>
            </a:r>
            <a:r>
              <a:rPr lang="en-GB" altLang="nl-NL" sz="900" dirty="0"/>
              <a:t> </a:t>
            </a:r>
            <a:r>
              <a:rPr lang="en-GB" altLang="nl-NL" sz="900" dirty="0" err="1"/>
              <a:t>deze</a:t>
            </a:r>
            <a:r>
              <a:rPr lang="en-GB" altLang="nl-NL" sz="900" dirty="0"/>
              <a:t> </a:t>
            </a:r>
            <a:r>
              <a:rPr lang="en-GB" altLang="nl-NL" sz="900" dirty="0" err="1"/>
              <a:t>middelen</a:t>
            </a:r>
            <a:r>
              <a:rPr lang="en-GB" altLang="nl-NL" sz="900" dirty="0"/>
              <a:t> </a:t>
            </a:r>
            <a:r>
              <a:rPr lang="en-GB" altLang="nl-NL" sz="900" dirty="0" err="1"/>
              <a:t>voorgeschreven</a:t>
            </a:r>
            <a:r>
              <a:rPr lang="en-GB" altLang="nl-NL" sz="900" dirty="0"/>
              <a:t> </a:t>
            </a:r>
            <a:r>
              <a:rPr lang="en-GB" altLang="nl-NL" sz="900" dirty="0" err="1"/>
              <a:t>krijgen</a:t>
            </a:r>
            <a:r>
              <a:rPr lang="en-GB" altLang="nl-NL" sz="900" dirty="0"/>
              <a:t> (anti-</a:t>
            </a:r>
            <a:r>
              <a:rPr lang="en-GB" altLang="nl-NL" sz="900" dirty="0" err="1"/>
              <a:t>depressiva</a:t>
            </a:r>
            <a:r>
              <a:rPr lang="en-GB" altLang="nl-NL" sz="900" dirty="0"/>
              <a:t>, 4.6% versus anti-</a:t>
            </a:r>
            <a:r>
              <a:rPr lang="en-GB" altLang="nl-NL" sz="900" dirty="0" err="1"/>
              <a:t>convulsiva</a:t>
            </a:r>
            <a:r>
              <a:rPr lang="en-GB" altLang="nl-NL" sz="900" dirty="0"/>
              <a:t>, 12.1%). </a:t>
            </a:r>
          </a:p>
          <a:p>
            <a:pPr>
              <a:lnSpc>
                <a:spcPct val="90000"/>
              </a:lnSpc>
              <a:buFontTx/>
              <a:buChar char="•"/>
            </a:pPr>
            <a:endParaRPr lang="en-GB" altLang="nl-NL" sz="900" dirty="0"/>
          </a:p>
          <a:p>
            <a:pPr>
              <a:lnSpc>
                <a:spcPct val="110000"/>
              </a:lnSpc>
              <a:buFontTx/>
              <a:buChar char="•"/>
            </a:pPr>
            <a:endParaRPr lang="en-GB" altLang="nl-NL" sz="800" dirty="0"/>
          </a:p>
          <a:p>
            <a:pPr>
              <a:lnSpc>
                <a:spcPct val="110000"/>
              </a:lnSpc>
            </a:pPr>
            <a:endParaRPr lang="en-GB" altLang="nl-NL" sz="800" dirty="0"/>
          </a:p>
          <a:p>
            <a:pPr>
              <a:lnSpc>
                <a:spcPct val="110000"/>
              </a:lnSpc>
            </a:pPr>
            <a:r>
              <a:rPr lang="en-GB" altLang="nl-NL" sz="700" dirty="0" err="1"/>
              <a:t>Naar</a:t>
            </a:r>
            <a:r>
              <a:rPr lang="en-GB" altLang="nl-NL" sz="700" dirty="0"/>
              <a:t>: IMS data Q2, 2005</a:t>
            </a:r>
          </a:p>
          <a:p>
            <a:endParaRPr lang="nl-NL" dirty="0"/>
          </a:p>
        </p:txBody>
      </p:sp>
      <p:sp>
        <p:nvSpPr>
          <p:cNvPr id="4" name="Tijdelijke aanduiding voor dianummer 3"/>
          <p:cNvSpPr>
            <a:spLocks noGrp="1"/>
          </p:cNvSpPr>
          <p:nvPr>
            <p:ph type="sldNum" sz="quarter" idx="5"/>
          </p:nvPr>
        </p:nvSpPr>
        <p:spPr/>
        <p:txBody>
          <a:bodyPr/>
          <a:lstStyle/>
          <a:p>
            <a:fld id="{B13CC4EF-5399-49E8-BE29-9AFDE8371940}" type="slidenum">
              <a:rPr lang="nl-NL" smtClean="0"/>
              <a:t>37</a:t>
            </a:fld>
            <a:endParaRPr lang="nl-NL"/>
          </a:p>
        </p:txBody>
      </p:sp>
    </p:spTree>
    <p:extLst>
      <p:ext uri="{BB962C8B-B14F-4D97-AF65-F5344CB8AC3E}">
        <p14:creationId xmlns:p14="http://schemas.microsoft.com/office/powerpoint/2010/main" val="1964915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dirty="0"/>
              <a:t>Effect van juiste manier van toepassing van de WHO ladder</a:t>
            </a:r>
          </a:p>
          <a:p>
            <a:endParaRPr lang="nl-NL" dirty="0"/>
          </a:p>
        </p:txBody>
      </p:sp>
      <p:sp>
        <p:nvSpPr>
          <p:cNvPr id="4" name="Tijdelijke aanduiding voor dianummer 3"/>
          <p:cNvSpPr>
            <a:spLocks noGrp="1"/>
          </p:cNvSpPr>
          <p:nvPr>
            <p:ph type="sldNum" sz="quarter" idx="5"/>
          </p:nvPr>
        </p:nvSpPr>
        <p:spPr/>
        <p:txBody>
          <a:bodyPr/>
          <a:lstStyle/>
          <a:p>
            <a:fld id="{B13CC4EF-5399-49E8-BE29-9AFDE8371940}" type="slidenum">
              <a:rPr lang="nl-NL" smtClean="0"/>
              <a:t>42</a:t>
            </a:fld>
            <a:endParaRPr lang="nl-NL"/>
          </a:p>
        </p:txBody>
      </p:sp>
    </p:spTree>
    <p:extLst>
      <p:ext uri="{BB962C8B-B14F-4D97-AF65-F5344CB8AC3E}">
        <p14:creationId xmlns:p14="http://schemas.microsoft.com/office/powerpoint/2010/main" val="4166102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ct val="0"/>
              </a:spcBef>
            </a:pPr>
            <a:r>
              <a:rPr lang="en-US" altLang="nl-NL" dirty="0"/>
              <a:t>Wat </a:t>
            </a:r>
            <a:r>
              <a:rPr lang="en-US" altLang="nl-NL" dirty="0" err="1"/>
              <a:t>zou</a:t>
            </a:r>
            <a:r>
              <a:rPr lang="en-US" altLang="nl-NL" dirty="0"/>
              <a:t> de </a:t>
            </a:r>
            <a:r>
              <a:rPr lang="en-US" altLang="nl-NL" dirty="0" err="1"/>
              <a:t>zaal</a:t>
            </a:r>
            <a:r>
              <a:rPr lang="en-US" altLang="nl-NL" dirty="0"/>
              <a:t> </a:t>
            </a:r>
            <a:r>
              <a:rPr lang="en-US" altLang="nl-NL" dirty="0" err="1"/>
              <a:t>meer</a:t>
            </a:r>
            <a:r>
              <a:rPr lang="en-US" altLang="nl-NL" dirty="0"/>
              <a:t> </a:t>
            </a:r>
            <a:r>
              <a:rPr lang="en-US" altLang="nl-NL" dirty="0" err="1"/>
              <a:t>willen</a:t>
            </a:r>
            <a:r>
              <a:rPr lang="en-US" altLang="nl-NL" dirty="0"/>
              <a:t> </a:t>
            </a:r>
            <a:r>
              <a:rPr lang="en-US" altLang="nl-NL" dirty="0" err="1"/>
              <a:t>weten</a:t>
            </a:r>
            <a:r>
              <a:rPr lang="en-US" altLang="nl-NL" dirty="0"/>
              <a:t>?</a:t>
            </a:r>
          </a:p>
          <a:p>
            <a:pPr eaLnBrk="1" hangingPunct="1">
              <a:spcBef>
                <a:spcPct val="0"/>
              </a:spcBef>
            </a:pPr>
            <a:endParaRPr lang="en-US" altLang="nl-NL" dirty="0"/>
          </a:p>
          <a:p>
            <a:pPr eaLnBrk="1" hangingPunct="1">
              <a:spcBef>
                <a:spcPct val="0"/>
              </a:spcBef>
            </a:pPr>
            <a:r>
              <a:rPr lang="en-US" altLang="nl-NL" dirty="0" err="1"/>
              <a:t>Gevraagd</a:t>
            </a:r>
            <a:r>
              <a:rPr lang="en-US" altLang="nl-NL" dirty="0"/>
              <a:t> </a:t>
            </a:r>
            <a:r>
              <a:rPr lang="en-US" altLang="nl-NL" dirty="0" err="1"/>
              <a:t>dient</a:t>
            </a:r>
            <a:r>
              <a:rPr lang="en-US" altLang="nl-NL" dirty="0"/>
              <a:t> </a:t>
            </a:r>
            <a:r>
              <a:rPr lang="en-US" altLang="nl-NL" dirty="0" err="1"/>
              <a:t>te</a:t>
            </a:r>
            <a:r>
              <a:rPr lang="en-US" altLang="nl-NL" dirty="0"/>
              <a:t> </a:t>
            </a:r>
            <a:r>
              <a:rPr lang="en-US" altLang="nl-NL" dirty="0" err="1"/>
              <a:t>worden</a:t>
            </a:r>
            <a:r>
              <a:rPr lang="en-US" altLang="nl-NL" dirty="0"/>
              <a:t> </a:t>
            </a:r>
            <a:r>
              <a:rPr lang="en-US" altLang="nl-NL" dirty="0" err="1"/>
              <a:t>naar</a:t>
            </a:r>
            <a:r>
              <a:rPr lang="en-US" altLang="nl-NL" dirty="0"/>
              <a:t> de </a:t>
            </a:r>
            <a:r>
              <a:rPr lang="en-US" altLang="nl-NL" dirty="0" err="1"/>
              <a:t>aard</a:t>
            </a:r>
            <a:r>
              <a:rPr lang="en-US" altLang="nl-NL" dirty="0"/>
              <a:t>, </a:t>
            </a:r>
            <a:r>
              <a:rPr lang="en-US" altLang="nl-NL" dirty="0" err="1"/>
              <a:t>lokalisatie</a:t>
            </a:r>
            <a:r>
              <a:rPr lang="en-US" altLang="nl-NL" dirty="0"/>
              <a:t>, </a:t>
            </a:r>
            <a:r>
              <a:rPr lang="en-US" altLang="nl-NL" dirty="0" err="1"/>
              <a:t>tijdsverloop</a:t>
            </a:r>
            <a:r>
              <a:rPr lang="en-US" altLang="nl-NL" dirty="0"/>
              <a:t>, </a:t>
            </a:r>
            <a:r>
              <a:rPr lang="en-US" altLang="nl-NL" dirty="0" err="1"/>
              <a:t>intensiteit</a:t>
            </a:r>
            <a:r>
              <a:rPr lang="en-US" altLang="nl-NL" dirty="0"/>
              <a:t> en </a:t>
            </a:r>
            <a:r>
              <a:rPr lang="en-US" altLang="nl-NL" dirty="0" err="1"/>
              <a:t>samenhang</a:t>
            </a:r>
            <a:r>
              <a:rPr lang="en-US" altLang="nl-NL" dirty="0"/>
              <a:t> met </a:t>
            </a:r>
            <a:r>
              <a:rPr lang="en-US" altLang="nl-NL" dirty="0" err="1"/>
              <a:t>beweging</a:t>
            </a:r>
            <a:r>
              <a:rPr lang="en-US" altLang="nl-NL" dirty="0"/>
              <a:t> en rust.</a:t>
            </a:r>
          </a:p>
          <a:p>
            <a:pPr eaLnBrk="1" hangingPunct="1">
              <a:spcBef>
                <a:spcPct val="0"/>
              </a:spcBef>
            </a:pPr>
            <a:endParaRPr lang="en-US" altLang="nl-NL" dirty="0"/>
          </a:p>
          <a:p>
            <a:pPr eaLnBrk="1" hangingPunct="1">
              <a:spcBef>
                <a:spcPct val="0"/>
              </a:spcBef>
            </a:pPr>
            <a:r>
              <a:rPr lang="en-US" altLang="nl-NL" dirty="0" err="1"/>
              <a:t>Zie</a:t>
            </a:r>
            <a:r>
              <a:rPr lang="en-US" altLang="nl-NL" dirty="0"/>
              <a:t> </a:t>
            </a:r>
            <a:r>
              <a:rPr lang="en-US" altLang="nl-NL" dirty="0" err="1"/>
              <a:t>volgende</a:t>
            </a:r>
            <a:r>
              <a:rPr lang="en-US" altLang="nl-NL" dirty="0"/>
              <a:t> dia.</a:t>
            </a:r>
          </a:p>
          <a:p>
            <a:endParaRPr lang="nl-NL" dirty="0"/>
          </a:p>
        </p:txBody>
      </p:sp>
      <p:sp>
        <p:nvSpPr>
          <p:cNvPr id="4" name="Tijdelijke aanduiding voor dianummer 3"/>
          <p:cNvSpPr>
            <a:spLocks noGrp="1"/>
          </p:cNvSpPr>
          <p:nvPr>
            <p:ph type="sldNum" sz="quarter" idx="5"/>
          </p:nvPr>
        </p:nvSpPr>
        <p:spPr/>
        <p:txBody>
          <a:bodyPr/>
          <a:lstStyle/>
          <a:p>
            <a:fld id="{B13CC4EF-5399-49E8-BE29-9AFDE8371940}" type="slidenum">
              <a:rPr lang="nl-NL" smtClean="0"/>
              <a:t>8</a:t>
            </a:fld>
            <a:endParaRPr lang="nl-NL"/>
          </a:p>
        </p:txBody>
      </p:sp>
    </p:spTree>
    <p:extLst>
      <p:ext uri="{BB962C8B-B14F-4D97-AF65-F5344CB8AC3E}">
        <p14:creationId xmlns:p14="http://schemas.microsoft.com/office/powerpoint/2010/main" val="172454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nl-NL" dirty="0"/>
              <a:t>Op de MRI </a:t>
            </a:r>
            <a:r>
              <a:rPr lang="en-US" altLang="nl-NL" dirty="0" err="1"/>
              <a:t>metastasen</a:t>
            </a:r>
            <a:r>
              <a:rPr lang="en-US" altLang="nl-NL" dirty="0"/>
              <a:t> </a:t>
            </a:r>
            <a:r>
              <a:rPr lang="en-US" altLang="nl-NL" dirty="0" err="1"/>
              <a:t>thoracaal</a:t>
            </a:r>
            <a:r>
              <a:rPr lang="en-US" altLang="nl-NL" dirty="0"/>
              <a:t> en </a:t>
            </a:r>
            <a:r>
              <a:rPr lang="en-US" altLang="nl-NL" dirty="0" err="1"/>
              <a:t>lumbaal</a:t>
            </a:r>
            <a:endParaRPr lang="en-US" altLang="nl-NL" dirty="0"/>
          </a:p>
          <a:p>
            <a:endParaRPr lang="nl-NL" dirty="0"/>
          </a:p>
        </p:txBody>
      </p:sp>
      <p:sp>
        <p:nvSpPr>
          <p:cNvPr id="4" name="Tijdelijke aanduiding voor dianummer 3"/>
          <p:cNvSpPr>
            <a:spLocks noGrp="1"/>
          </p:cNvSpPr>
          <p:nvPr>
            <p:ph type="sldNum" sz="quarter" idx="5"/>
          </p:nvPr>
        </p:nvSpPr>
        <p:spPr/>
        <p:txBody>
          <a:bodyPr/>
          <a:lstStyle/>
          <a:p>
            <a:fld id="{B13CC4EF-5399-49E8-BE29-9AFDE8371940}" type="slidenum">
              <a:rPr lang="nl-NL" smtClean="0"/>
              <a:t>9</a:t>
            </a:fld>
            <a:endParaRPr lang="nl-NL"/>
          </a:p>
        </p:txBody>
      </p:sp>
    </p:spTree>
    <p:extLst>
      <p:ext uri="{BB962C8B-B14F-4D97-AF65-F5344CB8AC3E}">
        <p14:creationId xmlns:p14="http://schemas.microsoft.com/office/powerpoint/2010/main" val="4035658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ct val="0"/>
              </a:spcBef>
            </a:pPr>
            <a:r>
              <a:rPr lang="en-US" altLang="nl-NL" dirty="0" err="1"/>
              <a:t>Aan</a:t>
            </a:r>
            <a:r>
              <a:rPr lang="en-US" altLang="nl-NL" dirty="0"/>
              <a:t> het panel: wat is de </a:t>
            </a:r>
            <a:r>
              <a:rPr lang="en-US" altLang="nl-NL" dirty="0" err="1"/>
              <a:t>meest</a:t>
            </a:r>
            <a:r>
              <a:rPr lang="en-US" altLang="nl-NL" dirty="0"/>
              <a:t> </a:t>
            </a:r>
            <a:r>
              <a:rPr lang="en-US" altLang="nl-NL" dirty="0" err="1"/>
              <a:t>voorkomende</a:t>
            </a:r>
            <a:r>
              <a:rPr lang="en-US" altLang="nl-NL" dirty="0"/>
              <a:t> </a:t>
            </a:r>
            <a:r>
              <a:rPr lang="en-US" altLang="nl-NL" dirty="0" err="1"/>
              <a:t>metastasen</a:t>
            </a:r>
            <a:r>
              <a:rPr lang="en-US" altLang="nl-NL" dirty="0"/>
              <a:t> van </a:t>
            </a:r>
            <a:r>
              <a:rPr lang="en-US" altLang="nl-NL" dirty="0" err="1"/>
              <a:t>een</a:t>
            </a:r>
            <a:r>
              <a:rPr lang="en-US" altLang="nl-NL" dirty="0"/>
              <a:t> </a:t>
            </a:r>
            <a:r>
              <a:rPr lang="en-US" altLang="nl-NL" dirty="0" err="1"/>
              <a:t>mammacarcinoom</a:t>
            </a:r>
            <a:endParaRPr lang="en-US" altLang="nl-NL" dirty="0"/>
          </a:p>
          <a:p>
            <a:pPr eaLnBrk="1" hangingPunct="1">
              <a:spcBef>
                <a:spcPct val="0"/>
              </a:spcBef>
            </a:pPr>
            <a:endParaRPr lang="en-US" altLang="nl-NL" dirty="0"/>
          </a:p>
          <a:p>
            <a:pPr eaLnBrk="1" hangingPunct="1">
              <a:spcBef>
                <a:spcPct val="0"/>
              </a:spcBef>
            </a:pPr>
            <a:r>
              <a:rPr lang="en-US" altLang="nl-NL" dirty="0"/>
              <a:t>Bij </a:t>
            </a:r>
            <a:r>
              <a:rPr lang="en-US" altLang="nl-NL" dirty="0" err="1"/>
              <a:t>een</a:t>
            </a:r>
            <a:r>
              <a:rPr lang="en-US" altLang="nl-NL" dirty="0"/>
              <a:t> </a:t>
            </a:r>
            <a:r>
              <a:rPr lang="en-US" altLang="nl-NL" dirty="0" err="1"/>
              <a:t>gemetastaseerde</a:t>
            </a:r>
            <a:r>
              <a:rPr lang="en-US" altLang="nl-NL" dirty="0"/>
              <a:t> </a:t>
            </a:r>
            <a:r>
              <a:rPr lang="en-US" altLang="nl-NL" dirty="0" err="1"/>
              <a:t>ziekte</a:t>
            </a:r>
            <a:r>
              <a:rPr lang="en-US" altLang="nl-NL" dirty="0"/>
              <a:t> </a:t>
            </a:r>
            <a:r>
              <a:rPr lang="en-US" altLang="nl-NL" dirty="0" err="1"/>
              <a:t>treedt</a:t>
            </a:r>
            <a:r>
              <a:rPr lang="en-US" altLang="nl-NL" dirty="0"/>
              <a:t> bij 85% van </a:t>
            </a:r>
            <a:r>
              <a:rPr lang="en-US" altLang="nl-NL" dirty="0" err="1"/>
              <a:t>alle</a:t>
            </a:r>
            <a:r>
              <a:rPr lang="en-US" altLang="nl-NL" dirty="0"/>
              <a:t> </a:t>
            </a:r>
            <a:r>
              <a:rPr lang="en-US" altLang="nl-NL" dirty="0" err="1"/>
              <a:t>patiënten</a:t>
            </a:r>
            <a:r>
              <a:rPr lang="en-US" altLang="nl-NL" dirty="0"/>
              <a:t> de </a:t>
            </a:r>
            <a:r>
              <a:rPr lang="en-US" altLang="nl-NL" dirty="0" err="1"/>
              <a:t>metastasen</a:t>
            </a:r>
            <a:r>
              <a:rPr lang="en-US" altLang="nl-NL" dirty="0"/>
              <a:t> </a:t>
            </a:r>
            <a:r>
              <a:rPr lang="en-US" altLang="nl-NL" dirty="0" err="1"/>
              <a:t>naar</a:t>
            </a:r>
            <a:r>
              <a:rPr lang="en-US" altLang="nl-NL" dirty="0"/>
              <a:t> het </a:t>
            </a:r>
            <a:r>
              <a:rPr lang="en-US" altLang="nl-NL" dirty="0" err="1"/>
              <a:t>skelet</a:t>
            </a:r>
            <a:r>
              <a:rPr lang="en-US" altLang="nl-NL" dirty="0"/>
              <a:t> op. Het </a:t>
            </a:r>
            <a:r>
              <a:rPr lang="en-US" altLang="nl-NL" dirty="0" err="1"/>
              <a:t>skelet</a:t>
            </a:r>
            <a:r>
              <a:rPr lang="en-US" altLang="nl-NL" dirty="0"/>
              <a:t> is </a:t>
            </a:r>
            <a:r>
              <a:rPr lang="en-US" altLang="nl-NL" dirty="0" err="1"/>
              <a:t>ook</a:t>
            </a:r>
            <a:r>
              <a:rPr lang="en-US" altLang="nl-NL" dirty="0"/>
              <a:t> </a:t>
            </a:r>
            <a:r>
              <a:rPr lang="en-US" altLang="nl-NL" dirty="0" err="1"/>
              <a:t>vaak</a:t>
            </a:r>
            <a:r>
              <a:rPr lang="en-US" altLang="nl-NL" dirty="0"/>
              <a:t> de </a:t>
            </a:r>
            <a:r>
              <a:rPr lang="en-US" altLang="nl-NL" dirty="0" err="1"/>
              <a:t>eerste</a:t>
            </a:r>
            <a:r>
              <a:rPr lang="en-US" altLang="nl-NL" dirty="0"/>
              <a:t> </a:t>
            </a:r>
            <a:r>
              <a:rPr lang="en-US" altLang="nl-NL" dirty="0" err="1"/>
              <a:t>lokalisatie</a:t>
            </a:r>
            <a:r>
              <a:rPr lang="en-US" altLang="nl-NL" dirty="0"/>
              <a:t> van </a:t>
            </a:r>
            <a:r>
              <a:rPr lang="en-US" altLang="nl-NL" dirty="0" err="1"/>
              <a:t>metastasen</a:t>
            </a:r>
            <a:r>
              <a:rPr lang="en-US" altLang="nl-NL" dirty="0"/>
              <a:t>, met </a:t>
            </a:r>
            <a:r>
              <a:rPr lang="en-US" altLang="nl-NL" dirty="0" err="1"/>
              <a:t>een</a:t>
            </a:r>
            <a:r>
              <a:rPr lang="en-US" altLang="nl-NL" dirty="0"/>
              <a:t> </a:t>
            </a:r>
            <a:r>
              <a:rPr lang="en-US" altLang="nl-NL" dirty="0" err="1"/>
              <a:t>voorkeur</a:t>
            </a:r>
            <a:r>
              <a:rPr lang="en-US" altLang="nl-NL" dirty="0"/>
              <a:t> </a:t>
            </a:r>
            <a:r>
              <a:rPr lang="en-US" altLang="nl-NL" dirty="0" err="1"/>
              <a:t>voor</a:t>
            </a:r>
            <a:r>
              <a:rPr lang="en-US" altLang="nl-NL" dirty="0"/>
              <a:t> </a:t>
            </a:r>
            <a:r>
              <a:rPr lang="en-US" altLang="nl-NL" dirty="0" err="1"/>
              <a:t>wervelkolom</a:t>
            </a:r>
            <a:r>
              <a:rPr lang="en-US" altLang="nl-NL" dirty="0"/>
              <a:t> en </a:t>
            </a:r>
            <a:r>
              <a:rPr lang="en-US" altLang="nl-NL" dirty="0" err="1"/>
              <a:t>bekken</a:t>
            </a:r>
            <a:r>
              <a:rPr lang="en-US" altLang="nl-NL" dirty="0"/>
              <a:t> </a:t>
            </a:r>
            <a:r>
              <a:rPr lang="en-US" altLang="nl-NL" dirty="0" err="1"/>
              <a:t>gevolgd</a:t>
            </a:r>
            <a:r>
              <a:rPr lang="en-US" altLang="nl-NL" dirty="0"/>
              <a:t> door </a:t>
            </a:r>
            <a:r>
              <a:rPr lang="en-US" altLang="nl-NL" dirty="0" err="1"/>
              <a:t>ribben</a:t>
            </a:r>
            <a:r>
              <a:rPr lang="en-US" altLang="nl-NL" dirty="0"/>
              <a:t>, </a:t>
            </a:r>
            <a:r>
              <a:rPr lang="en-US" altLang="nl-NL" dirty="0" err="1"/>
              <a:t>schedel</a:t>
            </a:r>
            <a:r>
              <a:rPr lang="en-US" altLang="nl-NL" dirty="0"/>
              <a:t> en femur</a:t>
            </a:r>
          </a:p>
          <a:p>
            <a:pPr eaLnBrk="1" hangingPunct="1">
              <a:spcBef>
                <a:spcPct val="0"/>
              </a:spcBef>
            </a:pPr>
            <a:r>
              <a:rPr lang="en-US" altLang="nl-NL" dirty="0" err="1"/>
              <a:t>Een</a:t>
            </a:r>
            <a:r>
              <a:rPr lang="en-US" altLang="nl-NL" dirty="0"/>
              <a:t> crista </a:t>
            </a:r>
            <a:r>
              <a:rPr lang="en-US" altLang="nl-NL" dirty="0" err="1"/>
              <a:t>biopt</a:t>
            </a:r>
            <a:r>
              <a:rPr lang="en-US" altLang="nl-NL" dirty="0"/>
              <a:t> </a:t>
            </a:r>
            <a:r>
              <a:rPr lang="en-US" altLang="nl-NL" dirty="0" err="1"/>
              <a:t>bevestigt</a:t>
            </a:r>
            <a:r>
              <a:rPr lang="en-US" altLang="nl-NL" dirty="0"/>
              <a:t> </a:t>
            </a:r>
            <a:r>
              <a:rPr lang="en-US" altLang="nl-NL" dirty="0" err="1"/>
              <a:t>een</a:t>
            </a:r>
            <a:r>
              <a:rPr lang="en-US" altLang="nl-NL" dirty="0"/>
              <a:t> </a:t>
            </a:r>
            <a:r>
              <a:rPr lang="en-US" altLang="nl-NL" dirty="0" err="1"/>
              <a:t>adenocarcinoom</a:t>
            </a:r>
            <a:r>
              <a:rPr lang="en-US" altLang="nl-NL" dirty="0"/>
              <a:t> met </a:t>
            </a:r>
            <a:r>
              <a:rPr lang="en-US" altLang="nl-NL" dirty="0" err="1"/>
              <a:t>een</a:t>
            </a:r>
            <a:r>
              <a:rPr lang="en-US" altLang="nl-NL" dirty="0"/>
              <a:t> </a:t>
            </a:r>
            <a:r>
              <a:rPr lang="en-US" altLang="nl-NL" dirty="0" err="1"/>
              <a:t>positieve</a:t>
            </a:r>
            <a:r>
              <a:rPr lang="en-US" altLang="nl-NL" dirty="0"/>
              <a:t> </a:t>
            </a:r>
            <a:r>
              <a:rPr lang="en-US" altLang="nl-NL" dirty="0" err="1"/>
              <a:t>oestrogeenreceptor</a:t>
            </a:r>
            <a:r>
              <a:rPr lang="en-US" altLang="nl-NL" dirty="0"/>
              <a:t> </a:t>
            </a:r>
            <a:r>
              <a:rPr lang="en-US" altLang="nl-NL" dirty="0" err="1"/>
              <a:t>overeenkomstig</a:t>
            </a:r>
            <a:r>
              <a:rPr lang="en-US" altLang="nl-NL" dirty="0"/>
              <a:t> het </a:t>
            </a:r>
            <a:r>
              <a:rPr lang="en-US" altLang="nl-NL" dirty="0" err="1"/>
              <a:t>eerder</a:t>
            </a:r>
            <a:r>
              <a:rPr lang="en-US" altLang="nl-NL" dirty="0"/>
              <a:t> </a:t>
            </a:r>
            <a:r>
              <a:rPr lang="en-US" altLang="nl-NL" dirty="0" err="1"/>
              <a:t>doorgemaakte</a:t>
            </a:r>
            <a:r>
              <a:rPr lang="en-US" altLang="nl-NL" dirty="0"/>
              <a:t> </a:t>
            </a:r>
            <a:r>
              <a:rPr lang="en-US" altLang="nl-NL" dirty="0" err="1"/>
              <a:t>mammacarcinoom</a:t>
            </a:r>
            <a:endParaRPr lang="en-US" altLang="nl-NL" dirty="0"/>
          </a:p>
          <a:p>
            <a:endParaRPr lang="nl-NL" dirty="0"/>
          </a:p>
        </p:txBody>
      </p:sp>
      <p:sp>
        <p:nvSpPr>
          <p:cNvPr id="4" name="Tijdelijke aanduiding voor dianummer 3"/>
          <p:cNvSpPr>
            <a:spLocks noGrp="1"/>
          </p:cNvSpPr>
          <p:nvPr>
            <p:ph type="sldNum" sz="quarter" idx="5"/>
          </p:nvPr>
        </p:nvSpPr>
        <p:spPr/>
        <p:txBody>
          <a:bodyPr/>
          <a:lstStyle/>
          <a:p>
            <a:fld id="{B13CC4EF-5399-49E8-BE29-9AFDE8371940}" type="slidenum">
              <a:rPr lang="nl-NL" smtClean="0"/>
              <a:t>10</a:t>
            </a:fld>
            <a:endParaRPr lang="nl-NL"/>
          </a:p>
        </p:txBody>
      </p:sp>
    </p:spTree>
    <p:extLst>
      <p:ext uri="{BB962C8B-B14F-4D97-AF65-F5344CB8AC3E}">
        <p14:creationId xmlns:p14="http://schemas.microsoft.com/office/powerpoint/2010/main" val="2929553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ct val="0"/>
              </a:spcBef>
            </a:pPr>
            <a:r>
              <a:rPr lang="en-US" altLang="nl-NL" dirty="0"/>
              <a:t>In de </a:t>
            </a:r>
            <a:r>
              <a:rPr lang="en-US" altLang="nl-NL" dirty="0" err="1"/>
              <a:t>ziektegerichte</a:t>
            </a:r>
            <a:r>
              <a:rPr lang="en-US" altLang="nl-NL" dirty="0"/>
              <a:t> </a:t>
            </a:r>
            <a:r>
              <a:rPr lang="en-US" altLang="nl-NL" dirty="0" err="1"/>
              <a:t>fase</a:t>
            </a:r>
            <a:r>
              <a:rPr lang="en-US" altLang="nl-NL" dirty="0"/>
              <a:t> is de </a:t>
            </a:r>
            <a:r>
              <a:rPr lang="en-US" altLang="nl-NL" dirty="0" err="1"/>
              <a:t>aandacht</a:t>
            </a:r>
            <a:r>
              <a:rPr lang="en-US" altLang="nl-NL" dirty="0"/>
              <a:t> </a:t>
            </a:r>
            <a:r>
              <a:rPr lang="en-US" altLang="nl-NL" dirty="0" err="1"/>
              <a:t>gericht</a:t>
            </a:r>
            <a:r>
              <a:rPr lang="en-US" altLang="nl-NL" dirty="0"/>
              <a:t> op </a:t>
            </a:r>
            <a:r>
              <a:rPr lang="en-US" altLang="nl-NL" dirty="0" err="1"/>
              <a:t>interventies</a:t>
            </a:r>
            <a:r>
              <a:rPr lang="en-US" altLang="nl-NL" dirty="0"/>
              <a:t> om </a:t>
            </a:r>
            <a:r>
              <a:rPr lang="en-US" altLang="nl-NL" dirty="0" err="1"/>
              <a:t>te</a:t>
            </a:r>
            <a:r>
              <a:rPr lang="en-US" altLang="nl-NL" dirty="0"/>
              <a:t> </a:t>
            </a:r>
            <a:r>
              <a:rPr lang="en-US" altLang="nl-NL" dirty="0" err="1"/>
              <a:t>genezen</a:t>
            </a:r>
            <a:r>
              <a:rPr lang="en-US" altLang="nl-NL" dirty="0"/>
              <a:t> (cure). </a:t>
            </a:r>
            <a:r>
              <a:rPr lang="en-US" altLang="nl-NL" dirty="0" err="1"/>
              <a:t>Er</a:t>
            </a:r>
            <a:r>
              <a:rPr lang="en-US" altLang="nl-NL" dirty="0"/>
              <a:t> is </a:t>
            </a:r>
            <a:r>
              <a:rPr lang="en-US" altLang="nl-NL" dirty="0" err="1"/>
              <a:t>een</a:t>
            </a:r>
            <a:r>
              <a:rPr lang="en-US" altLang="nl-NL" dirty="0"/>
              <a:t> </a:t>
            </a:r>
            <a:r>
              <a:rPr lang="en-US" altLang="nl-NL" dirty="0" err="1"/>
              <a:t>grote</a:t>
            </a:r>
            <a:r>
              <a:rPr lang="en-US" altLang="nl-NL" dirty="0"/>
              <a:t> </a:t>
            </a:r>
            <a:r>
              <a:rPr lang="en-US" altLang="nl-NL" dirty="0" err="1"/>
              <a:t>bereidheid</a:t>
            </a:r>
            <a:r>
              <a:rPr lang="en-US" altLang="nl-NL" dirty="0"/>
              <a:t> de </a:t>
            </a:r>
            <a:r>
              <a:rPr lang="en-US" altLang="nl-NL" dirty="0" err="1"/>
              <a:t>belastende</a:t>
            </a:r>
            <a:r>
              <a:rPr lang="en-US" altLang="nl-NL" dirty="0"/>
              <a:t> </a:t>
            </a:r>
            <a:r>
              <a:rPr lang="en-US" altLang="nl-NL" dirty="0" err="1"/>
              <a:t>behandelingen</a:t>
            </a:r>
            <a:r>
              <a:rPr lang="en-US" altLang="nl-NL" dirty="0"/>
              <a:t> </a:t>
            </a:r>
            <a:r>
              <a:rPr lang="en-US" altLang="nl-NL" dirty="0" err="1"/>
              <a:t>te</a:t>
            </a:r>
            <a:r>
              <a:rPr lang="en-US" altLang="nl-NL" dirty="0"/>
              <a:t> </a:t>
            </a:r>
            <a:r>
              <a:rPr lang="en-US" altLang="nl-NL" dirty="0" err="1"/>
              <a:t>ondergaan</a:t>
            </a:r>
            <a:r>
              <a:rPr lang="en-US" altLang="nl-NL" dirty="0"/>
              <a:t>, </a:t>
            </a:r>
            <a:r>
              <a:rPr lang="en-US" altLang="nl-NL" dirty="0" err="1"/>
              <a:t>vaak</a:t>
            </a:r>
            <a:r>
              <a:rPr lang="en-US" altLang="nl-NL" dirty="0"/>
              <a:t> </a:t>
            </a:r>
            <a:r>
              <a:rPr lang="en-US" altLang="nl-NL" dirty="0" err="1"/>
              <a:t>gepaard</a:t>
            </a:r>
            <a:r>
              <a:rPr lang="en-US" altLang="nl-NL" dirty="0"/>
              <a:t> met </a:t>
            </a:r>
            <a:r>
              <a:rPr lang="en-US" altLang="nl-NL" dirty="0" err="1"/>
              <a:t>pijn</a:t>
            </a:r>
            <a:r>
              <a:rPr lang="en-US" altLang="nl-NL" dirty="0"/>
              <a:t> </a:t>
            </a:r>
            <a:r>
              <a:rPr lang="en-US" altLang="nl-NL" dirty="0" err="1"/>
              <a:t>gerelateerd</a:t>
            </a:r>
            <a:r>
              <a:rPr lang="en-US" altLang="nl-NL" dirty="0"/>
              <a:t> </a:t>
            </a:r>
            <a:r>
              <a:rPr lang="en-US" altLang="nl-NL" dirty="0" err="1"/>
              <a:t>aan</a:t>
            </a:r>
            <a:r>
              <a:rPr lang="en-US" altLang="nl-NL" dirty="0"/>
              <a:t> de </a:t>
            </a:r>
            <a:r>
              <a:rPr lang="en-US" altLang="nl-NL" dirty="0" err="1"/>
              <a:t>behandeling</a:t>
            </a:r>
            <a:r>
              <a:rPr lang="en-US" altLang="nl-NL" dirty="0"/>
              <a:t> (</a:t>
            </a:r>
            <a:r>
              <a:rPr lang="en-US" altLang="nl-NL" dirty="0" err="1"/>
              <a:t>operatie</a:t>
            </a:r>
            <a:r>
              <a:rPr lang="en-US" altLang="nl-NL" dirty="0"/>
              <a:t>, </a:t>
            </a:r>
            <a:r>
              <a:rPr lang="en-US" altLang="nl-NL" dirty="0" err="1"/>
              <a:t>chemotherapie</a:t>
            </a:r>
            <a:r>
              <a:rPr lang="en-US" altLang="nl-NL" dirty="0"/>
              <a:t>, </a:t>
            </a:r>
            <a:r>
              <a:rPr lang="en-US" altLang="nl-NL" dirty="0" err="1"/>
              <a:t>bestraling</a:t>
            </a:r>
            <a:r>
              <a:rPr lang="en-US" altLang="nl-NL" dirty="0"/>
              <a:t>).  De </a:t>
            </a:r>
            <a:r>
              <a:rPr lang="en-US" altLang="nl-NL" dirty="0" err="1"/>
              <a:t>beperkingen</a:t>
            </a:r>
            <a:r>
              <a:rPr lang="en-US" altLang="nl-NL" dirty="0"/>
              <a:t> en </a:t>
            </a:r>
            <a:r>
              <a:rPr lang="en-US" altLang="nl-NL" dirty="0" err="1"/>
              <a:t>klachten</a:t>
            </a:r>
            <a:r>
              <a:rPr lang="en-US" altLang="nl-NL" dirty="0"/>
              <a:t> </a:t>
            </a:r>
            <a:r>
              <a:rPr lang="en-US" altLang="nl-NL" dirty="0" err="1"/>
              <a:t>nemen</a:t>
            </a:r>
            <a:r>
              <a:rPr lang="en-US" altLang="nl-NL" dirty="0"/>
              <a:t> toe, maar de </a:t>
            </a:r>
            <a:r>
              <a:rPr lang="en-US" altLang="nl-NL" dirty="0" err="1"/>
              <a:t>behandeling</a:t>
            </a:r>
            <a:r>
              <a:rPr lang="en-US" altLang="nl-NL" dirty="0"/>
              <a:t> is </a:t>
            </a:r>
            <a:r>
              <a:rPr lang="en-US" altLang="nl-NL" dirty="0" err="1"/>
              <a:t>gericht</a:t>
            </a:r>
            <a:r>
              <a:rPr lang="en-US" altLang="nl-NL" dirty="0"/>
              <a:t> op </a:t>
            </a:r>
            <a:r>
              <a:rPr lang="en-US" altLang="nl-NL" dirty="0" err="1"/>
              <a:t>remissie</a:t>
            </a:r>
            <a:r>
              <a:rPr lang="en-US" altLang="nl-NL" dirty="0"/>
              <a:t> en </a:t>
            </a:r>
            <a:r>
              <a:rPr lang="en-US" altLang="nl-NL" dirty="0" err="1"/>
              <a:t>genezing</a:t>
            </a:r>
            <a:r>
              <a:rPr lang="en-US" altLang="nl-NL" dirty="0"/>
              <a:t>.</a:t>
            </a:r>
          </a:p>
          <a:p>
            <a:pPr eaLnBrk="1" hangingPunct="1">
              <a:spcBef>
                <a:spcPct val="0"/>
              </a:spcBef>
            </a:pPr>
            <a:r>
              <a:rPr lang="en-US" altLang="nl-NL" dirty="0"/>
              <a:t>Na </a:t>
            </a:r>
            <a:r>
              <a:rPr lang="en-US" altLang="nl-NL" dirty="0" err="1"/>
              <a:t>deze</a:t>
            </a:r>
            <a:r>
              <a:rPr lang="en-US" altLang="nl-NL" dirty="0"/>
              <a:t> </a:t>
            </a:r>
            <a:r>
              <a:rPr lang="en-US" altLang="nl-NL" dirty="0" err="1"/>
              <a:t>behandelfase</a:t>
            </a:r>
            <a:r>
              <a:rPr lang="en-US" altLang="nl-NL" dirty="0"/>
              <a:t> </a:t>
            </a:r>
            <a:r>
              <a:rPr lang="en-US" altLang="nl-NL" dirty="0" err="1"/>
              <a:t>volgt</a:t>
            </a:r>
            <a:r>
              <a:rPr lang="en-US" altLang="nl-NL" dirty="0"/>
              <a:t> de </a:t>
            </a:r>
            <a:r>
              <a:rPr lang="en-US" altLang="nl-NL" dirty="0" err="1"/>
              <a:t>tweede</a:t>
            </a:r>
            <a:r>
              <a:rPr lang="en-US" altLang="nl-NL" dirty="0"/>
              <a:t> </a:t>
            </a:r>
            <a:r>
              <a:rPr lang="en-US" altLang="nl-NL" dirty="0" err="1"/>
              <a:t>fase</a:t>
            </a:r>
            <a:r>
              <a:rPr lang="en-US" altLang="nl-NL" dirty="0"/>
              <a:t>: </a:t>
            </a:r>
            <a:r>
              <a:rPr lang="en-US" altLang="nl-NL" dirty="0" err="1"/>
              <a:t>kans</a:t>
            </a:r>
            <a:r>
              <a:rPr lang="en-US" altLang="nl-NL" dirty="0"/>
              <a:t> op </a:t>
            </a:r>
            <a:r>
              <a:rPr lang="en-US" altLang="nl-NL" dirty="0" err="1"/>
              <a:t>recidief</a:t>
            </a:r>
            <a:r>
              <a:rPr lang="en-US" altLang="nl-NL" dirty="0"/>
              <a:t> (relapse). </a:t>
            </a:r>
            <a:r>
              <a:rPr lang="en-US" altLang="nl-NL" dirty="0" err="1"/>
              <a:t>Ongeveer</a:t>
            </a:r>
            <a:r>
              <a:rPr lang="en-US" altLang="nl-NL" dirty="0"/>
              <a:t> 50% </a:t>
            </a:r>
            <a:r>
              <a:rPr lang="en-US" altLang="nl-NL" dirty="0" err="1"/>
              <a:t>komt</a:t>
            </a:r>
            <a:r>
              <a:rPr lang="en-US" altLang="nl-NL" dirty="0"/>
              <a:t> </a:t>
            </a:r>
            <a:r>
              <a:rPr lang="en-US" altLang="nl-NL" dirty="0" err="1"/>
              <a:t>niet</a:t>
            </a:r>
            <a:r>
              <a:rPr lang="en-US" altLang="nl-NL" dirty="0"/>
              <a:t> in </a:t>
            </a:r>
            <a:r>
              <a:rPr lang="en-US" altLang="nl-NL" dirty="0" err="1"/>
              <a:t>remissie</a:t>
            </a:r>
            <a:r>
              <a:rPr lang="en-US" altLang="nl-NL" dirty="0"/>
              <a:t> of </a:t>
            </a:r>
            <a:r>
              <a:rPr lang="en-US" altLang="nl-NL" dirty="0" err="1"/>
              <a:t>krijgt</a:t>
            </a:r>
            <a:r>
              <a:rPr lang="en-US" altLang="nl-NL" dirty="0"/>
              <a:t> </a:t>
            </a:r>
            <a:r>
              <a:rPr lang="en-US" altLang="nl-NL" dirty="0" err="1"/>
              <a:t>een</a:t>
            </a:r>
            <a:r>
              <a:rPr lang="en-US" altLang="nl-NL" dirty="0"/>
              <a:t> </a:t>
            </a:r>
            <a:r>
              <a:rPr lang="en-US" altLang="nl-NL" dirty="0" err="1"/>
              <a:t>recidief</a:t>
            </a:r>
            <a:r>
              <a:rPr lang="en-US" altLang="nl-NL" dirty="0"/>
              <a:t> of </a:t>
            </a:r>
            <a:r>
              <a:rPr lang="en-US" altLang="nl-NL" dirty="0" err="1"/>
              <a:t>metastase</a:t>
            </a:r>
            <a:r>
              <a:rPr lang="en-US" altLang="nl-NL" dirty="0"/>
              <a:t>. </a:t>
            </a:r>
            <a:r>
              <a:rPr lang="en-US" altLang="nl-NL" dirty="0" err="1"/>
              <a:t>Deze</a:t>
            </a:r>
            <a:r>
              <a:rPr lang="en-US" altLang="nl-NL" dirty="0"/>
              <a:t> </a:t>
            </a:r>
            <a:r>
              <a:rPr lang="en-US" altLang="nl-NL" dirty="0" err="1"/>
              <a:t>fase</a:t>
            </a:r>
            <a:r>
              <a:rPr lang="en-US" altLang="nl-NL" dirty="0"/>
              <a:t> </a:t>
            </a:r>
            <a:r>
              <a:rPr lang="en-US" altLang="nl-NL" dirty="0" err="1"/>
              <a:t>kan</a:t>
            </a:r>
            <a:r>
              <a:rPr lang="en-US" altLang="nl-NL" dirty="0"/>
              <a:t> </a:t>
            </a:r>
            <a:r>
              <a:rPr lang="en-US" altLang="nl-NL" dirty="0" err="1"/>
              <a:t>maanden</a:t>
            </a:r>
            <a:r>
              <a:rPr lang="en-US" altLang="nl-NL" dirty="0"/>
              <a:t> tot </a:t>
            </a:r>
            <a:r>
              <a:rPr lang="en-US" altLang="nl-NL" dirty="0" err="1"/>
              <a:t>jaren</a:t>
            </a:r>
            <a:r>
              <a:rPr lang="en-US" altLang="nl-NL" dirty="0"/>
              <a:t> </a:t>
            </a:r>
            <a:r>
              <a:rPr lang="en-US" altLang="nl-NL" dirty="0" err="1"/>
              <a:t>duren</a:t>
            </a:r>
            <a:r>
              <a:rPr lang="en-US" altLang="nl-NL" dirty="0"/>
              <a:t> met </a:t>
            </a:r>
            <a:r>
              <a:rPr lang="en-US" altLang="nl-NL" dirty="0" err="1"/>
              <a:t>perioden</a:t>
            </a:r>
            <a:r>
              <a:rPr lang="en-US" altLang="nl-NL" dirty="0"/>
              <a:t> van </a:t>
            </a:r>
            <a:r>
              <a:rPr lang="en-US" altLang="nl-NL" dirty="0" err="1"/>
              <a:t>herstel</a:t>
            </a:r>
            <a:r>
              <a:rPr lang="en-US" altLang="nl-NL" dirty="0"/>
              <a:t>, </a:t>
            </a:r>
            <a:r>
              <a:rPr lang="en-US" altLang="nl-NL" dirty="0" err="1"/>
              <a:t>reactivatie</a:t>
            </a:r>
            <a:r>
              <a:rPr lang="en-US" altLang="nl-NL" dirty="0"/>
              <a:t> en </a:t>
            </a:r>
            <a:r>
              <a:rPr lang="en-US" altLang="nl-NL" dirty="0" err="1"/>
              <a:t>terugval</a:t>
            </a:r>
            <a:r>
              <a:rPr lang="en-US" altLang="nl-NL" dirty="0"/>
              <a:t>.</a:t>
            </a:r>
          </a:p>
          <a:p>
            <a:pPr eaLnBrk="1" hangingPunct="1">
              <a:spcBef>
                <a:spcPct val="0"/>
              </a:spcBef>
            </a:pPr>
            <a:endParaRPr lang="en-US" altLang="nl-NL" dirty="0"/>
          </a:p>
          <a:p>
            <a:pPr eaLnBrk="1" hangingPunct="1">
              <a:spcBef>
                <a:spcPct val="0"/>
              </a:spcBef>
            </a:pPr>
            <a:r>
              <a:rPr lang="en-US" altLang="nl-NL" dirty="0"/>
              <a:t>De </a:t>
            </a:r>
            <a:r>
              <a:rPr lang="en-US" altLang="nl-NL" dirty="0" err="1"/>
              <a:t>laatste</a:t>
            </a:r>
            <a:r>
              <a:rPr lang="en-US" altLang="nl-NL" dirty="0"/>
              <a:t> </a:t>
            </a:r>
            <a:r>
              <a:rPr lang="en-US" altLang="nl-NL" dirty="0" err="1"/>
              <a:t>fase</a:t>
            </a:r>
            <a:r>
              <a:rPr lang="en-US" altLang="nl-NL" dirty="0"/>
              <a:t> </a:t>
            </a:r>
            <a:r>
              <a:rPr lang="en-US" altLang="nl-NL" dirty="0" err="1"/>
              <a:t>breekt</a:t>
            </a:r>
            <a:r>
              <a:rPr lang="en-US" altLang="nl-NL" dirty="0"/>
              <a:t> </a:t>
            </a:r>
            <a:r>
              <a:rPr lang="en-US" altLang="nl-NL" dirty="0" err="1"/>
              <a:t>aan</a:t>
            </a:r>
            <a:r>
              <a:rPr lang="en-US" altLang="nl-NL" dirty="0"/>
              <a:t> </a:t>
            </a:r>
            <a:r>
              <a:rPr lang="en-US" altLang="nl-NL" dirty="0" err="1"/>
              <a:t>als</a:t>
            </a:r>
            <a:r>
              <a:rPr lang="en-US" altLang="nl-NL" dirty="0"/>
              <a:t> </a:t>
            </a:r>
            <a:r>
              <a:rPr lang="en-US" altLang="nl-NL" dirty="0" err="1"/>
              <a:t>er</a:t>
            </a:r>
            <a:r>
              <a:rPr lang="en-US" altLang="nl-NL" dirty="0"/>
              <a:t> </a:t>
            </a:r>
            <a:r>
              <a:rPr lang="en-US" altLang="nl-NL" dirty="0" err="1"/>
              <a:t>geen</a:t>
            </a:r>
            <a:r>
              <a:rPr lang="en-US" altLang="nl-NL" dirty="0"/>
              <a:t> </a:t>
            </a:r>
            <a:r>
              <a:rPr lang="en-US" altLang="nl-NL" dirty="0" err="1"/>
              <a:t>mogelijkheden</a:t>
            </a:r>
            <a:r>
              <a:rPr lang="en-US" altLang="nl-NL" dirty="0"/>
              <a:t> </a:t>
            </a:r>
            <a:r>
              <a:rPr lang="en-US" altLang="nl-NL" dirty="0" err="1"/>
              <a:t>meer</a:t>
            </a:r>
            <a:r>
              <a:rPr lang="en-US" altLang="nl-NL" dirty="0"/>
              <a:t> </a:t>
            </a:r>
            <a:r>
              <a:rPr lang="en-US" altLang="nl-NL" dirty="0" err="1"/>
              <a:t>zijn</a:t>
            </a:r>
            <a:r>
              <a:rPr lang="en-US" altLang="nl-NL" dirty="0"/>
              <a:t> </a:t>
            </a:r>
            <a:r>
              <a:rPr lang="en-US" altLang="nl-NL" dirty="0" err="1"/>
              <a:t>voor</a:t>
            </a:r>
            <a:r>
              <a:rPr lang="en-US" altLang="nl-NL" dirty="0"/>
              <a:t> de </a:t>
            </a:r>
            <a:r>
              <a:rPr lang="en-US" altLang="nl-NL" dirty="0" err="1"/>
              <a:t>behandeling</a:t>
            </a:r>
            <a:r>
              <a:rPr lang="en-US" altLang="nl-NL" dirty="0"/>
              <a:t> van de </a:t>
            </a:r>
            <a:r>
              <a:rPr lang="en-US" altLang="nl-NL" dirty="0" err="1"/>
              <a:t>ziekte</a:t>
            </a:r>
            <a:r>
              <a:rPr lang="en-US" altLang="nl-NL" dirty="0"/>
              <a:t> of </a:t>
            </a:r>
            <a:r>
              <a:rPr lang="en-US" altLang="nl-NL" dirty="0" err="1"/>
              <a:t>als</a:t>
            </a:r>
            <a:r>
              <a:rPr lang="en-US" altLang="nl-NL" dirty="0"/>
              <a:t> de </a:t>
            </a:r>
            <a:r>
              <a:rPr lang="en-US" altLang="nl-NL" dirty="0" err="1"/>
              <a:t>behandelingen</a:t>
            </a:r>
            <a:r>
              <a:rPr lang="en-US" altLang="nl-NL" dirty="0"/>
              <a:t> </a:t>
            </a:r>
            <a:r>
              <a:rPr lang="en-US" altLang="nl-NL" dirty="0" err="1"/>
              <a:t>niet</a:t>
            </a:r>
            <a:r>
              <a:rPr lang="en-US" altLang="nl-NL" dirty="0"/>
              <a:t> </a:t>
            </a:r>
            <a:r>
              <a:rPr lang="en-US" altLang="nl-NL" dirty="0" err="1"/>
              <a:t>meer</a:t>
            </a:r>
            <a:r>
              <a:rPr lang="en-US" altLang="nl-NL" dirty="0"/>
              <a:t> </a:t>
            </a:r>
            <a:r>
              <a:rPr lang="en-US" altLang="nl-NL" dirty="0" err="1"/>
              <a:t>verdragen</a:t>
            </a:r>
            <a:r>
              <a:rPr lang="en-US" altLang="nl-NL" dirty="0"/>
              <a:t> </a:t>
            </a:r>
            <a:r>
              <a:rPr lang="en-US" altLang="nl-NL" dirty="0" err="1"/>
              <a:t>worden</a:t>
            </a:r>
            <a:r>
              <a:rPr lang="en-US" altLang="nl-NL" dirty="0"/>
              <a:t>. In </a:t>
            </a:r>
            <a:r>
              <a:rPr lang="en-US" altLang="nl-NL" dirty="0" err="1"/>
              <a:t>deze</a:t>
            </a:r>
            <a:r>
              <a:rPr lang="en-US" altLang="nl-NL" dirty="0"/>
              <a:t> </a:t>
            </a:r>
            <a:r>
              <a:rPr lang="en-US" altLang="nl-NL" dirty="0" err="1"/>
              <a:t>fase</a:t>
            </a:r>
            <a:r>
              <a:rPr lang="en-US" altLang="nl-NL" dirty="0"/>
              <a:t> </a:t>
            </a:r>
            <a:r>
              <a:rPr lang="en-US" altLang="nl-NL" dirty="0" err="1"/>
              <a:t>gaat</a:t>
            </a:r>
            <a:r>
              <a:rPr lang="en-US" altLang="nl-NL" dirty="0"/>
              <a:t> de </a:t>
            </a:r>
            <a:r>
              <a:rPr lang="en-US" altLang="nl-NL" dirty="0" err="1"/>
              <a:t>patiënt</a:t>
            </a:r>
            <a:r>
              <a:rPr lang="en-US" altLang="nl-NL" dirty="0"/>
              <a:t> </a:t>
            </a:r>
            <a:r>
              <a:rPr lang="en-US" altLang="nl-NL" dirty="0" err="1"/>
              <a:t>snel</a:t>
            </a:r>
            <a:r>
              <a:rPr lang="en-US" altLang="nl-NL" dirty="0"/>
              <a:t> </a:t>
            </a:r>
            <a:r>
              <a:rPr lang="en-US" altLang="nl-NL" dirty="0" err="1"/>
              <a:t>lichamelijk</a:t>
            </a:r>
            <a:r>
              <a:rPr lang="en-US" altLang="nl-NL" dirty="0"/>
              <a:t> </a:t>
            </a:r>
            <a:r>
              <a:rPr lang="en-US" altLang="nl-NL" dirty="0" err="1"/>
              <a:t>achteruit</a:t>
            </a:r>
            <a:r>
              <a:rPr lang="en-US" altLang="nl-NL" dirty="0"/>
              <a:t>.</a:t>
            </a:r>
          </a:p>
          <a:p>
            <a:pPr eaLnBrk="1" hangingPunct="1">
              <a:spcBef>
                <a:spcPct val="0"/>
              </a:spcBef>
            </a:pPr>
            <a:endParaRPr lang="en-US" altLang="nl-NL" dirty="0"/>
          </a:p>
          <a:p>
            <a:pPr eaLnBrk="1" hangingPunct="1">
              <a:spcBef>
                <a:spcPct val="0"/>
              </a:spcBef>
            </a:pPr>
            <a:r>
              <a:rPr lang="en-US" altLang="nl-NL" dirty="0" err="1"/>
              <a:t>Rekening</a:t>
            </a:r>
            <a:r>
              <a:rPr lang="en-US" altLang="nl-NL" dirty="0"/>
              <a:t> </a:t>
            </a:r>
            <a:r>
              <a:rPr lang="en-US" altLang="nl-NL" dirty="0" err="1"/>
              <a:t>houdend</a:t>
            </a:r>
            <a:r>
              <a:rPr lang="en-US" altLang="nl-NL" dirty="0"/>
              <a:t> met het </a:t>
            </a:r>
            <a:r>
              <a:rPr lang="en-US" altLang="nl-NL" dirty="0" err="1"/>
              <a:t>ziekte</a:t>
            </a:r>
            <a:r>
              <a:rPr lang="en-US" altLang="nl-NL" dirty="0"/>
              <a:t>- en </a:t>
            </a:r>
            <a:r>
              <a:rPr lang="en-US" altLang="nl-NL" dirty="0" err="1"/>
              <a:t>symptoomgerichte</a:t>
            </a:r>
            <a:r>
              <a:rPr lang="en-US" altLang="nl-NL" dirty="0"/>
              <a:t> model van Lynn en Adamson en de </a:t>
            </a:r>
            <a:r>
              <a:rPr lang="en-US" altLang="nl-NL" dirty="0" err="1"/>
              <a:t>fase</a:t>
            </a:r>
            <a:r>
              <a:rPr lang="en-US" altLang="nl-NL" dirty="0"/>
              <a:t> </a:t>
            </a:r>
            <a:r>
              <a:rPr lang="en-US" altLang="nl-NL" dirty="0" err="1"/>
              <a:t>waarin</a:t>
            </a:r>
            <a:r>
              <a:rPr lang="en-US" altLang="nl-NL" dirty="0"/>
              <a:t> de </a:t>
            </a:r>
            <a:r>
              <a:rPr lang="en-US" altLang="nl-NL" dirty="0" err="1"/>
              <a:t>patiënt</a:t>
            </a:r>
            <a:r>
              <a:rPr lang="en-US" altLang="nl-NL" dirty="0"/>
              <a:t> </a:t>
            </a:r>
            <a:r>
              <a:rPr lang="en-US" altLang="nl-NL" dirty="0" err="1"/>
              <a:t>zich</a:t>
            </a:r>
            <a:r>
              <a:rPr lang="en-US" altLang="nl-NL" dirty="0"/>
              <a:t> </a:t>
            </a:r>
            <a:r>
              <a:rPr lang="en-US" altLang="nl-NL" dirty="0" err="1"/>
              <a:t>bevindt</a:t>
            </a:r>
            <a:r>
              <a:rPr lang="en-US" altLang="nl-NL" dirty="0"/>
              <a:t> </a:t>
            </a:r>
            <a:r>
              <a:rPr lang="en-US" altLang="nl-NL" dirty="0" err="1"/>
              <a:t>kan</a:t>
            </a:r>
            <a:r>
              <a:rPr lang="en-US" altLang="nl-NL" dirty="0"/>
              <a:t> </a:t>
            </a:r>
            <a:r>
              <a:rPr lang="en-US" altLang="nl-NL" dirty="0" err="1"/>
              <a:t>weloverwogen</a:t>
            </a:r>
            <a:r>
              <a:rPr lang="en-US" altLang="nl-NL" dirty="0"/>
              <a:t> </a:t>
            </a:r>
            <a:r>
              <a:rPr lang="en-US" altLang="nl-NL" dirty="0" err="1"/>
              <a:t>behandeladvies</a:t>
            </a:r>
            <a:r>
              <a:rPr lang="en-US" altLang="nl-NL" dirty="0"/>
              <a:t> </a:t>
            </a:r>
            <a:r>
              <a:rPr lang="en-US" altLang="nl-NL" dirty="0" err="1"/>
              <a:t>gegeven</a:t>
            </a:r>
            <a:r>
              <a:rPr lang="en-US" altLang="nl-NL" dirty="0"/>
              <a:t> </a:t>
            </a:r>
            <a:r>
              <a:rPr lang="en-US" altLang="nl-NL" dirty="0" err="1"/>
              <a:t>worden</a:t>
            </a:r>
            <a:r>
              <a:rPr lang="en-US" altLang="nl-NL" dirty="0"/>
              <a:t>.</a:t>
            </a:r>
          </a:p>
          <a:p>
            <a:pPr eaLnBrk="1" hangingPunct="1">
              <a:spcBef>
                <a:spcPct val="0"/>
              </a:spcBef>
            </a:pPr>
            <a:endParaRPr lang="en-US" altLang="nl-NL" dirty="0"/>
          </a:p>
          <a:p>
            <a:pPr eaLnBrk="1" hangingPunct="1">
              <a:spcBef>
                <a:spcPct val="0"/>
              </a:spcBef>
            </a:pPr>
            <a:endParaRPr lang="en-US" altLang="nl-NL" dirty="0"/>
          </a:p>
          <a:p>
            <a:endParaRPr lang="nl-NL" dirty="0"/>
          </a:p>
        </p:txBody>
      </p:sp>
      <p:sp>
        <p:nvSpPr>
          <p:cNvPr id="4" name="Tijdelijke aanduiding voor dianummer 3"/>
          <p:cNvSpPr>
            <a:spLocks noGrp="1"/>
          </p:cNvSpPr>
          <p:nvPr>
            <p:ph type="sldNum" sz="quarter" idx="5"/>
          </p:nvPr>
        </p:nvSpPr>
        <p:spPr/>
        <p:txBody>
          <a:bodyPr/>
          <a:lstStyle/>
          <a:p>
            <a:fld id="{B13CC4EF-5399-49E8-BE29-9AFDE8371940}" type="slidenum">
              <a:rPr lang="nl-NL" smtClean="0"/>
              <a:t>11</a:t>
            </a:fld>
            <a:endParaRPr lang="nl-NL"/>
          </a:p>
        </p:txBody>
      </p:sp>
    </p:spTree>
    <p:extLst>
      <p:ext uri="{BB962C8B-B14F-4D97-AF65-F5344CB8AC3E}">
        <p14:creationId xmlns:p14="http://schemas.microsoft.com/office/powerpoint/2010/main" val="1436160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Welke dimensies spelen bij de casus </a:t>
            </a:r>
            <a:r>
              <a:rPr lang="nl-NL" altLang="nl-NL" dirty="0" err="1"/>
              <a:t>mw</a:t>
            </a:r>
            <a:r>
              <a:rPr lang="nl-NL" altLang="nl-NL" dirty="0"/>
              <a:t> D mee in de beleving en ervaring van de pijnklachten.</a:t>
            </a:r>
          </a:p>
          <a:p>
            <a:endParaRPr lang="nl-NL" altLang="nl-NL" dirty="0"/>
          </a:p>
          <a:p>
            <a:r>
              <a:rPr lang="nl-NL" altLang="nl-NL" dirty="0"/>
              <a:t>Uitleg: 4 dimensies die de pijn </a:t>
            </a:r>
            <a:r>
              <a:rPr lang="nl-NL" altLang="nl-NL" dirty="0" err="1"/>
              <a:t>beinvloeden</a:t>
            </a:r>
            <a:r>
              <a:rPr lang="nl-NL" altLang="nl-NL" dirty="0"/>
              <a:t>. Niet alleen somatisch, ook psychosociaal en spiritueel</a:t>
            </a:r>
          </a:p>
          <a:p>
            <a:endParaRPr lang="nl-NL" dirty="0"/>
          </a:p>
        </p:txBody>
      </p:sp>
      <p:sp>
        <p:nvSpPr>
          <p:cNvPr id="4" name="Tijdelijke aanduiding voor dianummer 3"/>
          <p:cNvSpPr>
            <a:spLocks noGrp="1"/>
          </p:cNvSpPr>
          <p:nvPr>
            <p:ph type="sldNum" sz="quarter" idx="5"/>
          </p:nvPr>
        </p:nvSpPr>
        <p:spPr/>
        <p:txBody>
          <a:bodyPr/>
          <a:lstStyle/>
          <a:p>
            <a:fld id="{B13CC4EF-5399-49E8-BE29-9AFDE8371940}" type="slidenum">
              <a:rPr lang="nl-NL" smtClean="0"/>
              <a:t>12</a:t>
            </a:fld>
            <a:endParaRPr lang="nl-NL"/>
          </a:p>
        </p:txBody>
      </p:sp>
    </p:spTree>
    <p:extLst>
      <p:ext uri="{BB962C8B-B14F-4D97-AF65-F5344CB8AC3E}">
        <p14:creationId xmlns:p14="http://schemas.microsoft.com/office/powerpoint/2010/main" val="3298251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lnSpc>
                <a:spcPct val="90000"/>
              </a:lnSpc>
              <a:defRPr/>
            </a:pPr>
            <a:r>
              <a:rPr lang="en-US" altLang="nl-NL" sz="1200" dirty="0" err="1"/>
              <a:t>Deze</a:t>
            </a:r>
            <a:r>
              <a:rPr lang="en-US" altLang="nl-NL" sz="1200" dirty="0"/>
              <a:t> slide </a:t>
            </a:r>
            <a:r>
              <a:rPr lang="en-US" altLang="nl-NL" sz="1200" dirty="0" err="1"/>
              <a:t>laat</a:t>
            </a:r>
            <a:r>
              <a:rPr lang="en-US" altLang="nl-NL" sz="1200" dirty="0"/>
              <a:t> de 3 </a:t>
            </a:r>
            <a:r>
              <a:rPr lang="en-US" altLang="nl-NL" sz="1200" dirty="0" err="1"/>
              <a:t>categorieen</a:t>
            </a:r>
            <a:r>
              <a:rPr lang="en-US" altLang="nl-NL" sz="1200" dirty="0"/>
              <a:t> </a:t>
            </a:r>
            <a:r>
              <a:rPr lang="en-US" altLang="nl-NL" sz="1200" dirty="0" err="1"/>
              <a:t>zien</a:t>
            </a:r>
            <a:r>
              <a:rPr lang="en-US" altLang="nl-NL" sz="1200" dirty="0"/>
              <a:t> </a:t>
            </a:r>
            <a:r>
              <a:rPr lang="en-US" altLang="nl-NL" sz="1200" dirty="0" err="1"/>
              <a:t>waarin</a:t>
            </a:r>
            <a:r>
              <a:rPr lang="en-US" altLang="nl-NL" sz="1200" dirty="0"/>
              <a:t> je </a:t>
            </a:r>
            <a:r>
              <a:rPr lang="en-US" altLang="nl-NL" sz="1200" dirty="0" err="1"/>
              <a:t>pijn</a:t>
            </a:r>
            <a:r>
              <a:rPr lang="en-US" altLang="nl-NL" sz="1200" dirty="0"/>
              <a:t> </a:t>
            </a:r>
            <a:r>
              <a:rPr lang="en-US" altLang="nl-NL" sz="1200" dirty="0" err="1"/>
              <a:t>kunt</a:t>
            </a:r>
            <a:r>
              <a:rPr lang="en-US" altLang="nl-NL" sz="1200" dirty="0"/>
              <a:t> </a:t>
            </a:r>
            <a:r>
              <a:rPr lang="en-US" altLang="nl-NL" sz="1200" dirty="0" err="1"/>
              <a:t>onderverdelen</a:t>
            </a:r>
            <a:r>
              <a:rPr lang="en-US" altLang="nl-NL" sz="1200" dirty="0"/>
              <a:t>: neuropathische </a:t>
            </a:r>
            <a:r>
              <a:rPr lang="en-US" altLang="nl-NL" sz="1200" dirty="0" err="1"/>
              <a:t>pijn</a:t>
            </a:r>
            <a:r>
              <a:rPr lang="en-US" altLang="nl-NL" sz="1200" dirty="0"/>
              <a:t>, </a:t>
            </a:r>
          </a:p>
          <a:p>
            <a:pPr marL="171450" indent="-171450">
              <a:lnSpc>
                <a:spcPct val="90000"/>
              </a:lnSpc>
              <a:defRPr/>
            </a:pPr>
            <a:r>
              <a:rPr lang="en-US" altLang="nl-NL" sz="1200" dirty="0"/>
              <a:t>nociceptieve </a:t>
            </a:r>
            <a:r>
              <a:rPr lang="en-US" altLang="nl-NL" sz="1200" dirty="0" err="1"/>
              <a:t>pijn</a:t>
            </a:r>
            <a:r>
              <a:rPr lang="en-US" altLang="nl-NL" sz="1200" dirty="0"/>
              <a:t>, en </a:t>
            </a:r>
            <a:r>
              <a:rPr lang="en-US" altLang="nl-NL" sz="1200" dirty="0" err="1"/>
              <a:t>gemengde</a:t>
            </a:r>
            <a:r>
              <a:rPr lang="en-US" altLang="nl-NL" sz="1200" dirty="0"/>
              <a:t> </a:t>
            </a:r>
            <a:r>
              <a:rPr lang="en-US" altLang="nl-NL" sz="1200" dirty="0" err="1"/>
              <a:t>pijn</a:t>
            </a:r>
            <a:r>
              <a:rPr lang="en-US" altLang="nl-NL" sz="1200" dirty="0"/>
              <a:t> </a:t>
            </a:r>
            <a:r>
              <a:rPr lang="en-US" altLang="nl-NL" sz="1200" dirty="0" err="1"/>
              <a:t>waarbij</a:t>
            </a:r>
            <a:r>
              <a:rPr lang="en-US" altLang="nl-NL" sz="1200" dirty="0"/>
              <a:t> </a:t>
            </a:r>
            <a:r>
              <a:rPr lang="en-US" altLang="nl-NL" sz="1200" dirty="0" err="1"/>
              <a:t>zowel</a:t>
            </a:r>
            <a:r>
              <a:rPr lang="en-US" altLang="nl-NL" sz="1200" dirty="0"/>
              <a:t> </a:t>
            </a:r>
            <a:r>
              <a:rPr lang="en-US" altLang="nl-NL" sz="1200" dirty="0" err="1"/>
              <a:t>een</a:t>
            </a:r>
            <a:r>
              <a:rPr lang="en-US" altLang="nl-NL" sz="1200" dirty="0"/>
              <a:t> nociceptieve </a:t>
            </a:r>
            <a:r>
              <a:rPr lang="en-US" altLang="nl-NL" sz="1200" dirty="0" err="1"/>
              <a:t>als</a:t>
            </a:r>
            <a:r>
              <a:rPr lang="en-US" altLang="nl-NL" sz="1200" dirty="0"/>
              <a:t> neuropathische component </a:t>
            </a:r>
          </a:p>
          <a:p>
            <a:pPr marL="171450" indent="-171450">
              <a:lnSpc>
                <a:spcPct val="90000"/>
              </a:lnSpc>
              <a:defRPr/>
            </a:pPr>
            <a:r>
              <a:rPr lang="en-US" altLang="nl-NL" sz="1200" dirty="0" err="1"/>
              <a:t>aanwezig</a:t>
            </a:r>
            <a:r>
              <a:rPr lang="en-US" altLang="nl-NL" sz="1200" dirty="0"/>
              <a:t> is. Bij </a:t>
            </a:r>
            <a:r>
              <a:rPr lang="en-US" altLang="nl-NL" sz="1200" dirty="0" err="1"/>
              <a:t>elke</a:t>
            </a:r>
            <a:r>
              <a:rPr lang="en-US" altLang="nl-NL" sz="1200" dirty="0"/>
              <a:t> </a:t>
            </a:r>
            <a:r>
              <a:rPr lang="en-US" altLang="nl-NL" sz="1200" dirty="0" err="1"/>
              <a:t>categorie</a:t>
            </a:r>
            <a:r>
              <a:rPr lang="en-US" altLang="nl-NL" sz="1200" dirty="0"/>
              <a:t> </a:t>
            </a:r>
            <a:r>
              <a:rPr lang="en-US" altLang="nl-NL" sz="1200" dirty="0" err="1"/>
              <a:t>worden</a:t>
            </a:r>
            <a:r>
              <a:rPr lang="en-US" altLang="nl-NL" sz="1200" dirty="0"/>
              <a:t> </a:t>
            </a:r>
            <a:r>
              <a:rPr lang="en-US" altLang="nl-NL" sz="1200" dirty="0" err="1"/>
              <a:t>voorbeelden</a:t>
            </a:r>
            <a:r>
              <a:rPr lang="en-US" altLang="nl-NL" sz="1200" dirty="0"/>
              <a:t> </a:t>
            </a:r>
            <a:r>
              <a:rPr lang="en-US" altLang="nl-NL" sz="1200" dirty="0" err="1"/>
              <a:t>genoemd</a:t>
            </a:r>
            <a:r>
              <a:rPr lang="en-US" altLang="nl-NL" sz="1200" dirty="0"/>
              <a:t>.</a:t>
            </a:r>
          </a:p>
          <a:p>
            <a:pPr marL="171450" indent="-171450">
              <a:defRPr/>
            </a:pPr>
            <a:endParaRPr lang="en-US" altLang="nl-NL" sz="1200" dirty="0"/>
          </a:p>
          <a:p>
            <a:pPr marL="171450" indent="-171450">
              <a:defRPr/>
            </a:pPr>
            <a:r>
              <a:rPr lang="en-US" altLang="nl-NL" sz="1200" b="1" dirty="0" err="1"/>
              <a:t>Belangrijkste</a:t>
            </a:r>
            <a:r>
              <a:rPr lang="en-US" altLang="nl-NL" sz="1200" b="1" dirty="0"/>
              <a:t> </a:t>
            </a:r>
            <a:r>
              <a:rPr lang="en-US" altLang="nl-NL" sz="1200" b="1" dirty="0" err="1"/>
              <a:t>punten</a:t>
            </a:r>
            <a:r>
              <a:rPr lang="en-US" altLang="nl-NL" sz="1200" b="1" dirty="0"/>
              <a:t> van </a:t>
            </a:r>
            <a:r>
              <a:rPr lang="en-US" altLang="nl-NL" sz="1200" b="1" dirty="0" err="1"/>
              <a:t>deze</a:t>
            </a:r>
            <a:r>
              <a:rPr lang="en-US" altLang="nl-NL" sz="1200" b="1" dirty="0"/>
              <a:t> slide;</a:t>
            </a:r>
          </a:p>
          <a:p>
            <a:pPr marL="171450" indent="-171450">
              <a:buFontTx/>
              <a:buChar char="•"/>
              <a:defRPr/>
            </a:pPr>
            <a:r>
              <a:rPr lang="en-US" altLang="nl-NL" sz="1200" dirty="0"/>
              <a:t>De </a:t>
            </a:r>
            <a:r>
              <a:rPr lang="en-US" altLang="nl-NL" sz="1200" dirty="0" err="1"/>
              <a:t>definitie</a:t>
            </a:r>
            <a:r>
              <a:rPr lang="en-US" altLang="nl-NL" sz="1200" dirty="0"/>
              <a:t> van Neuropathische </a:t>
            </a:r>
            <a:r>
              <a:rPr lang="en-US" altLang="nl-NL" sz="1200" dirty="0" err="1"/>
              <a:t>pijn</a:t>
            </a:r>
            <a:r>
              <a:rPr lang="en-US" altLang="nl-NL" sz="1200" dirty="0"/>
              <a:t> </a:t>
            </a:r>
            <a:r>
              <a:rPr lang="en-US" altLang="nl-NL" sz="1200" dirty="0" err="1"/>
              <a:t>volgens</a:t>
            </a:r>
            <a:r>
              <a:rPr lang="en-US" altLang="nl-NL" sz="1200" dirty="0"/>
              <a:t> de International Association for the Study of Pain (IASP) is </a:t>
            </a:r>
            <a:r>
              <a:rPr lang="en-US" altLang="nl-NL" sz="1200" dirty="0" err="1"/>
              <a:t>pijn</a:t>
            </a:r>
            <a:r>
              <a:rPr lang="en-US" altLang="nl-NL" sz="1200" dirty="0"/>
              <a:t> </a:t>
            </a:r>
            <a:r>
              <a:rPr lang="en-US" altLang="nl-NL" sz="1200" dirty="0" err="1"/>
              <a:t>als</a:t>
            </a:r>
            <a:r>
              <a:rPr lang="en-US" altLang="nl-NL" sz="1200" dirty="0"/>
              <a:t> </a:t>
            </a:r>
            <a:r>
              <a:rPr lang="en-US" altLang="nl-NL" sz="1200" dirty="0" err="1"/>
              <a:t>gevolg</a:t>
            </a:r>
            <a:r>
              <a:rPr lang="en-US" altLang="nl-NL" sz="1200" dirty="0"/>
              <a:t> van </a:t>
            </a:r>
            <a:r>
              <a:rPr lang="en-US" altLang="nl-NL" sz="1200" dirty="0" err="1"/>
              <a:t>een</a:t>
            </a:r>
            <a:r>
              <a:rPr lang="en-US" altLang="nl-NL" sz="1200" dirty="0"/>
              <a:t> </a:t>
            </a:r>
            <a:r>
              <a:rPr lang="en-US" altLang="nl-NL" sz="1200" dirty="0" err="1"/>
              <a:t>beschadiging</a:t>
            </a:r>
            <a:r>
              <a:rPr lang="en-US" altLang="nl-NL" sz="1200" dirty="0"/>
              <a:t> of </a:t>
            </a:r>
            <a:r>
              <a:rPr lang="en-US" altLang="nl-NL" sz="1200" dirty="0" err="1"/>
              <a:t>disfunctie</a:t>
            </a:r>
            <a:r>
              <a:rPr lang="en-US" altLang="nl-NL" sz="1200" dirty="0"/>
              <a:t> van het zenuwstelsel.</a:t>
            </a:r>
            <a:r>
              <a:rPr lang="en-US" altLang="nl-NL" sz="1200" baseline="30000" dirty="0"/>
              <a:t>1</a:t>
            </a:r>
            <a:r>
              <a:rPr lang="en-US" altLang="nl-NL" sz="1200" dirty="0"/>
              <a:t> </a:t>
            </a:r>
            <a:r>
              <a:rPr lang="en-US" altLang="nl-NL" sz="1200" dirty="0" err="1"/>
              <a:t>Afhankelijk</a:t>
            </a:r>
            <a:r>
              <a:rPr lang="en-US" altLang="nl-NL" sz="1200" dirty="0"/>
              <a:t> </a:t>
            </a:r>
            <a:r>
              <a:rPr lang="en-US" altLang="nl-NL" sz="1200" dirty="0" err="1"/>
              <a:t>waar</a:t>
            </a:r>
            <a:r>
              <a:rPr lang="en-US" altLang="nl-NL" sz="1200" dirty="0"/>
              <a:t> de </a:t>
            </a:r>
            <a:r>
              <a:rPr lang="en-US" altLang="nl-NL" sz="1200" dirty="0" err="1"/>
              <a:t>beschadiging</a:t>
            </a:r>
            <a:r>
              <a:rPr lang="en-US" altLang="nl-NL" sz="1200" dirty="0"/>
              <a:t> of </a:t>
            </a:r>
            <a:r>
              <a:rPr lang="en-US" altLang="nl-NL" sz="1200" dirty="0" err="1"/>
              <a:t>disfunctie</a:t>
            </a:r>
            <a:r>
              <a:rPr lang="en-US" altLang="nl-NL" sz="1200" dirty="0"/>
              <a:t> </a:t>
            </a:r>
            <a:r>
              <a:rPr lang="en-US" altLang="nl-NL" sz="1200" dirty="0" err="1"/>
              <a:t>zich</a:t>
            </a:r>
            <a:r>
              <a:rPr lang="en-US" altLang="nl-NL" sz="1200" dirty="0"/>
              <a:t> </a:t>
            </a:r>
            <a:r>
              <a:rPr lang="en-US" altLang="nl-NL" sz="1200" dirty="0" err="1"/>
              <a:t>bevindt</a:t>
            </a:r>
            <a:r>
              <a:rPr lang="en-US" altLang="nl-NL" sz="1200" dirty="0"/>
              <a:t> </a:t>
            </a:r>
            <a:r>
              <a:rPr lang="en-US" altLang="nl-NL" sz="1200" dirty="0" err="1"/>
              <a:t>kan</a:t>
            </a:r>
            <a:r>
              <a:rPr lang="en-US" altLang="nl-NL" sz="1200" dirty="0"/>
              <a:t> de neuropathische </a:t>
            </a:r>
            <a:r>
              <a:rPr lang="en-US" altLang="nl-NL" sz="1200" dirty="0" err="1"/>
              <a:t>pijn</a:t>
            </a:r>
            <a:r>
              <a:rPr lang="en-US" altLang="nl-NL" sz="1200" dirty="0"/>
              <a:t> van </a:t>
            </a:r>
            <a:r>
              <a:rPr lang="en-US" altLang="nl-NL" sz="1200" dirty="0" err="1"/>
              <a:t>perifere</a:t>
            </a:r>
            <a:r>
              <a:rPr lang="en-US" altLang="nl-NL" sz="1200" dirty="0"/>
              <a:t> of </a:t>
            </a:r>
            <a:r>
              <a:rPr lang="en-US" altLang="nl-NL" sz="1200" dirty="0" err="1"/>
              <a:t>centrale</a:t>
            </a:r>
            <a:r>
              <a:rPr lang="en-US" altLang="nl-NL" sz="1200" dirty="0"/>
              <a:t> </a:t>
            </a:r>
            <a:r>
              <a:rPr lang="en-US" altLang="nl-NL" sz="1200" dirty="0" err="1"/>
              <a:t>oorsprong</a:t>
            </a:r>
            <a:r>
              <a:rPr lang="en-US" altLang="nl-NL" sz="1200" dirty="0"/>
              <a:t> </a:t>
            </a:r>
            <a:r>
              <a:rPr lang="en-US" altLang="nl-NL" sz="1200" dirty="0" err="1"/>
              <a:t>zijn</a:t>
            </a:r>
            <a:r>
              <a:rPr lang="en-US" altLang="nl-NL" sz="1200" dirty="0"/>
              <a:t>. </a:t>
            </a:r>
          </a:p>
          <a:p>
            <a:pPr marL="171450" indent="-171450">
              <a:buFontTx/>
              <a:buChar char="•"/>
              <a:defRPr/>
            </a:pPr>
            <a:r>
              <a:rPr lang="en-US" altLang="nl-NL" sz="1200" dirty="0" err="1"/>
              <a:t>Voorbeelden</a:t>
            </a:r>
            <a:r>
              <a:rPr lang="en-US" altLang="nl-NL" sz="1200" dirty="0"/>
              <a:t> van </a:t>
            </a:r>
            <a:r>
              <a:rPr lang="en-US" altLang="nl-NL" sz="1200" dirty="0" err="1"/>
              <a:t>perifere</a:t>
            </a:r>
            <a:r>
              <a:rPr lang="en-US" altLang="nl-NL" sz="1200" dirty="0"/>
              <a:t> neuropathische </a:t>
            </a:r>
            <a:r>
              <a:rPr lang="en-US" altLang="nl-NL" sz="1200" dirty="0" err="1"/>
              <a:t>pijn</a:t>
            </a:r>
            <a:r>
              <a:rPr lang="en-US" altLang="nl-NL" sz="1200" dirty="0"/>
              <a:t> </a:t>
            </a:r>
            <a:r>
              <a:rPr lang="en-US" altLang="nl-NL" sz="1200" dirty="0" err="1"/>
              <a:t>kunnen</a:t>
            </a:r>
            <a:r>
              <a:rPr lang="en-US" altLang="nl-NL" sz="1200" dirty="0"/>
              <a:t> </a:t>
            </a:r>
            <a:r>
              <a:rPr lang="en-US" altLang="nl-NL" sz="1200" dirty="0" err="1"/>
              <a:t>zijn</a:t>
            </a:r>
            <a:r>
              <a:rPr lang="en-US" altLang="nl-NL" sz="1200" dirty="0"/>
              <a:t> </a:t>
            </a:r>
            <a:r>
              <a:rPr lang="en-US" altLang="nl-NL" sz="1200" dirty="0" err="1"/>
              <a:t>postherpetische</a:t>
            </a:r>
            <a:r>
              <a:rPr lang="en-US" altLang="nl-NL" sz="1200" dirty="0"/>
              <a:t> </a:t>
            </a:r>
            <a:r>
              <a:rPr lang="en-US" altLang="nl-NL" sz="1200" dirty="0" err="1"/>
              <a:t>neuralgie</a:t>
            </a:r>
            <a:r>
              <a:rPr lang="en-US" altLang="nl-NL" sz="1200" dirty="0"/>
              <a:t> (PHN) en </a:t>
            </a:r>
            <a:r>
              <a:rPr lang="en-US" altLang="nl-NL" sz="1200" dirty="0" err="1"/>
              <a:t>diabetische</a:t>
            </a:r>
            <a:r>
              <a:rPr lang="en-US" altLang="nl-NL" sz="1200" dirty="0"/>
              <a:t> </a:t>
            </a:r>
            <a:r>
              <a:rPr lang="en-US" altLang="nl-NL" sz="1200" dirty="0" err="1"/>
              <a:t>polyneuropathie</a:t>
            </a:r>
            <a:r>
              <a:rPr lang="en-US" altLang="nl-NL" sz="1200" dirty="0"/>
              <a:t> (DPNP). Op basis van de </a:t>
            </a:r>
            <a:r>
              <a:rPr lang="en-US" altLang="nl-NL" sz="1200" dirty="0" err="1"/>
              <a:t>prevalentie</a:t>
            </a:r>
            <a:r>
              <a:rPr lang="en-US" altLang="nl-NL" sz="1200" dirty="0"/>
              <a:t> en </a:t>
            </a:r>
            <a:r>
              <a:rPr lang="en-US" altLang="nl-NL" sz="1200" dirty="0" err="1"/>
              <a:t>karakteristieken</a:t>
            </a:r>
            <a:r>
              <a:rPr lang="en-US" altLang="nl-NL" sz="1200" dirty="0"/>
              <a:t> van PHN en DPNP, </a:t>
            </a:r>
            <a:r>
              <a:rPr lang="en-US" altLang="nl-NL" sz="1200" dirty="0" err="1"/>
              <a:t>kunnen</a:t>
            </a:r>
            <a:r>
              <a:rPr lang="en-US" altLang="nl-NL" sz="1200" dirty="0"/>
              <a:t> </a:t>
            </a:r>
            <a:r>
              <a:rPr lang="en-US" altLang="nl-NL" sz="1200" dirty="0" err="1"/>
              <a:t>deze</a:t>
            </a:r>
            <a:r>
              <a:rPr lang="en-US" altLang="nl-NL" sz="1200" dirty="0"/>
              <a:t> </a:t>
            </a:r>
            <a:r>
              <a:rPr lang="en-US" altLang="nl-NL" sz="1200" dirty="0" err="1"/>
              <a:t>ziektebeelden</a:t>
            </a:r>
            <a:r>
              <a:rPr lang="en-US" altLang="nl-NL" sz="1200" dirty="0"/>
              <a:t> </a:t>
            </a:r>
            <a:r>
              <a:rPr lang="en-US" altLang="nl-NL" sz="1200" dirty="0" err="1"/>
              <a:t>worden</a:t>
            </a:r>
            <a:r>
              <a:rPr lang="en-US" altLang="nl-NL" sz="1200" dirty="0"/>
              <a:t> </a:t>
            </a:r>
            <a:r>
              <a:rPr lang="en-US" altLang="nl-NL" sz="1200" dirty="0" err="1"/>
              <a:t>gezien</a:t>
            </a:r>
            <a:r>
              <a:rPr lang="en-US" altLang="nl-NL" sz="1200" dirty="0"/>
              <a:t> </a:t>
            </a:r>
            <a:r>
              <a:rPr lang="en-US" altLang="nl-NL" sz="1200" dirty="0" err="1"/>
              <a:t>als</a:t>
            </a:r>
            <a:r>
              <a:rPr lang="en-US" altLang="nl-NL" sz="1200" dirty="0"/>
              <a:t> </a:t>
            </a:r>
            <a:r>
              <a:rPr lang="en-US" altLang="nl-NL" sz="1200" dirty="0" err="1"/>
              <a:t>representatief</a:t>
            </a:r>
            <a:r>
              <a:rPr lang="en-US" altLang="nl-NL" sz="1200" dirty="0"/>
              <a:t> </a:t>
            </a:r>
            <a:r>
              <a:rPr lang="en-US" altLang="nl-NL" sz="1200" dirty="0" err="1"/>
              <a:t>voor</a:t>
            </a:r>
            <a:r>
              <a:rPr lang="en-US" altLang="nl-NL" sz="1200" dirty="0"/>
              <a:t> </a:t>
            </a:r>
            <a:r>
              <a:rPr lang="en-US" altLang="nl-NL" sz="1200" dirty="0" err="1"/>
              <a:t>perifere</a:t>
            </a:r>
            <a:r>
              <a:rPr lang="en-US" altLang="nl-NL" sz="1200" dirty="0"/>
              <a:t> neuropathische </a:t>
            </a:r>
            <a:r>
              <a:rPr lang="en-US" altLang="nl-NL" sz="1200" dirty="0" err="1"/>
              <a:t>pijn</a:t>
            </a:r>
            <a:r>
              <a:rPr lang="en-US" altLang="nl-NL" sz="1200" dirty="0"/>
              <a:t>.</a:t>
            </a:r>
          </a:p>
          <a:p>
            <a:pPr marL="171450" indent="-171450">
              <a:buFontTx/>
              <a:buChar char="•"/>
              <a:defRPr/>
            </a:pPr>
            <a:r>
              <a:rPr lang="en-US" altLang="nl-NL" sz="1200" dirty="0"/>
              <a:t>Nociceptieve </a:t>
            </a:r>
            <a:r>
              <a:rPr lang="en-US" altLang="nl-NL" sz="1200" dirty="0" err="1"/>
              <a:t>pijn</a:t>
            </a:r>
            <a:r>
              <a:rPr lang="en-US" altLang="nl-NL" sz="1200" dirty="0"/>
              <a:t> is </a:t>
            </a:r>
            <a:r>
              <a:rPr lang="en-US" altLang="nl-NL" sz="1200" dirty="0" err="1"/>
              <a:t>een</a:t>
            </a:r>
            <a:r>
              <a:rPr lang="en-US" altLang="nl-NL" sz="1200" dirty="0"/>
              <a:t> </a:t>
            </a:r>
            <a:r>
              <a:rPr lang="en-US" altLang="nl-NL" sz="1200" dirty="0" err="1"/>
              <a:t>gezonde</a:t>
            </a:r>
            <a:r>
              <a:rPr lang="en-US" altLang="nl-NL" sz="1200" dirty="0"/>
              <a:t> </a:t>
            </a:r>
            <a:r>
              <a:rPr lang="en-US" altLang="nl-NL" sz="1200" dirty="0" err="1"/>
              <a:t>fysiologische</a:t>
            </a:r>
            <a:r>
              <a:rPr lang="en-US" altLang="nl-NL" sz="1200" dirty="0"/>
              <a:t> </a:t>
            </a:r>
            <a:r>
              <a:rPr lang="en-US" altLang="nl-NL" sz="1200" dirty="0" err="1"/>
              <a:t>reactie</a:t>
            </a:r>
            <a:r>
              <a:rPr lang="en-US" altLang="nl-NL" sz="1200" dirty="0"/>
              <a:t> die </a:t>
            </a:r>
            <a:r>
              <a:rPr lang="en-US" altLang="nl-NL" sz="1200" dirty="0" err="1"/>
              <a:t>ontstaat</a:t>
            </a:r>
            <a:r>
              <a:rPr lang="en-US" altLang="nl-NL" sz="1200" dirty="0"/>
              <a:t> </a:t>
            </a:r>
            <a:r>
              <a:rPr lang="en-US" altLang="nl-NL" sz="1200" dirty="0" err="1"/>
              <a:t>wanneer</a:t>
            </a:r>
            <a:r>
              <a:rPr lang="en-US" altLang="nl-NL" sz="1200" dirty="0"/>
              <a:t> </a:t>
            </a:r>
            <a:r>
              <a:rPr lang="en-US" altLang="nl-NL" sz="1200" dirty="0" err="1"/>
              <a:t>specifieke</a:t>
            </a:r>
            <a:r>
              <a:rPr lang="en-US" altLang="nl-NL" sz="1200" dirty="0"/>
              <a:t> </a:t>
            </a:r>
            <a:r>
              <a:rPr lang="en-US" altLang="nl-NL" sz="1200" dirty="0" err="1"/>
              <a:t>perifere</a:t>
            </a:r>
            <a:r>
              <a:rPr lang="en-US" altLang="nl-NL" sz="1200" dirty="0"/>
              <a:t> </a:t>
            </a:r>
            <a:r>
              <a:rPr lang="en-US" altLang="nl-NL" sz="1200" dirty="0" err="1"/>
              <a:t>sensorische</a:t>
            </a:r>
            <a:r>
              <a:rPr lang="en-US" altLang="nl-NL" sz="1200" dirty="0"/>
              <a:t> </a:t>
            </a:r>
            <a:r>
              <a:rPr lang="en-US" altLang="nl-NL" sz="1200" dirty="0" err="1"/>
              <a:t>neuronen</a:t>
            </a:r>
            <a:r>
              <a:rPr lang="en-US" altLang="nl-NL" sz="1200" dirty="0"/>
              <a:t> (</a:t>
            </a:r>
            <a:r>
              <a:rPr lang="en-US" altLang="nl-NL" sz="1200" dirty="0" err="1"/>
              <a:t>nociceptoren</a:t>
            </a:r>
            <a:r>
              <a:rPr lang="en-US" altLang="nl-NL" sz="1200" dirty="0"/>
              <a:t>) </a:t>
            </a:r>
            <a:r>
              <a:rPr lang="en-US" altLang="nl-NL" sz="1200" dirty="0" err="1"/>
              <a:t>reageren</a:t>
            </a:r>
            <a:r>
              <a:rPr lang="en-US" altLang="nl-NL" sz="1200" dirty="0"/>
              <a:t> op </a:t>
            </a:r>
            <a:r>
              <a:rPr lang="en-US" altLang="nl-NL" sz="1200" dirty="0" err="1"/>
              <a:t>weefselschade</a:t>
            </a:r>
            <a:r>
              <a:rPr lang="en-US" altLang="nl-NL" sz="1200" dirty="0"/>
              <a:t>.</a:t>
            </a:r>
            <a:r>
              <a:rPr lang="en-GB" altLang="nl-NL" sz="1200" dirty="0"/>
              <a:t> </a:t>
            </a:r>
            <a:r>
              <a:rPr lang="en-US" altLang="nl-NL" sz="1200" dirty="0"/>
              <a:t>Nociceptieve </a:t>
            </a:r>
            <a:r>
              <a:rPr lang="en-US" altLang="nl-NL" sz="1200" dirty="0" err="1"/>
              <a:t>pijn</a:t>
            </a:r>
            <a:r>
              <a:rPr lang="en-US" altLang="nl-NL" sz="1200" dirty="0"/>
              <a:t> </a:t>
            </a:r>
            <a:r>
              <a:rPr lang="en-US" altLang="nl-NL" sz="1200" dirty="0" err="1"/>
              <a:t>heeft</a:t>
            </a:r>
            <a:r>
              <a:rPr lang="en-US" altLang="nl-NL" sz="1200" dirty="0"/>
              <a:t> </a:t>
            </a:r>
            <a:r>
              <a:rPr lang="en-US" altLang="nl-NL" sz="1200" dirty="0" err="1"/>
              <a:t>een</a:t>
            </a:r>
            <a:r>
              <a:rPr lang="en-US" altLang="nl-NL" sz="1200" dirty="0"/>
              <a:t> </a:t>
            </a:r>
            <a:r>
              <a:rPr lang="en-US" altLang="nl-NL" sz="1200" dirty="0" err="1"/>
              <a:t>beschermende</a:t>
            </a:r>
            <a:r>
              <a:rPr lang="en-US" altLang="nl-NL" sz="1200" dirty="0"/>
              <a:t> </a:t>
            </a:r>
            <a:r>
              <a:rPr lang="en-US" altLang="nl-NL" sz="1200" dirty="0" err="1"/>
              <a:t>functie</a:t>
            </a:r>
            <a:r>
              <a:rPr lang="en-US" altLang="nl-NL" sz="1200" dirty="0"/>
              <a:t> </a:t>
            </a:r>
            <a:r>
              <a:rPr lang="en-US" altLang="nl-NL" sz="1200" dirty="0" err="1"/>
              <a:t>doordat</a:t>
            </a:r>
            <a:r>
              <a:rPr lang="en-US" altLang="nl-NL" sz="1200" dirty="0"/>
              <a:t> het </a:t>
            </a:r>
            <a:r>
              <a:rPr lang="en-US" altLang="nl-NL" sz="1200" dirty="0" err="1"/>
              <a:t>reflexen</a:t>
            </a:r>
            <a:r>
              <a:rPr lang="en-US" altLang="nl-NL" sz="1200" dirty="0"/>
              <a:t> </a:t>
            </a:r>
            <a:r>
              <a:rPr lang="en-US" altLang="nl-NL" sz="1200" dirty="0" err="1"/>
              <a:t>uit</a:t>
            </a:r>
            <a:r>
              <a:rPr lang="en-US" altLang="nl-NL" sz="1200" dirty="0"/>
              <a:t> </a:t>
            </a:r>
            <a:r>
              <a:rPr lang="en-US" altLang="nl-NL" sz="1200" dirty="0" err="1"/>
              <a:t>kan</a:t>
            </a:r>
            <a:r>
              <a:rPr lang="en-US" altLang="nl-NL" sz="1200" dirty="0"/>
              <a:t> </a:t>
            </a:r>
            <a:r>
              <a:rPr lang="en-US" altLang="nl-NL" sz="1200" dirty="0" err="1"/>
              <a:t>lokken</a:t>
            </a:r>
            <a:r>
              <a:rPr lang="en-US" altLang="nl-NL" sz="1200" dirty="0"/>
              <a:t> en </a:t>
            </a:r>
            <a:r>
              <a:rPr lang="en-US" altLang="nl-NL" sz="1200" dirty="0" err="1"/>
              <a:t>beschermend</a:t>
            </a:r>
            <a:r>
              <a:rPr lang="en-US" altLang="nl-NL" sz="1200" dirty="0"/>
              <a:t> </a:t>
            </a:r>
            <a:r>
              <a:rPr lang="en-US" altLang="nl-NL" sz="1200" dirty="0" err="1"/>
              <a:t>gedrag</a:t>
            </a:r>
            <a:r>
              <a:rPr lang="en-US" altLang="nl-NL" sz="1200" dirty="0"/>
              <a:t> </a:t>
            </a:r>
            <a:r>
              <a:rPr lang="en-US" altLang="nl-NL" sz="1200" dirty="0" err="1"/>
              <a:t>waardoor</a:t>
            </a:r>
            <a:r>
              <a:rPr lang="en-US" altLang="nl-NL" sz="1200" dirty="0"/>
              <a:t> </a:t>
            </a:r>
            <a:r>
              <a:rPr lang="en-US" altLang="nl-NL" sz="1200" dirty="0" err="1"/>
              <a:t>weefselbeschadigingen</a:t>
            </a:r>
            <a:r>
              <a:rPr lang="en-US" altLang="nl-NL" sz="1200" dirty="0"/>
              <a:t> tot </a:t>
            </a:r>
            <a:r>
              <a:rPr lang="en-US" altLang="nl-NL" sz="1200" dirty="0" err="1"/>
              <a:t>een</a:t>
            </a:r>
            <a:r>
              <a:rPr lang="en-US" altLang="nl-NL" sz="1200" dirty="0"/>
              <a:t> minimum </a:t>
            </a:r>
            <a:r>
              <a:rPr lang="en-US" altLang="nl-NL" sz="1200" dirty="0" err="1"/>
              <a:t>beperkt</a:t>
            </a:r>
            <a:r>
              <a:rPr lang="en-US" altLang="nl-NL" sz="1200" dirty="0"/>
              <a:t> </a:t>
            </a:r>
            <a:r>
              <a:rPr lang="en-US" altLang="nl-NL" sz="1200" dirty="0" err="1"/>
              <a:t>worden</a:t>
            </a:r>
            <a:r>
              <a:rPr lang="en-US" altLang="nl-NL" sz="1200" dirty="0"/>
              <a:t>.</a:t>
            </a:r>
          </a:p>
          <a:p>
            <a:pPr marL="171450" indent="-171450">
              <a:buFontTx/>
              <a:buChar char="•"/>
              <a:defRPr/>
            </a:pPr>
            <a:r>
              <a:rPr lang="en-US" altLang="nl-NL" sz="1200" dirty="0"/>
              <a:t>Acute </a:t>
            </a:r>
            <a:r>
              <a:rPr lang="en-US" altLang="nl-NL" sz="1200" dirty="0" err="1"/>
              <a:t>pijn</a:t>
            </a:r>
            <a:r>
              <a:rPr lang="en-US" altLang="nl-NL" sz="1200" dirty="0"/>
              <a:t>, </a:t>
            </a:r>
            <a:r>
              <a:rPr lang="en-US" altLang="nl-NL" sz="1200" dirty="0" err="1"/>
              <a:t>zoals</a:t>
            </a:r>
            <a:r>
              <a:rPr lang="en-US" altLang="nl-NL" sz="1200" dirty="0"/>
              <a:t> </a:t>
            </a:r>
            <a:r>
              <a:rPr lang="en-US" altLang="nl-NL" sz="1200" dirty="0" err="1"/>
              <a:t>gezien</a:t>
            </a:r>
            <a:r>
              <a:rPr lang="en-US" altLang="nl-NL" sz="1200" dirty="0"/>
              <a:t> </a:t>
            </a:r>
            <a:r>
              <a:rPr lang="en-US" altLang="nl-NL" sz="1200" dirty="0" err="1"/>
              <a:t>wordt</a:t>
            </a:r>
            <a:r>
              <a:rPr lang="en-US" altLang="nl-NL" sz="1200" dirty="0"/>
              <a:t> bij </a:t>
            </a:r>
            <a:r>
              <a:rPr lang="en-US" altLang="nl-NL" sz="1200" dirty="0" err="1"/>
              <a:t>weefselontsteking</a:t>
            </a:r>
            <a:r>
              <a:rPr lang="en-US" altLang="nl-NL" sz="1200" dirty="0"/>
              <a:t> en </a:t>
            </a:r>
            <a:r>
              <a:rPr lang="en-US" altLang="nl-NL" sz="1200" dirty="0" err="1"/>
              <a:t>chronische</a:t>
            </a:r>
            <a:r>
              <a:rPr lang="en-US" altLang="nl-NL" sz="1200" dirty="0"/>
              <a:t> </a:t>
            </a:r>
            <a:r>
              <a:rPr lang="en-US" altLang="nl-NL" sz="1200" dirty="0" err="1"/>
              <a:t>pijn</a:t>
            </a:r>
            <a:r>
              <a:rPr lang="en-US" altLang="nl-NL" sz="1200" dirty="0"/>
              <a:t>, en </a:t>
            </a:r>
            <a:r>
              <a:rPr lang="en-US" altLang="nl-NL" sz="1200" dirty="0" err="1"/>
              <a:t>ook</a:t>
            </a:r>
            <a:r>
              <a:rPr lang="en-US" altLang="nl-NL" sz="1200" dirty="0"/>
              <a:t> </a:t>
            </a:r>
            <a:r>
              <a:rPr lang="en-US" altLang="nl-NL" sz="1200" dirty="0" err="1"/>
              <a:t>vaak</a:t>
            </a:r>
            <a:r>
              <a:rPr lang="en-US" altLang="nl-NL" sz="1200" dirty="0"/>
              <a:t> </a:t>
            </a:r>
            <a:r>
              <a:rPr lang="en-US" altLang="nl-NL" sz="1200" dirty="0" err="1"/>
              <a:t>als</a:t>
            </a:r>
            <a:r>
              <a:rPr lang="en-US" altLang="nl-NL" sz="1200" dirty="0"/>
              <a:t> factor bij </a:t>
            </a:r>
            <a:r>
              <a:rPr lang="en-US" altLang="nl-NL" sz="1200" dirty="0" err="1"/>
              <a:t>osteoartrose</a:t>
            </a:r>
            <a:r>
              <a:rPr lang="en-US" altLang="nl-NL" sz="1200" dirty="0"/>
              <a:t> </a:t>
            </a:r>
            <a:r>
              <a:rPr lang="en-US" altLang="nl-NL" sz="1200" dirty="0" err="1"/>
              <a:t>zijn</a:t>
            </a:r>
            <a:r>
              <a:rPr lang="en-US" altLang="nl-NL" sz="1200" dirty="0"/>
              <a:t> </a:t>
            </a:r>
            <a:r>
              <a:rPr lang="en-US" altLang="nl-NL" sz="1200" dirty="0" err="1"/>
              <a:t>voorbeelden</a:t>
            </a:r>
            <a:r>
              <a:rPr lang="en-US" altLang="nl-NL" sz="1200" dirty="0"/>
              <a:t> van nociceptieve </a:t>
            </a:r>
            <a:r>
              <a:rPr lang="en-US" altLang="nl-NL" sz="1200" dirty="0" err="1"/>
              <a:t>pijn</a:t>
            </a:r>
            <a:r>
              <a:rPr lang="en-US" altLang="nl-NL" sz="1200" dirty="0"/>
              <a:t>.</a:t>
            </a:r>
            <a:endParaRPr lang="en-US" altLang="nl-NL" sz="1200" baseline="30000" dirty="0"/>
          </a:p>
          <a:p>
            <a:pPr marL="171450" indent="-171450">
              <a:buFontTx/>
              <a:buChar char="•"/>
              <a:defRPr/>
            </a:pPr>
            <a:r>
              <a:rPr lang="en-US" altLang="nl-NL" sz="1200" dirty="0" err="1"/>
              <a:t>Alhoewel</a:t>
            </a:r>
            <a:r>
              <a:rPr lang="en-US" altLang="nl-NL" sz="1200" dirty="0"/>
              <a:t> </a:t>
            </a:r>
            <a:r>
              <a:rPr lang="en-US" altLang="nl-NL" sz="1200" dirty="0" err="1"/>
              <a:t>er</a:t>
            </a:r>
            <a:r>
              <a:rPr lang="en-US" altLang="nl-NL" sz="1200" dirty="0"/>
              <a:t> </a:t>
            </a:r>
            <a:r>
              <a:rPr lang="en-US" altLang="nl-NL" sz="1200" dirty="0" err="1"/>
              <a:t>geen</a:t>
            </a:r>
            <a:r>
              <a:rPr lang="en-US" altLang="nl-NL" sz="1200" dirty="0"/>
              <a:t> </a:t>
            </a:r>
            <a:r>
              <a:rPr lang="en-US" altLang="nl-NL" sz="1200" dirty="0" err="1"/>
              <a:t>specifieke</a:t>
            </a:r>
            <a:r>
              <a:rPr lang="en-US" altLang="nl-NL" sz="1200" dirty="0"/>
              <a:t> </a:t>
            </a:r>
            <a:r>
              <a:rPr lang="en-US" altLang="nl-NL" sz="1200" dirty="0" err="1"/>
              <a:t>beschrijvingen</a:t>
            </a:r>
            <a:r>
              <a:rPr lang="en-US" altLang="nl-NL" sz="1200" dirty="0"/>
              <a:t> </a:t>
            </a:r>
            <a:r>
              <a:rPr lang="en-US" altLang="nl-NL" sz="1200" dirty="0" err="1"/>
              <a:t>zijn</a:t>
            </a:r>
            <a:r>
              <a:rPr lang="en-US" altLang="nl-NL" sz="1200" dirty="0"/>
              <a:t> </a:t>
            </a:r>
            <a:r>
              <a:rPr lang="en-US" altLang="nl-NL" sz="1200" dirty="0" err="1"/>
              <a:t>voor</a:t>
            </a:r>
            <a:r>
              <a:rPr lang="en-US" altLang="nl-NL" sz="1200" dirty="0"/>
              <a:t> </a:t>
            </a:r>
            <a:r>
              <a:rPr lang="en-US" altLang="nl-NL" sz="1200" dirty="0" err="1"/>
              <a:t>elke</a:t>
            </a:r>
            <a:r>
              <a:rPr lang="en-US" altLang="nl-NL" sz="1200" dirty="0"/>
              <a:t> </a:t>
            </a:r>
            <a:r>
              <a:rPr lang="en-US" altLang="nl-NL" sz="1200" dirty="0" err="1"/>
              <a:t>soort</a:t>
            </a:r>
            <a:r>
              <a:rPr lang="en-US" altLang="nl-NL" sz="1200" dirty="0"/>
              <a:t> </a:t>
            </a:r>
            <a:r>
              <a:rPr lang="en-US" altLang="nl-NL" sz="1200" dirty="0" err="1"/>
              <a:t>pijn</a:t>
            </a:r>
            <a:r>
              <a:rPr lang="en-US" altLang="nl-NL" sz="1200" dirty="0"/>
              <a:t>, </a:t>
            </a:r>
            <a:r>
              <a:rPr lang="en-US" altLang="nl-NL" sz="1200" dirty="0" err="1"/>
              <a:t>wordt</a:t>
            </a:r>
            <a:r>
              <a:rPr lang="en-US" altLang="nl-NL" sz="1200" dirty="0"/>
              <a:t> neuropathische </a:t>
            </a:r>
            <a:r>
              <a:rPr lang="en-US" altLang="nl-NL" sz="1200" dirty="0" err="1"/>
              <a:t>pijn</a:t>
            </a:r>
            <a:r>
              <a:rPr lang="en-US" altLang="nl-NL" sz="1200" dirty="0"/>
              <a:t> </a:t>
            </a:r>
            <a:r>
              <a:rPr lang="en-US" altLang="nl-NL" sz="1200" dirty="0" err="1"/>
              <a:t>regelmatig</a:t>
            </a:r>
            <a:r>
              <a:rPr lang="en-US" altLang="nl-NL" sz="1200" dirty="0"/>
              <a:t> </a:t>
            </a:r>
            <a:r>
              <a:rPr lang="en-US" altLang="nl-NL" sz="1200" dirty="0" err="1"/>
              <a:t>beschreven</a:t>
            </a:r>
            <a:r>
              <a:rPr lang="en-US" altLang="nl-NL" sz="1200" dirty="0"/>
              <a:t> </a:t>
            </a:r>
            <a:r>
              <a:rPr lang="en-US" altLang="nl-NL" sz="1200" dirty="0" err="1"/>
              <a:t>als</a:t>
            </a:r>
            <a:r>
              <a:rPr lang="en-US" altLang="nl-NL" sz="1200" dirty="0"/>
              <a:t> “</a:t>
            </a:r>
            <a:r>
              <a:rPr lang="en-US" altLang="nl-NL" sz="1200" dirty="0" err="1"/>
              <a:t>brandend</a:t>
            </a:r>
            <a:r>
              <a:rPr lang="en-US" altLang="nl-NL" sz="1200" dirty="0"/>
              <a:t> of </a:t>
            </a:r>
            <a:r>
              <a:rPr lang="en-US" altLang="nl-NL" sz="1200" dirty="0" err="1"/>
              <a:t>tintelend</a:t>
            </a:r>
            <a:r>
              <a:rPr lang="en-US" altLang="nl-NL" sz="1200" dirty="0"/>
              <a:t>”, </a:t>
            </a:r>
            <a:r>
              <a:rPr lang="en-US" altLang="nl-NL" sz="1200" dirty="0" err="1"/>
              <a:t>terwijl</a:t>
            </a:r>
            <a:r>
              <a:rPr lang="en-US" altLang="nl-NL" sz="1200" dirty="0"/>
              <a:t> nociceptieve </a:t>
            </a:r>
            <a:r>
              <a:rPr lang="en-US" altLang="nl-NL" sz="1200" dirty="0" err="1"/>
              <a:t>pijn</a:t>
            </a:r>
            <a:r>
              <a:rPr lang="en-US" altLang="nl-NL" sz="1200" dirty="0"/>
              <a:t> </a:t>
            </a:r>
            <a:r>
              <a:rPr lang="en-US" altLang="nl-NL" sz="1200" dirty="0" err="1"/>
              <a:t>vaak</a:t>
            </a:r>
            <a:r>
              <a:rPr lang="en-US" altLang="nl-NL" sz="1200" dirty="0"/>
              <a:t> </a:t>
            </a:r>
            <a:r>
              <a:rPr lang="en-US" altLang="nl-NL" sz="1200" dirty="0" err="1"/>
              <a:t>wordt</a:t>
            </a:r>
            <a:r>
              <a:rPr lang="en-US" altLang="nl-NL" sz="1200" dirty="0"/>
              <a:t> </a:t>
            </a:r>
            <a:r>
              <a:rPr lang="en-US" altLang="nl-NL" sz="1200" dirty="0" err="1"/>
              <a:t>beschreven</a:t>
            </a:r>
            <a:r>
              <a:rPr lang="en-US" altLang="nl-NL" sz="1200" dirty="0"/>
              <a:t> </a:t>
            </a:r>
            <a:r>
              <a:rPr lang="en-US" altLang="nl-NL" sz="1200" dirty="0" err="1"/>
              <a:t>als</a:t>
            </a:r>
            <a:r>
              <a:rPr lang="en-US" altLang="nl-NL" sz="1200" dirty="0"/>
              <a:t> “</a:t>
            </a:r>
            <a:r>
              <a:rPr lang="en-US" altLang="nl-NL" sz="1200" dirty="0" err="1"/>
              <a:t>stekend</a:t>
            </a:r>
            <a:r>
              <a:rPr lang="en-US" altLang="nl-NL" sz="1200" dirty="0"/>
              <a:t> of </a:t>
            </a:r>
            <a:r>
              <a:rPr lang="en-US" altLang="nl-NL" sz="1200" dirty="0" err="1"/>
              <a:t>kloppend</a:t>
            </a:r>
            <a:r>
              <a:rPr lang="en-US" altLang="nl-NL" sz="1200" dirty="0"/>
              <a:t>”.</a:t>
            </a:r>
          </a:p>
          <a:p>
            <a:pPr marL="171450" indent="-171450">
              <a:buFontTx/>
              <a:buChar char="•"/>
              <a:defRPr/>
            </a:pPr>
            <a:r>
              <a:rPr lang="en-US" altLang="nl-NL" sz="1200" dirty="0" err="1"/>
              <a:t>Er</a:t>
            </a:r>
            <a:r>
              <a:rPr lang="en-US" altLang="nl-NL" sz="1200" dirty="0"/>
              <a:t> </a:t>
            </a:r>
            <a:r>
              <a:rPr lang="en-US" altLang="nl-NL" sz="1200" dirty="0" err="1"/>
              <a:t>zijn</a:t>
            </a:r>
            <a:r>
              <a:rPr lang="en-US" altLang="nl-NL" sz="1200" dirty="0"/>
              <a:t> </a:t>
            </a:r>
            <a:r>
              <a:rPr lang="en-US" altLang="nl-NL" sz="1200" dirty="0" err="1"/>
              <a:t>gevallen</a:t>
            </a:r>
            <a:r>
              <a:rPr lang="en-US" altLang="nl-NL" sz="1200" dirty="0"/>
              <a:t> </a:t>
            </a:r>
            <a:r>
              <a:rPr lang="en-US" altLang="nl-NL" sz="1200" dirty="0" err="1"/>
              <a:t>waarbij</a:t>
            </a:r>
            <a:r>
              <a:rPr lang="en-US" altLang="nl-NL" sz="1200" dirty="0"/>
              <a:t> </a:t>
            </a:r>
            <a:r>
              <a:rPr lang="en-US" altLang="nl-NL" sz="1200" dirty="0" err="1"/>
              <a:t>een</a:t>
            </a:r>
            <a:r>
              <a:rPr lang="en-US" altLang="nl-NL" sz="1200" dirty="0"/>
              <a:t> </a:t>
            </a:r>
            <a:r>
              <a:rPr lang="en-US" altLang="nl-NL" sz="1200" dirty="0" err="1"/>
              <a:t>patiënt</a:t>
            </a:r>
            <a:r>
              <a:rPr lang="en-US" altLang="nl-NL" sz="1200" dirty="0"/>
              <a:t> </a:t>
            </a:r>
            <a:r>
              <a:rPr lang="en-US" altLang="nl-NL" sz="1200" dirty="0" err="1"/>
              <a:t>pijn</a:t>
            </a:r>
            <a:r>
              <a:rPr lang="en-US" altLang="nl-NL" sz="1200" dirty="0"/>
              <a:t> </a:t>
            </a:r>
            <a:r>
              <a:rPr lang="en-US" altLang="nl-NL" sz="1200" dirty="0" err="1"/>
              <a:t>ervaart</a:t>
            </a:r>
            <a:r>
              <a:rPr lang="en-US" altLang="nl-NL" sz="1200" dirty="0"/>
              <a:t> die </a:t>
            </a:r>
            <a:r>
              <a:rPr lang="en-US" altLang="nl-NL" sz="1200" dirty="0" err="1"/>
              <a:t>zowel</a:t>
            </a:r>
            <a:r>
              <a:rPr lang="en-US" altLang="nl-NL" sz="1200" dirty="0"/>
              <a:t> </a:t>
            </a:r>
            <a:r>
              <a:rPr lang="en-US" altLang="nl-NL" sz="1200" dirty="0" err="1"/>
              <a:t>een</a:t>
            </a:r>
            <a:r>
              <a:rPr lang="en-US" altLang="nl-NL" sz="1200" dirty="0"/>
              <a:t> nociceptieve </a:t>
            </a:r>
            <a:r>
              <a:rPr lang="en-US" altLang="nl-NL" sz="1200" dirty="0" err="1"/>
              <a:t>als</a:t>
            </a:r>
            <a:r>
              <a:rPr lang="en-US" altLang="nl-NL" sz="1200" dirty="0"/>
              <a:t> neuropathische component </a:t>
            </a:r>
            <a:r>
              <a:rPr lang="en-US" altLang="nl-NL" sz="1200" dirty="0" err="1"/>
              <a:t>bevatten</a:t>
            </a:r>
            <a:r>
              <a:rPr lang="en-US" altLang="nl-NL" sz="1200" dirty="0"/>
              <a:t>. </a:t>
            </a:r>
            <a:r>
              <a:rPr lang="en-US" altLang="nl-NL" sz="1200" dirty="0" err="1"/>
              <a:t>Bijvoorbeeld</a:t>
            </a:r>
            <a:r>
              <a:rPr lang="en-US" altLang="nl-NL" sz="1200" dirty="0"/>
              <a:t> bij het </a:t>
            </a:r>
            <a:r>
              <a:rPr lang="en-US" altLang="nl-NL" sz="1200" dirty="0" err="1"/>
              <a:t>carpaal</a:t>
            </a:r>
            <a:r>
              <a:rPr lang="en-US" altLang="nl-NL" sz="1200" dirty="0"/>
              <a:t> tunnel </a:t>
            </a:r>
            <a:r>
              <a:rPr lang="en-US" altLang="nl-NL" sz="1200" dirty="0" err="1"/>
              <a:t>syndroom</a:t>
            </a:r>
            <a:r>
              <a:rPr lang="en-US" altLang="nl-NL" sz="1200" dirty="0"/>
              <a:t>, </a:t>
            </a:r>
            <a:r>
              <a:rPr lang="en-US" altLang="nl-NL" sz="1200" dirty="0" err="1"/>
              <a:t>waarbij</a:t>
            </a:r>
            <a:r>
              <a:rPr lang="en-US" altLang="nl-NL" sz="1200" dirty="0"/>
              <a:t> het heel </a:t>
            </a:r>
            <a:r>
              <a:rPr lang="en-US" altLang="nl-NL" sz="1200" dirty="0" err="1"/>
              <a:t>normaal</a:t>
            </a:r>
            <a:r>
              <a:rPr lang="en-US" altLang="nl-NL" sz="1200" dirty="0"/>
              <a:t> is om nociceptieve </a:t>
            </a:r>
            <a:r>
              <a:rPr lang="en-US" altLang="nl-NL" sz="1200" dirty="0" err="1"/>
              <a:t>pijn</a:t>
            </a:r>
            <a:r>
              <a:rPr lang="en-US" altLang="nl-NL" sz="1200" dirty="0"/>
              <a:t> </a:t>
            </a:r>
            <a:r>
              <a:rPr lang="en-US" altLang="nl-NL" sz="1200" dirty="0" err="1"/>
              <a:t>te</a:t>
            </a:r>
            <a:r>
              <a:rPr lang="en-US" altLang="nl-NL" sz="1200" dirty="0"/>
              <a:t> </a:t>
            </a:r>
            <a:r>
              <a:rPr lang="en-US" altLang="nl-NL" sz="1200" dirty="0" err="1"/>
              <a:t>voelen</a:t>
            </a:r>
            <a:r>
              <a:rPr lang="en-US" altLang="nl-NL" sz="1200" dirty="0"/>
              <a:t> </a:t>
            </a:r>
            <a:r>
              <a:rPr lang="en-US" altLang="nl-NL" sz="1200" dirty="0" err="1"/>
              <a:t>rondom</a:t>
            </a:r>
            <a:r>
              <a:rPr lang="en-US" altLang="nl-NL" sz="1200" dirty="0"/>
              <a:t> de </a:t>
            </a:r>
            <a:r>
              <a:rPr lang="en-US" altLang="nl-NL" sz="1200" dirty="0" err="1"/>
              <a:t>vuist</a:t>
            </a:r>
            <a:r>
              <a:rPr lang="en-US" altLang="nl-NL" sz="1200" dirty="0"/>
              <a:t> en neuropathische </a:t>
            </a:r>
            <a:r>
              <a:rPr lang="en-US" altLang="nl-NL" sz="1200" dirty="0" err="1"/>
              <a:t>pijn</a:t>
            </a:r>
            <a:r>
              <a:rPr lang="en-US" altLang="nl-NL" sz="1200" dirty="0"/>
              <a:t> in het </a:t>
            </a:r>
            <a:r>
              <a:rPr lang="en-US" altLang="nl-NL" sz="1200" dirty="0" err="1"/>
              <a:t>verzorgingsgebied</a:t>
            </a:r>
            <a:r>
              <a:rPr lang="en-US" altLang="nl-NL" sz="1200" dirty="0"/>
              <a:t> van de </a:t>
            </a:r>
            <a:r>
              <a:rPr lang="en-US" altLang="nl-NL" sz="1200" dirty="0" err="1"/>
              <a:t>nervus</a:t>
            </a:r>
            <a:r>
              <a:rPr lang="en-US" altLang="nl-NL" sz="1200" dirty="0"/>
              <a:t> </a:t>
            </a:r>
            <a:r>
              <a:rPr lang="en-US" altLang="nl-NL" sz="1200" dirty="0" err="1"/>
              <a:t>medianus</a:t>
            </a:r>
            <a:r>
              <a:rPr lang="en-US" altLang="nl-NL" sz="1200" dirty="0"/>
              <a:t> (</a:t>
            </a:r>
            <a:r>
              <a:rPr lang="en-US" altLang="nl-NL" sz="1200" dirty="0" err="1"/>
              <a:t>vingers</a:t>
            </a:r>
            <a:r>
              <a:rPr lang="en-US" altLang="nl-NL" sz="1200" dirty="0"/>
              <a:t>).</a:t>
            </a:r>
          </a:p>
          <a:p>
            <a:pPr marL="171450" indent="-171450">
              <a:buFontTx/>
              <a:buChar char="•"/>
              <a:defRPr/>
            </a:pPr>
            <a:endParaRPr lang="en-US" altLang="nl-NL" sz="1200" dirty="0"/>
          </a:p>
          <a:p>
            <a:endParaRPr lang="nl-NL" dirty="0"/>
          </a:p>
        </p:txBody>
      </p:sp>
      <p:sp>
        <p:nvSpPr>
          <p:cNvPr id="4" name="Tijdelijke aanduiding voor dianummer 3"/>
          <p:cNvSpPr>
            <a:spLocks noGrp="1"/>
          </p:cNvSpPr>
          <p:nvPr>
            <p:ph type="sldNum" sz="quarter" idx="5"/>
          </p:nvPr>
        </p:nvSpPr>
        <p:spPr/>
        <p:txBody>
          <a:bodyPr/>
          <a:lstStyle/>
          <a:p>
            <a:fld id="{B13CC4EF-5399-49E8-BE29-9AFDE8371940}" type="slidenum">
              <a:rPr lang="nl-NL" smtClean="0"/>
              <a:t>14</a:t>
            </a:fld>
            <a:endParaRPr lang="nl-NL"/>
          </a:p>
        </p:txBody>
      </p:sp>
    </p:spTree>
    <p:extLst>
      <p:ext uri="{BB962C8B-B14F-4D97-AF65-F5344CB8AC3E}">
        <p14:creationId xmlns:p14="http://schemas.microsoft.com/office/powerpoint/2010/main" val="1133708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dirty="0"/>
              <a:t>Bij 40% van de patiënten met pijn bij kanker komt neuropathische pijnen voor. In de meeste gevallen is het onderdeel van een “gemengde” pijn. Daarom is de eerste keus wel een </a:t>
            </a:r>
            <a:r>
              <a:rPr lang="nl-NL" altLang="nl-NL" dirty="0" err="1"/>
              <a:t>opioïd</a:t>
            </a:r>
            <a:r>
              <a:rPr lang="nl-NL" altLang="nl-NL" dirty="0"/>
              <a:t> </a:t>
            </a:r>
            <a:r>
              <a:rPr lang="nl-NL" altLang="nl-NL" dirty="0" err="1"/>
              <a:t>zonodig</a:t>
            </a:r>
            <a:r>
              <a:rPr lang="nl-NL" altLang="nl-NL" dirty="0"/>
              <a:t> in een latere fase gecombineerd met een anti – </a:t>
            </a:r>
            <a:r>
              <a:rPr lang="nl-NL" altLang="nl-NL" dirty="0" err="1"/>
              <a:t>neuropathisch</a:t>
            </a:r>
            <a:r>
              <a:rPr lang="nl-NL" altLang="nl-NL" dirty="0"/>
              <a:t> middel (TCA, SNRI, anti-epilepticum)</a:t>
            </a:r>
          </a:p>
          <a:p>
            <a:endParaRPr lang="nl-NL" dirty="0"/>
          </a:p>
        </p:txBody>
      </p:sp>
      <p:sp>
        <p:nvSpPr>
          <p:cNvPr id="4" name="Tijdelijke aanduiding voor dianummer 3"/>
          <p:cNvSpPr>
            <a:spLocks noGrp="1"/>
          </p:cNvSpPr>
          <p:nvPr>
            <p:ph type="sldNum" sz="quarter" idx="5"/>
          </p:nvPr>
        </p:nvSpPr>
        <p:spPr/>
        <p:txBody>
          <a:bodyPr/>
          <a:lstStyle/>
          <a:p>
            <a:fld id="{B13CC4EF-5399-49E8-BE29-9AFDE8371940}" type="slidenum">
              <a:rPr lang="nl-NL" smtClean="0"/>
              <a:t>17</a:t>
            </a:fld>
            <a:endParaRPr lang="nl-NL"/>
          </a:p>
        </p:txBody>
      </p:sp>
    </p:spTree>
    <p:extLst>
      <p:ext uri="{BB962C8B-B14F-4D97-AF65-F5344CB8AC3E}">
        <p14:creationId xmlns:p14="http://schemas.microsoft.com/office/powerpoint/2010/main" val="447858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dirty="0"/>
              <a:t>Tot op heden is er geen data die dit onderschrijven.</a:t>
            </a:r>
          </a:p>
          <a:p>
            <a:endParaRPr lang="nl-NL" dirty="0"/>
          </a:p>
        </p:txBody>
      </p:sp>
      <p:sp>
        <p:nvSpPr>
          <p:cNvPr id="4" name="Tijdelijke aanduiding voor dianummer 3"/>
          <p:cNvSpPr>
            <a:spLocks noGrp="1"/>
          </p:cNvSpPr>
          <p:nvPr>
            <p:ph type="sldNum" sz="quarter" idx="5"/>
          </p:nvPr>
        </p:nvSpPr>
        <p:spPr/>
        <p:txBody>
          <a:bodyPr/>
          <a:lstStyle/>
          <a:p>
            <a:fld id="{B13CC4EF-5399-49E8-BE29-9AFDE8371940}" type="slidenum">
              <a:rPr lang="nl-NL" smtClean="0"/>
              <a:t>21</a:t>
            </a:fld>
            <a:endParaRPr lang="nl-NL"/>
          </a:p>
        </p:txBody>
      </p:sp>
    </p:spTree>
    <p:extLst>
      <p:ext uri="{BB962C8B-B14F-4D97-AF65-F5344CB8AC3E}">
        <p14:creationId xmlns:p14="http://schemas.microsoft.com/office/powerpoint/2010/main" val="3751018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94344" y="4305929"/>
            <a:ext cx="3777656" cy="1193628"/>
          </a:xfrm>
        </p:spPr>
        <p:txBody>
          <a:bodyPr vert="horz">
            <a:normAutofit/>
          </a:bodyPr>
          <a:lstStyle>
            <a:lvl1pPr marL="0" indent="0" algn="l">
              <a:buNone/>
              <a:defRPr sz="2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Datum</a:t>
            </a:r>
            <a:endParaRPr lang="en-US" dirty="0"/>
          </a:p>
        </p:txBody>
      </p:sp>
    </p:spTree>
    <p:extLst>
      <p:ext uri="{BB962C8B-B14F-4D97-AF65-F5344CB8AC3E}">
        <p14:creationId xmlns:p14="http://schemas.microsoft.com/office/powerpoint/2010/main" val="397677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4080" y="2516987"/>
            <a:ext cx="7772400" cy="2387600"/>
          </a:xfrm>
        </p:spPr>
        <p:txBody>
          <a:bodyPr anchor="t" anchorCtr="0">
            <a:normAutofit/>
          </a:bodyPr>
          <a:lstStyle>
            <a:lvl1pPr algn="l">
              <a:defRPr sz="5000" baseline="0">
                <a:solidFill>
                  <a:schemeClr val="tx1"/>
                </a:solidFill>
              </a:defRPr>
            </a:lvl1pPr>
          </a:lstStyle>
          <a:p>
            <a:r>
              <a:rPr lang="nl-NL" dirty="0"/>
              <a:t>Klik om stijl te bewerken</a:t>
            </a:r>
            <a:endParaRPr lang="en-US" dirty="0"/>
          </a:p>
        </p:txBody>
      </p:sp>
      <p:sp>
        <p:nvSpPr>
          <p:cNvPr id="3" name="Subtitle 2"/>
          <p:cNvSpPr>
            <a:spLocks noGrp="1"/>
          </p:cNvSpPr>
          <p:nvPr>
            <p:ph type="subTitle" idx="1" hasCustomPrompt="1"/>
          </p:nvPr>
        </p:nvSpPr>
        <p:spPr>
          <a:xfrm>
            <a:off x="814080" y="320400"/>
            <a:ext cx="6586640" cy="647620"/>
          </a:xfrm>
        </p:spPr>
        <p:txBody>
          <a:bodyPr>
            <a:normAutofit/>
          </a:bodyPr>
          <a:lstStyle>
            <a:lvl1pPr marL="0" indent="0" algn="l">
              <a:buNone/>
              <a:defRPr sz="2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Hoofdstuktitel</a:t>
            </a:r>
            <a:endParaRPr lang="en-US" dirty="0"/>
          </a:p>
        </p:txBody>
      </p:sp>
    </p:spTree>
    <p:extLst>
      <p:ext uri="{BB962C8B-B14F-4D97-AF65-F5344CB8AC3E}">
        <p14:creationId xmlns:p14="http://schemas.microsoft.com/office/powerpoint/2010/main" val="337899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Content Placeholder 2"/>
          <p:cNvSpPr>
            <a:spLocks noGrp="1"/>
          </p:cNvSpPr>
          <p:nvPr>
            <p:ph idx="1"/>
          </p:nvPr>
        </p:nvSpPr>
        <p:spPr/>
        <p:txBody>
          <a:bodyPr/>
          <a:lstStyle/>
          <a:p>
            <a:pPr lvl="0"/>
            <a:r>
              <a:rPr lang="nl-NL" dirty="0"/>
              <a:t>Tekststijl van het model bewerken
Tweede niveau
Derde niveau
Vierde niveau
Vijfde niveau</a:t>
            </a:r>
            <a:endParaRPr lang="en-US" dirty="0"/>
          </a:p>
        </p:txBody>
      </p:sp>
    </p:spTree>
    <p:extLst>
      <p:ext uri="{BB962C8B-B14F-4D97-AF65-F5344CB8AC3E}">
        <p14:creationId xmlns:p14="http://schemas.microsoft.com/office/powerpoint/2010/main" val="328595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9424" y="320400"/>
            <a:ext cx="7107569" cy="542694"/>
          </a:xfrm>
          <a:prstGeom prst="rect">
            <a:avLst/>
          </a:prstGeom>
        </p:spPr>
        <p:txBody>
          <a:bodyPr vert="horz" lIns="91440" tIns="45720" rIns="91440" bIns="45720" rtlCol="0" anchor="t" anchorCtr="0">
            <a:normAutofit/>
          </a:bodyPr>
          <a:lstStyle/>
          <a:p>
            <a:r>
              <a:rPr lang="nl-NL" dirty="0"/>
              <a:t>Klik om stijl te bewerken</a:t>
            </a:r>
            <a:endParaRPr lang="en-US" dirty="0"/>
          </a:p>
        </p:txBody>
      </p:sp>
      <p:sp>
        <p:nvSpPr>
          <p:cNvPr id="3" name="Text Placeholder 2"/>
          <p:cNvSpPr>
            <a:spLocks noGrp="1"/>
          </p:cNvSpPr>
          <p:nvPr>
            <p:ph type="body" idx="1"/>
          </p:nvPr>
        </p:nvSpPr>
        <p:spPr>
          <a:xfrm>
            <a:off x="819424" y="2230083"/>
            <a:ext cx="7886700" cy="3401042"/>
          </a:xfrm>
          <a:prstGeom prst="rect">
            <a:avLst/>
          </a:prstGeom>
        </p:spPr>
        <p:txBody>
          <a:bodyPr vert="horz" lIns="91440" tIns="45720" rIns="91440" bIns="45720" rtlCol="0">
            <a:normAutofit/>
          </a:bodyPr>
          <a:lstStyle/>
          <a:p>
            <a:pPr lvl="0"/>
            <a:r>
              <a:rPr lang="nl-NL" dirty="0"/>
              <a:t>Tekststijl van het model bewerken
Tweede niveau
Derde niveau
Vierde niveau
Vijfde niveau</a:t>
            </a:r>
            <a:endParaRPr lang="en-US" dirty="0"/>
          </a:p>
        </p:txBody>
      </p:sp>
    </p:spTree>
    <p:extLst>
      <p:ext uri="{BB962C8B-B14F-4D97-AF65-F5344CB8AC3E}">
        <p14:creationId xmlns:p14="http://schemas.microsoft.com/office/powerpoint/2010/main" val="199936305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600" kern="12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SzPct val="130000"/>
        <a:buFont typeface="Arial" panose="020B0604020202020204" pitchFamily="34" charset="0"/>
        <a:buChar char="•"/>
        <a:defRPr sz="1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pain-cme.net/topmenu/teaching-slide-decks.asp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cijfersoverkanker.nl/selecties/incidentie_kanker_totaal/img5c597a7436f2d"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emf"/><Relationship Id="rId5" Type="http://schemas.openxmlformats.org/officeDocument/2006/relationships/oleObject" Target="../embeddings/oleObject3.bin"/><Relationship Id="rId4" Type="http://schemas.openxmlformats.org/officeDocument/2006/relationships/image" Target="../media/image16.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EEFB5404-B0AA-B94B-AF51-AE809D9F05C1}"/>
              </a:ext>
            </a:extLst>
          </p:cNvPr>
          <p:cNvSpPr>
            <a:spLocks noGrp="1"/>
          </p:cNvSpPr>
          <p:nvPr>
            <p:ph type="subTitle" idx="1"/>
          </p:nvPr>
        </p:nvSpPr>
        <p:spPr/>
        <p:txBody>
          <a:bodyPr/>
          <a:lstStyle/>
          <a:p>
            <a:r>
              <a:rPr lang="nl-NL" dirty="0"/>
              <a:t>Oktober 2019</a:t>
            </a:r>
          </a:p>
        </p:txBody>
      </p:sp>
    </p:spTree>
    <p:extLst>
      <p:ext uri="{BB962C8B-B14F-4D97-AF65-F5344CB8AC3E}">
        <p14:creationId xmlns:p14="http://schemas.microsoft.com/office/powerpoint/2010/main" val="262691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F58DB5-DD9C-A546-BF6F-5F3986623582}"/>
              </a:ext>
            </a:extLst>
          </p:cNvPr>
          <p:cNvSpPr>
            <a:spLocks noGrp="1"/>
          </p:cNvSpPr>
          <p:nvPr>
            <p:ph type="ctrTitle"/>
          </p:nvPr>
        </p:nvSpPr>
        <p:spPr>
          <a:xfrm>
            <a:off x="943276" y="1816401"/>
            <a:ext cx="7772400" cy="2387600"/>
          </a:xfrm>
        </p:spPr>
        <p:txBody>
          <a:bodyPr lIns="0" tIns="0" rIns="0" bIns="0">
            <a:normAutofit/>
          </a:bodyPr>
          <a:lstStyle/>
          <a:p>
            <a:pPr>
              <a:buClr>
                <a:schemeClr val="accent1"/>
              </a:buClr>
              <a:buSzPct val="130000"/>
              <a:defRPr/>
            </a:pPr>
            <a:r>
              <a:rPr lang="nl-NL" sz="1800" dirty="0">
                <a:solidFill>
                  <a:schemeClr val="accent1"/>
                </a:solidFill>
                <a:latin typeface="Arial" panose="020B0604020202020204" pitchFamily="34" charset="0"/>
                <a:ea typeface="ＭＳ Ｐゴシック" charset="0"/>
                <a:cs typeface="Arial" panose="020B0604020202020204" pitchFamily="34" charset="0"/>
              </a:rPr>
              <a:t>•  </a:t>
            </a:r>
            <a:r>
              <a:rPr lang="nl-NL" sz="1800" b="1" dirty="0" err="1">
                <a:solidFill>
                  <a:schemeClr val="bg1"/>
                </a:solidFill>
                <a:latin typeface="Arial" panose="020B0604020202020204" pitchFamily="34" charset="0"/>
                <a:ea typeface="ＭＳ Ｐゴシック" charset="0"/>
                <a:cs typeface="Arial" panose="020B0604020202020204" pitchFamily="34" charset="0"/>
              </a:rPr>
              <a:t>Ossaal</a:t>
            </a:r>
            <a:r>
              <a:rPr lang="nl-NL" sz="1800" b="1" dirty="0">
                <a:solidFill>
                  <a:schemeClr val="bg1"/>
                </a:solidFill>
                <a:latin typeface="Arial" panose="020B0604020202020204" pitchFamily="34" charset="0"/>
                <a:ea typeface="ＭＳ Ｐゴシック" charset="0"/>
                <a:cs typeface="Arial" panose="020B0604020202020204" pitchFamily="34" charset="0"/>
              </a:rPr>
              <a:t> gemetastaseerd mammacarcinoom</a:t>
            </a:r>
            <a:br>
              <a:rPr lang="nl-NL" sz="1800" b="1" dirty="0">
                <a:solidFill>
                  <a:schemeClr val="bg1"/>
                </a:solidFill>
                <a:latin typeface="Arial" panose="020B0604020202020204" pitchFamily="34" charset="0"/>
                <a:ea typeface="ＭＳ Ｐゴシック" charset="0"/>
                <a:cs typeface="Arial" panose="020B0604020202020204" pitchFamily="34" charset="0"/>
              </a:rPr>
            </a:br>
            <a:r>
              <a:rPr lang="nl-NL" sz="1800" dirty="0">
                <a:solidFill>
                  <a:schemeClr val="bg1"/>
                </a:solidFill>
                <a:latin typeface="Arial" panose="020B0604020202020204" pitchFamily="34" charset="0"/>
                <a:ea typeface="ＭＳ Ｐゴシック" charset="0"/>
                <a:cs typeface="Arial" panose="020B0604020202020204" pitchFamily="34" charset="0"/>
              </a:rPr>
              <a:t>Wervelmetastasen: thoracaal en lumbaal </a:t>
            </a:r>
            <a:br>
              <a:rPr lang="nl-NL" sz="1800" dirty="0">
                <a:solidFill>
                  <a:schemeClr val="bg1"/>
                </a:solidFill>
                <a:latin typeface="Arial" panose="020B0604020202020204" pitchFamily="34" charset="0"/>
                <a:ea typeface="ＭＳ Ｐゴシック" charset="0"/>
                <a:cs typeface="Arial" panose="020B0604020202020204" pitchFamily="34" charset="0"/>
              </a:rPr>
            </a:br>
            <a:br>
              <a:rPr lang="nl-NL" sz="1800" dirty="0">
                <a:solidFill>
                  <a:schemeClr val="bg1"/>
                </a:solidFill>
                <a:latin typeface="Arial" panose="020B0604020202020204" pitchFamily="34" charset="0"/>
                <a:ea typeface="ＭＳ Ｐゴシック" charset="0"/>
                <a:cs typeface="Arial" panose="020B0604020202020204" pitchFamily="34" charset="0"/>
              </a:rPr>
            </a:br>
            <a:r>
              <a:rPr lang="nl-NL" sz="1800" dirty="0">
                <a:solidFill>
                  <a:schemeClr val="accent1"/>
                </a:solidFill>
                <a:latin typeface="Arial" panose="020B0604020202020204" pitchFamily="34" charset="0"/>
                <a:ea typeface="ＭＳ Ｐゴシック" charset="0"/>
                <a:cs typeface="Arial" panose="020B0604020202020204" pitchFamily="34" charset="0"/>
              </a:rPr>
              <a:t>•  </a:t>
            </a:r>
            <a:r>
              <a:rPr lang="nl-NL" sz="1800" b="1" dirty="0">
                <a:solidFill>
                  <a:schemeClr val="bg1"/>
                </a:solidFill>
                <a:latin typeface="Arial" panose="020B0604020202020204" pitchFamily="34" charset="0"/>
                <a:ea typeface="ＭＳ Ｐゴシック" charset="0"/>
                <a:cs typeface="Arial" panose="020B0604020202020204" pitchFamily="34" charset="0"/>
              </a:rPr>
              <a:t>Biopt: adenocarcinoom met positieve</a:t>
            </a:r>
            <a:br>
              <a:rPr lang="nl-NL" sz="1800" dirty="0">
                <a:solidFill>
                  <a:schemeClr val="bg1"/>
                </a:solidFill>
                <a:latin typeface="Arial" panose="020B0604020202020204" pitchFamily="34" charset="0"/>
                <a:ea typeface="ＭＳ Ｐゴシック" charset="0"/>
                <a:cs typeface="Arial" panose="020B0604020202020204" pitchFamily="34" charset="0"/>
              </a:rPr>
            </a:br>
            <a:r>
              <a:rPr lang="nl-NL" sz="1800" dirty="0">
                <a:solidFill>
                  <a:schemeClr val="bg1"/>
                </a:solidFill>
                <a:latin typeface="Arial" panose="020B0604020202020204" pitchFamily="34" charset="0"/>
                <a:ea typeface="ＭＳ Ｐゴシック" charset="0"/>
                <a:cs typeface="Arial" panose="020B0604020202020204" pitchFamily="34" charset="0"/>
              </a:rPr>
              <a:t>oestrogeenreceptor</a:t>
            </a:r>
          </a:p>
        </p:txBody>
      </p:sp>
      <p:sp>
        <p:nvSpPr>
          <p:cNvPr id="3" name="Ondertitel 2">
            <a:extLst>
              <a:ext uri="{FF2B5EF4-FFF2-40B4-BE49-F238E27FC236}">
                <a16:creationId xmlns:a16="http://schemas.microsoft.com/office/drawing/2014/main" id="{4A116AEF-DB19-1647-8CDD-C205DB92ABDC}"/>
              </a:ext>
            </a:extLst>
          </p:cNvPr>
          <p:cNvSpPr>
            <a:spLocks noGrp="1"/>
          </p:cNvSpPr>
          <p:nvPr>
            <p:ph type="subTitle" idx="1"/>
          </p:nvPr>
        </p:nvSpPr>
        <p:spPr>
          <a:xfrm>
            <a:off x="814080" y="-1"/>
            <a:ext cx="6586640" cy="976393"/>
          </a:xfrm>
        </p:spPr>
        <p:txBody>
          <a:bodyPr anchor="ctr">
            <a:normAutofit/>
          </a:bodyPr>
          <a:lstStyle/>
          <a:p>
            <a:r>
              <a:rPr lang="nl-NL" dirty="0">
                <a:ea typeface="ＭＳ Ｐゴシック" charset="0"/>
                <a:cs typeface="Calibri"/>
              </a:rPr>
              <a:t>Diagnose</a:t>
            </a:r>
            <a:endParaRPr lang="nl-NL" dirty="0"/>
          </a:p>
        </p:txBody>
      </p:sp>
    </p:spTree>
    <p:extLst>
      <p:ext uri="{BB962C8B-B14F-4D97-AF65-F5344CB8AC3E}">
        <p14:creationId xmlns:p14="http://schemas.microsoft.com/office/powerpoint/2010/main" val="158075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A116AEF-DB19-1647-8CDD-C205DB92ABDC}"/>
              </a:ext>
            </a:extLst>
          </p:cNvPr>
          <p:cNvSpPr>
            <a:spLocks noGrp="1"/>
          </p:cNvSpPr>
          <p:nvPr>
            <p:ph type="subTitle" idx="1"/>
          </p:nvPr>
        </p:nvSpPr>
        <p:spPr>
          <a:xfrm>
            <a:off x="814080" y="-1"/>
            <a:ext cx="6586640" cy="976393"/>
          </a:xfrm>
        </p:spPr>
        <p:txBody>
          <a:bodyPr anchor="ctr">
            <a:normAutofit/>
          </a:bodyPr>
          <a:lstStyle/>
          <a:p>
            <a:r>
              <a:rPr lang="nl-NL">
                <a:ea typeface="ＭＳ Ｐゴシック" charset="0"/>
                <a:cs typeface="Calibri"/>
              </a:rPr>
              <a:t>Behandeltraject</a:t>
            </a:r>
            <a:endParaRPr lang="nl-NL" dirty="0"/>
          </a:p>
        </p:txBody>
      </p:sp>
      <p:grpSp>
        <p:nvGrpSpPr>
          <p:cNvPr id="22" name="Groep 21">
            <a:extLst>
              <a:ext uri="{FF2B5EF4-FFF2-40B4-BE49-F238E27FC236}">
                <a16:creationId xmlns:a16="http://schemas.microsoft.com/office/drawing/2014/main" id="{2D703282-D223-414E-934B-AAE9DF9DF320}"/>
              </a:ext>
            </a:extLst>
          </p:cNvPr>
          <p:cNvGrpSpPr/>
          <p:nvPr/>
        </p:nvGrpSpPr>
        <p:grpSpPr>
          <a:xfrm>
            <a:off x="833821" y="1466426"/>
            <a:ext cx="7367500" cy="4189331"/>
            <a:chOff x="833821" y="1466426"/>
            <a:chExt cx="7367500" cy="4189331"/>
          </a:xfrm>
        </p:grpSpPr>
        <p:sp>
          <p:nvSpPr>
            <p:cNvPr id="12" name="Pijl links 11">
              <a:extLst>
                <a:ext uri="{FF2B5EF4-FFF2-40B4-BE49-F238E27FC236}">
                  <a16:creationId xmlns:a16="http://schemas.microsoft.com/office/drawing/2014/main" id="{62D88911-1AE5-214D-8C77-03B823EA7FDE}"/>
                </a:ext>
              </a:extLst>
            </p:cNvPr>
            <p:cNvSpPr/>
            <p:nvPr/>
          </p:nvSpPr>
          <p:spPr>
            <a:xfrm>
              <a:off x="4760686" y="2193361"/>
              <a:ext cx="1981193" cy="8981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bg2"/>
                  </a:solidFill>
                </a:rPr>
                <a:t>Overleving</a:t>
              </a:r>
            </a:p>
          </p:txBody>
        </p:sp>
        <p:sp>
          <p:nvSpPr>
            <p:cNvPr id="16" name="Gebogen pijl 15">
              <a:extLst>
                <a:ext uri="{FF2B5EF4-FFF2-40B4-BE49-F238E27FC236}">
                  <a16:creationId xmlns:a16="http://schemas.microsoft.com/office/drawing/2014/main" id="{DCA20BC1-811C-3B4A-A55D-755DE17FE85E}"/>
                </a:ext>
              </a:extLst>
            </p:cNvPr>
            <p:cNvSpPr/>
            <p:nvPr/>
          </p:nvSpPr>
          <p:spPr>
            <a:xfrm>
              <a:off x="2541401" y="2050800"/>
              <a:ext cx="2358521" cy="1512291"/>
            </a:xfrm>
            <a:prstGeom prst="bentArrow">
              <a:avLst>
                <a:gd name="adj1" fmla="val 25000"/>
                <a:gd name="adj2" fmla="val 21943"/>
                <a:gd name="adj3" fmla="val 17494"/>
                <a:gd name="adj4" fmla="val 333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7" name="U-vormige pijl 16">
              <a:extLst>
                <a:ext uri="{FF2B5EF4-FFF2-40B4-BE49-F238E27FC236}">
                  <a16:creationId xmlns:a16="http://schemas.microsoft.com/office/drawing/2014/main" id="{46A3F503-FA58-FC4E-B0C1-6EBAD7DA2F3C}"/>
                </a:ext>
              </a:extLst>
            </p:cNvPr>
            <p:cNvSpPr/>
            <p:nvPr/>
          </p:nvSpPr>
          <p:spPr>
            <a:xfrm>
              <a:off x="3569313" y="1466426"/>
              <a:ext cx="2566626" cy="1785448"/>
            </a:xfrm>
            <a:prstGeom prst="uturnArrow">
              <a:avLst>
                <a:gd name="adj1" fmla="val 25000"/>
                <a:gd name="adj2" fmla="val 25000"/>
                <a:gd name="adj3" fmla="val 25000"/>
                <a:gd name="adj4" fmla="val 35980"/>
                <a:gd name="adj5" fmla="val 598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 name="Kubus 1">
              <a:extLst>
                <a:ext uri="{FF2B5EF4-FFF2-40B4-BE49-F238E27FC236}">
                  <a16:creationId xmlns:a16="http://schemas.microsoft.com/office/drawing/2014/main" id="{9DC70057-A463-3543-A187-91113B614D61}"/>
                </a:ext>
              </a:extLst>
            </p:cNvPr>
            <p:cNvSpPr/>
            <p:nvPr/>
          </p:nvSpPr>
          <p:spPr>
            <a:xfrm>
              <a:off x="2111828" y="3168058"/>
              <a:ext cx="4811486" cy="79891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bg2"/>
                  </a:solidFill>
                </a:rPr>
                <a:t>Ziekte- en symptoomgerichte behandeling</a:t>
              </a:r>
            </a:p>
          </p:txBody>
        </p:sp>
        <p:sp>
          <p:nvSpPr>
            <p:cNvPr id="4" name="Rechthoekige toelichting 3">
              <a:extLst>
                <a:ext uri="{FF2B5EF4-FFF2-40B4-BE49-F238E27FC236}">
                  <a16:creationId xmlns:a16="http://schemas.microsoft.com/office/drawing/2014/main" id="{D49C99EF-EDC2-CD4A-98A9-874E0C964E77}"/>
                </a:ext>
              </a:extLst>
            </p:cNvPr>
            <p:cNvSpPr/>
            <p:nvPr/>
          </p:nvSpPr>
          <p:spPr>
            <a:xfrm>
              <a:off x="6000089" y="4457006"/>
              <a:ext cx="1496537" cy="564936"/>
            </a:xfrm>
            <a:prstGeom prst="wedgeRectCallout">
              <a:avLst>
                <a:gd name="adj1" fmla="val -38291"/>
                <a:gd name="adj2" fmla="val -17386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Levenseinde en pijn</a:t>
              </a:r>
            </a:p>
          </p:txBody>
        </p:sp>
        <p:sp>
          <p:nvSpPr>
            <p:cNvPr id="8" name="Rechthoekige toelichting 7">
              <a:extLst>
                <a:ext uri="{FF2B5EF4-FFF2-40B4-BE49-F238E27FC236}">
                  <a16:creationId xmlns:a16="http://schemas.microsoft.com/office/drawing/2014/main" id="{9808C521-B61B-A540-8DC7-A5DCE6A8D725}"/>
                </a:ext>
              </a:extLst>
            </p:cNvPr>
            <p:cNvSpPr/>
            <p:nvPr/>
          </p:nvSpPr>
          <p:spPr>
            <a:xfrm>
              <a:off x="4460010" y="5090821"/>
              <a:ext cx="1496537" cy="564936"/>
            </a:xfrm>
            <a:prstGeom prst="wedgeRectCallout">
              <a:avLst>
                <a:gd name="adj1" fmla="val -26168"/>
                <a:gd name="adj2" fmla="val -27663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Metastasen en pijn</a:t>
              </a:r>
            </a:p>
          </p:txBody>
        </p:sp>
        <p:sp>
          <p:nvSpPr>
            <p:cNvPr id="9" name="Rechthoekige toelichting 8">
              <a:extLst>
                <a:ext uri="{FF2B5EF4-FFF2-40B4-BE49-F238E27FC236}">
                  <a16:creationId xmlns:a16="http://schemas.microsoft.com/office/drawing/2014/main" id="{62224983-4F65-3B4A-812D-24921A33BD65}"/>
                </a:ext>
              </a:extLst>
            </p:cNvPr>
            <p:cNvSpPr/>
            <p:nvPr/>
          </p:nvSpPr>
          <p:spPr>
            <a:xfrm>
              <a:off x="2838535" y="4457006"/>
              <a:ext cx="1621475" cy="564936"/>
            </a:xfrm>
            <a:prstGeom prst="wedgeRectCallout">
              <a:avLst>
                <a:gd name="adj1" fmla="val -48099"/>
                <a:gd name="adj2" fmla="val -16359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Therapie-gerelateerde pijn</a:t>
              </a:r>
            </a:p>
          </p:txBody>
        </p:sp>
        <p:sp>
          <p:nvSpPr>
            <p:cNvPr id="10" name="Rechthoekige toelichting 9">
              <a:extLst>
                <a:ext uri="{FF2B5EF4-FFF2-40B4-BE49-F238E27FC236}">
                  <a16:creationId xmlns:a16="http://schemas.microsoft.com/office/drawing/2014/main" id="{5FA54B45-FAAA-774B-A125-4F03C47C2016}"/>
                </a:ext>
              </a:extLst>
            </p:cNvPr>
            <p:cNvSpPr/>
            <p:nvPr/>
          </p:nvSpPr>
          <p:spPr>
            <a:xfrm>
              <a:off x="942679" y="4631177"/>
              <a:ext cx="1789381" cy="564936"/>
            </a:xfrm>
            <a:prstGeom prst="wedgeRectCallout">
              <a:avLst>
                <a:gd name="adj1" fmla="val 31798"/>
                <a:gd name="adj2" fmla="val -19570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Procedurele pijn</a:t>
              </a:r>
              <a:br>
                <a:rPr lang="nl-NL" sz="1400">
                  <a:solidFill>
                    <a:schemeClr val="tx1"/>
                  </a:solidFill>
                </a:rPr>
              </a:br>
              <a:r>
                <a:rPr lang="nl-NL" sz="1400">
                  <a:solidFill>
                    <a:schemeClr val="tx1"/>
                  </a:solidFill>
                </a:rPr>
                <a:t>Postoperatieve pijn</a:t>
              </a:r>
            </a:p>
          </p:txBody>
        </p:sp>
        <p:sp>
          <p:nvSpPr>
            <p:cNvPr id="5" name="Tekstvak 4">
              <a:extLst>
                <a:ext uri="{FF2B5EF4-FFF2-40B4-BE49-F238E27FC236}">
                  <a16:creationId xmlns:a16="http://schemas.microsoft.com/office/drawing/2014/main" id="{0C0E0919-4461-2F49-A51D-CA3E83E823BD}"/>
                </a:ext>
              </a:extLst>
            </p:cNvPr>
            <p:cNvSpPr txBox="1"/>
            <p:nvPr/>
          </p:nvSpPr>
          <p:spPr>
            <a:xfrm>
              <a:off x="833821" y="3409683"/>
              <a:ext cx="1159292" cy="369332"/>
            </a:xfrm>
            <a:prstGeom prst="rect">
              <a:avLst/>
            </a:prstGeom>
            <a:noFill/>
          </p:spPr>
          <p:txBody>
            <a:bodyPr wrap="none" rtlCol="0">
              <a:spAutoFit/>
            </a:bodyPr>
            <a:lstStyle/>
            <a:p>
              <a:r>
                <a:rPr lang="nl-NL">
                  <a:solidFill>
                    <a:schemeClr val="bg1"/>
                  </a:solidFill>
                </a:rPr>
                <a:t>Diagnose</a:t>
              </a:r>
            </a:p>
          </p:txBody>
        </p:sp>
        <p:sp>
          <p:nvSpPr>
            <p:cNvPr id="11" name="Tekstvak 10">
              <a:extLst>
                <a:ext uri="{FF2B5EF4-FFF2-40B4-BE49-F238E27FC236}">
                  <a16:creationId xmlns:a16="http://schemas.microsoft.com/office/drawing/2014/main" id="{B8717D05-31E2-0544-BD8B-138C790C0C66}"/>
                </a:ext>
              </a:extLst>
            </p:cNvPr>
            <p:cNvSpPr txBox="1"/>
            <p:nvPr/>
          </p:nvSpPr>
          <p:spPr>
            <a:xfrm>
              <a:off x="6977909" y="3409683"/>
              <a:ext cx="1223412" cy="369332"/>
            </a:xfrm>
            <a:prstGeom prst="rect">
              <a:avLst/>
            </a:prstGeom>
            <a:noFill/>
          </p:spPr>
          <p:txBody>
            <a:bodyPr wrap="none" rtlCol="0">
              <a:spAutoFit/>
            </a:bodyPr>
            <a:lstStyle/>
            <a:p>
              <a:r>
                <a:rPr lang="nl-NL">
                  <a:solidFill>
                    <a:schemeClr val="bg1"/>
                  </a:solidFill>
                </a:rPr>
                <a:t>Overlijden</a:t>
              </a:r>
            </a:p>
          </p:txBody>
        </p:sp>
        <p:sp>
          <p:nvSpPr>
            <p:cNvPr id="18" name="Tekstvak 17">
              <a:extLst>
                <a:ext uri="{FF2B5EF4-FFF2-40B4-BE49-F238E27FC236}">
                  <a16:creationId xmlns:a16="http://schemas.microsoft.com/office/drawing/2014/main" id="{6A7AA63D-E522-3040-BA4B-B5F52E3D93C7}"/>
                </a:ext>
              </a:extLst>
            </p:cNvPr>
            <p:cNvSpPr txBox="1"/>
            <p:nvPr/>
          </p:nvSpPr>
          <p:spPr>
            <a:xfrm>
              <a:off x="4007250" y="2236791"/>
              <a:ext cx="752129" cy="307777"/>
            </a:xfrm>
            <a:prstGeom prst="rect">
              <a:avLst/>
            </a:prstGeom>
            <a:noFill/>
          </p:spPr>
          <p:txBody>
            <a:bodyPr wrap="none" rtlCol="0">
              <a:spAutoFit/>
            </a:bodyPr>
            <a:lstStyle/>
            <a:p>
              <a:r>
                <a:rPr lang="nl-NL" sz="1400">
                  <a:solidFill>
                    <a:schemeClr val="bg2"/>
                  </a:solidFill>
                </a:rPr>
                <a:t>Herstel</a:t>
              </a:r>
            </a:p>
          </p:txBody>
        </p:sp>
        <p:sp>
          <p:nvSpPr>
            <p:cNvPr id="19" name="Tekstvak 18">
              <a:extLst>
                <a:ext uri="{FF2B5EF4-FFF2-40B4-BE49-F238E27FC236}">
                  <a16:creationId xmlns:a16="http://schemas.microsoft.com/office/drawing/2014/main" id="{92917545-FB52-9B41-851A-66F6F0AC3E48}"/>
                </a:ext>
              </a:extLst>
            </p:cNvPr>
            <p:cNvSpPr txBox="1"/>
            <p:nvPr/>
          </p:nvSpPr>
          <p:spPr>
            <a:xfrm>
              <a:off x="2689255" y="2236791"/>
              <a:ext cx="922047" cy="307777"/>
            </a:xfrm>
            <a:prstGeom prst="rect">
              <a:avLst/>
            </a:prstGeom>
            <a:noFill/>
          </p:spPr>
          <p:txBody>
            <a:bodyPr wrap="none" rtlCol="0">
              <a:spAutoFit/>
            </a:bodyPr>
            <a:lstStyle/>
            <a:p>
              <a:r>
                <a:rPr lang="nl-NL" sz="1400">
                  <a:solidFill>
                    <a:schemeClr val="bg2"/>
                  </a:solidFill>
                </a:rPr>
                <a:t>Remissie</a:t>
              </a:r>
            </a:p>
          </p:txBody>
        </p:sp>
        <p:sp>
          <p:nvSpPr>
            <p:cNvPr id="20" name="Tekstvak 19">
              <a:extLst>
                <a:ext uri="{FF2B5EF4-FFF2-40B4-BE49-F238E27FC236}">
                  <a16:creationId xmlns:a16="http://schemas.microsoft.com/office/drawing/2014/main" id="{FD652A1B-FC16-CC45-AEFD-C274EEF545FD}"/>
                </a:ext>
              </a:extLst>
            </p:cNvPr>
            <p:cNvSpPr txBox="1"/>
            <p:nvPr/>
          </p:nvSpPr>
          <p:spPr>
            <a:xfrm>
              <a:off x="3792840" y="1543109"/>
              <a:ext cx="922047" cy="307777"/>
            </a:xfrm>
            <a:prstGeom prst="rect">
              <a:avLst/>
            </a:prstGeom>
            <a:noFill/>
          </p:spPr>
          <p:txBody>
            <a:bodyPr wrap="none" rtlCol="0">
              <a:spAutoFit/>
            </a:bodyPr>
            <a:lstStyle/>
            <a:p>
              <a:r>
                <a:rPr lang="nl-NL" sz="1400">
                  <a:solidFill>
                    <a:schemeClr val="bg2"/>
                  </a:solidFill>
                </a:rPr>
                <a:t>Remissie</a:t>
              </a:r>
            </a:p>
          </p:txBody>
        </p:sp>
        <p:sp>
          <p:nvSpPr>
            <p:cNvPr id="21" name="Tekstvak 20">
              <a:extLst>
                <a:ext uri="{FF2B5EF4-FFF2-40B4-BE49-F238E27FC236}">
                  <a16:creationId xmlns:a16="http://schemas.microsoft.com/office/drawing/2014/main" id="{6A5F879B-85F7-5542-AA23-6F0E54ED9178}"/>
                </a:ext>
              </a:extLst>
            </p:cNvPr>
            <p:cNvSpPr txBox="1"/>
            <p:nvPr/>
          </p:nvSpPr>
          <p:spPr>
            <a:xfrm>
              <a:off x="4921647" y="1543109"/>
              <a:ext cx="832279" cy="307777"/>
            </a:xfrm>
            <a:prstGeom prst="rect">
              <a:avLst/>
            </a:prstGeom>
            <a:noFill/>
          </p:spPr>
          <p:txBody>
            <a:bodyPr wrap="none" rtlCol="0">
              <a:spAutoFit/>
            </a:bodyPr>
            <a:lstStyle/>
            <a:p>
              <a:r>
                <a:rPr lang="nl-NL" sz="1400">
                  <a:solidFill>
                    <a:schemeClr val="bg2"/>
                  </a:solidFill>
                </a:rPr>
                <a:t>Recidief</a:t>
              </a:r>
            </a:p>
          </p:txBody>
        </p:sp>
      </p:grpSp>
    </p:spTree>
    <p:extLst>
      <p:ext uri="{BB962C8B-B14F-4D97-AF65-F5344CB8AC3E}">
        <p14:creationId xmlns:p14="http://schemas.microsoft.com/office/powerpoint/2010/main" val="73736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A116AEF-DB19-1647-8CDD-C205DB92ABDC}"/>
              </a:ext>
            </a:extLst>
          </p:cNvPr>
          <p:cNvSpPr>
            <a:spLocks noGrp="1"/>
          </p:cNvSpPr>
          <p:nvPr>
            <p:ph type="subTitle" idx="1"/>
          </p:nvPr>
        </p:nvSpPr>
        <p:spPr>
          <a:xfrm>
            <a:off x="814080" y="-1"/>
            <a:ext cx="6586640" cy="976393"/>
          </a:xfrm>
        </p:spPr>
        <p:txBody>
          <a:bodyPr anchor="ctr">
            <a:normAutofit/>
          </a:bodyPr>
          <a:lstStyle/>
          <a:p>
            <a:r>
              <a:rPr lang="nl-NL" dirty="0">
                <a:ea typeface="ＭＳ Ｐゴシック" charset="0"/>
                <a:cs typeface="Calibri"/>
              </a:rPr>
              <a:t>Pijn kent vele dimensies</a:t>
            </a:r>
            <a:endParaRPr lang="nl-NL" dirty="0"/>
          </a:p>
        </p:txBody>
      </p:sp>
      <p:sp>
        <p:nvSpPr>
          <p:cNvPr id="10" name="Afgeronde rechthoek 9">
            <a:extLst>
              <a:ext uri="{FF2B5EF4-FFF2-40B4-BE49-F238E27FC236}">
                <a16:creationId xmlns:a16="http://schemas.microsoft.com/office/drawing/2014/main" id="{261E4133-D591-7A4A-8A4B-2C5FBEC55AE7}"/>
              </a:ext>
            </a:extLst>
          </p:cNvPr>
          <p:cNvSpPr/>
          <p:nvPr/>
        </p:nvSpPr>
        <p:spPr>
          <a:xfrm>
            <a:off x="1687033" y="1353879"/>
            <a:ext cx="2707758" cy="181462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Afgeronde rechthoek 10">
            <a:extLst>
              <a:ext uri="{FF2B5EF4-FFF2-40B4-BE49-F238E27FC236}">
                <a16:creationId xmlns:a16="http://schemas.microsoft.com/office/drawing/2014/main" id="{E8889B2E-A064-DC4A-A789-DFF167AE49D4}"/>
              </a:ext>
            </a:extLst>
          </p:cNvPr>
          <p:cNvSpPr/>
          <p:nvPr/>
        </p:nvSpPr>
        <p:spPr>
          <a:xfrm>
            <a:off x="4735033" y="1353879"/>
            <a:ext cx="2707758" cy="18146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Afgeronde rechthoek 11">
            <a:extLst>
              <a:ext uri="{FF2B5EF4-FFF2-40B4-BE49-F238E27FC236}">
                <a16:creationId xmlns:a16="http://schemas.microsoft.com/office/drawing/2014/main" id="{5F3BF2BA-0D82-3649-AA0B-E5EB9F490BAA}"/>
              </a:ext>
            </a:extLst>
          </p:cNvPr>
          <p:cNvSpPr/>
          <p:nvPr/>
        </p:nvSpPr>
        <p:spPr>
          <a:xfrm>
            <a:off x="1687033" y="4019107"/>
            <a:ext cx="2707758" cy="18146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Afgeronde rechthoek 12">
            <a:extLst>
              <a:ext uri="{FF2B5EF4-FFF2-40B4-BE49-F238E27FC236}">
                <a16:creationId xmlns:a16="http://schemas.microsoft.com/office/drawing/2014/main" id="{E42E76B1-FFE7-034C-AA1C-C84682B7C6D0}"/>
              </a:ext>
            </a:extLst>
          </p:cNvPr>
          <p:cNvSpPr/>
          <p:nvPr/>
        </p:nvSpPr>
        <p:spPr>
          <a:xfrm>
            <a:off x="4735033" y="4019107"/>
            <a:ext cx="2707758" cy="181462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BDFD6FCE-51D8-EF45-AF61-550458958BCE}"/>
              </a:ext>
            </a:extLst>
          </p:cNvPr>
          <p:cNvSpPr/>
          <p:nvPr/>
        </p:nvSpPr>
        <p:spPr>
          <a:xfrm>
            <a:off x="3801139" y="2838893"/>
            <a:ext cx="1541722" cy="15417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CE0E275C-C386-F04C-905F-259ECD12C9EC}"/>
              </a:ext>
            </a:extLst>
          </p:cNvPr>
          <p:cNvSpPr/>
          <p:nvPr/>
        </p:nvSpPr>
        <p:spPr>
          <a:xfrm>
            <a:off x="4089105" y="3168502"/>
            <a:ext cx="951614" cy="830997"/>
          </a:xfrm>
          <a:prstGeom prst="rect">
            <a:avLst/>
          </a:prstGeom>
        </p:spPr>
        <p:txBody>
          <a:bodyPr wrap="square">
            <a:spAutoFit/>
          </a:bodyPr>
          <a:lstStyle/>
          <a:p>
            <a:pPr algn="ctr"/>
            <a:r>
              <a:rPr lang="nl-NL" sz="2400" b="1" dirty="0">
                <a:solidFill>
                  <a:schemeClr val="bg2"/>
                </a:solidFill>
              </a:rPr>
              <a:t>Total</a:t>
            </a:r>
          </a:p>
          <a:p>
            <a:pPr algn="ctr"/>
            <a:r>
              <a:rPr lang="nl-NL" sz="2400" b="1" dirty="0" err="1">
                <a:solidFill>
                  <a:schemeClr val="bg2"/>
                </a:solidFill>
              </a:rPr>
              <a:t>Pain</a:t>
            </a:r>
            <a:endParaRPr lang="nl-NL" sz="2400" b="1" dirty="0">
              <a:solidFill>
                <a:schemeClr val="bg2"/>
              </a:solidFill>
            </a:endParaRPr>
          </a:p>
        </p:txBody>
      </p:sp>
      <p:sp>
        <p:nvSpPr>
          <p:cNvPr id="16" name="Rechthoek 15">
            <a:extLst>
              <a:ext uri="{FF2B5EF4-FFF2-40B4-BE49-F238E27FC236}">
                <a16:creationId xmlns:a16="http://schemas.microsoft.com/office/drawing/2014/main" id="{5D20F43A-E98B-0245-A13C-02046356BB65}"/>
              </a:ext>
            </a:extLst>
          </p:cNvPr>
          <p:cNvSpPr/>
          <p:nvPr/>
        </p:nvSpPr>
        <p:spPr>
          <a:xfrm>
            <a:off x="1701209" y="1786267"/>
            <a:ext cx="2700670" cy="1169551"/>
          </a:xfrm>
          <a:prstGeom prst="rect">
            <a:avLst/>
          </a:prstGeom>
        </p:spPr>
        <p:txBody>
          <a:bodyPr wrap="square">
            <a:spAutoFit/>
          </a:bodyPr>
          <a:lstStyle/>
          <a:p>
            <a:pPr marL="285750" indent="-285750">
              <a:buClr>
                <a:schemeClr val="tx1"/>
              </a:buClr>
              <a:buSzPct val="130000"/>
              <a:buFont typeface="Arial" panose="020B0604020202020204" pitchFamily="34" charset="0"/>
              <a:buChar char="•"/>
            </a:pPr>
            <a:r>
              <a:rPr lang="nl-NL" sz="1400" dirty="0">
                <a:solidFill>
                  <a:schemeClr val="bg2"/>
                </a:solidFill>
              </a:rPr>
              <a:t>Angst</a:t>
            </a:r>
          </a:p>
          <a:p>
            <a:pPr marL="285750" indent="-285750">
              <a:buClr>
                <a:schemeClr val="tx1"/>
              </a:buClr>
              <a:buSzPct val="130000"/>
              <a:buFont typeface="Arial" panose="020B0604020202020204" pitchFamily="34" charset="0"/>
              <a:buChar char="•"/>
            </a:pPr>
            <a:r>
              <a:rPr lang="nl-NL" sz="1400" dirty="0">
                <a:solidFill>
                  <a:schemeClr val="bg2"/>
                </a:solidFill>
              </a:rPr>
              <a:t>Angst voor het lijden</a:t>
            </a:r>
          </a:p>
          <a:p>
            <a:pPr marL="285750" indent="-285750">
              <a:buClr>
                <a:schemeClr val="tx1"/>
              </a:buClr>
              <a:buSzPct val="130000"/>
              <a:buFont typeface="Arial" panose="020B0604020202020204" pitchFamily="34" charset="0"/>
              <a:buChar char="•"/>
            </a:pPr>
            <a:r>
              <a:rPr lang="nl-NL" sz="1400" dirty="0">
                <a:solidFill>
                  <a:schemeClr val="bg2"/>
                </a:solidFill>
              </a:rPr>
              <a:t>Depressie</a:t>
            </a:r>
          </a:p>
          <a:p>
            <a:pPr marL="285750" indent="-285750">
              <a:buClr>
                <a:schemeClr val="tx1"/>
              </a:buClr>
              <a:buSzPct val="130000"/>
              <a:buFont typeface="Arial" panose="020B0604020202020204" pitchFamily="34" charset="0"/>
              <a:buChar char="•"/>
            </a:pPr>
            <a:r>
              <a:rPr lang="nl-NL" sz="1400" dirty="0">
                <a:solidFill>
                  <a:schemeClr val="bg2"/>
                </a:solidFill>
              </a:rPr>
              <a:t>Eerdere ervaringen met ziekte</a:t>
            </a:r>
          </a:p>
        </p:txBody>
      </p:sp>
      <p:sp>
        <p:nvSpPr>
          <p:cNvPr id="17" name="Rechthoek 16">
            <a:extLst>
              <a:ext uri="{FF2B5EF4-FFF2-40B4-BE49-F238E27FC236}">
                <a16:creationId xmlns:a16="http://schemas.microsoft.com/office/drawing/2014/main" id="{BF86F073-CA30-AB41-85C5-6705D471179F}"/>
              </a:ext>
            </a:extLst>
          </p:cNvPr>
          <p:cNvSpPr/>
          <p:nvPr/>
        </p:nvSpPr>
        <p:spPr>
          <a:xfrm>
            <a:off x="2134253" y="1408048"/>
            <a:ext cx="1813317" cy="369332"/>
          </a:xfrm>
          <a:prstGeom prst="rect">
            <a:avLst/>
          </a:prstGeom>
        </p:spPr>
        <p:txBody>
          <a:bodyPr wrap="none">
            <a:spAutoFit/>
          </a:bodyPr>
          <a:lstStyle/>
          <a:p>
            <a:r>
              <a:rPr lang="nl-NL" b="1" dirty="0"/>
              <a:t>Psychologisch</a:t>
            </a:r>
            <a:endParaRPr lang="nl-NL" dirty="0"/>
          </a:p>
        </p:txBody>
      </p:sp>
      <p:sp>
        <p:nvSpPr>
          <p:cNvPr id="18" name="Rechthoek 17">
            <a:extLst>
              <a:ext uri="{FF2B5EF4-FFF2-40B4-BE49-F238E27FC236}">
                <a16:creationId xmlns:a16="http://schemas.microsoft.com/office/drawing/2014/main" id="{DBC817C2-7110-C64F-8EAB-A1455261FB77}"/>
              </a:ext>
            </a:extLst>
          </p:cNvPr>
          <p:cNvSpPr/>
          <p:nvPr/>
        </p:nvSpPr>
        <p:spPr>
          <a:xfrm>
            <a:off x="4735033" y="1786267"/>
            <a:ext cx="2700670" cy="954107"/>
          </a:xfrm>
          <a:prstGeom prst="rect">
            <a:avLst/>
          </a:prstGeom>
        </p:spPr>
        <p:txBody>
          <a:bodyPr wrap="square">
            <a:spAutoFit/>
          </a:bodyPr>
          <a:lstStyle/>
          <a:p>
            <a:pPr marL="285750" indent="-285750">
              <a:buClr>
                <a:schemeClr val="tx1"/>
              </a:buClr>
              <a:buSzPct val="130000"/>
              <a:buFont typeface="Arial" panose="020B0604020202020204" pitchFamily="34" charset="0"/>
              <a:buChar char="•"/>
            </a:pPr>
            <a:r>
              <a:rPr lang="nl-NL" sz="1400" dirty="0">
                <a:solidFill>
                  <a:schemeClr val="bg2"/>
                </a:solidFill>
              </a:rPr>
              <a:t>Veroorzaakt door kanker</a:t>
            </a:r>
          </a:p>
          <a:p>
            <a:pPr marL="285750" indent="-285750">
              <a:buClr>
                <a:schemeClr val="tx1"/>
              </a:buClr>
              <a:buSzPct val="130000"/>
              <a:buFont typeface="Arial" panose="020B0604020202020204" pitchFamily="34" charset="0"/>
              <a:buChar char="•"/>
            </a:pPr>
            <a:r>
              <a:rPr lang="nl-NL" sz="1400" dirty="0">
                <a:solidFill>
                  <a:schemeClr val="bg2"/>
                </a:solidFill>
              </a:rPr>
              <a:t>Veroorzaakt door behandeling</a:t>
            </a:r>
          </a:p>
          <a:p>
            <a:pPr marL="285750" indent="-285750">
              <a:buClr>
                <a:schemeClr val="tx1"/>
              </a:buClr>
              <a:buSzPct val="130000"/>
              <a:buFont typeface="Arial" panose="020B0604020202020204" pitchFamily="34" charset="0"/>
              <a:buChar char="•"/>
            </a:pPr>
            <a:r>
              <a:rPr lang="nl-NL" sz="1400" dirty="0" err="1">
                <a:solidFill>
                  <a:schemeClr val="bg2"/>
                </a:solidFill>
              </a:rPr>
              <a:t>Comorbiditeit</a:t>
            </a:r>
            <a:endParaRPr lang="nl-NL" sz="1400" dirty="0">
              <a:solidFill>
                <a:schemeClr val="bg2"/>
              </a:solidFill>
            </a:endParaRPr>
          </a:p>
        </p:txBody>
      </p:sp>
      <p:sp>
        <p:nvSpPr>
          <p:cNvPr id="19" name="Rechthoek 18">
            <a:extLst>
              <a:ext uri="{FF2B5EF4-FFF2-40B4-BE49-F238E27FC236}">
                <a16:creationId xmlns:a16="http://schemas.microsoft.com/office/drawing/2014/main" id="{6C97D03E-6B80-8042-90C9-1F5C694B2FCF}"/>
              </a:ext>
            </a:extLst>
          </p:cNvPr>
          <p:cNvSpPr/>
          <p:nvPr/>
        </p:nvSpPr>
        <p:spPr>
          <a:xfrm>
            <a:off x="5623329" y="1408048"/>
            <a:ext cx="902811" cy="369332"/>
          </a:xfrm>
          <a:prstGeom prst="rect">
            <a:avLst/>
          </a:prstGeom>
        </p:spPr>
        <p:txBody>
          <a:bodyPr wrap="none">
            <a:spAutoFit/>
          </a:bodyPr>
          <a:lstStyle/>
          <a:p>
            <a:pPr algn="ctr"/>
            <a:r>
              <a:rPr lang="nl-NL" b="1" dirty="0"/>
              <a:t>Fysiek</a:t>
            </a:r>
            <a:endParaRPr lang="nl-NL" dirty="0"/>
          </a:p>
        </p:txBody>
      </p:sp>
      <p:sp>
        <p:nvSpPr>
          <p:cNvPr id="20" name="Rechthoek 19">
            <a:extLst>
              <a:ext uri="{FF2B5EF4-FFF2-40B4-BE49-F238E27FC236}">
                <a16:creationId xmlns:a16="http://schemas.microsoft.com/office/drawing/2014/main" id="{8947E250-0D1E-CF4B-B0D1-089B978088F5}"/>
              </a:ext>
            </a:extLst>
          </p:cNvPr>
          <p:cNvSpPr/>
          <p:nvPr/>
        </p:nvSpPr>
        <p:spPr>
          <a:xfrm>
            <a:off x="1701209" y="4444407"/>
            <a:ext cx="2700670" cy="1384995"/>
          </a:xfrm>
          <a:prstGeom prst="rect">
            <a:avLst/>
          </a:prstGeom>
        </p:spPr>
        <p:txBody>
          <a:bodyPr wrap="square">
            <a:spAutoFit/>
          </a:bodyPr>
          <a:lstStyle/>
          <a:p>
            <a:pPr marL="285750" indent="-285750">
              <a:buClr>
                <a:schemeClr val="tx1"/>
              </a:buClr>
              <a:buSzPct val="130000"/>
              <a:buFont typeface="Arial" panose="020B0604020202020204" pitchFamily="34" charset="0"/>
              <a:buChar char="•"/>
            </a:pPr>
            <a:r>
              <a:rPr lang="nl-NL" sz="1400" dirty="0">
                <a:solidFill>
                  <a:schemeClr val="bg2"/>
                </a:solidFill>
              </a:rPr>
              <a:t>Afhankelijkheid</a:t>
            </a:r>
          </a:p>
          <a:p>
            <a:pPr marL="285750" indent="-285750">
              <a:buClr>
                <a:schemeClr val="tx1"/>
              </a:buClr>
              <a:buSzPct val="130000"/>
              <a:buFont typeface="Arial" panose="020B0604020202020204" pitchFamily="34" charset="0"/>
              <a:buChar char="•"/>
            </a:pPr>
            <a:r>
              <a:rPr lang="nl-NL" sz="1400" dirty="0">
                <a:solidFill>
                  <a:schemeClr val="bg2"/>
                </a:solidFill>
              </a:rPr>
              <a:t>Verlies van baan</a:t>
            </a:r>
          </a:p>
          <a:p>
            <a:pPr marL="285750" indent="-285750">
              <a:buClr>
                <a:schemeClr val="tx1"/>
              </a:buClr>
              <a:buSzPct val="130000"/>
              <a:buFont typeface="Arial" panose="020B0604020202020204" pitchFamily="34" charset="0"/>
              <a:buChar char="•"/>
            </a:pPr>
            <a:r>
              <a:rPr lang="nl-NL" sz="1400" dirty="0">
                <a:solidFill>
                  <a:schemeClr val="bg2"/>
                </a:solidFill>
              </a:rPr>
              <a:t>Verlies van sociale status</a:t>
            </a:r>
          </a:p>
          <a:p>
            <a:pPr marL="285750" indent="-285750">
              <a:buClr>
                <a:schemeClr val="tx1"/>
              </a:buClr>
              <a:buSzPct val="130000"/>
              <a:buFont typeface="Arial" panose="020B0604020202020204" pitchFamily="34" charset="0"/>
              <a:buChar char="•"/>
            </a:pPr>
            <a:r>
              <a:rPr lang="nl-NL" sz="1400" dirty="0">
                <a:solidFill>
                  <a:schemeClr val="bg2"/>
                </a:solidFill>
              </a:rPr>
              <a:t>Financiële zorgen</a:t>
            </a:r>
          </a:p>
          <a:p>
            <a:pPr marL="285750" indent="-285750">
              <a:buClr>
                <a:schemeClr val="tx1"/>
              </a:buClr>
              <a:buSzPct val="130000"/>
              <a:buFont typeface="Arial" panose="020B0604020202020204" pitchFamily="34" charset="0"/>
              <a:buChar char="•"/>
            </a:pPr>
            <a:r>
              <a:rPr lang="nl-NL" sz="1400" dirty="0">
                <a:solidFill>
                  <a:schemeClr val="bg2"/>
                </a:solidFill>
              </a:rPr>
              <a:t>Zorgen over toekomst en familie</a:t>
            </a:r>
          </a:p>
        </p:txBody>
      </p:sp>
      <p:sp>
        <p:nvSpPr>
          <p:cNvPr id="21" name="Rechthoek 20">
            <a:extLst>
              <a:ext uri="{FF2B5EF4-FFF2-40B4-BE49-F238E27FC236}">
                <a16:creationId xmlns:a16="http://schemas.microsoft.com/office/drawing/2014/main" id="{D73B348C-1463-8F48-A253-C227DDB71539}"/>
              </a:ext>
            </a:extLst>
          </p:cNvPr>
          <p:cNvSpPr/>
          <p:nvPr/>
        </p:nvSpPr>
        <p:spPr>
          <a:xfrm>
            <a:off x="2544621" y="4066188"/>
            <a:ext cx="992579" cy="369332"/>
          </a:xfrm>
          <a:prstGeom prst="rect">
            <a:avLst/>
          </a:prstGeom>
        </p:spPr>
        <p:txBody>
          <a:bodyPr wrap="none">
            <a:spAutoFit/>
          </a:bodyPr>
          <a:lstStyle/>
          <a:p>
            <a:r>
              <a:rPr lang="nl-NL" b="1" dirty="0"/>
              <a:t>Sociaal</a:t>
            </a:r>
            <a:endParaRPr lang="nl-NL" dirty="0"/>
          </a:p>
        </p:txBody>
      </p:sp>
      <p:sp>
        <p:nvSpPr>
          <p:cNvPr id="22" name="Rechthoek 21">
            <a:extLst>
              <a:ext uri="{FF2B5EF4-FFF2-40B4-BE49-F238E27FC236}">
                <a16:creationId xmlns:a16="http://schemas.microsoft.com/office/drawing/2014/main" id="{B105C56E-7EDD-9C48-B432-39FDECDDA8B7}"/>
              </a:ext>
            </a:extLst>
          </p:cNvPr>
          <p:cNvSpPr/>
          <p:nvPr/>
        </p:nvSpPr>
        <p:spPr>
          <a:xfrm>
            <a:off x="4735033" y="4444407"/>
            <a:ext cx="2700670" cy="1169551"/>
          </a:xfrm>
          <a:prstGeom prst="rect">
            <a:avLst/>
          </a:prstGeom>
        </p:spPr>
        <p:txBody>
          <a:bodyPr wrap="square">
            <a:spAutoFit/>
          </a:bodyPr>
          <a:lstStyle/>
          <a:p>
            <a:pPr marL="285750" indent="-285750">
              <a:buClr>
                <a:schemeClr val="tx1"/>
              </a:buClr>
              <a:buSzPct val="130000"/>
              <a:buFont typeface="Arial" panose="020B0604020202020204" pitchFamily="34" charset="0"/>
              <a:buChar char="•"/>
            </a:pPr>
            <a:r>
              <a:rPr lang="nl-NL" sz="1400" dirty="0">
                <a:solidFill>
                  <a:schemeClr val="bg2"/>
                </a:solidFill>
              </a:rPr>
              <a:t>Boosheid t.a.v. het lot</a:t>
            </a:r>
          </a:p>
          <a:p>
            <a:pPr marL="285750" indent="-285750">
              <a:buClr>
                <a:schemeClr val="tx1"/>
              </a:buClr>
              <a:buSzPct val="130000"/>
              <a:buFont typeface="Arial" panose="020B0604020202020204" pitchFamily="34" charset="0"/>
              <a:buChar char="•"/>
            </a:pPr>
            <a:r>
              <a:rPr lang="nl-NL" sz="1400" dirty="0">
                <a:solidFill>
                  <a:schemeClr val="bg2"/>
                </a:solidFill>
              </a:rPr>
              <a:t>Boosheid t.a.v. God</a:t>
            </a:r>
          </a:p>
          <a:p>
            <a:pPr marL="285750" indent="-285750">
              <a:buClr>
                <a:schemeClr val="tx1"/>
              </a:buClr>
              <a:buSzPct val="130000"/>
              <a:buFont typeface="Arial" panose="020B0604020202020204" pitchFamily="34" charset="0"/>
              <a:buChar char="•"/>
            </a:pPr>
            <a:r>
              <a:rPr lang="nl-NL" sz="1400" dirty="0">
                <a:solidFill>
                  <a:schemeClr val="bg2"/>
                </a:solidFill>
              </a:rPr>
              <a:t>Verlies van vertrouwen</a:t>
            </a:r>
          </a:p>
          <a:p>
            <a:pPr marL="285750" indent="-285750">
              <a:buClr>
                <a:schemeClr val="tx1"/>
              </a:buClr>
              <a:buSzPct val="130000"/>
              <a:buFont typeface="Arial" panose="020B0604020202020204" pitchFamily="34" charset="0"/>
              <a:buChar char="•"/>
            </a:pPr>
            <a:r>
              <a:rPr lang="nl-NL" sz="1400" dirty="0">
                <a:solidFill>
                  <a:schemeClr val="bg2"/>
                </a:solidFill>
              </a:rPr>
              <a:t>Zingeving</a:t>
            </a:r>
          </a:p>
          <a:p>
            <a:pPr marL="285750" indent="-285750">
              <a:buClr>
                <a:schemeClr val="tx1"/>
              </a:buClr>
              <a:buSzPct val="130000"/>
              <a:buFont typeface="Arial" panose="020B0604020202020204" pitchFamily="34" charset="0"/>
              <a:buChar char="•"/>
            </a:pPr>
            <a:r>
              <a:rPr lang="nl-NL" sz="1400" dirty="0">
                <a:solidFill>
                  <a:schemeClr val="bg2"/>
                </a:solidFill>
              </a:rPr>
              <a:t>Angst voor het onbekende</a:t>
            </a:r>
          </a:p>
        </p:txBody>
      </p:sp>
      <p:sp>
        <p:nvSpPr>
          <p:cNvPr id="23" name="Rechthoek 22">
            <a:extLst>
              <a:ext uri="{FF2B5EF4-FFF2-40B4-BE49-F238E27FC236}">
                <a16:creationId xmlns:a16="http://schemas.microsoft.com/office/drawing/2014/main" id="{C4EC4A7A-19F9-2A4A-B302-21C6310F86E9}"/>
              </a:ext>
            </a:extLst>
          </p:cNvPr>
          <p:cNvSpPr/>
          <p:nvPr/>
        </p:nvSpPr>
        <p:spPr>
          <a:xfrm>
            <a:off x="5456616" y="4066188"/>
            <a:ext cx="1236236" cy="369332"/>
          </a:xfrm>
          <a:prstGeom prst="rect">
            <a:avLst/>
          </a:prstGeom>
        </p:spPr>
        <p:txBody>
          <a:bodyPr wrap="none">
            <a:spAutoFit/>
          </a:bodyPr>
          <a:lstStyle/>
          <a:p>
            <a:r>
              <a:rPr lang="nl-NL" b="1" dirty="0"/>
              <a:t>Spiritueel</a:t>
            </a:r>
            <a:endParaRPr lang="nl-NL" dirty="0"/>
          </a:p>
        </p:txBody>
      </p:sp>
    </p:spTree>
    <p:extLst>
      <p:ext uri="{BB962C8B-B14F-4D97-AF65-F5344CB8AC3E}">
        <p14:creationId xmlns:p14="http://schemas.microsoft.com/office/powerpoint/2010/main" val="299186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A116AEF-DB19-1647-8CDD-C205DB92ABDC}"/>
              </a:ext>
            </a:extLst>
          </p:cNvPr>
          <p:cNvSpPr>
            <a:spLocks noGrp="1"/>
          </p:cNvSpPr>
          <p:nvPr>
            <p:ph type="subTitle" idx="1"/>
          </p:nvPr>
        </p:nvSpPr>
        <p:spPr>
          <a:xfrm>
            <a:off x="814080" y="-1"/>
            <a:ext cx="6586640" cy="976393"/>
          </a:xfrm>
        </p:spPr>
        <p:txBody>
          <a:bodyPr anchor="ctr">
            <a:normAutofit/>
          </a:bodyPr>
          <a:lstStyle/>
          <a:p>
            <a:r>
              <a:rPr lang="nl-NL" sz="2800" kern="0" dirty="0">
                <a:solidFill>
                  <a:schemeClr val="bg1"/>
                </a:solidFill>
                <a:ea typeface="ＭＳ Ｐゴシック" charset="0"/>
                <a:cs typeface="Calibri"/>
              </a:rPr>
              <a:t>Indeling van kankerpijn (etiologie)</a:t>
            </a:r>
            <a:r>
              <a:rPr lang="nl-NL" sz="2800" kern="0" baseline="30000" dirty="0">
                <a:solidFill>
                  <a:schemeClr val="bg1"/>
                </a:solidFill>
                <a:ea typeface="ＭＳ Ｐゴシック" charset="0"/>
                <a:cs typeface="Calibri"/>
              </a:rPr>
              <a:t>1</a:t>
            </a:r>
          </a:p>
        </p:txBody>
      </p:sp>
      <p:sp>
        <p:nvSpPr>
          <p:cNvPr id="6" name="Textfeld 4">
            <a:extLst>
              <a:ext uri="{FF2B5EF4-FFF2-40B4-BE49-F238E27FC236}">
                <a16:creationId xmlns:a16="http://schemas.microsoft.com/office/drawing/2014/main" id="{A3CA0F6A-9CF2-4647-9E8E-803C8A73170A}"/>
              </a:ext>
            </a:extLst>
          </p:cNvPr>
          <p:cNvSpPr txBox="1">
            <a:spLocks noChangeArrowheads="1"/>
          </p:cNvSpPr>
          <p:nvPr/>
        </p:nvSpPr>
        <p:spPr bwMode="auto">
          <a:xfrm>
            <a:off x="935038" y="6159710"/>
            <a:ext cx="6637338" cy="293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bIns="0">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 typeface="Wingdings" panose="05000000000000000000" pitchFamily="2" charset="2"/>
              <a:buNone/>
              <a:defRPr/>
            </a:pPr>
            <a:r>
              <a:rPr lang="nl-NL" altLang="nl-NL" sz="800" dirty="0">
                <a:solidFill>
                  <a:schemeClr val="bg1"/>
                </a:solidFill>
                <a:latin typeface="+mn-lt"/>
                <a:cs typeface="Calibri" panose="020F0502020204030204" pitchFamily="34" charset="0"/>
              </a:rPr>
              <a:t>1) Müller-</a:t>
            </a:r>
            <a:r>
              <a:rPr lang="nl-NL" altLang="nl-NL" sz="800" dirty="0" err="1">
                <a:solidFill>
                  <a:schemeClr val="bg1"/>
                </a:solidFill>
                <a:latin typeface="+mn-lt"/>
                <a:cs typeface="Calibri" panose="020F0502020204030204" pitchFamily="34" charset="0"/>
              </a:rPr>
              <a:t>Schwefe</a:t>
            </a:r>
            <a:r>
              <a:rPr lang="nl-NL" altLang="nl-NL" sz="800" dirty="0">
                <a:solidFill>
                  <a:schemeClr val="bg1"/>
                </a:solidFill>
                <a:latin typeface="+mn-lt"/>
                <a:cs typeface="Calibri" panose="020F0502020204030204" pitchFamily="34" charset="0"/>
              </a:rPr>
              <a:t> G et al. </a:t>
            </a:r>
            <a:r>
              <a:rPr lang="nl-NL" altLang="nl-NL" sz="800" dirty="0" err="1">
                <a:solidFill>
                  <a:schemeClr val="bg1"/>
                </a:solidFill>
                <a:latin typeface="+mn-lt"/>
                <a:cs typeface="Calibri" panose="020F0502020204030204" pitchFamily="34" charset="0"/>
              </a:rPr>
              <a:t>Curr</a:t>
            </a:r>
            <a:r>
              <a:rPr lang="nl-NL" altLang="nl-NL" sz="800" dirty="0">
                <a:solidFill>
                  <a:schemeClr val="bg1"/>
                </a:solidFill>
                <a:latin typeface="+mn-lt"/>
                <a:cs typeface="Calibri" panose="020F0502020204030204" pitchFamily="34" charset="0"/>
              </a:rPr>
              <a:t> </a:t>
            </a:r>
            <a:r>
              <a:rPr lang="nl-NL" altLang="nl-NL" sz="800" dirty="0" err="1">
                <a:solidFill>
                  <a:schemeClr val="bg1"/>
                </a:solidFill>
                <a:latin typeface="+mn-lt"/>
                <a:cs typeface="Calibri" panose="020F0502020204030204" pitchFamily="34" charset="0"/>
              </a:rPr>
              <a:t>Med</a:t>
            </a:r>
            <a:r>
              <a:rPr lang="nl-NL" altLang="nl-NL" sz="800" dirty="0">
                <a:solidFill>
                  <a:schemeClr val="bg1"/>
                </a:solidFill>
                <a:latin typeface="+mn-lt"/>
                <a:cs typeface="Calibri" panose="020F0502020204030204" pitchFamily="34" charset="0"/>
              </a:rPr>
              <a:t> </a:t>
            </a:r>
            <a:r>
              <a:rPr lang="nl-NL" altLang="nl-NL" sz="800" dirty="0" err="1">
                <a:solidFill>
                  <a:schemeClr val="bg1"/>
                </a:solidFill>
                <a:latin typeface="+mn-lt"/>
                <a:cs typeface="Calibri" panose="020F0502020204030204" pitchFamily="34" charset="0"/>
              </a:rPr>
              <a:t>Res</a:t>
            </a:r>
            <a:r>
              <a:rPr lang="nl-NL" altLang="nl-NL" sz="800" dirty="0">
                <a:solidFill>
                  <a:schemeClr val="bg1"/>
                </a:solidFill>
                <a:latin typeface="+mn-lt"/>
                <a:cs typeface="Calibri" panose="020F0502020204030204" pitchFamily="34" charset="0"/>
              </a:rPr>
              <a:t> </a:t>
            </a:r>
            <a:r>
              <a:rPr lang="nl-NL" altLang="nl-NL" sz="800" dirty="0" err="1">
                <a:solidFill>
                  <a:schemeClr val="bg1"/>
                </a:solidFill>
                <a:latin typeface="+mn-lt"/>
                <a:cs typeface="Calibri" panose="020F0502020204030204" pitchFamily="34" charset="0"/>
              </a:rPr>
              <a:t>Opin</a:t>
            </a:r>
            <a:r>
              <a:rPr lang="nl-NL" altLang="nl-NL" sz="800" dirty="0">
                <a:solidFill>
                  <a:schemeClr val="bg1"/>
                </a:solidFill>
                <a:latin typeface="+mn-lt"/>
                <a:cs typeface="Calibri" panose="020F0502020204030204" pitchFamily="34" charset="0"/>
              </a:rPr>
              <a:t>. 2014;30:1895-1908.; </a:t>
            </a:r>
            <a:r>
              <a:rPr lang="nl-NL" altLang="nl-NL" sz="800" dirty="0" err="1">
                <a:solidFill>
                  <a:schemeClr val="bg1"/>
                </a:solidFill>
                <a:latin typeface="+mn-lt"/>
                <a:cs typeface="Calibri" panose="020F0502020204030204" pitchFamily="34" charset="0"/>
              </a:rPr>
              <a:t>Schug</a:t>
            </a:r>
            <a:r>
              <a:rPr lang="nl-NL" altLang="nl-NL" sz="800" dirty="0">
                <a:solidFill>
                  <a:schemeClr val="bg1"/>
                </a:solidFill>
                <a:latin typeface="+mn-lt"/>
                <a:cs typeface="Calibri" panose="020F0502020204030204" pitchFamily="34" charset="0"/>
              </a:rPr>
              <a:t> SA et al. </a:t>
            </a:r>
            <a:br>
              <a:rPr lang="nl-NL" altLang="nl-NL" sz="800" dirty="0">
                <a:solidFill>
                  <a:schemeClr val="bg1"/>
                </a:solidFill>
                <a:latin typeface="+mn-lt"/>
                <a:cs typeface="Calibri" panose="020F0502020204030204" pitchFamily="34" charset="0"/>
              </a:rPr>
            </a:br>
            <a:r>
              <a:rPr lang="nl-NL" altLang="nl-NL" sz="800" dirty="0">
                <a:solidFill>
                  <a:schemeClr val="bg1"/>
                </a:solidFill>
                <a:latin typeface="+mn-lt"/>
                <a:cs typeface="Calibri" panose="020F0502020204030204" pitchFamily="34" charset="0"/>
              </a:rPr>
              <a:t>Expert </a:t>
            </a:r>
            <a:r>
              <a:rPr lang="nl-NL" altLang="nl-NL" sz="800" dirty="0" err="1">
                <a:solidFill>
                  <a:schemeClr val="bg1"/>
                </a:solidFill>
                <a:latin typeface="+mn-lt"/>
                <a:cs typeface="Calibri" panose="020F0502020204030204" pitchFamily="34" charset="0"/>
              </a:rPr>
              <a:t>Opin</a:t>
            </a:r>
            <a:r>
              <a:rPr lang="nl-NL" altLang="nl-NL" sz="800" dirty="0">
                <a:solidFill>
                  <a:schemeClr val="bg1"/>
                </a:solidFill>
                <a:latin typeface="+mn-lt"/>
                <a:cs typeface="Calibri" panose="020F0502020204030204" pitchFamily="34" charset="0"/>
              </a:rPr>
              <a:t> </a:t>
            </a:r>
            <a:r>
              <a:rPr lang="nl-NL" altLang="nl-NL" sz="800" dirty="0" err="1">
                <a:solidFill>
                  <a:schemeClr val="bg1"/>
                </a:solidFill>
                <a:latin typeface="+mn-lt"/>
                <a:cs typeface="Calibri" panose="020F0502020204030204" pitchFamily="34" charset="0"/>
              </a:rPr>
              <a:t>Pharmacother</a:t>
            </a:r>
            <a:r>
              <a:rPr lang="nl-NL" altLang="nl-NL" sz="800" dirty="0">
                <a:solidFill>
                  <a:schemeClr val="bg1"/>
                </a:solidFill>
                <a:latin typeface="+mn-lt"/>
                <a:cs typeface="Calibri" panose="020F0502020204030204" pitchFamily="34" charset="0"/>
              </a:rPr>
              <a:t> 2015;16(1):5-15.; </a:t>
            </a:r>
            <a:r>
              <a:rPr lang="nl-NL" altLang="nl-NL" sz="800" dirty="0" err="1">
                <a:solidFill>
                  <a:schemeClr val="bg1"/>
                </a:solidFill>
                <a:latin typeface="+mn-lt"/>
                <a:cs typeface="Calibri" panose="020F0502020204030204" pitchFamily="34" charset="0"/>
              </a:rPr>
              <a:t>Bennett</a:t>
            </a:r>
            <a:r>
              <a:rPr lang="nl-NL" altLang="nl-NL" sz="800" dirty="0">
                <a:solidFill>
                  <a:schemeClr val="bg1"/>
                </a:solidFill>
                <a:latin typeface="+mn-lt"/>
                <a:cs typeface="Calibri" panose="020F0502020204030204" pitchFamily="34" charset="0"/>
              </a:rPr>
              <a:t> MI et al. </a:t>
            </a:r>
            <a:r>
              <a:rPr lang="nl-NL" altLang="nl-NL" sz="800" dirty="0" err="1">
                <a:solidFill>
                  <a:schemeClr val="bg1"/>
                </a:solidFill>
                <a:latin typeface="+mn-lt"/>
                <a:cs typeface="Calibri" panose="020F0502020204030204" pitchFamily="34" charset="0"/>
              </a:rPr>
              <a:t>Pain</a:t>
            </a:r>
            <a:r>
              <a:rPr lang="nl-NL" altLang="nl-NL" sz="800" dirty="0">
                <a:solidFill>
                  <a:schemeClr val="bg1"/>
                </a:solidFill>
                <a:latin typeface="+mn-lt"/>
                <a:cs typeface="Calibri" panose="020F0502020204030204" pitchFamily="34" charset="0"/>
              </a:rPr>
              <a:t> 2012;153:359-365.</a:t>
            </a:r>
          </a:p>
        </p:txBody>
      </p:sp>
      <p:sp>
        <p:nvSpPr>
          <p:cNvPr id="7" name="Rechthoek: afgeronde hoeken 34">
            <a:extLst>
              <a:ext uri="{FF2B5EF4-FFF2-40B4-BE49-F238E27FC236}">
                <a16:creationId xmlns:a16="http://schemas.microsoft.com/office/drawing/2014/main" id="{AB8C0421-3782-1340-AFFE-39D598234FF5}"/>
              </a:ext>
            </a:extLst>
          </p:cNvPr>
          <p:cNvSpPr/>
          <p:nvPr/>
        </p:nvSpPr>
        <p:spPr bwMode="auto">
          <a:xfrm>
            <a:off x="6474943" y="1805851"/>
            <a:ext cx="1727845" cy="944563"/>
          </a:xfrm>
          <a:prstGeom prst="roundRect">
            <a:avLst/>
          </a:prstGeom>
          <a:solidFill>
            <a:schemeClr val="accent1"/>
          </a:solidFill>
          <a:ln w="9525" cap="flat" cmpd="sng" algn="ctr">
            <a:noFill/>
            <a:prstDash val="solid"/>
            <a:miter lim="800000"/>
            <a:headEnd type="none" w="med" len="med"/>
            <a:tailEnd type="none" w="med" len="med"/>
          </a:ln>
          <a:effectLst/>
        </p:spPr>
        <p:txBody>
          <a:bodyPr wrap="none" anchor="ctr"/>
          <a:lstStyle/>
          <a:p>
            <a:pPr algn="ctr">
              <a:defRPr/>
            </a:pPr>
            <a:r>
              <a:rPr lang="en-US" altLang="nl-NL" sz="1400" b="1" dirty="0" err="1">
                <a:solidFill>
                  <a:schemeClr val="bg2"/>
                </a:solidFill>
                <a:latin typeface="Arial" panose="020B0604020202020204" pitchFamily="34" charset="0"/>
                <a:cs typeface="Arial" panose="020B0604020202020204" pitchFamily="34" charset="0"/>
              </a:rPr>
              <a:t>Niet-kanker</a:t>
            </a:r>
            <a:r>
              <a:rPr lang="en-US" altLang="nl-NL" sz="1400" b="1" dirty="0">
                <a:solidFill>
                  <a:schemeClr val="bg2"/>
                </a:solidFill>
                <a:latin typeface="Arial" panose="020B0604020202020204" pitchFamily="34" charset="0"/>
                <a:cs typeface="Arial" panose="020B0604020202020204" pitchFamily="34" charset="0"/>
              </a:rPr>
              <a:t> </a:t>
            </a:r>
          </a:p>
          <a:p>
            <a:pPr algn="ctr">
              <a:defRPr/>
            </a:pPr>
            <a:r>
              <a:rPr lang="en-US" altLang="nl-NL" sz="1400" b="1" dirty="0" err="1">
                <a:solidFill>
                  <a:schemeClr val="bg2"/>
                </a:solidFill>
                <a:latin typeface="Arial" panose="020B0604020202020204" pitchFamily="34" charset="0"/>
                <a:cs typeface="Arial" panose="020B0604020202020204" pitchFamily="34" charset="0"/>
              </a:rPr>
              <a:t>gerelateerd</a:t>
            </a:r>
            <a:r>
              <a:rPr lang="en-US" altLang="nl-NL" sz="1400" b="1" dirty="0">
                <a:solidFill>
                  <a:schemeClr val="bg2"/>
                </a:solidFill>
                <a:latin typeface="Arial" panose="020B0604020202020204" pitchFamily="34" charset="0"/>
                <a:cs typeface="Arial" panose="020B0604020202020204" pitchFamily="34" charset="0"/>
              </a:rPr>
              <a:t> </a:t>
            </a:r>
            <a:r>
              <a:rPr lang="en-US" altLang="nl-NL" sz="1400" b="1" dirty="0" err="1">
                <a:solidFill>
                  <a:schemeClr val="bg2"/>
                </a:solidFill>
                <a:latin typeface="Arial" panose="020B0604020202020204" pitchFamily="34" charset="0"/>
                <a:cs typeface="Arial" panose="020B0604020202020204" pitchFamily="34" charset="0"/>
              </a:rPr>
              <a:t>pijn</a:t>
            </a:r>
            <a:endParaRPr lang="en-US" altLang="nl-NL" sz="1400" b="1" dirty="0">
              <a:solidFill>
                <a:schemeClr val="bg2"/>
              </a:solidFill>
              <a:latin typeface="Arial" panose="020B0604020202020204" pitchFamily="34" charset="0"/>
              <a:cs typeface="Arial" panose="020B0604020202020204" pitchFamily="34" charset="0"/>
            </a:endParaRPr>
          </a:p>
        </p:txBody>
      </p:sp>
      <p:sp>
        <p:nvSpPr>
          <p:cNvPr id="8" name="Rechthoek: afgeronde hoeken 35">
            <a:extLst>
              <a:ext uri="{FF2B5EF4-FFF2-40B4-BE49-F238E27FC236}">
                <a16:creationId xmlns:a16="http://schemas.microsoft.com/office/drawing/2014/main" id="{DF2DB452-B030-804E-9666-B4261F7A4C2F}"/>
              </a:ext>
            </a:extLst>
          </p:cNvPr>
          <p:cNvSpPr/>
          <p:nvPr/>
        </p:nvSpPr>
        <p:spPr bwMode="auto">
          <a:xfrm>
            <a:off x="4630366" y="1805057"/>
            <a:ext cx="1727845" cy="946150"/>
          </a:xfrm>
          <a:prstGeom prst="roundRect">
            <a:avLst/>
          </a:prstGeom>
          <a:solidFill>
            <a:schemeClr val="accent1"/>
          </a:solidFill>
          <a:ln w="9525" cap="flat" cmpd="sng" algn="ctr">
            <a:noFill/>
            <a:prstDash val="solid"/>
            <a:miter lim="800000"/>
            <a:headEnd type="none" w="med" len="med"/>
            <a:tailEnd type="none" w="med" len="med"/>
          </a:ln>
          <a:effectLst/>
        </p:spPr>
        <p:txBody>
          <a:bodyPr wrap="none" anchor="ctr"/>
          <a:lstStyle/>
          <a:p>
            <a:pPr algn="ctr">
              <a:defRPr/>
            </a:pPr>
            <a:r>
              <a:rPr lang="en-US" altLang="nl-NL" sz="1400" b="1" dirty="0" err="1">
                <a:solidFill>
                  <a:schemeClr val="bg2"/>
                </a:solidFill>
                <a:latin typeface="Arial" panose="020B0604020202020204" pitchFamily="34" charset="0"/>
                <a:cs typeface="Arial" panose="020B0604020202020204" pitchFamily="34" charset="0"/>
              </a:rPr>
              <a:t>Therapie</a:t>
            </a:r>
            <a:r>
              <a:rPr lang="en-US" altLang="nl-NL" sz="1400" b="1" dirty="0">
                <a:solidFill>
                  <a:schemeClr val="bg2"/>
                </a:solidFill>
                <a:latin typeface="Arial" panose="020B0604020202020204" pitchFamily="34" charset="0"/>
                <a:cs typeface="Arial" panose="020B0604020202020204" pitchFamily="34" charset="0"/>
              </a:rPr>
              <a:t>-</a:t>
            </a:r>
          </a:p>
          <a:p>
            <a:pPr algn="ctr">
              <a:defRPr/>
            </a:pPr>
            <a:r>
              <a:rPr lang="en-US" altLang="nl-NL" sz="1400" b="1" dirty="0" err="1">
                <a:solidFill>
                  <a:schemeClr val="bg2"/>
                </a:solidFill>
                <a:latin typeface="Arial" panose="020B0604020202020204" pitchFamily="34" charset="0"/>
                <a:cs typeface="Arial" panose="020B0604020202020204" pitchFamily="34" charset="0"/>
              </a:rPr>
              <a:t>gerelateerde</a:t>
            </a:r>
            <a:r>
              <a:rPr lang="en-US" altLang="nl-NL" sz="1400" b="1" dirty="0">
                <a:solidFill>
                  <a:schemeClr val="bg2"/>
                </a:solidFill>
                <a:latin typeface="Arial" panose="020B0604020202020204" pitchFamily="34" charset="0"/>
                <a:cs typeface="Arial" panose="020B0604020202020204" pitchFamily="34" charset="0"/>
              </a:rPr>
              <a:t> </a:t>
            </a:r>
            <a:r>
              <a:rPr lang="en-US" altLang="nl-NL" sz="1400" b="1" dirty="0" err="1">
                <a:solidFill>
                  <a:schemeClr val="bg2"/>
                </a:solidFill>
                <a:latin typeface="Arial" panose="020B0604020202020204" pitchFamily="34" charset="0"/>
                <a:cs typeface="Arial" panose="020B0604020202020204" pitchFamily="34" charset="0"/>
              </a:rPr>
              <a:t>pijn</a:t>
            </a:r>
            <a:endParaRPr lang="en-US" altLang="nl-NL" sz="1400" b="1" dirty="0">
              <a:solidFill>
                <a:schemeClr val="bg2"/>
              </a:solidFill>
              <a:latin typeface="Arial" panose="020B0604020202020204" pitchFamily="34" charset="0"/>
              <a:cs typeface="Arial" panose="020B0604020202020204" pitchFamily="34" charset="0"/>
            </a:endParaRPr>
          </a:p>
        </p:txBody>
      </p:sp>
      <p:sp>
        <p:nvSpPr>
          <p:cNvPr id="9" name="Rechthoek: afgeronde hoeken 36">
            <a:extLst>
              <a:ext uri="{FF2B5EF4-FFF2-40B4-BE49-F238E27FC236}">
                <a16:creationId xmlns:a16="http://schemas.microsoft.com/office/drawing/2014/main" id="{DFEDF2F8-85E7-5945-B004-22FCFDD2899E}"/>
              </a:ext>
            </a:extLst>
          </p:cNvPr>
          <p:cNvSpPr/>
          <p:nvPr/>
        </p:nvSpPr>
        <p:spPr bwMode="auto">
          <a:xfrm>
            <a:off x="2785790" y="1805057"/>
            <a:ext cx="1727845" cy="946150"/>
          </a:xfrm>
          <a:prstGeom prst="roundRect">
            <a:avLst/>
          </a:prstGeom>
          <a:solidFill>
            <a:schemeClr val="accent1"/>
          </a:solidFill>
          <a:ln w="9525" cap="flat" cmpd="sng" algn="ctr">
            <a:noFill/>
            <a:prstDash val="solid"/>
            <a:miter lim="800000"/>
            <a:headEnd type="none" w="med" len="med"/>
            <a:tailEnd type="none" w="med" len="med"/>
          </a:ln>
          <a:effectLst/>
        </p:spPr>
        <p:txBody>
          <a:bodyPr wrap="none" anchor="ctr"/>
          <a:lstStyle/>
          <a:p>
            <a:pPr algn="ctr">
              <a:defRPr/>
            </a:pPr>
            <a:r>
              <a:rPr lang="en-US" altLang="nl-NL" sz="1400" b="1" dirty="0">
                <a:solidFill>
                  <a:schemeClr val="bg2"/>
                </a:solidFill>
                <a:latin typeface="Arial" panose="020B0604020202020204" pitchFamily="34" charset="0"/>
                <a:cs typeface="Arial" panose="020B0604020202020204" pitchFamily="34" charset="0"/>
              </a:rPr>
              <a:t>Kanker-</a:t>
            </a:r>
          </a:p>
          <a:p>
            <a:pPr algn="ctr">
              <a:defRPr/>
            </a:pPr>
            <a:r>
              <a:rPr lang="en-US" altLang="nl-NL" sz="1400" b="1" dirty="0" err="1">
                <a:solidFill>
                  <a:schemeClr val="bg2"/>
                </a:solidFill>
                <a:latin typeface="Arial" panose="020B0604020202020204" pitchFamily="34" charset="0"/>
                <a:cs typeface="Arial" panose="020B0604020202020204" pitchFamily="34" charset="0"/>
              </a:rPr>
              <a:t>geassocieerde</a:t>
            </a:r>
            <a:r>
              <a:rPr lang="en-US" altLang="nl-NL" sz="1400" b="1" dirty="0">
                <a:solidFill>
                  <a:schemeClr val="bg2"/>
                </a:solidFill>
                <a:latin typeface="Arial" panose="020B0604020202020204" pitchFamily="34" charset="0"/>
                <a:cs typeface="Arial" panose="020B0604020202020204" pitchFamily="34" charset="0"/>
              </a:rPr>
              <a:t> </a:t>
            </a:r>
            <a:r>
              <a:rPr lang="en-US" altLang="nl-NL" sz="1400" b="1" dirty="0" err="1">
                <a:solidFill>
                  <a:schemeClr val="bg2"/>
                </a:solidFill>
                <a:latin typeface="Arial" panose="020B0604020202020204" pitchFamily="34" charset="0"/>
                <a:cs typeface="Arial" panose="020B0604020202020204" pitchFamily="34" charset="0"/>
              </a:rPr>
              <a:t>pijn</a:t>
            </a:r>
            <a:endParaRPr lang="en-US" altLang="nl-NL" sz="1400" b="1" dirty="0">
              <a:solidFill>
                <a:schemeClr val="bg2"/>
              </a:solidFill>
              <a:latin typeface="Arial" panose="020B0604020202020204" pitchFamily="34" charset="0"/>
              <a:cs typeface="Arial" panose="020B0604020202020204" pitchFamily="34" charset="0"/>
            </a:endParaRPr>
          </a:p>
        </p:txBody>
      </p:sp>
      <p:sp>
        <p:nvSpPr>
          <p:cNvPr id="10" name="Rechthoek: afgeronde hoeken 37">
            <a:extLst>
              <a:ext uri="{FF2B5EF4-FFF2-40B4-BE49-F238E27FC236}">
                <a16:creationId xmlns:a16="http://schemas.microsoft.com/office/drawing/2014/main" id="{C3246677-2C47-554C-AF98-1F9F58B4DCCE}"/>
              </a:ext>
            </a:extLst>
          </p:cNvPr>
          <p:cNvSpPr/>
          <p:nvPr/>
        </p:nvSpPr>
        <p:spPr bwMode="auto">
          <a:xfrm>
            <a:off x="935038" y="1805851"/>
            <a:ext cx="1734021" cy="944563"/>
          </a:xfrm>
          <a:prstGeom prst="roundRect">
            <a:avLst/>
          </a:prstGeom>
          <a:solidFill>
            <a:schemeClr val="accent1"/>
          </a:solidFill>
          <a:ln w="9525" cap="flat" cmpd="sng" algn="ctr">
            <a:noFill/>
            <a:prstDash val="solid"/>
            <a:miter lim="800000"/>
            <a:headEnd type="none" w="med" len="med"/>
            <a:tailEnd type="none" w="med" len="med"/>
          </a:ln>
          <a:effectLst/>
        </p:spPr>
        <p:txBody>
          <a:bodyPr wrap="none" anchor="ctr"/>
          <a:lstStyle/>
          <a:p>
            <a:pPr algn="ctr">
              <a:defRPr/>
            </a:pPr>
            <a:r>
              <a:rPr lang="en-US" altLang="nl-NL" sz="1400" b="1" dirty="0">
                <a:solidFill>
                  <a:schemeClr val="bg2"/>
                </a:solidFill>
                <a:latin typeface="Arial" panose="020B0604020202020204" pitchFamily="34" charset="0"/>
                <a:cs typeface="Arial" panose="020B0604020202020204" pitchFamily="34" charset="0"/>
              </a:rPr>
              <a:t>Direct </a:t>
            </a:r>
            <a:r>
              <a:rPr lang="en-US" altLang="nl-NL" sz="1400" b="1" dirty="0" err="1">
                <a:solidFill>
                  <a:schemeClr val="bg2"/>
                </a:solidFill>
                <a:latin typeface="Arial" panose="020B0604020202020204" pitchFamily="34" charset="0"/>
                <a:cs typeface="Arial" panose="020B0604020202020204" pitchFamily="34" charset="0"/>
              </a:rPr>
              <a:t>kanker</a:t>
            </a:r>
            <a:r>
              <a:rPr lang="en-US" altLang="nl-NL" sz="1400" b="1" dirty="0">
                <a:solidFill>
                  <a:schemeClr val="bg2"/>
                </a:solidFill>
                <a:latin typeface="Arial" panose="020B0604020202020204" pitchFamily="34" charset="0"/>
                <a:cs typeface="Arial" panose="020B0604020202020204" pitchFamily="34" charset="0"/>
              </a:rPr>
              <a:t>-</a:t>
            </a:r>
          </a:p>
          <a:p>
            <a:pPr algn="ctr">
              <a:defRPr/>
            </a:pPr>
            <a:r>
              <a:rPr lang="en-US" altLang="nl-NL" sz="1400" b="1" dirty="0" err="1">
                <a:solidFill>
                  <a:schemeClr val="bg2"/>
                </a:solidFill>
                <a:latin typeface="Arial" panose="020B0604020202020204" pitchFamily="34" charset="0"/>
                <a:cs typeface="Arial" panose="020B0604020202020204" pitchFamily="34" charset="0"/>
              </a:rPr>
              <a:t>gerelateerde</a:t>
            </a:r>
            <a:r>
              <a:rPr lang="en-US" altLang="nl-NL" sz="1400" b="1" dirty="0">
                <a:solidFill>
                  <a:schemeClr val="bg2"/>
                </a:solidFill>
                <a:latin typeface="Arial" panose="020B0604020202020204" pitchFamily="34" charset="0"/>
                <a:cs typeface="Arial" panose="020B0604020202020204" pitchFamily="34" charset="0"/>
              </a:rPr>
              <a:t> </a:t>
            </a:r>
            <a:r>
              <a:rPr lang="en-US" altLang="nl-NL" sz="1400" b="1" dirty="0" err="1">
                <a:solidFill>
                  <a:schemeClr val="bg2"/>
                </a:solidFill>
                <a:latin typeface="Arial" panose="020B0604020202020204" pitchFamily="34" charset="0"/>
                <a:cs typeface="Arial" panose="020B0604020202020204" pitchFamily="34" charset="0"/>
              </a:rPr>
              <a:t>pijn</a:t>
            </a:r>
            <a:endParaRPr lang="en-US" altLang="nl-NL" sz="1400" b="1" dirty="0">
              <a:solidFill>
                <a:schemeClr val="bg2"/>
              </a:solidFill>
              <a:latin typeface="Arial" panose="020B0604020202020204" pitchFamily="34" charset="0"/>
              <a:cs typeface="Arial" panose="020B0604020202020204" pitchFamily="34" charset="0"/>
            </a:endParaRPr>
          </a:p>
        </p:txBody>
      </p:sp>
      <p:sp>
        <p:nvSpPr>
          <p:cNvPr id="11" name="Textfeld 3">
            <a:extLst>
              <a:ext uri="{FF2B5EF4-FFF2-40B4-BE49-F238E27FC236}">
                <a16:creationId xmlns:a16="http://schemas.microsoft.com/office/drawing/2014/main" id="{35EA726A-78E5-0C43-8EC2-60A1371BB11A}"/>
              </a:ext>
            </a:extLst>
          </p:cNvPr>
          <p:cNvSpPr txBox="1">
            <a:spLocks noChangeArrowheads="1"/>
          </p:cNvSpPr>
          <p:nvPr/>
        </p:nvSpPr>
        <p:spPr bwMode="auto">
          <a:xfrm>
            <a:off x="935038" y="2982913"/>
            <a:ext cx="1727845"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96850" indent="-196850">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spcAft>
                <a:spcPts val="600"/>
              </a:spcAft>
              <a:buClr>
                <a:schemeClr val="accent1"/>
              </a:buClr>
              <a:buSzPct val="130000"/>
              <a:buFont typeface="Arial" panose="020B0604020202020204" pitchFamily="34" charset="0"/>
              <a:buChar char="•"/>
            </a:pPr>
            <a:r>
              <a:rPr lang="nl-NL" altLang="nl-NL" sz="1400" dirty="0">
                <a:solidFill>
                  <a:schemeClr val="bg1"/>
                </a:solidFill>
                <a:cs typeface="Arial" panose="020B0604020202020204" pitchFamily="34" charset="0"/>
              </a:rPr>
              <a:t>meestal als gevolg van compressie of infiltratie van holle organen, zachte weefsels, botten of zenuwen door de kanker</a:t>
            </a:r>
          </a:p>
          <a:p>
            <a:pPr>
              <a:spcBef>
                <a:spcPct val="0"/>
              </a:spcBef>
              <a:spcAft>
                <a:spcPts val="600"/>
              </a:spcAft>
              <a:buClr>
                <a:schemeClr val="accent1"/>
              </a:buClr>
              <a:buSzPct val="130000"/>
              <a:buFont typeface="Arial" panose="020B0604020202020204" pitchFamily="34" charset="0"/>
              <a:buChar char="•"/>
            </a:pPr>
            <a:r>
              <a:rPr lang="nl-NL" altLang="nl-NL" sz="1400" dirty="0">
                <a:solidFill>
                  <a:schemeClr val="bg1"/>
                </a:solidFill>
                <a:cs typeface="Arial" panose="020B0604020202020204" pitchFamily="34" charset="0"/>
              </a:rPr>
              <a:t>bij 60-90% van de kankerpatiënten</a:t>
            </a:r>
            <a:r>
              <a:rPr lang="nl-NL" altLang="nl-NL" sz="1400" baseline="30000" dirty="0">
                <a:solidFill>
                  <a:schemeClr val="bg1"/>
                </a:solidFill>
                <a:cs typeface="Arial" panose="020B0604020202020204" pitchFamily="34" charset="0"/>
              </a:rPr>
              <a:t>1</a:t>
            </a:r>
            <a:endParaRPr lang="en-GB" altLang="nl-NL" sz="1400" baseline="30000" dirty="0">
              <a:solidFill>
                <a:schemeClr val="bg1"/>
              </a:solidFill>
              <a:cs typeface="Arial" panose="020B0604020202020204" pitchFamily="34" charset="0"/>
            </a:endParaRPr>
          </a:p>
        </p:txBody>
      </p:sp>
      <p:sp>
        <p:nvSpPr>
          <p:cNvPr id="12" name="Textfeld 12">
            <a:extLst>
              <a:ext uri="{FF2B5EF4-FFF2-40B4-BE49-F238E27FC236}">
                <a16:creationId xmlns:a16="http://schemas.microsoft.com/office/drawing/2014/main" id="{80D54FAE-66EA-EA44-ACA5-FBE4EC3F2B37}"/>
              </a:ext>
            </a:extLst>
          </p:cNvPr>
          <p:cNvSpPr txBox="1">
            <a:spLocks noChangeArrowheads="1"/>
          </p:cNvSpPr>
          <p:nvPr/>
        </p:nvSpPr>
        <p:spPr bwMode="auto">
          <a:xfrm>
            <a:off x="2828342" y="2982913"/>
            <a:ext cx="1642740"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96850" indent="-196850">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spcAft>
                <a:spcPts val="600"/>
              </a:spcAft>
              <a:buClr>
                <a:schemeClr val="accent1"/>
              </a:buClr>
              <a:buSzPct val="130000"/>
              <a:buFont typeface="Arial" panose="020B0604020202020204" pitchFamily="34" charset="0"/>
              <a:buChar char="•"/>
            </a:pPr>
            <a:r>
              <a:rPr lang="nl-NL" altLang="nl-NL" sz="1400" dirty="0">
                <a:solidFill>
                  <a:schemeClr val="bg1"/>
                </a:solidFill>
                <a:cs typeface="Arial" panose="020B0604020202020204" pitchFamily="34" charset="0"/>
              </a:rPr>
              <a:t>bijvoorbeeld doorligwonden, zwakte of rugpijn veroorzaakt door langdurige opsluiting in bed</a:t>
            </a:r>
          </a:p>
          <a:p>
            <a:pPr>
              <a:spcBef>
                <a:spcPct val="0"/>
              </a:spcBef>
              <a:spcAft>
                <a:spcPts val="600"/>
              </a:spcAft>
              <a:buClr>
                <a:schemeClr val="accent1"/>
              </a:buClr>
              <a:buSzPct val="130000"/>
              <a:buFont typeface="Arial" panose="020B0604020202020204" pitchFamily="34" charset="0"/>
              <a:buChar char="•"/>
            </a:pPr>
            <a:r>
              <a:rPr lang="nl-NL" altLang="nl-NL" sz="1400" dirty="0">
                <a:solidFill>
                  <a:schemeClr val="bg1"/>
                </a:solidFill>
                <a:cs typeface="Arial" panose="020B0604020202020204" pitchFamily="34" charset="0"/>
              </a:rPr>
              <a:t>bij 5-20% van de kankerpatiënten</a:t>
            </a:r>
            <a:r>
              <a:rPr lang="nl-NL" altLang="nl-NL" sz="1400" baseline="30000" dirty="0">
                <a:solidFill>
                  <a:schemeClr val="bg1"/>
                </a:solidFill>
                <a:cs typeface="Arial" panose="020B0604020202020204" pitchFamily="34" charset="0"/>
              </a:rPr>
              <a:t>1</a:t>
            </a:r>
            <a:endParaRPr lang="en-US" altLang="nl-NL" sz="1400" baseline="30000" dirty="0">
              <a:solidFill>
                <a:schemeClr val="bg1"/>
              </a:solidFill>
              <a:cs typeface="Arial" panose="020B0604020202020204" pitchFamily="34" charset="0"/>
            </a:endParaRPr>
          </a:p>
        </p:txBody>
      </p:sp>
      <p:sp>
        <p:nvSpPr>
          <p:cNvPr id="13" name="Textfeld 13">
            <a:extLst>
              <a:ext uri="{FF2B5EF4-FFF2-40B4-BE49-F238E27FC236}">
                <a16:creationId xmlns:a16="http://schemas.microsoft.com/office/drawing/2014/main" id="{3458FDB5-1E37-CA4B-B553-18E33068CA20}"/>
              </a:ext>
            </a:extLst>
          </p:cNvPr>
          <p:cNvSpPr txBox="1">
            <a:spLocks noChangeArrowheads="1"/>
          </p:cNvSpPr>
          <p:nvPr/>
        </p:nvSpPr>
        <p:spPr bwMode="auto">
          <a:xfrm>
            <a:off x="4630365" y="2982913"/>
            <a:ext cx="1727845"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96850" indent="-196850">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spcAft>
                <a:spcPts val="600"/>
              </a:spcAft>
              <a:buClr>
                <a:schemeClr val="accent1"/>
              </a:buClr>
              <a:buSzPct val="130000"/>
              <a:buFont typeface="Arial" panose="020B0604020202020204" pitchFamily="34" charset="0"/>
              <a:buChar char="•"/>
            </a:pPr>
            <a:r>
              <a:rPr lang="nl-NL" altLang="nl-NL" sz="1400" dirty="0">
                <a:solidFill>
                  <a:schemeClr val="bg1"/>
                </a:solidFill>
                <a:cs typeface="Arial" panose="020B0604020202020204" pitchFamily="34" charset="0"/>
              </a:rPr>
              <a:t>bijvoorbeeld vanwege chirurgie, chemotherapie of radiotherapie</a:t>
            </a:r>
          </a:p>
          <a:p>
            <a:pPr>
              <a:spcBef>
                <a:spcPct val="0"/>
              </a:spcBef>
              <a:spcAft>
                <a:spcPts val="600"/>
              </a:spcAft>
              <a:buClr>
                <a:schemeClr val="accent1"/>
              </a:buClr>
              <a:buSzPct val="130000"/>
              <a:buFont typeface="Arial" panose="020B0604020202020204" pitchFamily="34" charset="0"/>
              <a:buChar char="•"/>
            </a:pPr>
            <a:r>
              <a:rPr lang="nl-NL" altLang="nl-NL" sz="1400" dirty="0">
                <a:solidFill>
                  <a:schemeClr val="bg1"/>
                </a:solidFill>
                <a:cs typeface="Arial" panose="020B0604020202020204" pitchFamily="34" charset="0"/>
              </a:rPr>
              <a:t>bij 10-25% van de kankerpatiënten</a:t>
            </a:r>
            <a:r>
              <a:rPr lang="nl-NL" altLang="nl-NL" sz="1400" baseline="30000" dirty="0">
                <a:solidFill>
                  <a:schemeClr val="bg1"/>
                </a:solidFill>
                <a:cs typeface="Arial" panose="020B0604020202020204" pitchFamily="34" charset="0"/>
              </a:rPr>
              <a:t>1</a:t>
            </a:r>
            <a:endParaRPr lang="en-US" altLang="nl-NL" sz="1400" baseline="30000" dirty="0">
              <a:solidFill>
                <a:schemeClr val="bg1"/>
              </a:solidFill>
              <a:cs typeface="Arial" panose="020B0604020202020204" pitchFamily="34" charset="0"/>
            </a:endParaRPr>
          </a:p>
        </p:txBody>
      </p:sp>
      <p:sp>
        <p:nvSpPr>
          <p:cNvPr id="14" name="Textfeld 14">
            <a:extLst>
              <a:ext uri="{FF2B5EF4-FFF2-40B4-BE49-F238E27FC236}">
                <a16:creationId xmlns:a16="http://schemas.microsoft.com/office/drawing/2014/main" id="{8A2BA3E6-5CDC-6246-9E09-270FE820B37C}"/>
              </a:ext>
            </a:extLst>
          </p:cNvPr>
          <p:cNvSpPr txBox="1">
            <a:spLocks noChangeArrowheads="1"/>
          </p:cNvSpPr>
          <p:nvPr/>
        </p:nvSpPr>
        <p:spPr bwMode="auto">
          <a:xfrm>
            <a:off x="6536797" y="2965451"/>
            <a:ext cx="1727845"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96850" indent="-196850">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spcAft>
                <a:spcPts val="600"/>
              </a:spcAft>
              <a:buClr>
                <a:schemeClr val="accent1"/>
              </a:buClr>
              <a:buSzPct val="130000"/>
              <a:buFont typeface="Arial" panose="020B0604020202020204" pitchFamily="34" charset="0"/>
              <a:buChar char="•"/>
            </a:pPr>
            <a:r>
              <a:rPr lang="nl-NL" altLang="nl-NL" sz="1400" dirty="0">
                <a:solidFill>
                  <a:schemeClr val="bg1"/>
                </a:solidFill>
                <a:cs typeface="Arial" panose="020B0604020202020204" pitchFamily="34" charset="0"/>
              </a:rPr>
              <a:t>Bijv. hoofdpijn, reumatoïde artritis, chronische rugpijn, vaak </a:t>
            </a:r>
            <a:r>
              <a:rPr lang="nl-NL" altLang="nl-NL" sz="1400" dirty="0" err="1">
                <a:solidFill>
                  <a:schemeClr val="bg1"/>
                </a:solidFill>
                <a:cs typeface="Arial" panose="020B0604020202020204" pitchFamily="34" charset="0"/>
              </a:rPr>
              <a:t>leeftijds-gebonden</a:t>
            </a:r>
            <a:r>
              <a:rPr lang="nl-NL" altLang="nl-NL" sz="1400" dirty="0">
                <a:solidFill>
                  <a:schemeClr val="bg1"/>
                </a:solidFill>
                <a:cs typeface="Arial" panose="020B0604020202020204" pitchFamily="34" charset="0"/>
              </a:rPr>
              <a:t> </a:t>
            </a:r>
            <a:r>
              <a:rPr lang="nl-NL" altLang="nl-NL" sz="1400" dirty="0" err="1">
                <a:solidFill>
                  <a:schemeClr val="bg1"/>
                </a:solidFill>
                <a:cs typeface="Arial" panose="020B0604020202020204" pitchFamily="34" charset="0"/>
              </a:rPr>
              <a:t>comorbiditeiten</a:t>
            </a:r>
            <a:endParaRPr lang="nl-NL" altLang="nl-NL" sz="1400" dirty="0">
              <a:solidFill>
                <a:schemeClr val="bg1"/>
              </a:solidFill>
              <a:cs typeface="Arial" panose="020B0604020202020204" pitchFamily="34" charset="0"/>
            </a:endParaRPr>
          </a:p>
          <a:p>
            <a:pPr>
              <a:spcBef>
                <a:spcPct val="0"/>
              </a:spcBef>
              <a:spcAft>
                <a:spcPts val="600"/>
              </a:spcAft>
              <a:buClr>
                <a:schemeClr val="accent1"/>
              </a:buClr>
              <a:buSzPct val="130000"/>
              <a:buFont typeface="Arial" panose="020B0604020202020204" pitchFamily="34" charset="0"/>
              <a:buChar char="•"/>
            </a:pPr>
            <a:r>
              <a:rPr lang="nl-NL" altLang="nl-NL" sz="1400" dirty="0">
                <a:solidFill>
                  <a:schemeClr val="bg1"/>
                </a:solidFill>
                <a:cs typeface="Arial" panose="020B0604020202020204" pitchFamily="34" charset="0"/>
              </a:rPr>
              <a:t>bij 3-10% van de kankerpatiënten</a:t>
            </a:r>
            <a:r>
              <a:rPr lang="nl-NL" altLang="nl-NL" sz="1400" baseline="30000" dirty="0">
                <a:solidFill>
                  <a:schemeClr val="bg1"/>
                </a:solidFill>
                <a:cs typeface="Arial" panose="020B0604020202020204" pitchFamily="34" charset="0"/>
              </a:rPr>
              <a:t>1</a:t>
            </a:r>
            <a:endParaRPr lang="en-GB" altLang="nl-NL" sz="1400" baseline="30000" dirty="0">
              <a:solidFill>
                <a:schemeClr val="bg1"/>
              </a:solidFill>
              <a:cs typeface="Arial" panose="020B0604020202020204" pitchFamily="34" charset="0"/>
            </a:endParaRPr>
          </a:p>
        </p:txBody>
      </p:sp>
    </p:spTree>
    <p:extLst>
      <p:ext uri="{BB962C8B-B14F-4D97-AF65-F5344CB8AC3E}">
        <p14:creationId xmlns:p14="http://schemas.microsoft.com/office/powerpoint/2010/main" val="193604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A116AEF-DB19-1647-8CDD-C205DB92ABDC}"/>
              </a:ext>
            </a:extLst>
          </p:cNvPr>
          <p:cNvSpPr>
            <a:spLocks noGrp="1"/>
          </p:cNvSpPr>
          <p:nvPr>
            <p:ph type="subTitle" idx="1"/>
          </p:nvPr>
        </p:nvSpPr>
        <p:spPr>
          <a:xfrm>
            <a:off x="814080" y="-1"/>
            <a:ext cx="6586640" cy="976393"/>
          </a:xfrm>
        </p:spPr>
        <p:txBody>
          <a:bodyPr anchor="ctr">
            <a:normAutofit/>
          </a:bodyPr>
          <a:lstStyle/>
          <a:p>
            <a:pPr>
              <a:defRPr/>
            </a:pPr>
            <a:r>
              <a:rPr lang="nl-NL" sz="2800" kern="0" dirty="0">
                <a:solidFill>
                  <a:schemeClr val="bg1"/>
                </a:solidFill>
                <a:ea typeface="ＭＳ Ｐゴシック" charset="0"/>
                <a:cs typeface="Calibri" panose="020F0502020204030204" pitchFamily="34" charset="0"/>
              </a:rPr>
              <a:t>Indeling van kankerpijn (pathogenese)</a:t>
            </a:r>
            <a:r>
              <a:rPr lang="nl-NL" sz="2800" kern="0" baseline="30000" dirty="0">
                <a:solidFill>
                  <a:schemeClr val="bg1"/>
                </a:solidFill>
                <a:ea typeface="ＭＳ Ｐゴシック" charset="0"/>
                <a:cs typeface="Calibri" panose="020F0502020204030204" pitchFamily="34" charset="0"/>
              </a:rPr>
              <a:t>1</a:t>
            </a:r>
            <a:r>
              <a:rPr lang="nl-NL" sz="2800" kern="0" dirty="0">
                <a:solidFill>
                  <a:schemeClr val="bg1"/>
                </a:solidFill>
                <a:ea typeface="ＭＳ Ｐゴシック" charset="0"/>
                <a:cs typeface="Calibri" panose="020F0502020204030204" pitchFamily="34" charset="0"/>
              </a:rPr>
              <a:t> </a:t>
            </a:r>
          </a:p>
        </p:txBody>
      </p:sp>
      <p:sp>
        <p:nvSpPr>
          <p:cNvPr id="15" name="Inhaltsplatzhalter 2">
            <a:extLst>
              <a:ext uri="{FF2B5EF4-FFF2-40B4-BE49-F238E27FC236}">
                <a16:creationId xmlns:a16="http://schemas.microsoft.com/office/drawing/2014/main" id="{3C736928-3689-D840-B9AA-AC8F56FBF789}"/>
              </a:ext>
            </a:extLst>
          </p:cNvPr>
          <p:cNvSpPr txBox="1">
            <a:spLocks noChangeArrowheads="1"/>
          </p:cNvSpPr>
          <p:nvPr/>
        </p:nvSpPr>
        <p:spPr bwMode="auto">
          <a:xfrm>
            <a:off x="935038" y="1416908"/>
            <a:ext cx="7306962"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eaLnBrk="1" hangingPunct="1">
              <a:spcBef>
                <a:spcPct val="0"/>
              </a:spcBef>
              <a:spcAft>
                <a:spcPts val="1200"/>
              </a:spcAft>
              <a:buClr>
                <a:schemeClr val="tx2"/>
              </a:buClr>
              <a:buSzTx/>
              <a:buFont typeface="Arial" panose="020B0604020202020204" pitchFamily="34" charset="0"/>
              <a:buNone/>
            </a:pPr>
            <a:r>
              <a:rPr lang="nl-NL" altLang="nl-NL" sz="1400" dirty="0">
                <a:latin typeface="+mn-lt"/>
              </a:rPr>
              <a:t>Vanuit therapeutisch oogpunt is het belangrijk om kankerpijn te classificeren als </a:t>
            </a:r>
            <a:r>
              <a:rPr lang="nl-NL" altLang="nl-NL" sz="1400" dirty="0" err="1">
                <a:latin typeface="+mn-lt"/>
              </a:rPr>
              <a:t>nociceptief</a:t>
            </a:r>
            <a:r>
              <a:rPr lang="nl-NL" altLang="nl-NL" sz="1400" dirty="0">
                <a:latin typeface="+mn-lt"/>
              </a:rPr>
              <a:t> (somatisch / visceraal), </a:t>
            </a:r>
            <a:r>
              <a:rPr lang="nl-NL" altLang="nl-NL" sz="1400" dirty="0" err="1">
                <a:latin typeface="+mn-lt"/>
              </a:rPr>
              <a:t>neuropathisch</a:t>
            </a:r>
            <a:r>
              <a:rPr lang="nl-NL" altLang="nl-NL" sz="1400" dirty="0">
                <a:latin typeface="+mn-lt"/>
              </a:rPr>
              <a:t> of als een combinatie van beide.</a:t>
            </a:r>
          </a:p>
        </p:txBody>
      </p:sp>
      <p:graphicFrame>
        <p:nvGraphicFramePr>
          <p:cNvPr id="16" name="Group 30">
            <a:extLst>
              <a:ext uri="{FF2B5EF4-FFF2-40B4-BE49-F238E27FC236}">
                <a16:creationId xmlns:a16="http://schemas.microsoft.com/office/drawing/2014/main" id="{46338F6C-7057-9B4D-B64A-F2BEBD1C8484}"/>
              </a:ext>
            </a:extLst>
          </p:cNvPr>
          <p:cNvGraphicFramePr>
            <a:graphicFrameLocks noGrp="1"/>
          </p:cNvGraphicFramePr>
          <p:nvPr>
            <p:extLst>
              <p:ext uri="{D42A27DB-BD31-4B8C-83A1-F6EECF244321}">
                <p14:modId xmlns:p14="http://schemas.microsoft.com/office/powerpoint/2010/main" val="3375287967"/>
              </p:ext>
            </p:extLst>
          </p:nvPr>
        </p:nvGraphicFramePr>
        <p:xfrm>
          <a:off x="935038" y="1985233"/>
          <a:ext cx="7463004" cy="3716325"/>
        </p:xfrm>
        <a:graphic>
          <a:graphicData uri="http://schemas.openxmlformats.org/drawingml/2006/table">
            <a:tbl>
              <a:tblPr/>
              <a:tblGrid>
                <a:gridCol w="1952541">
                  <a:extLst>
                    <a:ext uri="{9D8B030D-6E8A-4147-A177-3AD203B41FA5}">
                      <a16:colId xmlns:a16="http://schemas.microsoft.com/office/drawing/2014/main" val="20000"/>
                    </a:ext>
                  </a:extLst>
                </a:gridCol>
                <a:gridCol w="3443254">
                  <a:extLst>
                    <a:ext uri="{9D8B030D-6E8A-4147-A177-3AD203B41FA5}">
                      <a16:colId xmlns:a16="http://schemas.microsoft.com/office/drawing/2014/main" val="20001"/>
                    </a:ext>
                  </a:extLst>
                </a:gridCol>
                <a:gridCol w="2067209">
                  <a:extLst>
                    <a:ext uri="{9D8B030D-6E8A-4147-A177-3AD203B41FA5}">
                      <a16:colId xmlns:a16="http://schemas.microsoft.com/office/drawing/2014/main" val="20002"/>
                    </a:ext>
                  </a:extLst>
                </a:gridCol>
              </a:tblGrid>
              <a:tr h="337541">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de-DE" sz="1200" b="1" i="0" u="none" strike="noStrike" cap="none" normalizeH="0" baseline="0" noProof="0" dirty="0">
                          <a:ln>
                            <a:noFill/>
                          </a:ln>
                          <a:solidFill>
                            <a:schemeClr val="bg2"/>
                          </a:solidFill>
                          <a:effectLst/>
                          <a:latin typeface="Arial" panose="020B0604020202020204" pitchFamily="34" charset="0"/>
                          <a:cs typeface="Arial" panose="020B0604020202020204" pitchFamily="34" charset="0"/>
                        </a:rPr>
                        <a:t>Soort pijn</a:t>
                      </a:r>
                    </a:p>
                  </a:txBody>
                  <a:tcPr marL="91444" marR="91444" marT="45755" marB="45755" anchor="ctr" horzOverflow="overflow">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de-DE" sz="1200" b="1" i="0" u="none" strike="noStrike" cap="none" normalizeH="0" baseline="0" noProof="0" dirty="0">
                          <a:ln>
                            <a:noFill/>
                          </a:ln>
                          <a:solidFill>
                            <a:schemeClr val="bg2"/>
                          </a:solidFill>
                          <a:effectLst/>
                          <a:latin typeface="Arial" panose="020B0604020202020204" pitchFamily="34" charset="0"/>
                          <a:cs typeface="Arial" panose="020B0604020202020204" pitchFamily="34" charset="0"/>
                        </a:rPr>
                        <a:t>Oorzaak</a:t>
                      </a:r>
                    </a:p>
                  </a:txBody>
                  <a:tcPr marL="91444" marR="91444" marT="45755" marB="4575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de-DE" sz="1200" b="1" i="0" u="none" strike="noStrike" cap="none" normalizeH="0" baseline="0" noProof="0" dirty="0">
                          <a:ln>
                            <a:noFill/>
                          </a:ln>
                          <a:solidFill>
                            <a:schemeClr val="bg2"/>
                          </a:solidFill>
                          <a:effectLst/>
                          <a:latin typeface="Arial" panose="020B0604020202020204" pitchFamily="34" charset="0"/>
                          <a:cs typeface="Arial" panose="020B0604020202020204" pitchFamily="34" charset="0"/>
                        </a:rPr>
                        <a:t>Kenmerken</a:t>
                      </a:r>
                    </a:p>
                  </a:txBody>
                  <a:tcPr marL="91444" marR="91444" marT="45755" marB="45755" anchor="ctr" horzOverflow="overflow">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357469">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nl-NL" altLang="de-DE" sz="1200" b="1" i="0" u="none" strike="noStrike" cap="none" normalizeH="0" baseline="0" noProof="0" dirty="0" err="1">
                          <a:ln>
                            <a:noFill/>
                          </a:ln>
                          <a:solidFill>
                            <a:schemeClr val="bg1"/>
                          </a:solidFill>
                          <a:effectLst/>
                          <a:latin typeface="+mn-lt"/>
                          <a:cs typeface="Calibri" panose="020F0502020204030204" pitchFamily="34" charset="0"/>
                        </a:rPr>
                        <a:t>Nociceptief</a:t>
                      </a:r>
                      <a:r>
                        <a:rPr kumimoji="0" lang="nl-NL" altLang="de-DE" sz="1200" b="1" i="0" u="none" strike="noStrike" cap="none" normalizeH="0" baseline="0" noProof="0" dirty="0">
                          <a:ln>
                            <a:noFill/>
                          </a:ln>
                          <a:solidFill>
                            <a:schemeClr val="bg1"/>
                          </a:solidFill>
                          <a:effectLst/>
                          <a:latin typeface="+mn-lt"/>
                          <a:cs typeface="Calibri" panose="020F0502020204030204" pitchFamily="34" charset="0"/>
                        </a:rPr>
                        <a:t> (ca. 60%)</a:t>
                      </a:r>
                      <a:endParaRPr kumimoji="0" lang="nl-NL" altLang="de-DE" sz="1200" b="1" i="0" u="none" strike="noStrike" cap="none" normalizeH="0" baseline="30000" noProof="0" dirty="0">
                        <a:ln>
                          <a:noFill/>
                        </a:ln>
                        <a:solidFill>
                          <a:schemeClr val="bg1"/>
                        </a:solidFill>
                        <a:effectLst/>
                        <a:latin typeface="+mn-lt"/>
                        <a:cs typeface="Calibri" panose="020F0502020204030204" pitchFamily="34" charset="0"/>
                      </a:endParaRPr>
                    </a:p>
                    <a:p>
                      <a:pPr marL="285750" marR="0" lvl="0" indent="-285750" algn="just" defTabSz="914400" rtl="0" eaLnBrk="1" fontAlgn="base" latinLnBrk="0" hangingPunct="1">
                        <a:lnSpc>
                          <a:spcPct val="90000"/>
                        </a:lnSpc>
                        <a:spcBef>
                          <a:spcPts val="600"/>
                        </a:spcBef>
                        <a:spcAft>
                          <a:spcPct val="0"/>
                        </a:spcAft>
                        <a:buClr>
                          <a:schemeClr val="accent1"/>
                        </a:buClr>
                        <a:buSzPct val="130000"/>
                        <a:buFont typeface="Arial" panose="020B0604020202020204" pitchFamily="34" charset="0"/>
                        <a:buChar char="•"/>
                        <a:tabLst/>
                      </a:pPr>
                      <a:r>
                        <a:rPr kumimoji="0" lang="nl-NL" altLang="de-DE" sz="1200" b="0" i="0" u="none" strike="noStrike" cap="none" normalizeH="0" baseline="0" noProof="0" dirty="0">
                          <a:ln>
                            <a:noFill/>
                          </a:ln>
                          <a:solidFill>
                            <a:schemeClr val="bg1"/>
                          </a:solidFill>
                          <a:effectLst/>
                          <a:latin typeface="+mn-lt"/>
                          <a:cs typeface="Calibri" panose="020F0502020204030204" pitchFamily="34" charset="0"/>
                        </a:rPr>
                        <a:t>Somatisch</a:t>
                      </a:r>
                    </a:p>
                    <a:p>
                      <a:pPr marL="285750" marR="0" lvl="0" indent="-285750" algn="just" defTabSz="914400" rtl="0" eaLnBrk="1" fontAlgn="base" latinLnBrk="0" hangingPunct="1">
                        <a:lnSpc>
                          <a:spcPct val="90000"/>
                        </a:lnSpc>
                        <a:spcBef>
                          <a:spcPts val="600"/>
                        </a:spcBef>
                        <a:spcAft>
                          <a:spcPct val="0"/>
                        </a:spcAft>
                        <a:buClr>
                          <a:schemeClr val="accent1"/>
                        </a:buClr>
                        <a:buSzPct val="130000"/>
                        <a:buFont typeface="Arial" panose="020B0604020202020204" pitchFamily="34" charset="0"/>
                        <a:buChar char="•"/>
                        <a:tabLst/>
                      </a:pPr>
                      <a:r>
                        <a:rPr kumimoji="0" lang="nl-NL" altLang="de-DE" sz="1200" b="0" i="0" u="none" strike="noStrike" cap="none" normalizeH="0" baseline="0" noProof="0" dirty="0">
                          <a:ln>
                            <a:noFill/>
                          </a:ln>
                          <a:solidFill>
                            <a:schemeClr val="bg1"/>
                          </a:solidFill>
                          <a:effectLst/>
                          <a:latin typeface="+mn-lt"/>
                          <a:cs typeface="Calibri" panose="020F0502020204030204" pitchFamily="34" charset="0"/>
                        </a:rPr>
                        <a:t>Visceraal</a:t>
                      </a:r>
                    </a:p>
                  </a:txBody>
                  <a:tcPr marL="91444" marR="91444" marT="45755" marB="4575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285750" marR="0" lvl="0" indent="-285750" algn="l" defTabSz="914400" rtl="0" eaLnBrk="1" fontAlgn="base" latinLnBrk="0" hangingPunct="1">
                        <a:lnSpc>
                          <a:spcPct val="90000"/>
                        </a:lnSpc>
                        <a:spcBef>
                          <a:spcPts val="600"/>
                        </a:spcBef>
                        <a:spcAft>
                          <a:spcPct val="0"/>
                        </a:spcAft>
                        <a:buClr>
                          <a:schemeClr val="accent1"/>
                        </a:buClr>
                        <a:buSzPct val="130000"/>
                        <a:buFont typeface="Arial" panose="020B0604020202020204" pitchFamily="34" charset="0"/>
                        <a:buChar char="•"/>
                        <a:tabLst/>
                      </a:pPr>
                      <a:r>
                        <a:rPr kumimoji="0" lang="nl-NL" altLang="de-DE" sz="1200" b="0" i="0" u="none" strike="noStrike" cap="none" normalizeH="0" baseline="0" noProof="0" dirty="0">
                          <a:ln>
                            <a:noFill/>
                          </a:ln>
                          <a:solidFill>
                            <a:schemeClr val="bg1"/>
                          </a:solidFill>
                          <a:effectLst/>
                          <a:latin typeface="+mn-lt"/>
                          <a:cs typeface="Calibri" panose="020F0502020204030204" pitchFamily="34" charset="0"/>
                        </a:rPr>
                        <a:t>Stimulatie van nociceptoren in somatische structuren (bijv. Huid, spieren)</a:t>
                      </a:r>
                    </a:p>
                    <a:p>
                      <a:pPr marL="285750" marR="0" lvl="0" indent="-285750" algn="l" defTabSz="914400" rtl="0" eaLnBrk="1" fontAlgn="base" latinLnBrk="0" hangingPunct="1">
                        <a:lnSpc>
                          <a:spcPct val="90000"/>
                        </a:lnSpc>
                        <a:spcBef>
                          <a:spcPts val="600"/>
                        </a:spcBef>
                        <a:spcAft>
                          <a:spcPct val="0"/>
                        </a:spcAft>
                        <a:buClr>
                          <a:schemeClr val="accent1"/>
                        </a:buClr>
                        <a:buSzPct val="130000"/>
                        <a:buFont typeface="Arial" panose="020B0604020202020204" pitchFamily="34" charset="0"/>
                        <a:buChar char="•"/>
                        <a:tabLst/>
                      </a:pPr>
                      <a:r>
                        <a:rPr kumimoji="0" lang="nl-NL" altLang="de-DE" sz="1200" b="0" i="0" u="none" strike="noStrike" cap="none" normalizeH="0" baseline="0" noProof="0" dirty="0">
                          <a:ln>
                            <a:noFill/>
                          </a:ln>
                          <a:solidFill>
                            <a:schemeClr val="bg1"/>
                          </a:solidFill>
                          <a:effectLst/>
                          <a:latin typeface="+mn-lt"/>
                          <a:cs typeface="Calibri" panose="020F0502020204030204" pitchFamily="34" charset="0"/>
                        </a:rPr>
                        <a:t>Stimulatie van nociceptoren in viscerale structuren (bijvoorbeeld een orgaan wordt geïnfiltreerd door een tumor; pijn wordt vaak geprojecteerd op de bovenliggende huid (gerefereerd pijn)</a:t>
                      </a:r>
                    </a:p>
                  </a:txBody>
                  <a:tcPr marL="91444" marR="91444" marT="45755" marB="4575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l" defTabSz="914400" rtl="0" eaLnBrk="1" fontAlgn="base" latinLnBrk="0" hangingPunct="1">
                        <a:lnSpc>
                          <a:spcPct val="90000"/>
                        </a:lnSpc>
                        <a:spcBef>
                          <a:spcPts val="600"/>
                        </a:spcBef>
                        <a:spcAft>
                          <a:spcPct val="0"/>
                        </a:spcAft>
                        <a:buClrTx/>
                        <a:buSzTx/>
                        <a:buFontTx/>
                        <a:buNone/>
                        <a:tabLst/>
                      </a:pPr>
                      <a:r>
                        <a:rPr kumimoji="0" lang="nl-NL" altLang="de-DE" sz="1200" b="0" i="0" u="none" strike="noStrike" cap="none" normalizeH="0" baseline="0" noProof="0" dirty="0">
                          <a:ln>
                            <a:noFill/>
                          </a:ln>
                          <a:solidFill>
                            <a:schemeClr val="bg1"/>
                          </a:solidFill>
                          <a:effectLst/>
                          <a:latin typeface="+mn-lt"/>
                          <a:cs typeface="Calibri" panose="020F0502020204030204" pitchFamily="34" charset="0"/>
                        </a:rPr>
                        <a:t>gelokaliseerd, scherp, kloppend, doordringend </a:t>
                      </a:r>
                    </a:p>
                    <a:p>
                      <a:pPr marL="0" marR="0" lvl="0" indent="0" algn="l" defTabSz="914400" rtl="0" eaLnBrk="1" fontAlgn="base" latinLnBrk="0" hangingPunct="1">
                        <a:lnSpc>
                          <a:spcPct val="90000"/>
                        </a:lnSpc>
                        <a:spcBef>
                          <a:spcPts val="600"/>
                        </a:spcBef>
                        <a:spcAft>
                          <a:spcPct val="0"/>
                        </a:spcAft>
                        <a:buClrTx/>
                        <a:buSzTx/>
                        <a:buFontTx/>
                        <a:buNone/>
                        <a:tabLst/>
                      </a:pPr>
                      <a:r>
                        <a:rPr kumimoji="0" lang="nl-NL" altLang="de-DE" sz="1200" b="0" i="0" u="none" strike="noStrike" cap="none" normalizeH="0" baseline="0" noProof="0" dirty="0">
                          <a:ln>
                            <a:noFill/>
                          </a:ln>
                          <a:solidFill>
                            <a:schemeClr val="bg1"/>
                          </a:solidFill>
                          <a:effectLst/>
                          <a:latin typeface="+mn-lt"/>
                          <a:cs typeface="Calibri" panose="020F0502020204030204" pitchFamily="34" charset="0"/>
                        </a:rPr>
                        <a:t>diffuus, dof en zeurende pijn met een gevoel van ongemak</a:t>
                      </a:r>
                    </a:p>
                  </a:txBody>
                  <a:tcPr marL="91444" marR="91444" marT="45755" marB="4575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2474">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nl-NL" altLang="de-DE" sz="1200" b="1" i="0" u="none" strike="noStrike" cap="none" normalizeH="0" baseline="0" noProof="0" dirty="0">
                          <a:ln>
                            <a:noFill/>
                          </a:ln>
                          <a:solidFill>
                            <a:schemeClr val="bg1"/>
                          </a:solidFill>
                          <a:effectLst/>
                          <a:latin typeface="+mn-lt"/>
                          <a:cs typeface="Calibri" panose="020F0502020204030204" pitchFamily="34" charset="0"/>
                        </a:rPr>
                        <a:t>Gemengd (ca. 20%)</a:t>
                      </a:r>
                      <a:r>
                        <a:rPr kumimoji="0" lang="nl-NL" altLang="de-DE" sz="1200" b="1" i="0" u="none" strike="noStrike" cap="none" normalizeH="0" baseline="30000" noProof="0" dirty="0">
                          <a:ln>
                            <a:noFill/>
                          </a:ln>
                          <a:solidFill>
                            <a:schemeClr val="bg1"/>
                          </a:solidFill>
                          <a:effectLst/>
                          <a:latin typeface="+mn-lt"/>
                          <a:cs typeface="Calibri" panose="020F0502020204030204" pitchFamily="34" charset="0"/>
                        </a:rPr>
                        <a:t> </a:t>
                      </a:r>
                      <a:endParaRPr kumimoji="0" lang="nl-NL" altLang="de-DE" sz="1200" b="1" i="0" u="none" strike="noStrike" cap="none" normalizeH="0" baseline="0" noProof="0" dirty="0">
                        <a:ln>
                          <a:noFill/>
                        </a:ln>
                        <a:solidFill>
                          <a:schemeClr val="bg1"/>
                        </a:solidFill>
                        <a:effectLst/>
                        <a:latin typeface="+mn-lt"/>
                        <a:cs typeface="Calibri" panose="020F0502020204030204" pitchFamily="34" charset="0"/>
                      </a:endParaRPr>
                    </a:p>
                  </a:txBody>
                  <a:tcPr marL="91444" marR="91444" marT="45755" marB="4575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nl-NL" altLang="de-DE" sz="1200" b="0" i="0" u="none" strike="noStrike" cap="none" normalizeH="0" baseline="0" noProof="0" dirty="0">
                          <a:ln>
                            <a:noFill/>
                          </a:ln>
                          <a:solidFill>
                            <a:schemeClr val="bg1"/>
                          </a:solidFill>
                          <a:effectLst/>
                          <a:latin typeface="+mn-lt"/>
                          <a:cs typeface="Calibri" panose="020F0502020204030204" pitchFamily="34" charset="0"/>
                        </a:rPr>
                        <a:t>Complex mixture of </a:t>
                      </a:r>
                      <a:r>
                        <a:rPr kumimoji="0" lang="nl-NL" altLang="de-DE" sz="1200" b="0" i="0" u="none" strike="noStrike" cap="none" normalizeH="0" baseline="0" noProof="0" dirty="0" err="1">
                          <a:ln>
                            <a:noFill/>
                          </a:ln>
                          <a:solidFill>
                            <a:schemeClr val="bg1"/>
                          </a:solidFill>
                          <a:effectLst/>
                          <a:latin typeface="+mn-lt"/>
                          <a:cs typeface="Calibri" panose="020F0502020204030204" pitchFamily="34" charset="0"/>
                        </a:rPr>
                        <a:t>nociceptor</a:t>
                      </a:r>
                      <a:r>
                        <a:rPr kumimoji="0" lang="nl-NL" altLang="de-DE" sz="1200" b="0" i="0" u="none" strike="noStrike" cap="none" normalizeH="0" baseline="0" noProof="0" dirty="0">
                          <a:ln>
                            <a:noFill/>
                          </a:ln>
                          <a:solidFill>
                            <a:schemeClr val="bg1"/>
                          </a:solidFill>
                          <a:effectLst/>
                          <a:latin typeface="+mn-lt"/>
                          <a:cs typeface="Calibri" panose="020F0502020204030204" pitchFamily="34" charset="0"/>
                        </a:rPr>
                        <a:t> </a:t>
                      </a:r>
                      <a:r>
                        <a:rPr kumimoji="0" lang="nl-NL" altLang="de-DE" sz="1200" b="0" i="0" u="none" strike="noStrike" cap="none" normalizeH="0" baseline="0" noProof="0" dirty="0" err="1">
                          <a:ln>
                            <a:noFill/>
                          </a:ln>
                          <a:solidFill>
                            <a:schemeClr val="bg1"/>
                          </a:solidFill>
                          <a:effectLst/>
                          <a:latin typeface="+mn-lt"/>
                          <a:cs typeface="Calibri" panose="020F0502020204030204" pitchFamily="34" charset="0"/>
                        </a:rPr>
                        <a:t>and</a:t>
                      </a:r>
                      <a:r>
                        <a:rPr kumimoji="0" lang="nl-NL" altLang="de-DE" sz="1200" b="0" i="0" u="none" strike="noStrike" cap="none" normalizeH="0" baseline="0" noProof="0" dirty="0">
                          <a:ln>
                            <a:noFill/>
                          </a:ln>
                          <a:solidFill>
                            <a:schemeClr val="bg1"/>
                          </a:solidFill>
                          <a:effectLst/>
                          <a:latin typeface="+mn-lt"/>
                          <a:cs typeface="Calibri" panose="020F0502020204030204" pitchFamily="34" charset="0"/>
                        </a:rPr>
                        <a:t> </a:t>
                      </a:r>
                      <a:r>
                        <a:rPr kumimoji="0" lang="nl-NL" altLang="de-DE" sz="1200" b="0" i="0" u="none" strike="noStrike" cap="none" normalizeH="0" baseline="0" noProof="0" dirty="0" err="1">
                          <a:ln>
                            <a:noFill/>
                          </a:ln>
                          <a:solidFill>
                            <a:schemeClr val="bg1"/>
                          </a:solidFill>
                          <a:effectLst/>
                          <a:latin typeface="+mn-lt"/>
                          <a:cs typeface="Calibri" panose="020F0502020204030204" pitchFamily="34" charset="0"/>
                        </a:rPr>
                        <a:t>neuropathic</a:t>
                      </a:r>
                      <a:r>
                        <a:rPr kumimoji="0" lang="nl-NL" altLang="de-DE" sz="1200" b="0" i="0" u="none" strike="noStrike" cap="none" normalizeH="0" baseline="0" noProof="0" dirty="0">
                          <a:ln>
                            <a:noFill/>
                          </a:ln>
                          <a:solidFill>
                            <a:schemeClr val="bg1"/>
                          </a:solidFill>
                          <a:effectLst/>
                          <a:latin typeface="+mn-lt"/>
                          <a:cs typeface="Calibri" panose="020F0502020204030204" pitchFamily="34" charset="0"/>
                        </a:rPr>
                        <a:t> factors</a:t>
                      </a:r>
                    </a:p>
                  </a:txBody>
                  <a:tcPr marL="91444" marR="91444" marT="45755" marB="4575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nl-NL" altLang="de-DE" sz="1200" b="0" i="0" u="none" strike="noStrike" cap="none" normalizeH="0" baseline="0" noProof="0" dirty="0" err="1">
                          <a:ln>
                            <a:noFill/>
                          </a:ln>
                          <a:solidFill>
                            <a:schemeClr val="bg1"/>
                          </a:solidFill>
                          <a:effectLst/>
                          <a:latin typeface="+mn-lt"/>
                          <a:cs typeface="Calibri" panose="020F0502020204030204" pitchFamily="34" charset="0"/>
                        </a:rPr>
                        <a:t>Nociceptieve</a:t>
                      </a:r>
                      <a:r>
                        <a:rPr kumimoji="0" lang="nl-NL" altLang="de-DE" sz="1200" b="0" i="0" u="none" strike="noStrike" cap="none" normalizeH="0" baseline="0" noProof="0" dirty="0">
                          <a:ln>
                            <a:noFill/>
                          </a:ln>
                          <a:solidFill>
                            <a:schemeClr val="bg1"/>
                          </a:solidFill>
                          <a:effectLst/>
                          <a:latin typeface="+mn-lt"/>
                          <a:cs typeface="Calibri" panose="020F0502020204030204" pitchFamily="34" charset="0"/>
                        </a:rPr>
                        <a:t> en </a:t>
                      </a:r>
                      <a:r>
                        <a:rPr kumimoji="0" lang="nl-NL" altLang="de-DE" sz="1200" b="0" i="0" u="none" strike="noStrike" cap="none" normalizeH="0" baseline="0" noProof="0" dirty="0" err="1">
                          <a:ln>
                            <a:noFill/>
                          </a:ln>
                          <a:solidFill>
                            <a:schemeClr val="bg1"/>
                          </a:solidFill>
                          <a:effectLst/>
                          <a:latin typeface="+mn-lt"/>
                          <a:cs typeface="Calibri" panose="020F0502020204030204" pitchFamily="34" charset="0"/>
                        </a:rPr>
                        <a:t>neuropathische</a:t>
                      </a:r>
                      <a:r>
                        <a:rPr kumimoji="0" lang="nl-NL" altLang="de-DE" sz="1200" b="0" i="0" u="none" strike="noStrike" cap="none" normalizeH="0" baseline="0" noProof="0" dirty="0">
                          <a:ln>
                            <a:noFill/>
                          </a:ln>
                          <a:solidFill>
                            <a:schemeClr val="bg1"/>
                          </a:solidFill>
                          <a:effectLst/>
                          <a:latin typeface="+mn-lt"/>
                          <a:cs typeface="Calibri" panose="020F0502020204030204" pitchFamily="34" charset="0"/>
                        </a:rPr>
                        <a:t> symptomen</a:t>
                      </a:r>
                    </a:p>
                  </a:txBody>
                  <a:tcPr marL="91444" marR="91444" marT="45755" marB="4575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48841">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nl-NL" altLang="de-DE" sz="1200" b="1" i="0" u="none" strike="noStrike" cap="none" normalizeH="0" baseline="0" noProof="0" dirty="0" err="1">
                          <a:ln>
                            <a:noFill/>
                          </a:ln>
                          <a:solidFill>
                            <a:schemeClr val="bg1"/>
                          </a:solidFill>
                          <a:effectLst/>
                          <a:latin typeface="+mn-lt"/>
                          <a:cs typeface="Calibri" panose="020F0502020204030204" pitchFamily="34" charset="0"/>
                        </a:rPr>
                        <a:t>Neuropathisch</a:t>
                      </a:r>
                      <a:r>
                        <a:rPr kumimoji="0" lang="nl-NL" altLang="de-DE" sz="1200" b="1" i="0" u="none" strike="noStrike" cap="none" normalizeH="0" baseline="0" noProof="0" dirty="0">
                          <a:ln>
                            <a:noFill/>
                          </a:ln>
                          <a:solidFill>
                            <a:schemeClr val="bg1"/>
                          </a:solidFill>
                          <a:effectLst/>
                          <a:latin typeface="+mn-lt"/>
                          <a:cs typeface="Calibri" panose="020F0502020204030204" pitchFamily="34" charset="0"/>
                        </a:rPr>
                        <a:t> (ca. 20%)</a:t>
                      </a:r>
                      <a:endParaRPr kumimoji="0" lang="nl-NL" altLang="de-DE" sz="1200" b="0" i="0" u="none" strike="noStrike" cap="none" normalizeH="0" baseline="0" noProof="0" dirty="0">
                        <a:ln>
                          <a:noFill/>
                        </a:ln>
                        <a:solidFill>
                          <a:schemeClr val="bg1"/>
                        </a:solidFill>
                        <a:effectLst/>
                        <a:latin typeface="+mn-lt"/>
                        <a:cs typeface="Calibri" panose="020F0502020204030204" pitchFamily="34" charset="0"/>
                      </a:endParaRPr>
                    </a:p>
                    <a:p>
                      <a:pPr marL="285750" marR="0" lvl="0" indent="-285750" algn="l" defTabSz="914400" rtl="0" eaLnBrk="1" fontAlgn="base" latinLnBrk="0" hangingPunct="1">
                        <a:lnSpc>
                          <a:spcPct val="100000"/>
                        </a:lnSpc>
                        <a:spcBef>
                          <a:spcPts val="600"/>
                        </a:spcBef>
                        <a:spcAft>
                          <a:spcPct val="0"/>
                        </a:spcAft>
                        <a:buClr>
                          <a:schemeClr val="accent1"/>
                        </a:buClr>
                        <a:buSzPct val="130000"/>
                        <a:buFont typeface="Arial" panose="020B0604020202020204" pitchFamily="34" charset="0"/>
                        <a:buChar char="•"/>
                        <a:tabLst/>
                      </a:pPr>
                      <a:r>
                        <a:rPr kumimoji="0" lang="nl-NL" altLang="de-DE" sz="1200" b="0" i="0" u="none" strike="noStrike" cap="none" normalizeH="0" baseline="0" noProof="0" dirty="0" err="1">
                          <a:ln>
                            <a:noFill/>
                          </a:ln>
                          <a:solidFill>
                            <a:schemeClr val="bg1"/>
                          </a:solidFill>
                          <a:effectLst/>
                          <a:latin typeface="+mn-lt"/>
                          <a:cs typeface="Calibri" panose="020F0502020204030204" pitchFamily="34" charset="0"/>
                        </a:rPr>
                        <a:t>Kankergerelateerd</a:t>
                      </a:r>
                      <a:endParaRPr kumimoji="0" lang="nl-NL" altLang="de-DE" sz="1200" b="0" i="0" u="none" strike="noStrike" cap="none" normalizeH="0" baseline="0" noProof="0" dirty="0">
                        <a:ln>
                          <a:noFill/>
                        </a:ln>
                        <a:solidFill>
                          <a:schemeClr val="bg1"/>
                        </a:solidFill>
                        <a:effectLst/>
                        <a:latin typeface="+mn-lt"/>
                        <a:cs typeface="Calibri" panose="020F0502020204030204" pitchFamily="34" charset="0"/>
                      </a:endParaRPr>
                    </a:p>
                    <a:p>
                      <a:pPr marL="285750" marR="0" lvl="0" indent="-285750" algn="l" defTabSz="914400" rtl="0" eaLnBrk="1" fontAlgn="base" latinLnBrk="0" hangingPunct="1">
                        <a:lnSpc>
                          <a:spcPct val="100000"/>
                        </a:lnSpc>
                        <a:spcBef>
                          <a:spcPts val="600"/>
                        </a:spcBef>
                        <a:spcAft>
                          <a:spcPct val="0"/>
                        </a:spcAft>
                        <a:buClr>
                          <a:schemeClr val="accent1"/>
                        </a:buClr>
                        <a:buSzPct val="130000"/>
                        <a:buFont typeface="Arial" panose="020B0604020202020204" pitchFamily="34" charset="0"/>
                        <a:buChar char="•"/>
                        <a:tabLst/>
                      </a:pPr>
                      <a:r>
                        <a:rPr kumimoji="0" lang="nl-NL" altLang="de-DE" sz="1200" b="0" i="0" u="none" strike="noStrike" cap="none" normalizeH="0" baseline="0" noProof="0" dirty="0" err="1">
                          <a:ln>
                            <a:noFill/>
                          </a:ln>
                          <a:solidFill>
                            <a:schemeClr val="bg1"/>
                          </a:solidFill>
                          <a:effectLst/>
                          <a:latin typeface="+mn-lt"/>
                          <a:cs typeface="Calibri" panose="020F0502020204030204" pitchFamily="34" charset="0"/>
                        </a:rPr>
                        <a:t>Therapiegerelateerd</a:t>
                      </a:r>
                      <a:endParaRPr kumimoji="0" lang="nl-NL" altLang="de-DE" sz="1200" b="0" i="0" u="none" strike="noStrike" cap="none" normalizeH="0" baseline="0" noProof="0" dirty="0">
                        <a:ln>
                          <a:noFill/>
                        </a:ln>
                        <a:solidFill>
                          <a:schemeClr val="bg1"/>
                        </a:solidFill>
                        <a:effectLst/>
                        <a:latin typeface="+mn-lt"/>
                        <a:cs typeface="Calibri" panose="020F0502020204030204" pitchFamily="34" charset="0"/>
                      </a:endParaRPr>
                    </a:p>
                  </a:txBody>
                  <a:tcPr marL="91444" marR="91444" marT="45755" marB="4575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285750" marR="0" lvl="0" indent="-285750" algn="l" defTabSz="914400" rtl="0" eaLnBrk="1" fontAlgn="base" latinLnBrk="0" hangingPunct="1">
                        <a:lnSpc>
                          <a:spcPct val="90000"/>
                        </a:lnSpc>
                        <a:spcBef>
                          <a:spcPct val="0"/>
                        </a:spcBef>
                        <a:spcAft>
                          <a:spcPct val="0"/>
                        </a:spcAft>
                        <a:buClr>
                          <a:schemeClr val="accent1"/>
                        </a:buClr>
                        <a:buSzPct val="130000"/>
                        <a:buFont typeface="Arial" panose="020B0604020202020204" pitchFamily="34" charset="0"/>
                        <a:buChar char="•"/>
                        <a:tabLst/>
                      </a:pPr>
                      <a:r>
                        <a:rPr kumimoji="0" lang="nl-NL" altLang="de-DE" sz="1200" b="0" i="0" u="none" strike="noStrike" cap="none" normalizeH="0" baseline="0" noProof="0" dirty="0">
                          <a:ln>
                            <a:noFill/>
                          </a:ln>
                          <a:solidFill>
                            <a:schemeClr val="bg1"/>
                          </a:solidFill>
                          <a:effectLst/>
                          <a:latin typeface="+mn-lt"/>
                          <a:cs typeface="Calibri" panose="020F0502020204030204" pitchFamily="34" charset="0"/>
                        </a:rPr>
                        <a:t>Directe schade aan de zenuwen door kanker (bijv. compressie, infiltratie)</a:t>
                      </a:r>
                    </a:p>
                    <a:p>
                      <a:pPr marL="285750" marR="0" lvl="0" indent="-285750" algn="l" defTabSz="914400" rtl="0" eaLnBrk="1" fontAlgn="base" latinLnBrk="0" hangingPunct="1">
                        <a:lnSpc>
                          <a:spcPct val="90000"/>
                        </a:lnSpc>
                        <a:spcBef>
                          <a:spcPct val="0"/>
                        </a:spcBef>
                        <a:spcAft>
                          <a:spcPct val="0"/>
                        </a:spcAft>
                        <a:buClr>
                          <a:schemeClr val="accent1"/>
                        </a:buClr>
                        <a:buSzPct val="130000"/>
                        <a:buFont typeface="Arial" panose="020B0604020202020204" pitchFamily="34" charset="0"/>
                        <a:buChar char="•"/>
                        <a:tabLst/>
                      </a:pPr>
                      <a:r>
                        <a:rPr kumimoji="0" lang="nl-NL" altLang="de-DE" sz="1200" b="0" i="0" u="none" strike="noStrike" cap="none" normalizeH="0" baseline="0" noProof="0" dirty="0">
                          <a:ln>
                            <a:noFill/>
                          </a:ln>
                          <a:solidFill>
                            <a:schemeClr val="bg1"/>
                          </a:solidFill>
                          <a:effectLst/>
                          <a:latin typeface="+mn-lt"/>
                          <a:cs typeface="Calibri" panose="020F0502020204030204" pitchFamily="34" charset="0"/>
                        </a:rPr>
                        <a:t>Gerelateerd aan kankertherapie </a:t>
                      </a:r>
                      <a:br>
                        <a:rPr kumimoji="0" lang="nl-NL" altLang="de-DE" sz="1200" b="0" i="0" u="none" strike="noStrike" cap="none" normalizeH="0" baseline="0" noProof="0" dirty="0">
                          <a:ln>
                            <a:noFill/>
                          </a:ln>
                          <a:solidFill>
                            <a:schemeClr val="bg1"/>
                          </a:solidFill>
                          <a:effectLst/>
                          <a:latin typeface="+mn-lt"/>
                          <a:cs typeface="Calibri" panose="020F0502020204030204" pitchFamily="34" charset="0"/>
                        </a:rPr>
                      </a:br>
                      <a:r>
                        <a:rPr kumimoji="0" lang="nl-NL" altLang="de-DE" sz="1200" b="0" i="0" u="none" strike="noStrike" cap="none" normalizeH="0" baseline="0" noProof="0" dirty="0">
                          <a:ln>
                            <a:noFill/>
                          </a:ln>
                          <a:solidFill>
                            <a:schemeClr val="bg1"/>
                          </a:solidFill>
                          <a:effectLst/>
                          <a:latin typeface="+mn-lt"/>
                          <a:cs typeface="Calibri" panose="020F0502020204030204" pitchFamily="34" charset="0"/>
                        </a:rPr>
                        <a:t>(bijv. Door chemotherapie geïnduceerde perifere neuropathie)</a:t>
                      </a:r>
                    </a:p>
                  </a:txBody>
                  <a:tcPr marL="91444" marR="91444" marT="45755" marB="4575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nl-NL" altLang="de-DE" sz="1200" b="0" i="0" u="none" strike="noStrike" cap="none" normalizeH="0" baseline="0" noProof="0" dirty="0">
                          <a:ln>
                            <a:noFill/>
                          </a:ln>
                          <a:solidFill>
                            <a:schemeClr val="bg1"/>
                          </a:solidFill>
                          <a:effectLst/>
                          <a:latin typeface="+mn-lt"/>
                          <a:cs typeface="Calibri" panose="020F0502020204030204" pitchFamily="34" charset="0"/>
                        </a:rPr>
                        <a:t>Pijn wordt meestal beschreven als schietend, tintelend, brandend of elektrische of stekend, soms gepaard met </a:t>
                      </a:r>
                      <a:r>
                        <a:rPr kumimoji="0" lang="nl-NL" altLang="de-DE" sz="1200" b="0" i="0" u="none" strike="noStrike" cap="none" normalizeH="0" baseline="0" noProof="0" dirty="0" err="1">
                          <a:ln>
                            <a:noFill/>
                          </a:ln>
                          <a:solidFill>
                            <a:schemeClr val="bg1"/>
                          </a:solidFill>
                          <a:effectLst/>
                          <a:latin typeface="+mn-lt"/>
                          <a:cs typeface="Calibri" panose="020F0502020204030204" pitchFamily="34" charset="0"/>
                        </a:rPr>
                        <a:t>sensibiliteits-stoornissen</a:t>
                      </a:r>
                      <a:r>
                        <a:rPr kumimoji="0" lang="nl-NL" altLang="de-DE" sz="1200" b="0" i="0" u="none" strike="noStrike" cap="none" normalizeH="0" baseline="0" noProof="0" dirty="0">
                          <a:ln>
                            <a:noFill/>
                          </a:ln>
                          <a:solidFill>
                            <a:schemeClr val="bg1"/>
                          </a:solidFill>
                          <a:effectLst/>
                          <a:latin typeface="+mn-lt"/>
                          <a:cs typeface="Calibri" panose="020F0502020204030204" pitchFamily="34" charset="0"/>
                        </a:rPr>
                        <a:t>, evenals hyperalgesie en </a:t>
                      </a:r>
                      <a:r>
                        <a:rPr kumimoji="0" lang="nl-NL" altLang="de-DE" sz="1200" b="0" i="0" u="none" strike="noStrike" cap="none" normalizeH="0" baseline="0" noProof="0" dirty="0" err="1">
                          <a:ln>
                            <a:noFill/>
                          </a:ln>
                          <a:solidFill>
                            <a:schemeClr val="bg1"/>
                          </a:solidFill>
                          <a:effectLst/>
                          <a:latin typeface="+mn-lt"/>
                          <a:cs typeface="Calibri" panose="020F0502020204030204" pitchFamily="34" charset="0"/>
                        </a:rPr>
                        <a:t>allodynie</a:t>
                      </a:r>
                      <a:endParaRPr kumimoji="0" lang="nl-NL" altLang="de-DE" sz="1200" b="0" i="0" u="none" strike="noStrike" cap="none" normalizeH="0" baseline="0" noProof="0" dirty="0">
                        <a:ln>
                          <a:noFill/>
                        </a:ln>
                        <a:solidFill>
                          <a:schemeClr val="bg1"/>
                        </a:solidFill>
                        <a:effectLst/>
                        <a:latin typeface="+mn-lt"/>
                        <a:cs typeface="Calibri" panose="020F0502020204030204" pitchFamily="34" charset="0"/>
                      </a:endParaRPr>
                    </a:p>
                  </a:txBody>
                  <a:tcPr marL="91444" marR="91444" marT="45755" marB="4575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8" name="Textfeld 4">
            <a:extLst>
              <a:ext uri="{FF2B5EF4-FFF2-40B4-BE49-F238E27FC236}">
                <a16:creationId xmlns:a16="http://schemas.microsoft.com/office/drawing/2014/main" id="{732C7D1E-3F32-AC42-945C-DE7C9BE6CCDD}"/>
              </a:ext>
            </a:extLst>
          </p:cNvPr>
          <p:cNvSpPr txBox="1">
            <a:spLocks noChangeArrowheads="1"/>
          </p:cNvSpPr>
          <p:nvPr/>
        </p:nvSpPr>
        <p:spPr bwMode="auto">
          <a:xfrm>
            <a:off x="935038" y="6159710"/>
            <a:ext cx="6637338" cy="293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bIns="0">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 typeface="Wingdings" panose="05000000000000000000" pitchFamily="2" charset="2"/>
              <a:buNone/>
              <a:defRPr/>
            </a:pPr>
            <a:r>
              <a:rPr lang="nl-NL" altLang="nl-NL" sz="800" dirty="0">
                <a:solidFill>
                  <a:schemeClr val="bg1"/>
                </a:solidFill>
                <a:latin typeface="+mn-lt"/>
                <a:cs typeface="Calibri" panose="020F0502020204030204" pitchFamily="34" charset="0"/>
              </a:rPr>
              <a:t>1) Müller-</a:t>
            </a:r>
            <a:r>
              <a:rPr lang="nl-NL" altLang="nl-NL" sz="800" dirty="0" err="1">
                <a:solidFill>
                  <a:schemeClr val="bg1"/>
                </a:solidFill>
                <a:latin typeface="+mn-lt"/>
                <a:cs typeface="Calibri" panose="020F0502020204030204" pitchFamily="34" charset="0"/>
              </a:rPr>
              <a:t>Schwefe</a:t>
            </a:r>
            <a:r>
              <a:rPr lang="nl-NL" altLang="nl-NL" sz="800" dirty="0">
                <a:solidFill>
                  <a:schemeClr val="bg1"/>
                </a:solidFill>
                <a:latin typeface="+mn-lt"/>
                <a:cs typeface="Calibri" panose="020F0502020204030204" pitchFamily="34" charset="0"/>
              </a:rPr>
              <a:t> G et al. </a:t>
            </a:r>
            <a:r>
              <a:rPr lang="nl-NL" altLang="nl-NL" sz="800" dirty="0" err="1">
                <a:solidFill>
                  <a:schemeClr val="bg1"/>
                </a:solidFill>
                <a:latin typeface="+mn-lt"/>
                <a:cs typeface="Calibri" panose="020F0502020204030204" pitchFamily="34" charset="0"/>
              </a:rPr>
              <a:t>Curr</a:t>
            </a:r>
            <a:r>
              <a:rPr lang="nl-NL" altLang="nl-NL" sz="800" dirty="0">
                <a:solidFill>
                  <a:schemeClr val="bg1"/>
                </a:solidFill>
                <a:latin typeface="+mn-lt"/>
                <a:cs typeface="Calibri" panose="020F0502020204030204" pitchFamily="34" charset="0"/>
              </a:rPr>
              <a:t> </a:t>
            </a:r>
            <a:r>
              <a:rPr lang="nl-NL" altLang="nl-NL" sz="800" dirty="0" err="1">
                <a:solidFill>
                  <a:schemeClr val="bg1"/>
                </a:solidFill>
                <a:latin typeface="+mn-lt"/>
                <a:cs typeface="Calibri" panose="020F0502020204030204" pitchFamily="34" charset="0"/>
              </a:rPr>
              <a:t>Med</a:t>
            </a:r>
            <a:r>
              <a:rPr lang="nl-NL" altLang="nl-NL" sz="800" dirty="0">
                <a:solidFill>
                  <a:schemeClr val="bg1"/>
                </a:solidFill>
                <a:latin typeface="+mn-lt"/>
                <a:cs typeface="Calibri" panose="020F0502020204030204" pitchFamily="34" charset="0"/>
              </a:rPr>
              <a:t> </a:t>
            </a:r>
            <a:r>
              <a:rPr lang="nl-NL" altLang="nl-NL" sz="800" dirty="0" err="1">
                <a:solidFill>
                  <a:schemeClr val="bg1"/>
                </a:solidFill>
                <a:latin typeface="+mn-lt"/>
                <a:cs typeface="Calibri" panose="020F0502020204030204" pitchFamily="34" charset="0"/>
              </a:rPr>
              <a:t>Res</a:t>
            </a:r>
            <a:r>
              <a:rPr lang="nl-NL" altLang="nl-NL" sz="800" dirty="0">
                <a:solidFill>
                  <a:schemeClr val="bg1"/>
                </a:solidFill>
                <a:latin typeface="+mn-lt"/>
                <a:cs typeface="Calibri" panose="020F0502020204030204" pitchFamily="34" charset="0"/>
              </a:rPr>
              <a:t> </a:t>
            </a:r>
            <a:r>
              <a:rPr lang="nl-NL" altLang="nl-NL" sz="800" dirty="0" err="1">
                <a:solidFill>
                  <a:schemeClr val="bg1"/>
                </a:solidFill>
                <a:latin typeface="+mn-lt"/>
                <a:cs typeface="Calibri" panose="020F0502020204030204" pitchFamily="34" charset="0"/>
              </a:rPr>
              <a:t>Opin</a:t>
            </a:r>
            <a:r>
              <a:rPr lang="nl-NL" altLang="nl-NL" sz="800" dirty="0">
                <a:solidFill>
                  <a:schemeClr val="bg1"/>
                </a:solidFill>
                <a:latin typeface="+mn-lt"/>
                <a:cs typeface="Calibri" panose="020F0502020204030204" pitchFamily="34" charset="0"/>
              </a:rPr>
              <a:t>. 2014;30:1895-1908.; </a:t>
            </a:r>
            <a:r>
              <a:rPr lang="nl-NL" altLang="nl-NL" sz="800" dirty="0" err="1">
                <a:solidFill>
                  <a:schemeClr val="bg1"/>
                </a:solidFill>
                <a:latin typeface="+mn-lt"/>
                <a:cs typeface="Calibri" panose="020F0502020204030204" pitchFamily="34" charset="0"/>
              </a:rPr>
              <a:t>Schug</a:t>
            </a:r>
            <a:r>
              <a:rPr lang="nl-NL" altLang="nl-NL" sz="800" dirty="0">
                <a:solidFill>
                  <a:schemeClr val="bg1"/>
                </a:solidFill>
                <a:latin typeface="+mn-lt"/>
                <a:cs typeface="Calibri" panose="020F0502020204030204" pitchFamily="34" charset="0"/>
              </a:rPr>
              <a:t> SA et al. </a:t>
            </a:r>
            <a:br>
              <a:rPr lang="nl-NL" altLang="nl-NL" sz="800" dirty="0">
                <a:solidFill>
                  <a:schemeClr val="bg1"/>
                </a:solidFill>
                <a:latin typeface="+mn-lt"/>
                <a:cs typeface="Calibri" panose="020F0502020204030204" pitchFamily="34" charset="0"/>
              </a:rPr>
            </a:br>
            <a:r>
              <a:rPr lang="nl-NL" altLang="nl-NL" sz="800" dirty="0">
                <a:solidFill>
                  <a:schemeClr val="bg1"/>
                </a:solidFill>
                <a:latin typeface="+mn-lt"/>
                <a:cs typeface="Calibri" panose="020F0502020204030204" pitchFamily="34" charset="0"/>
              </a:rPr>
              <a:t>Expert </a:t>
            </a:r>
            <a:r>
              <a:rPr lang="nl-NL" altLang="nl-NL" sz="800" dirty="0" err="1">
                <a:solidFill>
                  <a:schemeClr val="bg1"/>
                </a:solidFill>
                <a:latin typeface="+mn-lt"/>
                <a:cs typeface="Calibri" panose="020F0502020204030204" pitchFamily="34" charset="0"/>
              </a:rPr>
              <a:t>Opin</a:t>
            </a:r>
            <a:r>
              <a:rPr lang="nl-NL" altLang="nl-NL" sz="800" dirty="0">
                <a:solidFill>
                  <a:schemeClr val="bg1"/>
                </a:solidFill>
                <a:latin typeface="+mn-lt"/>
                <a:cs typeface="Calibri" panose="020F0502020204030204" pitchFamily="34" charset="0"/>
              </a:rPr>
              <a:t> </a:t>
            </a:r>
            <a:r>
              <a:rPr lang="nl-NL" altLang="nl-NL" sz="800" dirty="0" err="1">
                <a:solidFill>
                  <a:schemeClr val="bg1"/>
                </a:solidFill>
                <a:latin typeface="+mn-lt"/>
                <a:cs typeface="Calibri" panose="020F0502020204030204" pitchFamily="34" charset="0"/>
              </a:rPr>
              <a:t>Pharmacother</a:t>
            </a:r>
            <a:r>
              <a:rPr lang="nl-NL" altLang="nl-NL" sz="800" dirty="0">
                <a:solidFill>
                  <a:schemeClr val="bg1"/>
                </a:solidFill>
                <a:latin typeface="+mn-lt"/>
                <a:cs typeface="Calibri" panose="020F0502020204030204" pitchFamily="34" charset="0"/>
              </a:rPr>
              <a:t> 2015;16(1):5-15.; </a:t>
            </a:r>
            <a:r>
              <a:rPr lang="nl-NL" altLang="nl-NL" sz="800" dirty="0" err="1">
                <a:solidFill>
                  <a:schemeClr val="bg1"/>
                </a:solidFill>
                <a:latin typeface="+mn-lt"/>
                <a:cs typeface="Calibri" panose="020F0502020204030204" pitchFamily="34" charset="0"/>
              </a:rPr>
              <a:t>Bennett</a:t>
            </a:r>
            <a:r>
              <a:rPr lang="nl-NL" altLang="nl-NL" sz="800" dirty="0">
                <a:solidFill>
                  <a:schemeClr val="bg1"/>
                </a:solidFill>
                <a:latin typeface="+mn-lt"/>
                <a:cs typeface="Calibri" panose="020F0502020204030204" pitchFamily="34" charset="0"/>
              </a:rPr>
              <a:t> MI et al. </a:t>
            </a:r>
            <a:r>
              <a:rPr lang="nl-NL" altLang="nl-NL" sz="800" dirty="0" err="1">
                <a:solidFill>
                  <a:schemeClr val="bg1"/>
                </a:solidFill>
                <a:latin typeface="+mn-lt"/>
                <a:cs typeface="Calibri" panose="020F0502020204030204" pitchFamily="34" charset="0"/>
              </a:rPr>
              <a:t>Pain</a:t>
            </a:r>
            <a:r>
              <a:rPr lang="nl-NL" altLang="nl-NL" sz="800" dirty="0">
                <a:solidFill>
                  <a:schemeClr val="bg1"/>
                </a:solidFill>
                <a:latin typeface="+mn-lt"/>
                <a:cs typeface="Calibri" panose="020F0502020204030204" pitchFamily="34" charset="0"/>
              </a:rPr>
              <a:t> 2012;153:359-365.</a:t>
            </a:r>
          </a:p>
        </p:txBody>
      </p:sp>
    </p:spTree>
    <p:extLst>
      <p:ext uri="{BB962C8B-B14F-4D97-AF65-F5344CB8AC3E}">
        <p14:creationId xmlns:p14="http://schemas.microsoft.com/office/powerpoint/2010/main" val="395584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A116AEF-DB19-1647-8CDD-C205DB92ABDC}"/>
              </a:ext>
            </a:extLst>
          </p:cNvPr>
          <p:cNvSpPr>
            <a:spLocks noGrp="1"/>
          </p:cNvSpPr>
          <p:nvPr>
            <p:ph type="subTitle" idx="1"/>
          </p:nvPr>
        </p:nvSpPr>
        <p:spPr>
          <a:xfrm>
            <a:off x="814080" y="-1"/>
            <a:ext cx="6586640" cy="976393"/>
          </a:xfrm>
        </p:spPr>
        <p:txBody>
          <a:bodyPr anchor="ctr">
            <a:normAutofit/>
          </a:bodyPr>
          <a:lstStyle/>
          <a:p>
            <a:r>
              <a:rPr lang="en-GB" sz="2800" dirty="0" err="1">
                <a:cs typeface="Calibri"/>
              </a:rPr>
              <a:t>Behandelmogelijkheden</a:t>
            </a:r>
            <a:endParaRPr lang="nl-NL" sz="2800" kern="0" baseline="30000" dirty="0">
              <a:ea typeface="ＭＳ Ｐゴシック" charset="0"/>
              <a:cs typeface="Calibri"/>
            </a:endParaRPr>
          </a:p>
        </p:txBody>
      </p:sp>
      <p:sp>
        <p:nvSpPr>
          <p:cNvPr id="4" name="Rechthoek 3">
            <a:extLst>
              <a:ext uri="{FF2B5EF4-FFF2-40B4-BE49-F238E27FC236}">
                <a16:creationId xmlns:a16="http://schemas.microsoft.com/office/drawing/2014/main" id="{9CF05A9F-6C4A-9E4D-8E40-AE3F134632BF}"/>
              </a:ext>
            </a:extLst>
          </p:cNvPr>
          <p:cNvSpPr/>
          <p:nvPr/>
        </p:nvSpPr>
        <p:spPr>
          <a:xfrm>
            <a:off x="935038" y="6206967"/>
            <a:ext cx="5439905" cy="246221"/>
          </a:xfrm>
          <a:prstGeom prst="rect">
            <a:avLst/>
          </a:prstGeom>
        </p:spPr>
        <p:txBody>
          <a:bodyPr wrap="square" lIns="0" tIns="0" rIns="0" bIns="0">
            <a:spAutoFit/>
          </a:bodyPr>
          <a:lstStyle/>
          <a:p>
            <a:r>
              <a:rPr lang="nl-NL" sz="800" dirty="0" err="1">
                <a:solidFill>
                  <a:schemeClr val="bg1"/>
                </a:solidFill>
              </a:rPr>
              <a:t>Portenoy</a:t>
            </a:r>
            <a:r>
              <a:rPr lang="nl-NL" sz="800" dirty="0">
                <a:solidFill>
                  <a:schemeClr val="bg1"/>
                </a:solidFill>
              </a:rPr>
              <a:t> RK. Lancet 2011; 377: 2236-47.</a:t>
            </a:r>
          </a:p>
          <a:p>
            <a:r>
              <a:rPr lang="nl-NL" sz="800" dirty="0">
                <a:solidFill>
                  <a:schemeClr val="bg1"/>
                </a:solidFill>
              </a:rPr>
              <a:t>Cancer </a:t>
            </a:r>
            <a:r>
              <a:rPr lang="nl-NL" sz="800" dirty="0" err="1">
                <a:solidFill>
                  <a:schemeClr val="bg1"/>
                </a:solidFill>
              </a:rPr>
              <a:t>Pain</a:t>
            </a:r>
            <a:r>
              <a:rPr lang="nl-NL" sz="800" dirty="0">
                <a:solidFill>
                  <a:schemeClr val="bg1"/>
                </a:solidFill>
              </a:rPr>
              <a:t> </a:t>
            </a:r>
            <a:r>
              <a:rPr lang="nl-NL" sz="800" dirty="0" err="1">
                <a:solidFill>
                  <a:schemeClr val="bg1"/>
                </a:solidFill>
              </a:rPr>
              <a:t>Relief</a:t>
            </a:r>
            <a:r>
              <a:rPr lang="nl-NL" sz="800" dirty="0">
                <a:solidFill>
                  <a:schemeClr val="bg1"/>
                </a:solidFill>
              </a:rPr>
              <a:t>. World Health </a:t>
            </a:r>
            <a:r>
              <a:rPr lang="nl-NL" sz="800" dirty="0" err="1">
                <a:solidFill>
                  <a:schemeClr val="bg1"/>
                </a:solidFill>
              </a:rPr>
              <a:t>Organization</a:t>
            </a:r>
            <a:r>
              <a:rPr lang="nl-NL" sz="800" dirty="0">
                <a:solidFill>
                  <a:schemeClr val="bg1"/>
                </a:solidFill>
              </a:rPr>
              <a:t>. http://</a:t>
            </a:r>
            <a:r>
              <a:rPr lang="nl-NL" sz="800" dirty="0" err="1">
                <a:solidFill>
                  <a:schemeClr val="bg1"/>
                </a:solidFill>
              </a:rPr>
              <a:t>whqlibdoc.who.int</a:t>
            </a:r>
            <a:r>
              <a:rPr lang="nl-NL" sz="800" dirty="0">
                <a:solidFill>
                  <a:schemeClr val="bg1"/>
                </a:solidFill>
              </a:rPr>
              <a:t>/</a:t>
            </a:r>
            <a:r>
              <a:rPr lang="nl-NL" sz="800" dirty="0" err="1">
                <a:solidFill>
                  <a:schemeClr val="bg1"/>
                </a:solidFill>
              </a:rPr>
              <a:t>publications</a:t>
            </a:r>
            <a:r>
              <a:rPr lang="nl-NL" sz="800" dirty="0">
                <a:solidFill>
                  <a:schemeClr val="bg1"/>
                </a:solidFill>
              </a:rPr>
              <a:t>/9241544821.pdf</a:t>
            </a:r>
          </a:p>
        </p:txBody>
      </p:sp>
      <p:sp>
        <p:nvSpPr>
          <p:cNvPr id="15" name="Rettangolo arrotondato 24">
            <a:extLst>
              <a:ext uri="{FF2B5EF4-FFF2-40B4-BE49-F238E27FC236}">
                <a16:creationId xmlns:a16="http://schemas.microsoft.com/office/drawing/2014/main" id="{2EE73D82-C5DE-A840-9DC9-C7D989F6154C}"/>
              </a:ext>
            </a:extLst>
          </p:cNvPr>
          <p:cNvSpPr/>
          <p:nvPr/>
        </p:nvSpPr>
        <p:spPr>
          <a:xfrm>
            <a:off x="935038" y="1808163"/>
            <a:ext cx="2376573" cy="2047875"/>
          </a:xfrm>
          <a:prstGeom prst="roundRect">
            <a:avLst>
              <a:gd name="adj" fmla="val 706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44000" tIns="108000"/>
          <a:lstStyle>
            <a:lvl1pPr marL="266700" indent="-2667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90000"/>
              </a:lnSpc>
              <a:spcBef>
                <a:spcPts val="1500"/>
              </a:spcBef>
              <a:buSzPct val="110000"/>
              <a:defRPr/>
            </a:pPr>
            <a:r>
              <a:rPr lang="nl-NL" altLang="nl-NL" sz="1400" b="1" dirty="0">
                <a:latin typeface="Arial" panose="020B0604020202020204" pitchFamily="34" charset="0"/>
                <a:cs typeface="Arial" panose="020B0604020202020204" pitchFamily="34" charset="0"/>
              </a:rPr>
              <a:t>Farmacologisch</a:t>
            </a:r>
          </a:p>
          <a:p>
            <a:pPr eaLnBrk="1" hangingPunct="1">
              <a:lnSpc>
                <a:spcPct val="90000"/>
              </a:lnSpc>
              <a:spcBef>
                <a:spcPts val="600"/>
              </a:spcBef>
              <a:buClr>
                <a:srgbClr val="1B8360"/>
              </a:buClr>
              <a:buSzPct val="130000"/>
              <a:buFont typeface="Arial" pitchFamily="34" charset="0"/>
              <a:buChar char="•"/>
              <a:defRPr/>
            </a:pPr>
            <a:r>
              <a:rPr lang="nl-NL" altLang="nl-NL" sz="1400" dirty="0">
                <a:solidFill>
                  <a:schemeClr val="bg2"/>
                </a:solidFill>
                <a:latin typeface="Arial" panose="020B0604020202020204" pitchFamily="34" charset="0"/>
                <a:cs typeface="Arial" panose="020B0604020202020204" pitchFamily="34" charset="0"/>
              </a:rPr>
              <a:t>Opioïden</a:t>
            </a:r>
          </a:p>
          <a:p>
            <a:pPr eaLnBrk="1" hangingPunct="1">
              <a:lnSpc>
                <a:spcPct val="90000"/>
              </a:lnSpc>
              <a:spcBef>
                <a:spcPts val="600"/>
              </a:spcBef>
              <a:buClr>
                <a:srgbClr val="1B8360"/>
              </a:buClr>
              <a:buSzPct val="130000"/>
              <a:buFont typeface="Arial" pitchFamily="34" charset="0"/>
              <a:buChar char="•"/>
              <a:defRPr/>
            </a:pPr>
            <a:r>
              <a:rPr lang="nl-NL" altLang="nl-NL" sz="1400" dirty="0">
                <a:solidFill>
                  <a:schemeClr val="bg2"/>
                </a:solidFill>
                <a:latin typeface="Arial" panose="020B0604020202020204" pitchFamily="34" charset="0"/>
                <a:cs typeface="Arial" panose="020B0604020202020204" pitchFamily="34" charset="0"/>
              </a:rPr>
              <a:t>Niet-opioïden</a:t>
            </a:r>
          </a:p>
          <a:p>
            <a:pPr eaLnBrk="1" hangingPunct="1">
              <a:lnSpc>
                <a:spcPct val="90000"/>
              </a:lnSpc>
              <a:spcBef>
                <a:spcPts val="600"/>
              </a:spcBef>
              <a:buClr>
                <a:srgbClr val="1B8360"/>
              </a:buClr>
              <a:buSzPct val="130000"/>
              <a:buFont typeface="Arial" pitchFamily="34" charset="0"/>
              <a:buChar char="•"/>
              <a:defRPr/>
            </a:pPr>
            <a:r>
              <a:rPr lang="nl-NL" altLang="nl-NL" sz="1400" dirty="0">
                <a:solidFill>
                  <a:schemeClr val="bg2"/>
                </a:solidFill>
                <a:latin typeface="Arial" panose="020B0604020202020204" pitchFamily="34" charset="0"/>
                <a:cs typeface="Arial" panose="020B0604020202020204" pitchFamily="34" charset="0"/>
              </a:rPr>
              <a:t>Adjuvantia</a:t>
            </a:r>
            <a:br>
              <a:rPr lang="nl-NL" altLang="nl-NL" sz="1400" dirty="0">
                <a:solidFill>
                  <a:schemeClr val="bg2"/>
                </a:solidFill>
                <a:latin typeface="Arial" panose="020B0604020202020204" pitchFamily="34" charset="0"/>
                <a:cs typeface="Arial" panose="020B0604020202020204" pitchFamily="34" charset="0"/>
              </a:rPr>
            </a:br>
            <a:endParaRPr lang="nl-NL" altLang="nl-NL" sz="1400" dirty="0">
              <a:solidFill>
                <a:schemeClr val="bg2"/>
              </a:solidFill>
              <a:latin typeface="Arial" panose="020B0604020202020204" pitchFamily="34" charset="0"/>
              <a:cs typeface="Arial" panose="020B0604020202020204" pitchFamily="34" charset="0"/>
            </a:endParaRPr>
          </a:p>
          <a:p>
            <a:pPr algn="ctr" eaLnBrk="1" hangingPunct="1">
              <a:defRPr/>
            </a:pPr>
            <a:endParaRPr lang="nl-NL" altLang="nl-NL" sz="1400" dirty="0">
              <a:solidFill>
                <a:schemeClr val="bg2"/>
              </a:solidFill>
              <a:latin typeface="Arial" panose="020B0604020202020204" pitchFamily="34" charset="0"/>
              <a:cs typeface="Arial" panose="020B0604020202020204" pitchFamily="34" charset="0"/>
            </a:endParaRPr>
          </a:p>
        </p:txBody>
      </p:sp>
      <p:sp>
        <p:nvSpPr>
          <p:cNvPr id="16" name="Rettangolo arrotondato 25">
            <a:extLst>
              <a:ext uri="{FF2B5EF4-FFF2-40B4-BE49-F238E27FC236}">
                <a16:creationId xmlns:a16="http://schemas.microsoft.com/office/drawing/2014/main" id="{F33B1DBD-4418-5046-9A1A-31BB03662CC9}"/>
              </a:ext>
            </a:extLst>
          </p:cNvPr>
          <p:cNvSpPr/>
          <p:nvPr/>
        </p:nvSpPr>
        <p:spPr>
          <a:xfrm>
            <a:off x="3383714" y="1808163"/>
            <a:ext cx="2376573" cy="2047875"/>
          </a:xfrm>
          <a:prstGeom prst="roundRect">
            <a:avLst>
              <a:gd name="adj" fmla="val 706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44000" tIns="108000"/>
          <a:lstStyle/>
          <a:p>
            <a:pPr marL="266700" indent="-266700" eaLnBrk="1" hangingPunct="1">
              <a:lnSpc>
                <a:spcPct val="90000"/>
              </a:lnSpc>
              <a:spcBef>
                <a:spcPts val="1500"/>
              </a:spcBef>
              <a:buSzPct val="110000"/>
              <a:defRPr/>
            </a:pPr>
            <a:r>
              <a:rPr lang="nl-NL" sz="1400" b="1" dirty="0">
                <a:solidFill>
                  <a:schemeClr val="tx1"/>
                </a:solidFill>
                <a:latin typeface="Arial" panose="020B0604020202020204" pitchFamily="34" charset="0"/>
                <a:cs typeface="Arial" panose="020B0604020202020204" pitchFamily="34" charset="0"/>
              </a:rPr>
              <a:t>Psychologisch</a:t>
            </a:r>
          </a:p>
          <a:p>
            <a:pPr marL="179388" indent="-179388" eaLnBrk="1" hangingPunct="1">
              <a:lnSpc>
                <a:spcPct val="90000"/>
              </a:lnSpc>
              <a:spcBef>
                <a:spcPts val="600"/>
              </a:spcBef>
              <a:buClr>
                <a:srgbClr val="1B8360"/>
              </a:buClr>
              <a:buSzPct val="130000"/>
              <a:buFont typeface="Arial" pitchFamily="34" charset="0"/>
              <a:buChar char="•"/>
              <a:defRPr/>
            </a:pPr>
            <a:r>
              <a:rPr lang="nl-NL" sz="1400" dirty="0" err="1">
                <a:solidFill>
                  <a:schemeClr val="bg2"/>
                </a:solidFill>
                <a:latin typeface="Arial" panose="020B0604020202020204" pitchFamily="34" charset="0"/>
                <a:cs typeface="Arial" panose="020B0604020202020204" pitchFamily="34" charset="0"/>
              </a:rPr>
              <a:t>Psycho</a:t>
            </a:r>
            <a:r>
              <a:rPr lang="nl-NL" sz="1400" dirty="0">
                <a:solidFill>
                  <a:schemeClr val="bg2"/>
                </a:solidFill>
                <a:latin typeface="Arial" panose="020B0604020202020204" pitchFamily="34" charset="0"/>
                <a:cs typeface="Arial" panose="020B0604020202020204" pitchFamily="34" charset="0"/>
              </a:rPr>
              <a:t>-educatie</a:t>
            </a:r>
          </a:p>
          <a:p>
            <a:pPr marL="179388" indent="-179388" eaLnBrk="1" hangingPunct="1">
              <a:lnSpc>
                <a:spcPct val="90000"/>
              </a:lnSpc>
              <a:spcBef>
                <a:spcPts val="600"/>
              </a:spcBef>
              <a:buClr>
                <a:srgbClr val="1B8360"/>
              </a:buClr>
              <a:buSzPct val="130000"/>
              <a:buFont typeface="Arial" pitchFamily="34" charset="0"/>
              <a:buChar char="•"/>
              <a:defRPr/>
            </a:pPr>
            <a:r>
              <a:rPr lang="nl-NL" sz="1400" dirty="0">
                <a:solidFill>
                  <a:schemeClr val="bg2"/>
                </a:solidFill>
                <a:latin typeface="Arial" panose="020B0604020202020204" pitchFamily="34" charset="0"/>
                <a:cs typeface="Arial" panose="020B0604020202020204" pitchFamily="34" charset="0"/>
              </a:rPr>
              <a:t>Cognitieve gedragstherapie</a:t>
            </a:r>
          </a:p>
          <a:p>
            <a:pPr marL="179388" indent="-179388" eaLnBrk="1" hangingPunct="1">
              <a:lnSpc>
                <a:spcPct val="90000"/>
              </a:lnSpc>
              <a:spcBef>
                <a:spcPts val="600"/>
              </a:spcBef>
              <a:buClr>
                <a:srgbClr val="1B8360"/>
              </a:buClr>
              <a:buSzPct val="130000"/>
              <a:buFont typeface="Arial" pitchFamily="34" charset="0"/>
              <a:buChar char="•"/>
              <a:defRPr/>
            </a:pPr>
            <a:r>
              <a:rPr lang="nl-NL" sz="1400" dirty="0">
                <a:solidFill>
                  <a:schemeClr val="bg2"/>
                </a:solidFill>
                <a:latin typeface="Arial" panose="020B0604020202020204" pitchFamily="34" charset="0"/>
                <a:cs typeface="Arial" panose="020B0604020202020204" pitchFamily="34" charset="0"/>
              </a:rPr>
              <a:t>Relaxatie therapie</a:t>
            </a:r>
          </a:p>
          <a:p>
            <a:pPr marL="179388" indent="-179388" eaLnBrk="1" hangingPunct="1">
              <a:lnSpc>
                <a:spcPct val="90000"/>
              </a:lnSpc>
              <a:spcBef>
                <a:spcPts val="600"/>
              </a:spcBef>
              <a:buClr>
                <a:srgbClr val="1B8360"/>
              </a:buClr>
              <a:buSzPct val="130000"/>
              <a:buFont typeface="Arial" pitchFamily="34" charset="0"/>
              <a:buChar char="•"/>
              <a:defRPr/>
            </a:pPr>
            <a:r>
              <a:rPr lang="nl-NL" sz="1400" dirty="0">
                <a:solidFill>
                  <a:schemeClr val="bg2"/>
                </a:solidFill>
                <a:latin typeface="Arial" panose="020B0604020202020204" pitchFamily="34" charset="0"/>
                <a:cs typeface="Arial" panose="020B0604020202020204" pitchFamily="34" charset="0"/>
              </a:rPr>
              <a:t>Andere vormen van psychotherapie</a:t>
            </a:r>
          </a:p>
        </p:txBody>
      </p:sp>
      <p:sp>
        <p:nvSpPr>
          <p:cNvPr id="17" name="Rettangolo arrotondato 29">
            <a:extLst>
              <a:ext uri="{FF2B5EF4-FFF2-40B4-BE49-F238E27FC236}">
                <a16:creationId xmlns:a16="http://schemas.microsoft.com/office/drawing/2014/main" id="{884BD943-6844-2742-9D06-A2A50ED978AC}"/>
              </a:ext>
            </a:extLst>
          </p:cNvPr>
          <p:cNvSpPr/>
          <p:nvPr/>
        </p:nvSpPr>
        <p:spPr>
          <a:xfrm>
            <a:off x="5832391" y="1808163"/>
            <a:ext cx="2376573" cy="2047875"/>
          </a:xfrm>
          <a:prstGeom prst="roundRect">
            <a:avLst>
              <a:gd name="adj" fmla="val 706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44000" tIns="108000"/>
          <a:lstStyle>
            <a:lvl1pPr marL="266700" indent="-2667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90000"/>
              </a:lnSpc>
              <a:spcBef>
                <a:spcPts val="1500"/>
              </a:spcBef>
              <a:buSzPct val="110000"/>
              <a:defRPr/>
            </a:pPr>
            <a:r>
              <a:rPr lang="nl-NL" altLang="nl-NL" sz="1400" b="1" dirty="0">
                <a:latin typeface="Arial" panose="020B0604020202020204" pitchFamily="34" charset="0"/>
                <a:cs typeface="Arial" panose="020B0604020202020204" pitchFamily="34" charset="0"/>
              </a:rPr>
              <a:t>Neurostimulatie</a:t>
            </a:r>
          </a:p>
          <a:p>
            <a:pPr eaLnBrk="1" hangingPunct="1">
              <a:lnSpc>
                <a:spcPct val="90000"/>
              </a:lnSpc>
              <a:spcBef>
                <a:spcPts val="600"/>
              </a:spcBef>
              <a:buClr>
                <a:srgbClr val="1B8360"/>
              </a:buClr>
              <a:buSzPct val="130000"/>
              <a:buFont typeface="Arial" pitchFamily="34" charset="0"/>
              <a:buChar char="•"/>
              <a:defRPr/>
            </a:pPr>
            <a:r>
              <a:rPr lang="nl-NL" altLang="nl-NL" sz="1400" dirty="0">
                <a:solidFill>
                  <a:schemeClr val="bg2"/>
                </a:solidFill>
                <a:latin typeface="Arial" panose="020B0604020202020204" pitchFamily="34" charset="0"/>
                <a:cs typeface="Arial" panose="020B0604020202020204" pitchFamily="34" charset="0"/>
              </a:rPr>
              <a:t>Transcutaan</a:t>
            </a:r>
          </a:p>
          <a:p>
            <a:pPr eaLnBrk="1" hangingPunct="1">
              <a:lnSpc>
                <a:spcPct val="90000"/>
              </a:lnSpc>
              <a:spcBef>
                <a:spcPts val="600"/>
              </a:spcBef>
              <a:buClr>
                <a:srgbClr val="1B8360"/>
              </a:buClr>
              <a:buSzPct val="130000"/>
              <a:buFont typeface="Arial" pitchFamily="34" charset="0"/>
              <a:buChar char="•"/>
              <a:defRPr/>
            </a:pPr>
            <a:r>
              <a:rPr lang="nl-NL" altLang="nl-NL" sz="1400" dirty="0" err="1">
                <a:solidFill>
                  <a:schemeClr val="bg2"/>
                </a:solidFill>
                <a:latin typeface="Arial" panose="020B0604020202020204" pitchFamily="34" charset="0"/>
                <a:cs typeface="Arial" panose="020B0604020202020204" pitchFamily="34" charset="0"/>
              </a:rPr>
              <a:t>Transcraniaal</a:t>
            </a:r>
            <a:endParaRPr lang="nl-NL" altLang="nl-NL" sz="1400" dirty="0">
              <a:solidFill>
                <a:schemeClr val="bg2"/>
              </a:solidFill>
              <a:latin typeface="Arial" panose="020B0604020202020204" pitchFamily="34" charset="0"/>
              <a:cs typeface="Arial" panose="020B0604020202020204" pitchFamily="34" charset="0"/>
            </a:endParaRPr>
          </a:p>
          <a:p>
            <a:pPr eaLnBrk="1" hangingPunct="1">
              <a:lnSpc>
                <a:spcPct val="90000"/>
              </a:lnSpc>
              <a:spcBef>
                <a:spcPts val="600"/>
              </a:spcBef>
              <a:buClr>
                <a:srgbClr val="1B8360"/>
              </a:buClr>
              <a:buSzPct val="130000"/>
              <a:buFont typeface="Arial" pitchFamily="34" charset="0"/>
              <a:buChar char="•"/>
              <a:defRPr/>
            </a:pPr>
            <a:r>
              <a:rPr lang="nl-NL" altLang="nl-NL" sz="1400" dirty="0">
                <a:solidFill>
                  <a:schemeClr val="bg2"/>
                </a:solidFill>
                <a:latin typeface="Arial" panose="020B0604020202020204" pitchFamily="34" charset="0"/>
                <a:cs typeface="Arial" panose="020B0604020202020204" pitchFamily="34" charset="0"/>
              </a:rPr>
              <a:t>Geïmplanteerd</a:t>
            </a:r>
          </a:p>
        </p:txBody>
      </p:sp>
      <p:sp>
        <p:nvSpPr>
          <p:cNvPr id="18" name="Rettangolo arrotondato 34">
            <a:extLst>
              <a:ext uri="{FF2B5EF4-FFF2-40B4-BE49-F238E27FC236}">
                <a16:creationId xmlns:a16="http://schemas.microsoft.com/office/drawing/2014/main" id="{559220F9-74BC-1041-A523-D1A8F14612FB}"/>
              </a:ext>
            </a:extLst>
          </p:cNvPr>
          <p:cNvSpPr/>
          <p:nvPr/>
        </p:nvSpPr>
        <p:spPr>
          <a:xfrm>
            <a:off x="935038" y="3938516"/>
            <a:ext cx="2376573" cy="2047875"/>
          </a:xfrm>
          <a:prstGeom prst="roundRect">
            <a:avLst>
              <a:gd name="adj" fmla="val 706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44000" tIns="108000"/>
          <a:lstStyle/>
          <a:p>
            <a:pPr marL="266700" indent="-266700" eaLnBrk="1" hangingPunct="1">
              <a:lnSpc>
                <a:spcPct val="90000"/>
              </a:lnSpc>
              <a:spcBef>
                <a:spcPts val="1500"/>
              </a:spcBef>
              <a:buSzPct val="110000"/>
              <a:defRPr/>
            </a:pPr>
            <a:r>
              <a:rPr lang="nl-NL" sz="1400" b="1" dirty="0">
                <a:solidFill>
                  <a:schemeClr val="tx1"/>
                </a:solidFill>
                <a:latin typeface="Arial" panose="020B0604020202020204" pitchFamily="34" charset="0"/>
                <a:cs typeface="Arial" panose="020B0604020202020204" pitchFamily="34" charset="0"/>
              </a:rPr>
              <a:t>Revalidatie</a:t>
            </a:r>
          </a:p>
          <a:p>
            <a:pPr marL="179388" indent="-179388" eaLnBrk="1" hangingPunct="1">
              <a:lnSpc>
                <a:spcPct val="90000"/>
              </a:lnSpc>
              <a:spcBef>
                <a:spcPts val="600"/>
              </a:spcBef>
              <a:buClr>
                <a:srgbClr val="1B8360"/>
              </a:buClr>
              <a:buSzPct val="130000"/>
              <a:buFont typeface="Arial" pitchFamily="34" charset="0"/>
              <a:buChar char="•"/>
              <a:defRPr/>
            </a:pPr>
            <a:r>
              <a:rPr lang="nl-NL" sz="1400" dirty="0">
                <a:solidFill>
                  <a:schemeClr val="bg2"/>
                </a:solidFill>
                <a:latin typeface="Arial" panose="020B0604020202020204" pitchFamily="34" charset="0"/>
                <a:cs typeface="Arial" panose="020B0604020202020204" pitchFamily="34" charset="0"/>
              </a:rPr>
              <a:t>Modules</a:t>
            </a:r>
          </a:p>
          <a:p>
            <a:pPr marL="179388" indent="-179388" eaLnBrk="1" hangingPunct="1">
              <a:lnSpc>
                <a:spcPct val="90000"/>
              </a:lnSpc>
              <a:spcBef>
                <a:spcPts val="600"/>
              </a:spcBef>
              <a:buClr>
                <a:srgbClr val="1B8360"/>
              </a:buClr>
              <a:buSzPct val="130000"/>
              <a:buFont typeface="Arial" pitchFamily="34" charset="0"/>
              <a:buChar char="•"/>
              <a:defRPr/>
            </a:pPr>
            <a:r>
              <a:rPr lang="nl-NL" sz="1400" dirty="0">
                <a:solidFill>
                  <a:schemeClr val="bg2"/>
                </a:solidFill>
                <a:latin typeface="Arial" panose="020B0604020202020204" pitchFamily="34" charset="0"/>
                <a:cs typeface="Arial" panose="020B0604020202020204" pitchFamily="34" charset="0"/>
              </a:rPr>
              <a:t>Oefentherapie</a:t>
            </a:r>
          </a:p>
          <a:p>
            <a:pPr marL="179388" indent="-179388" eaLnBrk="1" hangingPunct="1">
              <a:lnSpc>
                <a:spcPct val="90000"/>
              </a:lnSpc>
              <a:spcBef>
                <a:spcPts val="600"/>
              </a:spcBef>
              <a:buClr>
                <a:srgbClr val="1B8360"/>
              </a:buClr>
              <a:buSzPct val="130000"/>
              <a:buFont typeface="Arial" pitchFamily="34" charset="0"/>
              <a:buChar char="•"/>
              <a:defRPr/>
            </a:pPr>
            <a:r>
              <a:rPr lang="nl-NL" sz="1400" dirty="0">
                <a:solidFill>
                  <a:schemeClr val="bg2"/>
                </a:solidFill>
                <a:latin typeface="Arial" panose="020B0604020202020204" pitchFamily="34" charset="0"/>
                <a:cs typeface="Arial" panose="020B0604020202020204" pitchFamily="34" charset="0"/>
              </a:rPr>
              <a:t>Ergotherapie</a:t>
            </a:r>
          </a:p>
          <a:p>
            <a:pPr marL="179388" indent="-179388" eaLnBrk="1" hangingPunct="1">
              <a:lnSpc>
                <a:spcPct val="90000"/>
              </a:lnSpc>
              <a:spcBef>
                <a:spcPts val="600"/>
              </a:spcBef>
              <a:buClr>
                <a:srgbClr val="1B8360"/>
              </a:buClr>
              <a:buSzPct val="130000"/>
              <a:buFont typeface="Arial" pitchFamily="34" charset="0"/>
              <a:buChar char="•"/>
              <a:defRPr/>
            </a:pPr>
            <a:r>
              <a:rPr lang="nl-NL" sz="1400" dirty="0">
                <a:solidFill>
                  <a:schemeClr val="bg2"/>
                </a:solidFill>
                <a:latin typeface="Arial" panose="020B0604020202020204" pitchFamily="34" charset="0"/>
                <a:cs typeface="Arial" panose="020B0604020202020204" pitchFamily="34" charset="0"/>
              </a:rPr>
              <a:t>Hydrotherapie</a:t>
            </a:r>
          </a:p>
          <a:p>
            <a:pPr marL="179388" indent="-179388" eaLnBrk="1" hangingPunct="1">
              <a:lnSpc>
                <a:spcPct val="90000"/>
              </a:lnSpc>
              <a:spcBef>
                <a:spcPts val="600"/>
              </a:spcBef>
              <a:buClr>
                <a:srgbClr val="1B8360"/>
              </a:buClr>
              <a:buSzPct val="130000"/>
              <a:buFont typeface="Arial" pitchFamily="34" charset="0"/>
              <a:buChar char="•"/>
              <a:defRPr/>
            </a:pPr>
            <a:r>
              <a:rPr lang="nl-NL" sz="1400" dirty="0">
                <a:solidFill>
                  <a:schemeClr val="bg2"/>
                </a:solidFill>
                <a:latin typeface="Arial" panose="020B0604020202020204" pitchFamily="34" charset="0"/>
                <a:cs typeface="Arial" panose="020B0604020202020204" pitchFamily="34" charset="0"/>
              </a:rPr>
              <a:t>Lymfoedeemtherapie</a:t>
            </a:r>
          </a:p>
        </p:txBody>
      </p:sp>
      <p:sp>
        <p:nvSpPr>
          <p:cNvPr id="19" name="Rettangolo arrotondato 35">
            <a:extLst>
              <a:ext uri="{FF2B5EF4-FFF2-40B4-BE49-F238E27FC236}">
                <a16:creationId xmlns:a16="http://schemas.microsoft.com/office/drawing/2014/main" id="{9A77B313-26CA-A644-9122-FBC911F3F3C4}"/>
              </a:ext>
            </a:extLst>
          </p:cNvPr>
          <p:cNvSpPr/>
          <p:nvPr/>
        </p:nvSpPr>
        <p:spPr>
          <a:xfrm>
            <a:off x="3383714" y="3938516"/>
            <a:ext cx="2376573" cy="2047875"/>
          </a:xfrm>
          <a:prstGeom prst="roundRect">
            <a:avLst>
              <a:gd name="adj" fmla="val 706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44000" tIns="108000"/>
          <a:lstStyle/>
          <a:p>
            <a:pPr eaLnBrk="1" hangingPunct="1">
              <a:lnSpc>
                <a:spcPct val="90000"/>
              </a:lnSpc>
              <a:spcBef>
                <a:spcPts val="1500"/>
              </a:spcBef>
              <a:buSzPct val="110000"/>
              <a:defRPr/>
            </a:pPr>
            <a:r>
              <a:rPr lang="nl-NL" sz="1400" b="1" dirty="0">
                <a:solidFill>
                  <a:schemeClr val="tx1"/>
                </a:solidFill>
                <a:latin typeface="Arial" panose="020B0604020202020204" pitchFamily="34" charset="0"/>
                <a:cs typeface="Arial" panose="020B0604020202020204" pitchFamily="34" charset="0"/>
              </a:rPr>
              <a:t>Complementair</a:t>
            </a:r>
          </a:p>
          <a:p>
            <a:pPr marL="179388" indent="-179388" eaLnBrk="1" hangingPunct="1">
              <a:lnSpc>
                <a:spcPct val="90000"/>
              </a:lnSpc>
              <a:spcBef>
                <a:spcPts val="600"/>
              </a:spcBef>
              <a:buClr>
                <a:srgbClr val="1B8360"/>
              </a:buClr>
              <a:buSzPct val="130000"/>
              <a:buFont typeface="Arial" pitchFamily="34" charset="0"/>
              <a:buChar char="•"/>
              <a:defRPr/>
            </a:pPr>
            <a:r>
              <a:rPr lang="nl-NL" sz="1400" dirty="0">
                <a:solidFill>
                  <a:schemeClr val="bg2"/>
                </a:solidFill>
                <a:latin typeface="Arial" panose="020B0604020202020204" pitchFamily="34" charset="0"/>
                <a:cs typeface="Arial" panose="020B0604020202020204" pitchFamily="34" charset="0"/>
              </a:rPr>
              <a:t>Acupunctuur</a:t>
            </a:r>
          </a:p>
          <a:p>
            <a:pPr marL="179388" indent="-179388" eaLnBrk="1" hangingPunct="1">
              <a:lnSpc>
                <a:spcPct val="90000"/>
              </a:lnSpc>
              <a:spcBef>
                <a:spcPts val="600"/>
              </a:spcBef>
              <a:buClr>
                <a:srgbClr val="1B8360"/>
              </a:buClr>
              <a:buSzPct val="130000"/>
              <a:buFont typeface="Arial" pitchFamily="34" charset="0"/>
              <a:buChar char="•"/>
              <a:defRPr/>
            </a:pPr>
            <a:r>
              <a:rPr lang="nl-NL" sz="1400" dirty="0">
                <a:solidFill>
                  <a:schemeClr val="bg2"/>
                </a:solidFill>
                <a:latin typeface="Arial" panose="020B0604020202020204" pitchFamily="34" charset="0"/>
                <a:cs typeface="Arial" panose="020B0604020202020204" pitchFamily="34" charset="0"/>
              </a:rPr>
              <a:t>Massage</a:t>
            </a:r>
          </a:p>
          <a:p>
            <a:pPr marL="179388" indent="-179388" eaLnBrk="1" hangingPunct="1">
              <a:lnSpc>
                <a:spcPct val="90000"/>
              </a:lnSpc>
              <a:spcBef>
                <a:spcPts val="600"/>
              </a:spcBef>
              <a:buClr>
                <a:srgbClr val="1B8360"/>
              </a:buClr>
              <a:buSzPct val="130000"/>
              <a:buFont typeface="Arial" pitchFamily="34" charset="0"/>
              <a:buChar char="•"/>
              <a:defRPr/>
            </a:pPr>
            <a:r>
              <a:rPr lang="nl-NL" sz="1400" dirty="0">
                <a:solidFill>
                  <a:schemeClr val="bg2"/>
                </a:solidFill>
                <a:latin typeface="Arial" panose="020B0604020202020204" pitchFamily="34" charset="0"/>
                <a:cs typeface="Arial" panose="020B0604020202020204" pitchFamily="34" charset="0"/>
              </a:rPr>
              <a:t>Overige</a:t>
            </a:r>
          </a:p>
          <a:p>
            <a:pPr eaLnBrk="1" hangingPunct="1">
              <a:lnSpc>
                <a:spcPct val="90000"/>
              </a:lnSpc>
              <a:spcBef>
                <a:spcPts val="600"/>
              </a:spcBef>
              <a:buClr>
                <a:srgbClr val="1B8360"/>
              </a:buClr>
              <a:buSzPct val="130000"/>
              <a:defRPr/>
            </a:pPr>
            <a:endParaRPr lang="nl-NL" sz="1400" dirty="0">
              <a:solidFill>
                <a:schemeClr val="bg2"/>
              </a:solidFill>
              <a:latin typeface="Arial" panose="020B0604020202020204" pitchFamily="34" charset="0"/>
              <a:cs typeface="Arial" panose="020B0604020202020204" pitchFamily="34" charset="0"/>
            </a:endParaRPr>
          </a:p>
        </p:txBody>
      </p:sp>
      <p:sp>
        <p:nvSpPr>
          <p:cNvPr id="20" name="Rettangolo arrotondato 36">
            <a:extLst>
              <a:ext uri="{FF2B5EF4-FFF2-40B4-BE49-F238E27FC236}">
                <a16:creationId xmlns:a16="http://schemas.microsoft.com/office/drawing/2014/main" id="{F640EE19-85EA-0443-8A02-520CBEA5ABB5}"/>
              </a:ext>
            </a:extLst>
          </p:cNvPr>
          <p:cNvSpPr/>
          <p:nvPr/>
        </p:nvSpPr>
        <p:spPr>
          <a:xfrm>
            <a:off x="5832391" y="3938516"/>
            <a:ext cx="2376573" cy="2047875"/>
          </a:xfrm>
          <a:prstGeom prst="roundRect">
            <a:avLst>
              <a:gd name="adj" fmla="val 706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44000" tIns="108000"/>
          <a:lstStyle/>
          <a:p>
            <a:pPr marL="266700" indent="-266700" eaLnBrk="1" hangingPunct="1">
              <a:lnSpc>
                <a:spcPct val="90000"/>
              </a:lnSpc>
              <a:spcBef>
                <a:spcPts val="1500"/>
              </a:spcBef>
              <a:buSzPct val="110000"/>
              <a:defRPr/>
            </a:pPr>
            <a:r>
              <a:rPr lang="nl-NL" sz="1400" b="1" dirty="0">
                <a:solidFill>
                  <a:schemeClr val="tx1"/>
                </a:solidFill>
                <a:latin typeface="Arial" panose="020B0604020202020204" pitchFamily="34" charset="0"/>
                <a:cs typeface="Arial" panose="020B0604020202020204" pitchFamily="34" charset="0"/>
              </a:rPr>
              <a:t>Invasief</a:t>
            </a:r>
          </a:p>
          <a:p>
            <a:pPr marL="179388" indent="-179388" eaLnBrk="1" hangingPunct="1">
              <a:lnSpc>
                <a:spcPct val="90000"/>
              </a:lnSpc>
              <a:spcBef>
                <a:spcPts val="600"/>
              </a:spcBef>
              <a:buClr>
                <a:srgbClr val="1B8360"/>
              </a:buClr>
              <a:buSzPct val="130000"/>
              <a:buFont typeface="Arial" pitchFamily="34" charset="0"/>
              <a:buChar char="•"/>
              <a:defRPr/>
            </a:pPr>
            <a:r>
              <a:rPr lang="nl-NL" sz="1400" dirty="0">
                <a:solidFill>
                  <a:schemeClr val="bg2"/>
                </a:solidFill>
                <a:latin typeface="Arial" panose="020B0604020202020204" pitchFamily="34" charset="0"/>
                <a:cs typeface="Arial" panose="020B0604020202020204" pitchFamily="34" charset="0"/>
              </a:rPr>
              <a:t>Zenuwblokkade en </a:t>
            </a:r>
            <a:r>
              <a:rPr lang="nl-NL" sz="1400" dirty="0" err="1">
                <a:solidFill>
                  <a:schemeClr val="bg2"/>
                </a:solidFill>
                <a:latin typeface="Arial" panose="020B0604020202020204" pitchFamily="34" charset="0"/>
                <a:cs typeface="Arial" panose="020B0604020202020204" pitchFamily="34" charset="0"/>
              </a:rPr>
              <a:t>neurolyse</a:t>
            </a:r>
            <a:endParaRPr lang="nl-NL" sz="1400" dirty="0">
              <a:solidFill>
                <a:schemeClr val="bg2"/>
              </a:solidFill>
              <a:latin typeface="Arial" panose="020B0604020202020204" pitchFamily="34" charset="0"/>
              <a:cs typeface="Arial" panose="020B0604020202020204" pitchFamily="34" charset="0"/>
            </a:endParaRPr>
          </a:p>
          <a:p>
            <a:pPr marL="179388" indent="-179388" eaLnBrk="1" hangingPunct="1">
              <a:lnSpc>
                <a:spcPct val="90000"/>
              </a:lnSpc>
              <a:spcBef>
                <a:spcPts val="600"/>
              </a:spcBef>
              <a:buClr>
                <a:srgbClr val="1B8360"/>
              </a:buClr>
              <a:buSzPct val="130000"/>
              <a:buFont typeface="Arial" pitchFamily="34" charset="0"/>
              <a:buChar char="•"/>
              <a:defRPr/>
            </a:pPr>
            <a:r>
              <a:rPr lang="nl-NL" sz="1400" dirty="0" err="1">
                <a:solidFill>
                  <a:schemeClr val="bg2"/>
                </a:solidFill>
                <a:latin typeface="Arial" panose="020B0604020202020204" pitchFamily="34" charset="0"/>
                <a:cs typeface="Arial" panose="020B0604020202020204" pitchFamily="34" charset="0"/>
              </a:rPr>
              <a:t>Neuraxiale</a:t>
            </a:r>
            <a:r>
              <a:rPr lang="nl-NL" sz="1400" dirty="0">
                <a:solidFill>
                  <a:schemeClr val="bg2"/>
                </a:solidFill>
                <a:latin typeface="Arial" panose="020B0604020202020204" pitchFamily="34" charset="0"/>
                <a:cs typeface="Arial" panose="020B0604020202020204" pitchFamily="34" charset="0"/>
              </a:rPr>
              <a:t> blokkade</a:t>
            </a:r>
          </a:p>
          <a:p>
            <a:pPr marL="179388" indent="-179388" eaLnBrk="1" hangingPunct="1">
              <a:lnSpc>
                <a:spcPct val="90000"/>
              </a:lnSpc>
              <a:spcBef>
                <a:spcPts val="600"/>
              </a:spcBef>
              <a:buClr>
                <a:srgbClr val="1B8360"/>
              </a:buClr>
              <a:buSzPct val="130000"/>
              <a:buFont typeface="Arial" pitchFamily="34" charset="0"/>
              <a:buChar char="•"/>
              <a:defRPr/>
            </a:pPr>
            <a:r>
              <a:rPr lang="nl-NL" sz="1400" dirty="0" err="1">
                <a:solidFill>
                  <a:schemeClr val="bg2"/>
                </a:solidFill>
                <a:latin typeface="Arial" panose="020B0604020202020204" pitchFamily="34" charset="0"/>
                <a:cs typeface="Arial" panose="020B0604020202020204" pitchFamily="34" charset="0"/>
              </a:rPr>
              <a:t>Chordotomie</a:t>
            </a:r>
            <a:endParaRPr lang="nl-NL" sz="14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983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D72D005-C096-C14C-9009-375BA6F2181B}"/>
              </a:ext>
            </a:extLst>
          </p:cNvPr>
          <p:cNvSpPr>
            <a:spLocks noGrp="1"/>
          </p:cNvSpPr>
          <p:nvPr>
            <p:ph type="subTitle" idx="1"/>
          </p:nvPr>
        </p:nvSpPr>
        <p:spPr/>
        <p:txBody>
          <a:bodyPr>
            <a:normAutofit/>
          </a:bodyPr>
          <a:lstStyle/>
          <a:p>
            <a:r>
              <a:rPr lang="nl-NL" spc="-5" dirty="0">
                <a:cs typeface="Arial" panose="020B0604020202020204" pitchFamily="34" charset="0"/>
              </a:rPr>
              <a:t>Disclosure Michel Wagemans</a:t>
            </a:r>
            <a:endParaRPr lang="nl-NL" dirty="0"/>
          </a:p>
        </p:txBody>
      </p:sp>
      <p:graphicFrame>
        <p:nvGraphicFramePr>
          <p:cNvPr id="4" name="Tabel 3">
            <a:extLst>
              <a:ext uri="{FF2B5EF4-FFF2-40B4-BE49-F238E27FC236}">
                <a16:creationId xmlns:a16="http://schemas.microsoft.com/office/drawing/2014/main" id="{224D0F12-701D-7D4D-BE9F-B8EEFD15B8A8}"/>
              </a:ext>
            </a:extLst>
          </p:cNvPr>
          <p:cNvGraphicFramePr>
            <a:graphicFrameLocks noGrp="1"/>
          </p:cNvGraphicFramePr>
          <p:nvPr>
            <p:extLst>
              <p:ext uri="{D42A27DB-BD31-4B8C-83A1-F6EECF244321}">
                <p14:modId xmlns:p14="http://schemas.microsoft.com/office/powerpoint/2010/main" val="1055556898"/>
              </p:ext>
            </p:extLst>
          </p:nvPr>
        </p:nvGraphicFramePr>
        <p:xfrm>
          <a:off x="935038" y="988653"/>
          <a:ext cx="7645022" cy="4880694"/>
        </p:xfrm>
        <a:graphic>
          <a:graphicData uri="http://schemas.openxmlformats.org/drawingml/2006/table">
            <a:tbl>
              <a:tblPr firstRow="1" bandRow="1">
                <a:tableStyleId>{69012ECD-51FC-41F1-AA8D-1B2483CD663E}</a:tableStyleId>
              </a:tblPr>
              <a:tblGrid>
                <a:gridCol w="1515954">
                  <a:extLst>
                    <a:ext uri="{9D8B030D-6E8A-4147-A177-3AD203B41FA5}">
                      <a16:colId xmlns:a16="http://schemas.microsoft.com/office/drawing/2014/main" val="1617930685"/>
                    </a:ext>
                  </a:extLst>
                </a:gridCol>
                <a:gridCol w="1532267">
                  <a:extLst>
                    <a:ext uri="{9D8B030D-6E8A-4147-A177-3AD203B41FA5}">
                      <a16:colId xmlns:a16="http://schemas.microsoft.com/office/drawing/2014/main" val="446989471"/>
                    </a:ext>
                  </a:extLst>
                </a:gridCol>
                <a:gridCol w="1532267">
                  <a:extLst>
                    <a:ext uri="{9D8B030D-6E8A-4147-A177-3AD203B41FA5}">
                      <a16:colId xmlns:a16="http://schemas.microsoft.com/office/drawing/2014/main" val="2735817826"/>
                    </a:ext>
                  </a:extLst>
                </a:gridCol>
                <a:gridCol w="1532267">
                  <a:extLst>
                    <a:ext uri="{9D8B030D-6E8A-4147-A177-3AD203B41FA5}">
                      <a16:colId xmlns:a16="http://schemas.microsoft.com/office/drawing/2014/main" val="1087278942"/>
                    </a:ext>
                  </a:extLst>
                </a:gridCol>
                <a:gridCol w="1532267">
                  <a:extLst>
                    <a:ext uri="{9D8B030D-6E8A-4147-A177-3AD203B41FA5}">
                      <a16:colId xmlns:a16="http://schemas.microsoft.com/office/drawing/2014/main" val="1927192397"/>
                    </a:ext>
                  </a:extLst>
                </a:gridCol>
              </a:tblGrid>
              <a:tr h="138137">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1" i="0" u="none" strike="noStrike" cap="none" normalizeH="0" baseline="0" dirty="0" err="1">
                          <a:ln>
                            <a:noFill/>
                          </a:ln>
                          <a:solidFill>
                            <a:schemeClr val="bg2"/>
                          </a:solidFill>
                          <a:effectLst/>
                          <a:latin typeface="Arial" pitchFamily="34" charset="0"/>
                          <a:cs typeface="Arial" pitchFamily="34" charset="0"/>
                        </a:rPr>
                        <a:t>Soort</a:t>
                      </a:r>
                      <a:r>
                        <a:rPr kumimoji="0" lang="de-DE" altLang="de-DE" sz="1200" b="1" i="0" u="none" strike="noStrike" cap="none" normalizeH="0" baseline="0" dirty="0">
                          <a:ln>
                            <a:noFill/>
                          </a:ln>
                          <a:solidFill>
                            <a:schemeClr val="bg2"/>
                          </a:solidFill>
                          <a:effectLst/>
                          <a:latin typeface="Arial" pitchFamily="34" charset="0"/>
                          <a:cs typeface="Arial" pitchFamily="34" charset="0"/>
                        </a:rPr>
                        <a:t> </a:t>
                      </a:r>
                      <a:r>
                        <a:rPr kumimoji="0" lang="de-DE" altLang="de-DE" sz="1200" b="1" i="0" u="none" strike="noStrike" cap="none" normalizeH="0" baseline="0" dirty="0" err="1">
                          <a:ln>
                            <a:noFill/>
                          </a:ln>
                          <a:solidFill>
                            <a:schemeClr val="bg2"/>
                          </a:solidFill>
                          <a:effectLst/>
                          <a:latin typeface="Arial" pitchFamily="34" charset="0"/>
                          <a:cs typeface="Arial" pitchFamily="34" charset="0"/>
                        </a:rPr>
                        <a:t>pijn</a:t>
                      </a:r>
                      <a:endParaRPr kumimoji="0" lang="de-DE" altLang="de-DE" sz="1200" b="1" i="0" u="none" strike="noStrike" cap="none" normalizeH="0" baseline="0" dirty="0">
                        <a:ln>
                          <a:noFill/>
                        </a:ln>
                        <a:solidFill>
                          <a:schemeClr val="bg2"/>
                        </a:solidFill>
                        <a:effectLst/>
                        <a:latin typeface="Arial" pitchFamily="34" charset="0"/>
                        <a:cs typeface="Arial" pitchFamily="34" charset="0"/>
                      </a:endParaRPr>
                    </a:p>
                  </a:txBody>
                  <a:tcPr marL="72000" marR="72000" marT="46783" marB="46783" anchor="ctr" horzOverflow="overflow">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200" b="1" i="0" u="none" strike="noStrike" cap="none" normalizeH="0" baseline="0" dirty="0" err="1">
                          <a:ln>
                            <a:noFill/>
                          </a:ln>
                          <a:solidFill>
                            <a:schemeClr val="bg2"/>
                          </a:solidFill>
                          <a:effectLst/>
                          <a:latin typeface="Arial" pitchFamily="34" charset="0"/>
                          <a:cs typeface="Arial" pitchFamily="34" charset="0"/>
                        </a:rPr>
                        <a:t>Voorbeelden</a:t>
                      </a:r>
                      <a:endParaRPr kumimoji="0" lang="en-US" altLang="de-DE" sz="1200" b="1" i="0" u="none" strike="noStrike" cap="none" normalizeH="0" baseline="0" dirty="0">
                        <a:ln>
                          <a:noFill/>
                        </a:ln>
                        <a:solidFill>
                          <a:schemeClr val="bg2"/>
                        </a:solidFill>
                        <a:effectLst/>
                        <a:latin typeface="Arial" pitchFamily="34" charset="0"/>
                        <a:cs typeface="Arial" pitchFamily="34" charset="0"/>
                      </a:endParaRPr>
                    </a:p>
                  </a:txBody>
                  <a:tcPr marL="72000" marR="72000" marT="46783" marB="46783" anchor="ctr" horzOverflow="overflow">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200" b="1" i="0" u="none" strike="noStrike" cap="none" normalizeH="0" baseline="0" dirty="0" err="1">
                          <a:ln>
                            <a:noFill/>
                          </a:ln>
                          <a:solidFill>
                            <a:schemeClr val="bg2"/>
                          </a:solidFill>
                          <a:effectLst/>
                          <a:latin typeface="Arial" pitchFamily="34" charset="0"/>
                          <a:cs typeface="Arial" pitchFamily="34" charset="0"/>
                        </a:rPr>
                        <a:t>Analgetica</a:t>
                      </a:r>
                      <a:endParaRPr kumimoji="0" lang="en-US" altLang="de-DE" sz="1200" b="1" i="0" u="none" strike="noStrike" cap="none" normalizeH="0" baseline="0" dirty="0">
                        <a:ln>
                          <a:noFill/>
                        </a:ln>
                        <a:solidFill>
                          <a:schemeClr val="bg2"/>
                        </a:solidFill>
                        <a:effectLst/>
                        <a:latin typeface="Arial" pitchFamily="34" charset="0"/>
                        <a:cs typeface="Arial" pitchFamily="34" charset="0"/>
                      </a:endParaRPr>
                    </a:p>
                  </a:txBody>
                  <a:tcPr marL="72000" marR="72000" marT="46783" marB="46783" anchor="ctr" horzOverflow="overflow">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200" b="1" i="0" u="none" strike="noStrike" cap="none" normalizeH="0" baseline="0" dirty="0">
                          <a:ln>
                            <a:noFill/>
                          </a:ln>
                          <a:solidFill>
                            <a:schemeClr val="bg2"/>
                          </a:solidFill>
                          <a:effectLst/>
                          <a:latin typeface="Arial" pitchFamily="34" charset="0"/>
                          <a:cs typeface="Arial" pitchFamily="34" charset="0"/>
                        </a:rPr>
                        <a:t>Co-</a:t>
                      </a:r>
                      <a:r>
                        <a:rPr kumimoji="0" lang="de-DE" altLang="de-DE" sz="1200" b="1" i="0" u="none" strike="noStrike" cap="none" normalizeH="0" baseline="0" dirty="0" err="1">
                          <a:ln>
                            <a:noFill/>
                          </a:ln>
                          <a:solidFill>
                            <a:schemeClr val="bg2"/>
                          </a:solidFill>
                          <a:effectLst/>
                          <a:latin typeface="Arial" pitchFamily="34" charset="0"/>
                          <a:cs typeface="Arial" pitchFamily="34" charset="0"/>
                        </a:rPr>
                        <a:t>analgetica</a:t>
                      </a:r>
                      <a:endParaRPr kumimoji="0" lang="en-US" altLang="de-DE" sz="1200" b="1" i="0" u="none" strike="noStrike" cap="none" normalizeH="0" baseline="0" dirty="0">
                        <a:ln>
                          <a:noFill/>
                        </a:ln>
                        <a:solidFill>
                          <a:schemeClr val="bg2"/>
                        </a:solidFill>
                        <a:effectLst/>
                        <a:latin typeface="Arial" pitchFamily="34" charset="0"/>
                        <a:cs typeface="Arial" pitchFamily="34" charset="0"/>
                      </a:endParaRPr>
                    </a:p>
                  </a:txBody>
                  <a:tcPr marL="72000" marR="72000" marT="46783" marB="46783" anchor="ctr" horzOverflow="overflow">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200" b="1" i="0" u="none" strike="noStrike" cap="none" normalizeH="0" baseline="0" dirty="0">
                          <a:ln>
                            <a:noFill/>
                          </a:ln>
                          <a:solidFill>
                            <a:schemeClr val="bg2"/>
                          </a:solidFill>
                          <a:effectLst/>
                          <a:latin typeface="Arial" pitchFamily="34" charset="0"/>
                          <a:cs typeface="Arial" pitchFamily="34" charset="0"/>
                        </a:rPr>
                        <a:t>Andere</a:t>
                      </a:r>
                      <a:endParaRPr kumimoji="0" lang="en-US" altLang="de-DE" sz="1200" b="1" i="0" u="none" strike="noStrike" cap="none" normalizeH="0" baseline="0" dirty="0">
                        <a:ln>
                          <a:noFill/>
                        </a:ln>
                        <a:solidFill>
                          <a:schemeClr val="bg2"/>
                        </a:solidFill>
                        <a:effectLst/>
                        <a:latin typeface="Arial" pitchFamily="34" charset="0"/>
                        <a:cs typeface="Arial" pitchFamily="34" charset="0"/>
                      </a:endParaRPr>
                    </a:p>
                  </a:txBody>
                  <a:tcPr marL="72000" marR="72000" marT="46783" marB="46783" anchor="ctr" horzOverflow="overflow">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560866637"/>
                  </a:ext>
                </a:extLst>
              </a:tr>
              <a:tr h="344833">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1" i="0" u="none" strike="noStrike" cap="none" normalizeH="0" baseline="0" dirty="0">
                          <a:ln>
                            <a:noFill/>
                          </a:ln>
                          <a:solidFill>
                            <a:schemeClr val="bg1"/>
                          </a:solidFill>
                          <a:effectLst/>
                          <a:latin typeface="Arial" pitchFamily="34" charset="0"/>
                          <a:cs typeface="Arial" pitchFamily="34" charset="0"/>
                        </a:rPr>
                        <a:t>Nociceptieve </a:t>
                      </a:r>
                      <a:r>
                        <a:rPr kumimoji="0" lang="de-DE" altLang="de-DE" sz="1100" b="1" i="0" u="none" strike="noStrike" cap="none" normalizeH="0" baseline="0" dirty="0" err="1">
                          <a:ln>
                            <a:noFill/>
                          </a:ln>
                          <a:solidFill>
                            <a:schemeClr val="bg1"/>
                          </a:solidFill>
                          <a:effectLst/>
                          <a:latin typeface="Arial" pitchFamily="34" charset="0"/>
                          <a:cs typeface="Arial" pitchFamily="34" charset="0"/>
                        </a:rPr>
                        <a:t>pijn</a:t>
                      </a:r>
                      <a:endParaRPr kumimoji="0" lang="de-DE" altLang="de-DE" sz="1100" b="1"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err="1">
                          <a:ln>
                            <a:noFill/>
                          </a:ln>
                          <a:solidFill>
                            <a:schemeClr val="bg1"/>
                          </a:solidFill>
                          <a:effectLst/>
                          <a:latin typeface="Arial" pitchFamily="34" charset="0"/>
                          <a:cs typeface="Arial" pitchFamily="34" charset="0"/>
                        </a:rPr>
                        <a:t>Bindweefsel</a:t>
                      </a:r>
                      <a:r>
                        <a:rPr kumimoji="0" lang="de-DE" altLang="de-DE" sz="1100" b="0" i="0" u="none" strike="noStrike" cap="none" normalizeH="0" baseline="0" dirty="0">
                          <a:ln>
                            <a:noFill/>
                          </a:ln>
                          <a:solidFill>
                            <a:schemeClr val="bg1"/>
                          </a:solidFill>
                          <a:effectLst/>
                          <a:latin typeface="Arial" pitchFamily="34" charset="0"/>
                          <a:cs typeface="Arial" pitchFamily="34" charset="0"/>
                        </a:rPr>
                        <a:t> </a:t>
                      </a:r>
                      <a:r>
                        <a:rPr kumimoji="0" lang="de-DE" altLang="de-DE" sz="1100" b="0" i="0" u="none" strike="noStrike" cap="none" normalizeH="0" baseline="0" dirty="0" err="1">
                          <a:ln>
                            <a:noFill/>
                          </a:ln>
                          <a:solidFill>
                            <a:schemeClr val="bg1"/>
                          </a:solidFill>
                          <a:effectLst/>
                          <a:latin typeface="Arial" pitchFamily="34" charset="0"/>
                          <a:cs typeface="Arial" pitchFamily="34" charset="0"/>
                        </a:rPr>
                        <a:t>infiltatie</a:t>
                      </a:r>
                      <a:endParaRPr kumimoji="0" lang="de-DE"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a:ln>
                            <a:noFill/>
                          </a:ln>
                          <a:solidFill>
                            <a:schemeClr val="bg1"/>
                          </a:solidFill>
                          <a:effectLst/>
                          <a:latin typeface="Arial" pitchFamily="34" charset="0"/>
                          <a:cs typeface="Arial" pitchFamily="34" charset="0"/>
                        </a:rPr>
                        <a:t>NSAIDs,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opioïden</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atypische</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opioïden</a:t>
                      </a: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err="1">
                          <a:ln>
                            <a:noFill/>
                          </a:ln>
                          <a:solidFill>
                            <a:schemeClr val="bg1"/>
                          </a:solidFill>
                          <a:effectLst/>
                          <a:latin typeface="Arial" pitchFamily="34" charset="0"/>
                          <a:cs typeface="Arial" pitchFamily="34" charset="0"/>
                        </a:rPr>
                        <a:t>corticosteroïden</a:t>
                      </a:r>
                      <a:endParaRPr kumimoji="0" lang="de-DE"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err="1">
                          <a:ln>
                            <a:noFill/>
                          </a:ln>
                          <a:solidFill>
                            <a:schemeClr val="bg1"/>
                          </a:solidFill>
                          <a:effectLst/>
                          <a:latin typeface="Arial" pitchFamily="34" charset="0"/>
                          <a:cs typeface="Arial" pitchFamily="34" charset="0"/>
                        </a:rPr>
                        <a:t>Bestraling</a:t>
                      </a: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38331880"/>
                  </a:ext>
                </a:extLst>
              </a:tr>
              <a:tr h="475572">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1" i="0" u="none" strike="noStrike" cap="none" normalizeH="0" baseline="0" dirty="0" err="1">
                          <a:ln>
                            <a:noFill/>
                          </a:ln>
                          <a:solidFill>
                            <a:schemeClr val="bg1"/>
                          </a:solidFill>
                          <a:effectLst/>
                          <a:latin typeface="Arial" pitchFamily="34" charset="0"/>
                          <a:cs typeface="Arial" pitchFamily="34" charset="0"/>
                        </a:rPr>
                        <a:t>Somatic</a:t>
                      </a:r>
                      <a:r>
                        <a:rPr kumimoji="0" lang="de-DE" altLang="de-DE" sz="1100" b="1" i="0" u="none" strike="noStrike" cap="none" normalizeH="0" baseline="0" dirty="0">
                          <a:ln>
                            <a:noFill/>
                          </a:ln>
                          <a:solidFill>
                            <a:schemeClr val="bg1"/>
                          </a:solidFill>
                          <a:effectLst/>
                          <a:latin typeface="Arial" pitchFamily="34" charset="0"/>
                          <a:cs typeface="Arial" pitchFamily="34" charset="0"/>
                        </a:rPr>
                        <a:t> </a:t>
                      </a:r>
                      <a:br>
                        <a:rPr kumimoji="0" lang="de-DE" altLang="de-DE" sz="1100" b="1" i="0" u="none" strike="noStrike" cap="none" normalizeH="0" baseline="0" dirty="0">
                          <a:ln>
                            <a:noFill/>
                          </a:ln>
                          <a:solidFill>
                            <a:schemeClr val="bg1"/>
                          </a:solidFill>
                          <a:effectLst/>
                          <a:latin typeface="Arial" pitchFamily="34" charset="0"/>
                          <a:cs typeface="Arial" pitchFamily="34" charset="0"/>
                        </a:rPr>
                      </a:br>
                      <a:r>
                        <a:rPr kumimoji="0" lang="de-DE" altLang="de-DE" sz="1100" b="1" i="0" u="none" strike="noStrike" cap="none" normalizeH="0" baseline="0" dirty="0">
                          <a:ln>
                            <a:noFill/>
                          </a:ln>
                          <a:solidFill>
                            <a:schemeClr val="bg1"/>
                          </a:solidFill>
                          <a:effectLst/>
                          <a:latin typeface="Arial" pitchFamily="34" charset="0"/>
                          <a:cs typeface="Arial" pitchFamily="34" charset="0"/>
                        </a:rPr>
                        <a:t>nociceptieve </a:t>
                      </a:r>
                      <a:r>
                        <a:rPr kumimoji="0" lang="de-DE" altLang="de-DE" sz="1100" b="1" i="0" u="none" strike="noStrike" cap="none" normalizeH="0" baseline="0" dirty="0" err="1">
                          <a:ln>
                            <a:noFill/>
                          </a:ln>
                          <a:solidFill>
                            <a:schemeClr val="bg1"/>
                          </a:solidFill>
                          <a:effectLst/>
                          <a:latin typeface="Arial" pitchFamily="34" charset="0"/>
                          <a:cs typeface="Arial" pitchFamily="34" charset="0"/>
                        </a:rPr>
                        <a:t>pijn</a:t>
                      </a:r>
                      <a:endParaRPr kumimoji="0" lang="en-US" altLang="de-DE" sz="1100" b="1"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err="1">
                          <a:ln>
                            <a:noFill/>
                          </a:ln>
                          <a:solidFill>
                            <a:schemeClr val="bg1"/>
                          </a:solidFill>
                          <a:effectLst/>
                          <a:latin typeface="Arial" pitchFamily="34" charset="0"/>
                          <a:cs typeface="Arial" pitchFamily="34" charset="0"/>
                        </a:rPr>
                        <a:t>Botmetastase</a:t>
                      </a: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de-DE" sz="1100" b="0" i="0" u="none" strike="noStrike" cap="none" normalizeH="0" baseline="0" dirty="0">
                          <a:ln>
                            <a:noFill/>
                          </a:ln>
                          <a:solidFill>
                            <a:schemeClr val="bg1"/>
                          </a:solidFill>
                          <a:effectLst/>
                          <a:latin typeface="Arial" pitchFamily="34" charset="0"/>
                          <a:cs typeface="Arial" pitchFamily="34" charset="0"/>
                        </a:rPr>
                        <a:t>NSAIDs,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opioïden</a:t>
                      </a:r>
                      <a:r>
                        <a:rPr kumimoji="0" lang="en-US" altLang="de-DE" sz="1100" b="0" i="0" u="none" strike="noStrike" cap="none" normalizeH="0" baseline="0" dirty="0">
                          <a:ln>
                            <a:noFill/>
                          </a:ln>
                          <a:solidFill>
                            <a:schemeClr val="bg1"/>
                          </a:solidFill>
                          <a:effectLst/>
                          <a:latin typeface="Arial" pitchFamily="34"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de-DE" sz="1100" b="0" i="0" u="none" strike="noStrike" cap="none" normalizeH="0" baseline="0" dirty="0" err="1">
                          <a:ln>
                            <a:noFill/>
                          </a:ln>
                          <a:solidFill>
                            <a:schemeClr val="bg1"/>
                          </a:solidFill>
                          <a:effectLst/>
                          <a:latin typeface="Arial" pitchFamily="34" charset="0"/>
                          <a:cs typeface="Arial" pitchFamily="34" charset="0"/>
                        </a:rPr>
                        <a:t>atypische</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opioïden</a:t>
                      </a:r>
                      <a:r>
                        <a:rPr kumimoji="0" lang="en-US" altLang="de-DE" sz="1100" b="0" i="0" u="none" strike="noStrike" cap="none" normalizeH="0" baseline="0" dirty="0">
                          <a:ln>
                            <a:noFill/>
                          </a:ln>
                          <a:solidFill>
                            <a:schemeClr val="bg1"/>
                          </a:solidFill>
                          <a:effectLst/>
                          <a:latin typeface="Arial" pitchFamily="34"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a:ln>
                            <a:noFill/>
                          </a:ln>
                          <a:solidFill>
                            <a:schemeClr val="bg1"/>
                          </a:solidFill>
                          <a:effectLst/>
                          <a:latin typeface="Arial" pitchFamily="34" charset="0"/>
                          <a:cs typeface="Arial" pitchFamily="34" charset="0"/>
                        </a:rPr>
                        <a:t>paracetamol, </a:t>
                      </a:r>
                      <a:br>
                        <a:rPr kumimoji="0" lang="en-US" altLang="de-DE" sz="1100" b="0" i="0" u="none" strike="noStrike" cap="none" normalizeH="0" baseline="0" dirty="0">
                          <a:ln>
                            <a:noFill/>
                          </a:ln>
                          <a:solidFill>
                            <a:schemeClr val="bg1"/>
                          </a:solidFill>
                          <a:effectLst/>
                          <a:latin typeface="Arial" pitchFamily="34" charset="0"/>
                          <a:cs typeface="Arial" pitchFamily="34" charset="0"/>
                        </a:rPr>
                      </a:b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100" b="0" i="0" u="none" strike="noStrike" cap="none" normalizeH="0" baseline="0" dirty="0" err="1">
                          <a:ln>
                            <a:noFill/>
                          </a:ln>
                          <a:solidFill>
                            <a:schemeClr val="bg1"/>
                          </a:solidFill>
                          <a:effectLst/>
                          <a:latin typeface="Arial" pitchFamily="34" charset="0"/>
                          <a:cs typeface="Arial" pitchFamily="34" charset="0"/>
                        </a:rPr>
                        <a:t>corticosteroïden</a:t>
                      </a:r>
                      <a:r>
                        <a:rPr kumimoji="0" lang="de-DE" altLang="de-DE" sz="1100" b="0" i="0" u="none" strike="noStrike" cap="none" normalizeH="0" baseline="0" dirty="0">
                          <a:ln>
                            <a:noFill/>
                          </a:ln>
                          <a:solidFill>
                            <a:schemeClr val="bg1"/>
                          </a:solidFill>
                          <a:effectLst/>
                          <a:latin typeface="Arial" pitchFamily="34" charset="0"/>
                          <a:cs typeface="Arial" pitchFamily="34" charset="0"/>
                        </a:rPr>
                        <a:t>, </a:t>
                      </a:r>
                      <a:r>
                        <a:rPr kumimoji="0" lang="de-DE" altLang="de-DE" sz="1100" b="0" i="0" u="none" strike="noStrike" cap="none" normalizeH="0" baseline="0" dirty="0" err="1">
                          <a:ln>
                            <a:noFill/>
                          </a:ln>
                          <a:solidFill>
                            <a:schemeClr val="bg1"/>
                          </a:solidFill>
                          <a:effectLst/>
                          <a:latin typeface="Arial" pitchFamily="34" charset="0"/>
                          <a:cs typeface="Arial" pitchFamily="34" charset="0"/>
                        </a:rPr>
                        <a:t>calcitonine</a:t>
                      </a:r>
                      <a:r>
                        <a:rPr kumimoji="0" lang="de-DE" altLang="de-DE" sz="1100" b="0" i="0" u="none" strike="noStrike" cap="none" normalizeH="0" baseline="0" dirty="0">
                          <a:ln>
                            <a:noFill/>
                          </a:ln>
                          <a:solidFill>
                            <a:schemeClr val="bg1"/>
                          </a:solidFill>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100" b="0" i="0" u="none" strike="noStrike" cap="none" normalizeH="0" baseline="0" dirty="0" err="1">
                          <a:ln>
                            <a:noFill/>
                          </a:ln>
                          <a:solidFill>
                            <a:schemeClr val="bg1"/>
                          </a:solidFill>
                          <a:effectLst/>
                          <a:latin typeface="Arial" pitchFamily="34" charset="0"/>
                          <a:cs typeface="Arial" pitchFamily="34" charset="0"/>
                        </a:rPr>
                        <a:t>bisfosfonaten</a:t>
                      </a:r>
                      <a:endParaRPr kumimoji="0" lang="de-DE"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err="1">
                          <a:ln>
                            <a:noFill/>
                          </a:ln>
                          <a:solidFill>
                            <a:schemeClr val="bg1"/>
                          </a:solidFill>
                          <a:effectLst/>
                          <a:latin typeface="Arial" pitchFamily="34" charset="0"/>
                          <a:cs typeface="Arial" pitchFamily="34" charset="0"/>
                        </a:rPr>
                        <a:t>Bestraling</a:t>
                      </a:r>
                      <a:r>
                        <a:rPr kumimoji="0" lang="en-US" altLang="de-DE" sz="1100" b="0" i="0" u="none" strike="noStrike" cap="none" normalizeH="0" baseline="0" dirty="0">
                          <a:ln>
                            <a:noFill/>
                          </a:ln>
                          <a:solidFill>
                            <a:schemeClr val="bg1"/>
                          </a:solidFill>
                          <a:effectLst/>
                          <a:latin typeface="Arial" pitchFamily="34"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a:ln>
                            <a:noFill/>
                          </a:ln>
                          <a:solidFill>
                            <a:schemeClr val="bg1"/>
                          </a:solidFill>
                          <a:effectLst/>
                          <a:latin typeface="Arial" pitchFamily="34" charset="0"/>
                          <a:cs typeface="Arial" pitchFamily="34" charset="0"/>
                        </a:rPr>
                        <a:t>Radionuclide-</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therapie</a:t>
                      </a: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07962353"/>
                  </a:ext>
                </a:extLst>
              </a:tr>
              <a:tr h="488196">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1" i="0" u="none" strike="noStrike" cap="none" normalizeH="0" baseline="0" dirty="0" err="1">
                          <a:ln>
                            <a:noFill/>
                          </a:ln>
                          <a:solidFill>
                            <a:schemeClr val="bg1"/>
                          </a:solidFill>
                          <a:effectLst/>
                          <a:latin typeface="Arial" pitchFamily="34" charset="0"/>
                          <a:cs typeface="Arial" pitchFamily="34" charset="0"/>
                        </a:rPr>
                        <a:t>Visceral</a:t>
                      </a:r>
                      <a:r>
                        <a:rPr kumimoji="0" lang="de-DE" altLang="de-DE" sz="1100" b="1" i="0" u="none" strike="noStrike" cap="none" normalizeH="0" baseline="0" dirty="0">
                          <a:ln>
                            <a:noFill/>
                          </a:ln>
                          <a:solidFill>
                            <a:schemeClr val="bg1"/>
                          </a:solidFill>
                          <a:effectLst/>
                          <a:latin typeface="Arial" pitchFamily="34" charset="0"/>
                          <a:cs typeface="Arial" pitchFamily="34" charset="0"/>
                        </a:rPr>
                        <a:t> </a:t>
                      </a:r>
                      <a:br>
                        <a:rPr kumimoji="0" lang="de-DE" altLang="de-DE" sz="1100" b="1" i="0" u="none" strike="noStrike" cap="none" normalizeH="0" baseline="0" dirty="0">
                          <a:ln>
                            <a:noFill/>
                          </a:ln>
                          <a:solidFill>
                            <a:schemeClr val="bg1"/>
                          </a:solidFill>
                          <a:effectLst/>
                          <a:latin typeface="Arial" pitchFamily="34" charset="0"/>
                          <a:cs typeface="Arial" pitchFamily="34" charset="0"/>
                        </a:rPr>
                      </a:br>
                      <a:r>
                        <a:rPr kumimoji="0" lang="de-DE" altLang="de-DE" sz="1100" b="1" i="0" u="none" strike="noStrike" cap="none" normalizeH="0" baseline="0" dirty="0">
                          <a:ln>
                            <a:noFill/>
                          </a:ln>
                          <a:solidFill>
                            <a:schemeClr val="bg1"/>
                          </a:solidFill>
                          <a:effectLst/>
                          <a:latin typeface="Arial" pitchFamily="34" charset="0"/>
                          <a:cs typeface="Arial" pitchFamily="34" charset="0"/>
                        </a:rPr>
                        <a:t>nociceptieve </a:t>
                      </a:r>
                      <a:r>
                        <a:rPr kumimoji="0" lang="de-DE" altLang="de-DE" sz="1100" b="1" i="0" u="none" strike="noStrike" cap="none" normalizeH="0" baseline="0" dirty="0" err="1">
                          <a:ln>
                            <a:noFill/>
                          </a:ln>
                          <a:solidFill>
                            <a:schemeClr val="bg1"/>
                          </a:solidFill>
                          <a:effectLst/>
                          <a:latin typeface="Arial" pitchFamily="34" charset="0"/>
                          <a:cs typeface="Arial" pitchFamily="34" charset="0"/>
                        </a:rPr>
                        <a:t>pijn</a:t>
                      </a:r>
                      <a:endParaRPr kumimoji="0" lang="en-US" altLang="de-DE" sz="1100" b="1"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err="1">
                          <a:ln>
                            <a:noFill/>
                          </a:ln>
                          <a:solidFill>
                            <a:schemeClr val="bg1"/>
                          </a:solidFill>
                          <a:effectLst/>
                          <a:latin typeface="Arial" pitchFamily="34" charset="0"/>
                          <a:cs typeface="Arial" pitchFamily="34" charset="0"/>
                        </a:rPr>
                        <a:t>Verhoogde</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intracraniële</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druk</a:t>
                      </a: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100" b="0" i="0" u="none" strike="noStrike" cap="none" normalizeH="0" baseline="0" dirty="0" err="1">
                          <a:ln>
                            <a:noFill/>
                          </a:ln>
                          <a:solidFill>
                            <a:schemeClr val="bg1"/>
                          </a:solidFill>
                          <a:effectLst/>
                          <a:latin typeface="Arial" pitchFamily="34" charset="0"/>
                          <a:cs typeface="Arial" pitchFamily="34" charset="0"/>
                        </a:rPr>
                        <a:t>paracetamol</a:t>
                      </a:r>
                      <a:r>
                        <a:rPr kumimoji="0" lang="de-DE"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opioïden</a:t>
                      </a:r>
                      <a:r>
                        <a:rPr kumimoji="0" lang="en-US" altLang="de-DE" sz="1100" b="0" i="0" u="none" strike="noStrike" cap="none" normalizeH="0" baseline="0" dirty="0">
                          <a:ln>
                            <a:noFill/>
                          </a:ln>
                          <a:solidFill>
                            <a:schemeClr val="bg1"/>
                          </a:solidFill>
                          <a:effectLst/>
                          <a:latin typeface="Arial" pitchFamily="34"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de-DE" sz="1100" b="0" i="0" u="none" strike="noStrike" cap="none" normalizeH="0" baseline="0" dirty="0" err="1">
                          <a:ln>
                            <a:noFill/>
                          </a:ln>
                          <a:solidFill>
                            <a:schemeClr val="bg1"/>
                          </a:solidFill>
                          <a:effectLst/>
                          <a:latin typeface="Arial" pitchFamily="34" charset="0"/>
                          <a:cs typeface="Arial" pitchFamily="34" charset="0"/>
                        </a:rPr>
                        <a:t>atypische</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opioïden</a:t>
                      </a:r>
                      <a:r>
                        <a:rPr kumimoji="0" lang="de-DE" altLang="de-DE" sz="1100" b="0" i="0" u="none" strike="noStrike" cap="none" normalizeH="0" baseline="0" dirty="0">
                          <a:ln>
                            <a:noFill/>
                          </a:ln>
                          <a:solidFill>
                            <a:schemeClr val="bg1"/>
                          </a:solidFill>
                          <a:effectLst/>
                          <a:latin typeface="Arial" pitchFamily="34" charset="0"/>
                          <a:cs typeface="Arial" pitchFamily="34" charset="0"/>
                        </a:rPr>
                        <a:t> </a:t>
                      </a: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100" b="0" i="0" u="none" strike="noStrike" cap="none" normalizeH="0" baseline="0" dirty="0" err="1">
                          <a:ln>
                            <a:noFill/>
                          </a:ln>
                          <a:solidFill>
                            <a:schemeClr val="bg1"/>
                          </a:solidFill>
                          <a:effectLst/>
                          <a:latin typeface="Arial" pitchFamily="34" charset="0"/>
                          <a:cs typeface="Arial" pitchFamily="34" charset="0"/>
                        </a:rPr>
                        <a:t>corticosteroïden</a:t>
                      </a:r>
                      <a:r>
                        <a:rPr kumimoji="0" lang="de-DE" altLang="de-DE" sz="1100" b="0" i="0" u="none" strike="noStrike" cap="none" normalizeH="0" baseline="0" dirty="0">
                          <a:ln>
                            <a:noFill/>
                          </a:ln>
                          <a:solidFill>
                            <a:schemeClr val="bg1"/>
                          </a:solidFill>
                          <a:effectLst/>
                          <a:latin typeface="Arial" pitchFamily="34" charset="0"/>
                          <a:cs typeface="Arial" pitchFamily="34" charset="0"/>
                        </a:rPr>
                        <a:t>, </a:t>
                      </a:r>
                      <a:r>
                        <a:rPr kumimoji="0" lang="de-DE" altLang="de-DE" sz="1100" b="0" i="0" u="none" strike="noStrike" cap="none" normalizeH="0" baseline="0" dirty="0" err="1">
                          <a:ln>
                            <a:noFill/>
                          </a:ln>
                          <a:solidFill>
                            <a:schemeClr val="bg1"/>
                          </a:solidFill>
                          <a:effectLst/>
                          <a:latin typeface="Arial" pitchFamily="34" charset="0"/>
                          <a:cs typeface="Arial" pitchFamily="34" charset="0"/>
                        </a:rPr>
                        <a:t>diuretica</a:t>
                      </a:r>
                      <a:endParaRPr kumimoji="0" lang="de-DE"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err="1">
                          <a:ln>
                            <a:noFill/>
                          </a:ln>
                          <a:solidFill>
                            <a:schemeClr val="bg1"/>
                          </a:solidFill>
                          <a:effectLst/>
                          <a:latin typeface="Arial" pitchFamily="34" charset="0"/>
                          <a:cs typeface="Arial" pitchFamily="34" charset="0"/>
                        </a:rPr>
                        <a:t>Neurochirurgie</a:t>
                      </a: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69588885"/>
                  </a:ext>
                </a:extLst>
              </a:tr>
              <a:tr h="325664">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1" i="0" u="none" strike="noStrike" cap="none" normalizeH="0" baseline="0" dirty="0">
                          <a:ln>
                            <a:noFill/>
                          </a:ln>
                          <a:solidFill>
                            <a:schemeClr val="bg1"/>
                          </a:solidFill>
                          <a:effectLst/>
                          <a:latin typeface="Arial" pitchFamily="34" charset="0"/>
                          <a:cs typeface="Arial" pitchFamily="34" charset="0"/>
                        </a:rPr>
                        <a:t>Nociceptieve </a:t>
                      </a:r>
                      <a:r>
                        <a:rPr kumimoji="0" lang="de-DE" altLang="de-DE" sz="1100" b="1" i="0" u="none" strike="noStrike" cap="none" normalizeH="0" baseline="0" dirty="0" err="1">
                          <a:ln>
                            <a:noFill/>
                          </a:ln>
                          <a:solidFill>
                            <a:schemeClr val="bg1"/>
                          </a:solidFill>
                          <a:effectLst/>
                          <a:latin typeface="Arial" pitchFamily="34" charset="0"/>
                          <a:cs typeface="Arial" pitchFamily="34" charset="0"/>
                        </a:rPr>
                        <a:t>pijn</a:t>
                      </a:r>
                      <a:endParaRPr kumimoji="0" lang="de-DE" altLang="de-DE" sz="1100" b="1"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err="1">
                          <a:ln>
                            <a:noFill/>
                          </a:ln>
                          <a:solidFill>
                            <a:schemeClr val="bg1"/>
                          </a:solidFill>
                          <a:effectLst/>
                          <a:latin typeface="Arial" pitchFamily="34" charset="0"/>
                          <a:cs typeface="Arial" pitchFamily="34" charset="0"/>
                        </a:rPr>
                        <a:t>Bindweefsel</a:t>
                      </a:r>
                      <a:r>
                        <a:rPr kumimoji="0" lang="de-DE" altLang="de-DE" sz="1100" b="0" i="0" u="none" strike="noStrike" cap="none" normalizeH="0" baseline="0" dirty="0">
                          <a:ln>
                            <a:noFill/>
                          </a:ln>
                          <a:solidFill>
                            <a:schemeClr val="bg1"/>
                          </a:solidFill>
                          <a:effectLst/>
                          <a:latin typeface="Arial" pitchFamily="34" charset="0"/>
                          <a:cs typeface="Arial" pitchFamily="34" charset="0"/>
                        </a:rPr>
                        <a:t> </a:t>
                      </a:r>
                      <a:r>
                        <a:rPr kumimoji="0" lang="de-DE" altLang="de-DE" sz="1100" b="0" i="0" u="none" strike="noStrike" cap="none" normalizeH="0" baseline="0" dirty="0" err="1">
                          <a:ln>
                            <a:noFill/>
                          </a:ln>
                          <a:solidFill>
                            <a:schemeClr val="bg1"/>
                          </a:solidFill>
                          <a:effectLst/>
                          <a:latin typeface="Arial" pitchFamily="34" charset="0"/>
                          <a:cs typeface="Arial" pitchFamily="34" charset="0"/>
                        </a:rPr>
                        <a:t>infiltatie</a:t>
                      </a:r>
                      <a:endParaRPr kumimoji="0" lang="de-DE"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a:ln>
                            <a:noFill/>
                          </a:ln>
                          <a:solidFill>
                            <a:schemeClr val="bg1"/>
                          </a:solidFill>
                          <a:effectLst/>
                          <a:latin typeface="Arial" pitchFamily="34" charset="0"/>
                          <a:cs typeface="Arial" pitchFamily="34" charset="0"/>
                        </a:rPr>
                        <a:t>NSAIDs,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opioïden</a:t>
                      </a:r>
                      <a:r>
                        <a:rPr kumimoji="0" lang="en-US" altLang="de-DE" sz="1100" b="0" i="0" u="none" strike="noStrike" cap="none" normalizeH="0" baseline="0" dirty="0">
                          <a:ln>
                            <a:noFill/>
                          </a:ln>
                          <a:solidFill>
                            <a:schemeClr val="bg1"/>
                          </a:solidFill>
                          <a:effectLst/>
                          <a:latin typeface="Arial" pitchFamily="34"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err="1">
                          <a:ln>
                            <a:noFill/>
                          </a:ln>
                          <a:solidFill>
                            <a:schemeClr val="bg1"/>
                          </a:solidFill>
                          <a:effectLst/>
                          <a:latin typeface="Arial" pitchFamily="34" charset="0"/>
                          <a:cs typeface="Arial" pitchFamily="34" charset="0"/>
                        </a:rPr>
                        <a:t>atypische</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opioïden</a:t>
                      </a: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err="1">
                          <a:ln>
                            <a:noFill/>
                          </a:ln>
                          <a:solidFill>
                            <a:schemeClr val="bg1"/>
                          </a:solidFill>
                          <a:effectLst/>
                          <a:latin typeface="Arial" pitchFamily="34" charset="0"/>
                          <a:cs typeface="Arial" pitchFamily="34" charset="0"/>
                        </a:rPr>
                        <a:t>corticosteroïden</a:t>
                      </a:r>
                      <a:endParaRPr kumimoji="0" lang="de-DE"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err="1">
                          <a:ln>
                            <a:noFill/>
                          </a:ln>
                          <a:solidFill>
                            <a:schemeClr val="bg1"/>
                          </a:solidFill>
                          <a:effectLst/>
                          <a:latin typeface="Arial" pitchFamily="34" charset="0"/>
                          <a:cs typeface="Arial" pitchFamily="34" charset="0"/>
                        </a:rPr>
                        <a:t>Bestraling</a:t>
                      </a: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61190707"/>
                  </a:ext>
                </a:extLst>
              </a:tr>
              <a:tr h="488196">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1" i="0" u="none" strike="noStrike" cap="none" normalizeH="0" baseline="0" dirty="0">
                          <a:ln>
                            <a:noFill/>
                          </a:ln>
                          <a:solidFill>
                            <a:schemeClr val="bg1"/>
                          </a:solidFill>
                          <a:effectLst/>
                          <a:latin typeface="Arial" pitchFamily="34" charset="0"/>
                          <a:cs typeface="Arial" pitchFamily="34" charset="0"/>
                        </a:rPr>
                        <a:t>Neuropathische </a:t>
                      </a:r>
                      <a:r>
                        <a:rPr kumimoji="0" lang="de-DE" altLang="de-DE" sz="1100" b="1" i="0" u="none" strike="noStrike" cap="none" normalizeH="0" baseline="0" dirty="0" err="1">
                          <a:ln>
                            <a:noFill/>
                          </a:ln>
                          <a:solidFill>
                            <a:schemeClr val="bg1"/>
                          </a:solidFill>
                          <a:effectLst/>
                          <a:latin typeface="Arial" pitchFamily="34" charset="0"/>
                          <a:cs typeface="Arial" pitchFamily="34" charset="0"/>
                        </a:rPr>
                        <a:t>pijn</a:t>
                      </a:r>
                      <a:endParaRPr kumimoji="0" lang="en-US" altLang="de-DE" sz="1100" b="1"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err="1">
                          <a:ln>
                            <a:noFill/>
                          </a:ln>
                          <a:solidFill>
                            <a:schemeClr val="bg1"/>
                          </a:solidFill>
                          <a:effectLst/>
                          <a:latin typeface="Arial" pitchFamily="34" charset="0"/>
                          <a:cs typeface="Arial" pitchFamily="34" charset="0"/>
                        </a:rPr>
                        <a:t>alvleesklierkanker</a:t>
                      </a: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de-DE" sz="1100" b="0" i="0" u="none" strike="noStrike" cap="none" normalizeH="0" baseline="0" dirty="0">
                          <a:ln>
                            <a:noFill/>
                          </a:ln>
                          <a:solidFill>
                            <a:schemeClr val="bg1"/>
                          </a:solidFill>
                          <a:effectLst/>
                          <a:latin typeface="Arial" pitchFamily="34" charset="0"/>
                          <a:cs typeface="Arial" pitchFamily="34" charset="0"/>
                        </a:rPr>
                        <a:t>NSAIDs,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opioïden</a:t>
                      </a:r>
                      <a:r>
                        <a:rPr kumimoji="0" lang="en-US" altLang="de-DE" sz="1100" b="0" i="0" u="none" strike="noStrike" cap="none" normalizeH="0" baseline="0" dirty="0">
                          <a:ln>
                            <a:noFill/>
                          </a:ln>
                          <a:solidFill>
                            <a:schemeClr val="bg1"/>
                          </a:solidFill>
                          <a:effectLst/>
                          <a:latin typeface="Arial" pitchFamily="34"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de-DE" sz="1100" b="0" i="0" u="none" strike="noStrike" cap="none" normalizeH="0" baseline="0" dirty="0" err="1">
                          <a:ln>
                            <a:noFill/>
                          </a:ln>
                          <a:solidFill>
                            <a:schemeClr val="bg1"/>
                          </a:solidFill>
                          <a:effectLst/>
                          <a:latin typeface="Arial" pitchFamily="34" charset="0"/>
                          <a:cs typeface="Arial" pitchFamily="34" charset="0"/>
                        </a:rPr>
                        <a:t>atypische</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opioïden</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br>
                        <a:rPr kumimoji="0" lang="en-US" altLang="de-DE" sz="1100" b="0" i="0" u="none" strike="noStrike" cap="none" normalizeH="0" baseline="0" dirty="0">
                          <a:ln>
                            <a:noFill/>
                          </a:ln>
                          <a:solidFill>
                            <a:schemeClr val="bg1"/>
                          </a:solidFill>
                          <a:effectLst/>
                          <a:latin typeface="Arial" pitchFamily="34" charset="0"/>
                          <a:cs typeface="Arial" pitchFamily="34" charset="0"/>
                        </a:rPr>
                      </a:br>
                      <a:r>
                        <a:rPr kumimoji="0" lang="en-US" altLang="de-DE" sz="1100" b="0" i="0" u="none" strike="noStrike" cap="none" normalizeH="0" baseline="0" dirty="0">
                          <a:ln>
                            <a:noFill/>
                          </a:ln>
                          <a:solidFill>
                            <a:schemeClr val="bg1"/>
                          </a:solidFill>
                          <a:effectLst/>
                          <a:latin typeface="Arial" pitchFamily="34" charset="0"/>
                          <a:cs typeface="Arial" pitchFamily="34" charset="0"/>
                        </a:rPr>
                        <a:t>paracetamol </a:t>
                      </a:r>
                      <a:br>
                        <a:rPr kumimoji="0" lang="en-US" altLang="de-DE" sz="1100" b="0" i="0" u="none" strike="noStrike" cap="none" normalizeH="0" baseline="0" dirty="0">
                          <a:ln>
                            <a:noFill/>
                          </a:ln>
                          <a:solidFill>
                            <a:schemeClr val="bg1"/>
                          </a:solidFill>
                          <a:effectLst/>
                          <a:latin typeface="Arial" pitchFamily="34" charset="0"/>
                          <a:cs typeface="Arial" pitchFamily="34" charset="0"/>
                        </a:rPr>
                      </a:b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err="1">
                          <a:ln>
                            <a:noFill/>
                          </a:ln>
                          <a:solidFill>
                            <a:schemeClr val="bg1"/>
                          </a:solidFill>
                          <a:effectLst/>
                          <a:latin typeface="Arial" pitchFamily="34" charset="0"/>
                          <a:cs typeface="Arial" pitchFamily="34" charset="0"/>
                        </a:rPr>
                        <a:t>Butylscopolamine</a:t>
                      </a: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a:ln>
                            <a:noFill/>
                          </a:ln>
                          <a:solidFill>
                            <a:schemeClr val="bg1"/>
                          </a:solidFill>
                          <a:effectLst/>
                          <a:latin typeface="Arial" pitchFamily="34" charset="0"/>
                          <a:cs typeface="Arial" pitchFamily="34" charset="0"/>
                        </a:rPr>
                        <a:t>Plexus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coeliacus</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blok</a:t>
                      </a:r>
                      <a:r>
                        <a:rPr kumimoji="0" lang="en-US" altLang="de-DE" sz="1100" b="0" i="0" u="none" strike="noStrike" cap="none" normalizeH="0" baseline="0">
                          <a:ln>
                            <a:noFill/>
                          </a:ln>
                          <a:solidFill>
                            <a:schemeClr val="bg1"/>
                          </a:solidFill>
                          <a:effectLst/>
                          <a:latin typeface="Arial" pitchFamily="34" charset="0"/>
                          <a:cs typeface="Arial" pitchFamily="34" charset="0"/>
                        </a:rPr>
                        <a:t> en </a:t>
                      </a:r>
                      <a:r>
                        <a:rPr kumimoji="0" lang="en-US" altLang="de-DE" sz="1100" b="0" i="0" u="none" strike="noStrike" cap="none" normalizeH="0" baseline="0" dirty="0">
                          <a:ln>
                            <a:noFill/>
                          </a:ln>
                          <a:solidFill>
                            <a:schemeClr val="bg1"/>
                          </a:solidFill>
                          <a:effectLst/>
                          <a:latin typeface="Arial" pitchFamily="34" charset="0"/>
                          <a:cs typeface="Arial" pitchFamily="34" charset="0"/>
                        </a:rPr>
                        <a:t>coeliakie plexus neurolysis</a:t>
                      </a: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85175742"/>
                  </a:ext>
                </a:extLst>
              </a:tr>
              <a:tr h="488196">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de-DE" sz="1200" b="1" i="0" u="none" strike="noStrike" cap="none" normalizeH="0" baseline="0">
                        <a:ln>
                          <a:noFill/>
                        </a:ln>
                        <a:solidFill>
                          <a:schemeClr val="tx1">
                            <a:lumMod val="65000"/>
                            <a:lumOff val="35000"/>
                          </a:schemeClr>
                        </a:solidFill>
                        <a:effectLst/>
                        <a:latin typeface="Arial" pitchFamily="34" charset="0"/>
                        <a:cs typeface="Arial" pitchFamily="34" charset="0"/>
                      </a:endParaRPr>
                    </a:p>
                  </a:txBody>
                  <a:tcPr marL="72000" marR="72000" marT="46800" marB="468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err="1">
                          <a:ln>
                            <a:noFill/>
                          </a:ln>
                          <a:solidFill>
                            <a:schemeClr val="bg1"/>
                          </a:solidFill>
                          <a:effectLst/>
                          <a:latin typeface="Arial" pitchFamily="34" charset="0"/>
                          <a:cs typeface="Arial" pitchFamily="34" charset="0"/>
                        </a:rPr>
                        <a:t>Pijnlijke</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hepatomegalie</a:t>
                      </a: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de-DE" sz="1200" b="0" i="0" u="none" strike="noStrike" cap="none" normalizeH="0" baseline="0">
                        <a:ln>
                          <a:noFill/>
                        </a:ln>
                        <a:solidFill>
                          <a:srgbClr val="000000"/>
                        </a:solidFill>
                        <a:effectLst/>
                        <a:latin typeface="Arial" pitchFamily="34" charset="0"/>
                        <a:cs typeface="Arial" pitchFamily="34" charset="0"/>
                      </a:endParaRPr>
                    </a:p>
                  </a:txBody>
                  <a:tcPr marL="36000" marR="36000" marT="18000" marB="180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err="1">
                          <a:ln>
                            <a:noFill/>
                          </a:ln>
                          <a:solidFill>
                            <a:schemeClr val="bg1"/>
                          </a:solidFill>
                          <a:effectLst/>
                          <a:latin typeface="Arial" pitchFamily="34" charset="0"/>
                          <a:cs typeface="Arial" pitchFamily="34" charset="0"/>
                        </a:rPr>
                        <a:t>corticosteroïden</a:t>
                      </a:r>
                      <a:endParaRPr kumimoji="0" lang="de-DE"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err="1">
                          <a:ln>
                            <a:noFill/>
                          </a:ln>
                          <a:solidFill>
                            <a:schemeClr val="bg1"/>
                          </a:solidFill>
                          <a:effectLst/>
                          <a:latin typeface="Arial" pitchFamily="34" charset="0"/>
                          <a:cs typeface="Arial" pitchFamily="34" charset="0"/>
                        </a:rPr>
                        <a:t>Epidurale</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anesthesie</a:t>
                      </a:r>
                      <a:r>
                        <a:rPr kumimoji="0" lang="en-US" altLang="de-DE" sz="1100" b="0" i="0" u="none" strike="noStrike" cap="none" normalizeH="0" baseline="0" dirty="0">
                          <a:ln>
                            <a:noFill/>
                          </a:ln>
                          <a:solidFill>
                            <a:schemeClr val="bg1"/>
                          </a:solidFill>
                          <a:effectLst/>
                          <a:latin typeface="Arial" pitchFamily="34" charset="0"/>
                          <a:cs typeface="Arial" pitchFamily="34" charset="0"/>
                        </a:rPr>
                        <a:t> met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lokale</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anesthetica</a:t>
                      </a: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37159781"/>
                  </a:ext>
                </a:extLst>
              </a:tr>
              <a:tr h="488196">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de-DE" sz="1200" b="1" i="0" u="none" strike="noStrike" cap="none" normalizeH="0" baseline="0" dirty="0">
                        <a:ln>
                          <a:noFill/>
                        </a:ln>
                        <a:solidFill>
                          <a:schemeClr val="tx1">
                            <a:lumMod val="65000"/>
                            <a:lumOff val="35000"/>
                          </a:schemeClr>
                        </a:solidFill>
                        <a:effectLst/>
                        <a:latin typeface="Arial" pitchFamily="34" charset="0"/>
                        <a:cs typeface="Arial" pitchFamily="34" charset="0"/>
                      </a:endParaRPr>
                    </a:p>
                  </a:txBody>
                  <a:tcPr marL="72000" marR="72000" marT="46794" marB="46794"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de-DE" sz="1100" b="0" i="0" u="none" strike="noStrike" cap="none" normalizeH="0" baseline="0" dirty="0" err="1">
                          <a:ln>
                            <a:noFill/>
                          </a:ln>
                          <a:solidFill>
                            <a:schemeClr val="bg1"/>
                          </a:solidFill>
                          <a:effectLst/>
                          <a:latin typeface="Arial" pitchFamily="34" charset="0"/>
                          <a:cs typeface="Arial" pitchFamily="34" charset="0"/>
                        </a:rPr>
                        <a:t>Chemotherapie</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geïnduceerde</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perifere</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neuropathie</a:t>
                      </a: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de-DE" sz="1100" b="0" i="0" u="none" strike="noStrike" cap="none" normalizeH="0" baseline="0" dirty="0">
                          <a:ln>
                            <a:noFill/>
                          </a:ln>
                          <a:solidFill>
                            <a:schemeClr val="bg1"/>
                          </a:solidFill>
                          <a:effectLst/>
                          <a:latin typeface="Arial" pitchFamily="34" charset="0"/>
                          <a:cs typeface="Arial" pitchFamily="34" charset="0"/>
                        </a:rPr>
                        <a:t>Duloxetine</a:t>
                      </a:r>
                      <a:r>
                        <a:rPr kumimoji="0" lang="en-US" altLang="de-DE" sz="1100" b="0" i="0" u="none" strike="noStrike" cap="none" normalizeH="0" baseline="30000" dirty="0">
                          <a:ln>
                            <a:noFill/>
                          </a:ln>
                          <a:solidFill>
                            <a:schemeClr val="bg1"/>
                          </a:solidFill>
                          <a:effectLst/>
                          <a:latin typeface="Arial" pitchFamily="34" charset="0"/>
                          <a:cs typeface="Arial" pitchFamily="34" charset="0"/>
                        </a:rPr>
                        <a:t>2</a:t>
                      </a: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err="1">
                          <a:ln>
                            <a:noFill/>
                          </a:ln>
                          <a:solidFill>
                            <a:schemeClr val="bg1"/>
                          </a:solidFill>
                          <a:effectLst/>
                          <a:latin typeface="Arial" pitchFamily="34" charset="0"/>
                          <a:cs typeface="Arial" pitchFamily="34" charset="0"/>
                        </a:rPr>
                        <a:t>Capsaicine</a:t>
                      </a:r>
                      <a:r>
                        <a:rPr kumimoji="0" lang="en-US" altLang="de-DE" sz="1100" b="0" i="0" u="none" strike="noStrike" cap="none" normalizeH="0" baseline="0" dirty="0">
                          <a:ln>
                            <a:noFill/>
                          </a:ln>
                          <a:solidFill>
                            <a:schemeClr val="bg1"/>
                          </a:solidFill>
                          <a:effectLst/>
                          <a:latin typeface="Arial" pitchFamily="34" charset="0"/>
                          <a:cs typeface="Arial" pitchFamily="34" charset="0"/>
                        </a:rPr>
                        <a:t> 8%</a:t>
                      </a:r>
                      <a:r>
                        <a:rPr kumimoji="0" lang="en-US" altLang="de-DE" sz="1100" b="0" i="0" u="none" strike="noStrike" cap="none" normalizeH="0" baseline="30000" dirty="0">
                          <a:ln>
                            <a:noFill/>
                          </a:ln>
                          <a:solidFill>
                            <a:schemeClr val="bg1"/>
                          </a:solidFill>
                          <a:effectLst/>
                          <a:latin typeface="Arial" pitchFamily="34" charset="0"/>
                          <a:cs typeface="Arial" pitchFamily="34" charset="0"/>
                        </a:rPr>
                        <a:t>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a:ln>
                            <a:noFill/>
                          </a:ln>
                          <a:solidFill>
                            <a:schemeClr val="bg1"/>
                          </a:solidFill>
                          <a:effectLst/>
                          <a:latin typeface="Arial" pitchFamily="34" charset="0"/>
                          <a:cs typeface="Arial" pitchFamily="34" charset="0"/>
                        </a:rPr>
                        <a:t>photobiomodulatie</a:t>
                      </a:r>
                      <a:r>
                        <a:rPr kumimoji="0" lang="en-US" altLang="de-DE" sz="1100" b="0" i="0" u="none" strike="noStrike" cap="none" normalizeH="0" baseline="30000" dirty="0">
                          <a:ln>
                            <a:noFill/>
                          </a:ln>
                          <a:solidFill>
                            <a:schemeClr val="bg1"/>
                          </a:solidFill>
                          <a:effectLst/>
                          <a:latin typeface="Arial" pitchFamily="34" charset="0"/>
                          <a:cs typeface="Arial" pitchFamily="34" charset="0"/>
                        </a:rPr>
                        <a:t>2</a:t>
                      </a: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32188761"/>
                  </a:ext>
                </a:extLst>
              </a:tr>
              <a:tr h="4881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1" i="0" u="none" strike="noStrike" cap="none" normalizeH="0" baseline="0" dirty="0" err="1">
                          <a:ln>
                            <a:noFill/>
                          </a:ln>
                          <a:solidFill>
                            <a:schemeClr val="bg1"/>
                          </a:solidFill>
                          <a:effectLst/>
                          <a:latin typeface="Arial" pitchFamily="34" charset="0"/>
                          <a:cs typeface="Arial" pitchFamily="34" charset="0"/>
                        </a:rPr>
                        <a:t>Gemengd</a:t>
                      </a:r>
                      <a:r>
                        <a:rPr kumimoji="0" lang="de-DE" altLang="de-DE" sz="1100" b="1" i="0" u="none" strike="noStrike" cap="none" normalizeH="0" baseline="0" dirty="0">
                          <a:ln>
                            <a:noFill/>
                          </a:ln>
                          <a:solidFill>
                            <a:schemeClr val="bg1"/>
                          </a:solidFill>
                          <a:effectLst/>
                          <a:latin typeface="Arial" pitchFamily="34" charset="0"/>
                          <a:cs typeface="Arial" pitchFamily="34" charset="0"/>
                        </a:rPr>
                        <a:t> </a:t>
                      </a:r>
                      <a:r>
                        <a:rPr kumimoji="0" lang="de-DE" altLang="de-DE" sz="1100" b="1" i="0" u="none" strike="noStrike" cap="none" normalizeH="0" baseline="0" dirty="0" err="1">
                          <a:ln>
                            <a:noFill/>
                          </a:ln>
                          <a:solidFill>
                            <a:schemeClr val="bg1"/>
                          </a:solidFill>
                          <a:effectLst/>
                          <a:latin typeface="Arial" pitchFamily="34" charset="0"/>
                          <a:cs typeface="Arial" pitchFamily="34" charset="0"/>
                        </a:rPr>
                        <a:t>pijn</a:t>
                      </a:r>
                      <a:endParaRPr kumimoji="0" lang="en-US" altLang="de-DE" sz="1100" b="1"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a:ln>
                            <a:noFill/>
                          </a:ln>
                          <a:solidFill>
                            <a:schemeClr val="bg1"/>
                          </a:solidFill>
                          <a:effectLst/>
                          <a:latin typeface="Arial" pitchFamily="34" charset="0"/>
                          <a:cs typeface="Arial" pitchFamily="34" charset="0"/>
                        </a:rPr>
                        <a:t>Cancer-related neural infiltration, </a:t>
                      </a: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de-DE" sz="1100" b="0" i="0" u="none" strike="noStrike" cap="none" normalizeH="0" baseline="0" dirty="0" err="1">
                          <a:ln>
                            <a:noFill/>
                          </a:ln>
                          <a:solidFill>
                            <a:schemeClr val="bg1"/>
                          </a:solidFill>
                          <a:effectLst/>
                          <a:latin typeface="Arial" pitchFamily="34" charset="0"/>
                          <a:cs typeface="Arial" pitchFamily="34" charset="0"/>
                        </a:rPr>
                        <a:t>Opioïden</a:t>
                      </a:r>
                      <a:r>
                        <a:rPr kumimoji="0" lang="en-US" altLang="de-DE" sz="1100" b="0" i="0" u="none" strike="noStrike" cap="none" normalizeH="0" baseline="0" dirty="0">
                          <a:ln>
                            <a:noFill/>
                          </a:ln>
                          <a:solidFill>
                            <a:schemeClr val="bg1"/>
                          </a:solidFill>
                          <a:effectLst/>
                          <a:latin typeface="Arial" pitchFamily="34"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de-DE" sz="1100" b="0" i="0" u="none" strike="noStrike" cap="none" normalizeH="0" baseline="0" dirty="0" err="1">
                          <a:ln>
                            <a:noFill/>
                          </a:ln>
                          <a:solidFill>
                            <a:schemeClr val="bg1"/>
                          </a:solidFill>
                          <a:effectLst/>
                          <a:latin typeface="Arial" pitchFamily="34" charset="0"/>
                          <a:cs typeface="Arial" pitchFamily="34" charset="0"/>
                        </a:rPr>
                        <a:t>atypische</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opioïden</a:t>
                      </a:r>
                      <a:r>
                        <a:rPr kumimoji="0" lang="de-DE" altLang="de-DE" sz="1100" b="0" i="0" u="none" strike="noStrike" cap="none" normalizeH="0" baseline="0" dirty="0">
                          <a:ln>
                            <a:noFill/>
                          </a:ln>
                          <a:solidFill>
                            <a:schemeClr val="bg1"/>
                          </a:solidFill>
                          <a:effectLst/>
                          <a:latin typeface="Arial" pitchFamily="34" charset="0"/>
                          <a:cs typeface="Arial" pitchFamily="34" charset="0"/>
                        </a:rPr>
                        <a:t> </a:t>
                      </a:r>
                      <a:br>
                        <a:rPr kumimoji="0" lang="de-DE" altLang="de-DE" sz="1100" b="0" i="0" u="none" strike="noStrike" cap="none" normalizeH="0" baseline="0" dirty="0">
                          <a:ln>
                            <a:noFill/>
                          </a:ln>
                          <a:solidFill>
                            <a:schemeClr val="bg1"/>
                          </a:solidFill>
                          <a:effectLst/>
                          <a:latin typeface="Arial" pitchFamily="34" charset="0"/>
                          <a:cs typeface="Arial" pitchFamily="34" charset="0"/>
                        </a:rPr>
                      </a:b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err="1">
                          <a:ln>
                            <a:noFill/>
                          </a:ln>
                          <a:solidFill>
                            <a:schemeClr val="bg1"/>
                          </a:solidFill>
                          <a:effectLst/>
                          <a:latin typeface="Arial" pitchFamily="34" charset="0"/>
                          <a:cs typeface="Arial" pitchFamily="34" charset="0"/>
                        </a:rPr>
                        <a:t>antidepressiva</a:t>
                      </a:r>
                      <a:r>
                        <a:rPr kumimoji="0" lang="en-US" altLang="de-DE" sz="1100" b="0" i="0" u="none" strike="noStrike" cap="none" normalizeH="0" baseline="0" dirty="0">
                          <a:ln>
                            <a:noFill/>
                          </a:ln>
                          <a:solidFill>
                            <a:schemeClr val="bg1"/>
                          </a:solidFill>
                          <a:effectLst/>
                          <a:latin typeface="Arial" pitchFamily="34"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a:ln>
                            <a:noFill/>
                          </a:ln>
                          <a:solidFill>
                            <a:schemeClr val="bg1"/>
                          </a:solidFill>
                          <a:effectLst/>
                          <a:latin typeface="Arial" pitchFamily="34" charset="0"/>
                          <a:cs typeface="Arial" pitchFamily="34" charset="0"/>
                        </a:rPr>
                        <a:t>anti-</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epileptica</a:t>
                      </a:r>
                      <a:r>
                        <a:rPr kumimoji="0" lang="en-US" altLang="de-DE" sz="1100" b="0" i="0" u="none" strike="noStrike" cap="none" normalizeH="0" baseline="0" dirty="0">
                          <a:ln>
                            <a:noFill/>
                          </a:ln>
                          <a:solidFill>
                            <a:schemeClr val="bg1"/>
                          </a:solidFill>
                          <a:effectLst/>
                          <a:latin typeface="Arial" pitchFamily="34"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err="1">
                          <a:ln>
                            <a:noFill/>
                          </a:ln>
                          <a:solidFill>
                            <a:schemeClr val="bg1"/>
                          </a:solidFill>
                          <a:effectLst/>
                          <a:latin typeface="Arial" pitchFamily="34" charset="0"/>
                          <a:cs typeface="Arial" pitchFamily="34" charset="0"/>
                        </a:rPr>
                        <a:t>corticosteroïden</a:t>
                      </a:r>
                      <a:endParaRPr kumimoji="0" lang="de-DE"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err="1">
                          <a:ln>
                            <a:noFill/>
                          </a:ln>
                          <a:solidFill>
                            <a:schemeClr val="bg1"/>
                          </a:solidFill>
                          <a:effectLst/>
                          <a:latin typeface="Arial" pitchFamily="34" charset="0"/>
                          <a:cs typeface="Arial" pitchFamily="34" charset="0"/>
                        </a:rPr>
                        <a:t>Interventionele</a:t>
                      </a:r>
                      <a:r>
                        <a:rPr kumimoji="0" lang="en-US" altLang="de-DE" sz="1100" b="0" i="0" u="none" strike="noStrike" cap="none" normalizeH="0" baseline="0" dirty="0">
                          <a:ln>
                            <a:noFill/>
                          </a:ln>
                          <a:solidFill>
                            <a:schemeClr val="bg1"/>
                          </a:solidFill>
                          <a:effectLst/>
                          <a:latin typeface="Arial" pitchFamily="34" charset="0"/>
                          <a:cs typeface="Arial" pitchFamily="34" charset="0"/>
                        </a:rPr>
                        <a:t> procedures</a:t>
                      </a: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74294118"/>
                  </a:ext>
                </a:extLst>
              </a:tr>
            </a:tbl>
          </a:graphicData>
        </a:graphic>
      </p:graphicFrame>
      <p:sp>
        <p:nvSpPr>
          <p:cNvPr id="2" name="Rechthoek 1">
            <a:extLst>
              <a:ext uri="{FF2B5EF4-FFF2-40B4-BE49-F238E27FC236}">
                <a16:creationId xmlns:a16="http://schemas.microsoft.com/office/drawing/2014/main" id="{F709F711-AACC-0D48-9DEC-C92F54CB3096}"/>
              </a:ext>
            </a:extLst>
          </p:cNvPr>
          <p:cNvSpPr/>
          <p:nvPr/>
        </p:nvSpPr>
        <p:spPr>
          <a:xfrm>
            <a:off x="935038" y="6045157"/>
            <a:ext cx="5434012" cy="492443"/>
          </a:xfrm>
          <a:prstGeom prst="rect">
            <a:avLst/>
          </a:prstGeom>
        </p:spPr>
        <p:txBody>
          <a:bodyPr wrap="square" lIns="0" tIns="0" rIns="0" bIns="0">
            <a:spAutoFit/>
          </a:bodyPr>
          <a:lstStyle/>
          <a:p>
            <a:pPr>
              <a:spcBef>
                <a:spcPct val="0"/>
              </a:spcBef>
              <a:buClrTx/>
              <a:buSzTx/>
              <a:buFont typeface="Wingdings" pitchFamily="2" charset="2"/>
              <a:buAutoNum type="arabicParenR"/>
            </a:pPr>
            <a:r>
              <a:rPr lang="en-US" altLang="nl-NL" sz="800" dirty="0">
                <a:solidFill>
                  <a:schemeClr val="bg1"/>
                </a:solidFill>
                <a:latin typeface="Arial" panose="020B0604020202020204" pitchFamily="34" charset="0"/>
                <a:cs typeface="Arial" panose="020B0604020202020204" pitchFamily="34" charset="0"/>
              </a:rPr>
              <a:t> Müller-</a:t>
            </a:r>
            <a:r>
              <a:rPr lang="en-US" altLang="nl-NL" sz="800" dirty="0" err="1">
                <a:solidFill>
                  <a:schemeClr val="bg1"/>
                </a:solidFill>
                <a:latin typeface="Arial" panose="020B0604020202020204" pitchFamily="34" charset="0"/>
                <a:cs typeface="Arial" panose="020B0604020202020204" pitchFamily="34" charset="0"/>
              </a:rPr>
              <a:t>Schwefe</a:t>
            </a:r>
            <a:r>
              <a:rPr lang="en-US" altLang="nl-NL" sz="800" dirty="0">
                <a:solidFill>
                  <a:schemeClr val="bg1"/>
                </a:solidFill>
                <a:latin typeface="Arial" panose="020B0604020202020204" pitchFamily="34" charset="0"/>
                <a:cs typeface="Arial" panose="020B0604020202020204" pitchFamily="34" charset="0"/>
              </a:rPr>
              <a:t> G et al. </a:t>
            </a:r>
            <a:r>
              <a:rPr lang="en-US" altLang="nl-NL" sz="800" dirty="0" err="1">
                <a:solidFill>
                  <a:schemeClr val="bg1"/>
                </a:solidFill>
                <a:latin typeface="Arial" panose="020B0604020202020204" pitchFamily="34" charset="0"/>
                <a:cs typeface="Arial" panose="020B0604020202020204" pitchFamily="34" charset="0"/>
              </a:rPr>
              <a:t>Curr</a:t>
            </a:r>
            <a:r>
              <a:rPr lang="en-US" altLang="nl-NL" sz="800" dirty="0">
                <a:solidFill>
                  <a:schemeClr val="bg1"/>
                </a:solidFill>
                <a:latin typeface="Arial" panose="020B0604020202020204" pitchFamily="34" charset="0"/>
                <a:cs typeface="Arial" panose="020B0604020202020204" pitchFamily="34" charset="0"/>
              </a:rPr>
              <a:t> Med Res </a:t>
            </a:r>
            <a:r>
              <a:rPr lang="en-US" altLang="nl-NL" sz="800" dirty="0" err="1">
                <a:solidFill>
                  <a:schemeClr val="bg1"/>
                </a:solidFill>
                <a:latin typeface="Arial" panose="020B0604020202020204" pitchFamily="34" charset="0"/>
                <a:cs typeface="Arial" panose="020B0604020202020204" pitchFamily="34" charset="0"/>
              </a:rPr>
              <a:t>Opin</a:t>
            </a:r>
            <a:r>
              <a:rPr lang="en-US" altLang="nl-NL" sz="800" dirty="0">
                <a:solidFill>
                  <a:schemeClr val="bg1"/>
                </a:solidFill>
                <a:latin typeface="Arial" panose="020B0604020202020204" pitchFamily="34" charset="0"/>
                <a:cs typeface="Arial" panose="020B0604020202020204" pitchFamily="34" charset="0"/>
              </a:rPr>
              <a:t>. 2014;30:1895-1908.; Bennett MI et al. Pain 2012;153:359-365.; </a:t>
            </a:r>
            <a:r>
              <a:rPr lang="en-US" altLang="nl-NL" sz="800" dirty="0" err="1">
                <a:solidFill>
                  <a:schemeClr val="bg1"/>
                </a:solidFill>
                <a:latin typeface="Arial" panose="020B0604020202020204" pitchFamily="34" charset="0"/>
                <a:cs typeface="Arial" panose="020B0604020202020204" pitchFamily="34" charset="0"/>
              </a:rPr>
              <a:t>Portenoy</a:t>
            </a:r>
            <a:r>
              <a:rPr lang="en-US" altLang="nl-NL" sz="800" dirty="0">
                <a:solidFill>
                  <a:schemeClr val="bg1"/>
                </a:solidFill>
                <a:latin typeface="Arial" panose="020B0604020202020204" pitchFamily="34" charset="0"/>
                <a:cs typeface="Arial" panose="020B0604020202020204" pitchFamily="34" charset="0"/>
              </a:rPr>
              <a:t> RK. Lancet. 2011;377:2236-247.; </a:t>
            </a:r>
            <a:r>
              <a:rPr lang="en-US" altLang="nl-NL" sz="8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http://www.pain-cme.net/topmenu/teaching-slide-decks.aspx</a:t>
            </a:r>
            <a:endParaRPr lang="en-US" altLang="nl-NL" sz="800" dirty="0">
              <a:solidFill>
                <a:schemeClr val="bg1"/>
              </a:solidFill>
              <a:latin typeface="Arial" panose="020B0604020202020204" pitchFamily="34" charset="0"/>
              <a:cs typeface="Arial" panose="020B0604020202020204" pitchFamily="34" charset="0"/>
            </a:endParaRPr>
          </a:p>
          <a:p>
            <a:pPr>
              <a:spcBef>
                <a:spcPct val="0"/>
              </a:spcBef>
              <a:buClrTx/>
              <a:buSzTx/>
              <a:buFont typeface="Wingdings" pitchFamily="2" charset="2"/>
              <a:buAutoNum type="arabicParenR"/>
            </a:pPr>
            <a:r>
              <a:rPr lang="en-US" altLang="nl-NL" sz="800" dirty="0">
                <a:solidFill>
                  <a:schemeClr val="bg1"/>
                </a:solidFill>
                <a:latin typeface="Arial" panose="020B0604020202020204" pitchFamily="34" charset="0"/>
                <a:cs typeface="Arial" panose="020B0604020202020204" pitchFamily="34" charset="0"/>
              </a:rPr>
              <a:t> Hou S, et al. Pain Physician 2018;21(6):571-92.</a:t>
            </a:r>
          </a:p>
          <a:p>
            <a:pPr>
              <a:spcBef>
                <a:spcPct val="0"/>
              </a:spcBef>
              <a:buClrTx/>
              <a:buSzTx/>
              <a:buFont typeface="Wingdings" pitchFamily="2" charset="2"/>
              <a:buAutoNum type="arabicParenR"/>
            </a:pPr>
            <a:r>
              <a:rPr lang="da-DK" altLang="nl-NL" sz="800" dirty="0">
                <a:solidFill>
                  <a:schemeClr val="bg1"/>
                </a:solidFill>
                <a:latin typeface="Arial" panose="020B0604020202020204" pitchFamily="34" charset="0"/>
                <a:cs typeface="Arial" panose="020B0604020202020204" pitchFamily="34" charset="0"/>
              </a:rPr>
              <a:t> </a:t>
            </a:r>
            <a:r>
              <a:rPr lang="da-DK" altLang="nl-NL" sz="800" dirty="0" err="1">
                <a:solidFill>
                  <a:schemeClr val="bg1"/>
                </a:solidFill>
                <a:latin typeface="Arial" panose="020B0604020202020204" pitchFamily="34" charset="0"/>
                <a:cs typeface="Arial" panose="020B0604020202020204" pitchFamily="34" charset="0"/>
              </a:rPr>
              <a:t>Filipczak-Bryniarska</a:t>
            </a:r>
            <a:r>
              <a:rPr lang="da-DK" altLang="nl-NL" sz="800" dirty="0">
                <a:solidFill>
                  <a:schemeClr val="bg1"/>
                </a:solidFill>
                <a:latin typeface="Arial" panose="020B0604020202020204" pitchFamily="34" charset="0"/>
                <a:cs typeface="Arial" panose="020B0604020202020204" pitchFamily="34" charset="0"/>
              </a:rPr>
              <a:t> I, et al. Med </a:t>
            </a:r>
            <a:r>
              <a:rPr lang="da-DK" altLang="nl-NL" sz="800" dirty="0" err="1">
                <a:solidFill>
                  <a:schemeClr val="bg1"/>
                </a:solidFill>
                <a:latin typeface="Arial" panose="020B0604020202020204" pitchFamily="34" charset="0"/>
                <a:cs typeface="Arial" panose="020B0604020202020204" pitchFamily="34" charset="0"/>
              </a:rPr>
              <a:t>Oncol</a:t>
            </a:r>
            <a:r>
              <a:rPr lang="da-DK" altLang="nl-NL" sz="800" dirty="0">
                <a:solidFill>
                  <a:schemeClr val="bg1"/>
                </a:solidFill>
                <a:latin typeface="Arial" panose="020B0604020202020204" pitchFamily="34" charset="0"/>
                <a:cs typeface="Arial" panose="020B0604020202020204" pitchFamily="34" charset="0"/>
              </a:rPr>
              <a:t> 2017;34(9): 162; Anand et al, J </a:t>
            </a:r>
            <a:r>
              <a:rPr lang="da-DK" altLang="nl-NL" sz="800" dirty="0" err="1">
                <a:solidFill>
                  <a:schemeClr val="bg1"/>
                </a:solidFill>
                <a:latin typeface="Arial" panose="020B0604020202020204" pitchFamily="34" charset="0"/>
                <a:cs typeface="Arial" panose="020B0604020202020204" pitchFamily="34" charset="0"/>
              </a:rPr>
              <a:t>Pain</a:t>
            </a:r>
            <a:r>
              <a:rPr lang="da-DK" altLang="nl-NL" sz="800" dirty="0">
                <a:solidFill>
                  <a:schemeClr val="bg1"/>
                </a:solidFill>
                <a:latin typeface="Arial" panose="020B0604020202020204" pitchFamily="34" charset="0"/>
                <a:cs typeface="Arial" panose="020B0604020202020204" pitchFamily="34" charset="0"/>
              </a:rPr>
              <a:t> Res 2019;12:2039-2052.</a:t>
            </a:r>
          </a:p>
        </p:txBody>
      </p:sp>
    </p:spTree>
    <p:extLst>
      <p:ext uri="{BB962C8B-B14F-4D97-AF65-F5344CB8AC3E}">
        <p14:creationId xmlns:p14="http://schemas.microsoft.com/office/powerpoint/2010/main" val="377942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306FE119-D4FE-7544-9EF1-E44C2F5DF7A1}"/>
              </a:ext>
            </a:extLst>
          </p:cNvPr>
          <p:cNvSpPr>
            <a:spLocks noGrp="1"/>
          </p:cNvSpPr>
          <p:nvPr>
            <p:ph type="subTitle" idx="1"/>
          </p:nvPr>
        </p:nvSpPr>
        <p:spPr/>
        <p:txBody>
          <a:bodyPr/>
          <a:lstStyle/>
          <a:p>
            <a:r>
              <a:rPr lang="nl-NL" dirty="0"/>
              <a:t>Stelling</a:t>
            </a:r>
          </a:p>
        </p:txBody>
      </p:sp>
      <p:pic>
        <p:nvPicPr>
          <p:cNvPr id="4" name="Picture 10">
            <a:extLst>
              <a:ext uri="{FF2B5EF4-FFF2-40B4-BE49-F238E27FC236}">
                <a16:creationId xmlns:a16="http://schemas.microsoft.com/office/drawing/2014/main" id="{7EEAEBDD-5D0C-9F49-BC62-96FE813C72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3063" y="206106"/>
            <a:ext cx="2420937"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a:extLst>
              <a:ext uri="{FF2B5EF4-FFF2-40B4-BE49-F238E27FC236}">
                <a16:creationId xmlns:a16="http://schemas.microsoft.com/office/drawing/2014/main" id="{F58E475A-33A3-CA4C-B62C-6FE09D3EAF85}"/>
              </a:ext>
            </a:extLst>
          </p:cNvPr>
          <p:cNvSpPr/>
          <p:nvPr/>
        </p:nvSpPr>
        <p:spPr>
          <a:xfrm>
            <a:off x="935038" y="1808163"/>
            <a:ext cx="5450264" cy="646331"/>
          </a:xfrm>
          <a:prstGeom prst="rect">
            <a:avLst/>
          </a:prstGeom>
        </p:spPr>
        <p:txBody>
          <a:bodyPr wrap="square">
            <a:spAutoFit/>
          </a:bodyPr>
          <a:lstStyle/>
          <a:p>
            <a:r>
              <a:rPr lang="nl-NL" altLang="nl-NL" b="1" dirty="0"/>
              <a:t>Bij een patiënt met kanker en </a:t>
            </a:r>
            <a:r>
              <a:rPr lang="nl-NL" altLang="nl-NL" b="1" dirty="0" err="1"/>
              <a:t>neuropathische</a:t>
            </a:r>
            <a:r>
              <a:rPr lang="nl-NL" altLang="nl-NL" b="1" dirty="0"/>
              <a:t> pijn is de eerste keus een opioïde?</a:t>
            </a:r>
            <a:endParaRPr lang="nl-NL" b="1" dirty="0"/>
          </a:p>
        </p:txBody>
      </p:sp>
      <p:sp>
        <p:nvSpPr>
          <p:cNvPr id="6" name="Rechthoek 5">
            <a:extLst>
              <a:ext uri="{FF2B5EF4-FFF2-40B4-BE49-F238E27FC236}">
                <a16:creationId xmlns:a16="http://schemas.microsoft.com/office/drawing/2014/main" id="{525E9278-ADD5-A34A-A7D4-17077B85BF71}"/>
              </a:ext>
            </a:extLst>
          </p:cNvPr>
          <p:cNvSpPr/>
          <p:nvPr/>
        </p:nvSpPr>
        <p:spPr>
          <a:xfrm>
            <a:off x="935038" y="2828836"/>
            <a:ext cx="4572000" cy="923330"/>
          </a:xfrm>
          <a:prstGeom prst="rect">
            <a:avLst/>
          </a:prstGeom>
        </p:spPr>
        <p:txBody>
          <a:bodyPr>
            <a:spAutoFit/>
          </a:bodyPr>
          <a:lstStyle/>
          <a:p>
            <a:pPr>
              <a:defRPr/>
            </a:pPr>
            <a:r>
              <a:rPr lang="nl-NL" b="1" dirty="0">
                <a:solidFill>
                  <a:schemeClr val="bg1"/>
                </a:solidFill>
                <a:cs typeface="Calibri"/>
              </a:rPr>
              <a:t>1. = Waar</a:t>
            </a:r>
          </a:p>
          <a:p>
            <a:pPr>
              <a:defRPr/>
            </a:pPr>
            <a:endParaRPr lang="nl-NL" b="1" dirty="0">
              <a:solidFill>
                <a:schemeClr val="bg1"/>
              </a:solidFill>
              <a:cs typeface="Calibri"/>
            </a:endParaRPr>
          </a:p>
          <a:p>
            <a:pPr>
              <a:defRPr/>
            </a:pPr>
            <a:r>
              <a:rPr lang="nl-NL" b="1" dirty="0">
                <a:solidFill>
                  <a:schemeClr val="bg1"/>
                </a:solidFill>
                <a:cs typeface="Calibri"/>
              </a:rPr>
              <a:t>2. = Niet waar</a:t>
            </a:r>
            <a:endParaRPr lang="nl-NL" dirty="0">
              <a:solidFill>
                <a:schemeClr val="bg1"/>
              </a:solidFill>
              <a:cs typeface="Calibri"/>
            </a:endParaRPr>
          </a:p>
        </p:txBody>
      </p:sp>
    </p:spTree>
    <p:extLst>
      <p:ext uri="{BB962C8B-B14F-4D97-AF65-F5344CB8AC3E}">
        <p14:creationId xmlns:p14="http://schemas.microsoft.com/office/powerpoint/2010/main" val="137081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376557E-A9C1-464F-904A-25E49FDFF77F}"/>
              </a:ext>
            </a:extLst>
          </p:cNvPr>
          <p:cNvSpPr>
            <a:spLocks noGrp="1"/>
          </p:cNvSpPr>
          <p:nvPr>
            <p:ph type="subTitle" idx="1"/>
          </p:nvPr>
        </p:nvSpPr>
        <p:spPr>
          <a:xfrm>
            <a:off x="814080" y="0"/>
            <a:ext cx="6586640" cy="968020"/>
          </a:xfrm>
        </p:spPr>
        <p:txBody>
          <a:bodyPr anchor="ctr">
            <a:normAutofit/>
          </a:bodyPr>
          <a:lstStyle/>
          <a:p>
            <a:r>
              <a:rPr lang="en-GB" altLang="nl-NL" dirty="0" err="1">
                <a:latin typeface="Arial" panose="020B0604020202020204" pitchFamily="34" charset="0"/>
                <a:cs typeface="Arial" panose="020B0604020202020204" pitchFamily="34" charset="0"/>
              </a:rPr>
              <a:t>Verschillen</a:t>
            </a:r>
            <a:r>
              <a:rPr lang="en-GB" altLang="nl-NL" dirty="0">
                <a:latin typeface="Arial" panose="020B0604020202020204" pitchFamily="34" charset="0"/>
                <a:cs typeface="Arial" panose="020B0604020202020204" pitchFamily="34" charset="0"/>
              </a:rPr>
              <a:t> </a:t>
            </a:r>
            <a:r>
              <a:rPr lang="en-GB" altLang="nl-NL" dirty="0" err="1">
                <a:latin typeface="Arial" panose="020B0604020202020204" pitchFamily="34" charset="0"/>
                <a:cs typeface="Arial" panose="020B0604020202020204" pitchFamily="34" charset="0"/>
              </a:rPr>
              <a:t>sterkwerkende</a:t>
            </a:r>
            <a:r>
              <a:rPr lang="en-GB" altLang="nl-NL" dirty="0">
                <a:latin typeface="Arial" panose="020B0604020202020204" pitchFamily="34" charset="0"/>
                <a:cs typeface="Arial" panose="020B0604020202020204" pitchFamily="34" charset="0"/>
              </a:rPr>
              <a:t> </a:t>
            </a:r>
            <a:r>
              <a:rPr lang="en-GB" altLang="nl-NL" dirty="0" err="1">
                <a:latin typeface="Arial" panose="020B0604020202020204" pitchFamily="34" charset="0"/>
                <a:cs typeface="Arial" panose="020B0604020202020204" pitchFamily="34" charset="0"/>
              </a:rPr>
              <a:t>opioïden</a:t>
            </a:r>
            <a:endParaRPr lang="en-GB" altLang="nl-NL" dirty="0">
              <a:latin typeface="Arial" panose="020B0604020202020204" pitchFamily="34" charset="0"/>
              <a:cs typeface="Arial" panose="020B0604020202020204" pitchFamily="34" charset="0"/>
            </a:endParaRPr>
          </a:p>
        </p:txBody>
      </p:sp>
      <p:sp>
        <p:nvSpPr>
          <p:cNvPr id="4" name="Rechthoek 3">
            <a:extLst>
              <a:ext uri="{FF2B5EF4-FFF2-40B4-BE49-F238E27FC236}">
                <a16:creationId xmlns:a16="http://schemas.microsoft.com/office/drawing/2014/main" id="{A39C4599-38DD-9849-88A6-F19F3E545765}"/>
              </a:ext>
            </a:extLst>
          </p:cNvPr>
          <p:cNvSpPr/>
          <p:nvPr/>
        </p:nvSpPr>
        <p:spPr>
          <a:xfrm>
            <a:off x="935038" y="1731873"/>
            <a:ext cx="7217070" cy="3323987"/>
          </a:xfrm>
          <a:prstGeom prst="rect">
            <a:avLst/>
          </a:prstGeom>
        </p:spPr>
        <p:txBody>
          <a:bodyPr wrap="square" lIns="0" tIns="0" rIns="0" bIns="0">
            <a:spAutoFit/>
          </a:bodyPr>
          <a:lstStyle/>
          <a:p>
            <a:pPr>
              <a:defRPr/>
            </a:pPr>
            <a:r>
              <a:rPr lang="nl-NL" b="1" dirty="0">
                <a:cs typeface="Calibri" panose="020F0502020204030204" pitchFamily="34" charset="0"/>
              </a:rPr>
              <a:t>Sterkwerkende opioïden: </a:t>
            </a:r>
          </a:p>
          <a:p>
            <a:pPr>
              <a:defRPr/>
            </a:pPr>
            <a:r>
              <a:rPr lang="nl-NL" dirty="0">
                <a:solidFill>
                  <a:schemeClr val="accent1"/>
                </a:solidFill>
                <a:cs typeface="Calibri" panose="020F0502020204030204" pitchFamily="34" charset="0"/>
              </a:rPr>
              <a:t>1a. </a:t>
            </a:r>
            <a:r>
              <a:rPr lang="nl-NL" dirty="0">
                <a:solidFill>
                  <a:schemeClr val="bg1"/>
                </a:solidFill>
                <a:cs typeface="Calibri" panose="020F0502020204030204" pitchFamily="34" charset="0"/>
              </a:rPr>
              <a:t>Klassieke opioïden: morfine, </a:t>
            </a:r>
            <a:r>
              <a:rPr lang="nl-NL" dirty="0" err="1">
                <a:solidFill>
                  <a:schemeClr val="bg1"/>
                </a:solidFill>
                <a:cs typeface="Calibri" panose="020F0502020204030204" pitchFamily="34" charset="0"/>
              </a:rPr>
              <a:t>oxycontin</a:t>
            </a:r>
            <a:r>
              <a:rPr lang="nl-NL" dirty="0">
                <a:solidFill>
                  <a:schemeClr val="bg1"/>
                </a:solidFill>
                <a:cs typeface="Calibri" panose="020F0502020204030204" pitchFamily="34" charset="0"/>
              </a:rPr>
              <a:t>, </a:t>
            </a:r>
            <a:r>
              <a:rPr lang="nl-NL" dirty="0" err="1">
                <a:solidFill>
                  <a:schemeClr val="bg1"/>
                </a:solidFill>
                <a:cs typeface="Calibri" panose="020F0502020204030204" pitchFamily="34" charset="0"/>
              </a:rPr>
              <a:t>hydromorfon</a:t>
            </a:r>
            <a:r>
              <a:rPr lang="nl-NL" dirty="0">
                <a:solidFill>
                  <a:schemeClr val="bg1"/>
                </a:solidFill>
                <a:cs typeface="Calibri" panose="020F0502020204030204" pitchFamily="34" charset="0"/>
              </a:rPr>
              <a:t>, </a:t>
            </a:r>
            <a:r>
              <a:rPr lang="nl-NL" dirty="0" err="1">
                <a:solidFill>
                  <a:schemeClr val="bg1"/>
                </a:solidFill>
                <a:cs typeface="Calibri" panose="020F0502020204030204" pitchFamily="34" charset="0"/>
              </a:rPr>
              <a:t>fentanyl</a:t>
            </a:r>
            <a:r>
              <a:rPr lang="nl-NL" dirty="0">
                <a:solidFill>
                  <a:schemeClr val="bg1"/>
                </a:solidFill>
                <a:cs typeface="Calibri" panose="020F0502020204030204" pitchFamily="34" charset="0"/>
              </a:rPr>
              <a:t>, </a:t>
            </a:r>
          </a:p>
          <a:p>
            <a:pPr>
              <a:defRPr/>
            </a:pPr>
            <a:r>
              <a:rPr lang="nl-NL" dirty="0">
                <a:solidFill>
                  <a:schemeClr val="accent1"/>
                </a:solidFill>
                <a:cs typeface="Calibri" panose="020F0502020204030204" pitchFamily="34" charset="0"/>
              </a:rPr>
              <a:t>1b. </a:t>
            </a:r>
            <a:r>
              <a:rPr lang="nl-NL" dirty="0">
                <a:solidFill>
                  <a:schemeClr val="bg1"/>
                </a:solidFill>
                <a:cs typeface="Calibri" panose="020F0502020204030204" pitchFamily="34" charset="0"/>
              </a:rPr>
              <a:t>Atypische opioïden: buprenorfine, </a:t>
            </a:r>
            <a:r>
              <a:rPr lang="nl-NL" dirty="0" err="1">
                <a:solidFill>
                  <a:schemeClr val="bg1"/>
                </a:solidFill>
                <a:cs typeface="Calibri" panose="020F0502020204030204" pitchFamily="34" charset="0"/>
              </a:rPr>
              <a:t>tapentadol</a:t>
            </a:r>
            <a:r>
              <a:rPr lang="nl-NL" dirty="0">
                <a:solidFill>
                  <a:schemeClr val="bg1"/>
                </a:solidFill>
                <a:cs typeface="Calibri" panose="020F0502020204030204" pitchFamily="34" charset="0"/>
              </a:rPr>
              <a:t>, methadon</a:t>
            </a:r>
          </a:p>
          <a:p>
            <a:pPr>
              <a:defRPr/>
            </a:pPr>
            <a:br>
              <a:rPr lang="nl-NL" b="1" dirty="0">
                <a:cs typeface="Calibri" panose="020F0502020204030204" pitchFamily="34" charset="0"/>
              </a:rPr>
            </a:br>
            <a:r>
              <a:rPr lang="nl-NL" b="1" dirty="0">
                <a:cs typeface="Calibri" panose="020F0502020204030204" pitchFamily="34" charset="0"/>
              </a:rPr>
              <a:t>Wat bepaalt het verschil?</a:t>
            </a:r>
          </a:p>
          <a:p>
            <a:pPr marL="342900" indent="-342900">
              <a:buClr>
                <a:schemeClr val="accent1"/>
              </a:buClr>
              <a:buFont typeface="+mj-lt"/>
              <a:buAutoNum type="arabicPeriod"/>
              <a:defRPr/>
            </a:pPr>
            <a:r>
              <a:rPr lang="nl-NL" dirty="0">
                <a:solidFill>
                  <a:schemeClr val="bg1"/>
                </a:solidFill>
                <a:cs typeface="Calibri" panose="020F0502020204030204" pitchFamily="34" charset="0"/>
              </a:rPr>
              <a:t>Receptorbezetting (</a:t>
            </a:r>
            <a:r>
              <a:rPr lang="nl-NL" b="1" u="sng" dirty="0">
                <a:solidFill>
                  <a:schemeClr val="bg1"/>
                </a:solidFill>
                <a:cs typeface="Calibri" panose="020F0502020204030204" pitchFamily="34" charset="0"/>
              </a:rPr>
              <a:t>µ</a:t>
            </a:r>
            <a:r>
              <a:rPr lang="nl-NL" dirty="0">
                <a:solidFill>
                  <a:schemeClr val="bg1"/>
                </a:solidFill>
                <a:cs typeface="Calibri" panose="020F0502020204030204" pitchFamily="34" charset="0"/>
              </a:rPr>
              <a:t>, </a:t>
            </a:r>
            <a:r>
              <a:rPr lang="el-GR" dirty="0" err="1">
                <a:solidFill>
                  <a:schemeClr val="bg1"/>
                </a:solidFill>
                <a:cs typeface="Calibri" panose="020F0502020204030204" pitchFamily="34" charset="0"/>
              </a:rPr>
              <a:t>ϰ</a:t>
            </a:r>
            <a:r>
              <a:rPr lang="el-GR" dirty="0">
                <a:solidFill>
                  <a:schemeClr val="bg1"/>
                </a:solidFill>
                <a:cs typeface="Calibri" panose="020F0502020204030204" pitchFamily="34" charset="0"/>
              </a:rPr>
              <a:t>, δ, </a:t>
            </a:r>
            <a:r>
              <a:rPr lang="nl-NL" dirty="0" err="1">
                <a:solidFill>
                  <a:schemeClr val="bg1"/>
                </a:solidFill>
                <a:cs typeface="Calibri" panose="020F0502020204030204" pitchFamily="34" charset="0"/>
              </a:rPr>
              <a:t>noceptine</a:t>
            </a:r>
            <a:r>
              <a:rPr lang="nl-NL" dirty="0">
                <a:solidFill>
                  <a:schemeClr val="bg1"/>
                </a:solidFill>
                <a:cs typeface="Calibri" panose="020F0502020204030204" pitchFamily="34" charset="0"/>
              </a:rPr>
              <a:t>)</a:t>
            </a:r>
          </a:p>
          <a:p>
            <a:pPr marL="342900" indent="-342900">
              <a:buClr>
                <a:schemeClr val="accent1"/>
              </a:buClr>
              <a:buFont typeface="+mj-lt"/>
              <a:buAutoNum type="arabicPeriod"/>
              <a:defRPr/>
            </a:pPr>
            <a:r>
              <a:rPr lang="nl-NL" dirty="0">
                <a:solidFill>
                  <a:schemeClr val="bg1"/>
                </a:solidFill>
                <a:cs typeface="Calibri" panose="020F0502020204030204" pitchFamily="34" charset="0"/>
              </a:rPr>
              <a:t>Bijkomende werkingsmechanismen (inhibitie NA/5-HT heropname, NMDA-receptor-antagonisme)   </a:t>
            </a:r>
          </a:p>
          <a:p>
            <a:pPr marL="342900" indent="-342900">
              <a:buClr>
                <a:schemeClr val="accent1"/>
              </a:buClr>
              <a:buFont typeface="+mj-lt"/>
              <a:buAutoNum type="arabicPeriod"/>
              <a:defRPr/>
            </a:pPr>
            <a:r>
              <a:rPr lang="nl-NL" dirty="0">
                <a:solidFill>
                  <a:schemeClr val="bg1"/>
                </a:solidFill>
                <a:cs typeface="Calibri" panose="020F0502020204030204" pitchFamily="34" charset="0"/>
              </a:rPr>
              <a:t>Effect/effectplafond</a:t>
            </a:r>
          </a:p>
          <a:p>
            <a:pPr marL="342900" indent="-342900">
              <a:buClr>
                <a:schemeClr val="accent1"/>
              </a:buClr>
              <a:buFont typeface="+mj-lt"/>
              <a:buAutoNum type="arabicPeriod"/>
              <a:defRPr/>
            </a:pPr>
            <a:r>
              <a:rPr lang="nl-NL" dirty="0">
                <a:solidFill>
                  <a:schemeClr val="bg1"/>
                </a:solidFill>
                <a:cs typeface="Calibri" panose="020F0502020204030204" pitchFamily="34" charset="0"/>
              </a:rPr>
              <a:t>Affiniteit voor de receptor</a:t>
            </a:r>
          </a:p>
          <a:p>
            <a:pPr marL="342900" indent="-342900">
              <a:buClr>
                <a:schemeClr val="accent1"/>
              </a:buClr>
              <a:buFont typeface="+mj-lt"/>
              <a:buAutoNum type="arabicPeriod"/>
              <a:defRPr/>
            </a:pPr>
            <a:r>
              <a:rPr lang="nl-NL" dirty="0">
                <a:solidFill>
                  <a:schemeClr val="bg1"/>
                </a:solidFill>
                <a:cs typeface="Calibri" panose="020F0502020204030204" pitchFamily="34" charset="0"/>
              </a:rPr>
              <a:t>Potentie (omrekentabel opioïden)</a:t>
            </a:r>
          </a:p>
          <a:p>
            <a:pPr marL="342900" indent="-342900">
              <a:buClr>
                <a:schemeClr val="accent1"/>
              </a:buClr>
              <a:buFont typeface="+mj-lt"/>
              <a:buAutoNum type="arabicPeriod"/>
              <a:defRPr/>
            </a:pPr>
            <a:r>
              <a:rPr lang="nl-NL" dirty="0">
                <a:solidFill>
                  <a:schemeClr val="bg1"/>
                </a:solidFill>
                <a:cs typeface="Calibri" panose="020F0502020204030204" pitchFamily="34" charset="0"/>
              </a:rPr>
              <a:t>Farmacokinetiek</a:t>
            </a:r>
          </a:p>
        </p:txBody>
      </p:sp>
    </p:spTree>
    <p:extLst>
      <p:ext uri="{BB962C8B-B14F-4D97-AF65-F5344CB8AC3E}">
        <p14:creationId xmlns:p14="http://schemas.microsoft.com/office/powerpoint/2010/main" val="93960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D2BEC75B-6B9B-494E-A630-C152333ADC86}"/>
              </a:ext>
            </a:extLst>
          </p:cNvPr>
          <p:cNvSpPr>
            <a:spLocks noGrp="1"/>
          </p:cNvSpPr>
          <p:nvPr>
            <p:ph type="subTitle" idx="1"/>
          </p:nvPr>
        </p:nvSpPr>
        <p:spPr>
          <a:xfrm>
            <a:off x="814080" y="0"/>
            <a:ext cx="6586640" cy="968020"/>
          </a:xfrm>
        </p:spPr>
        <p:txBody>
          <a:bodyPr anchor="ctr">
            <a:normAutofit/>
          </a:bodyPr>
          <a:lstStyle/>
          <a:p>
            <a:pPr>
              <a:lnSpc>
                <a:spcPct val="90000"/>
              </a:lnSpc>
              <a:spcBef>
                <a:spcPct val="0"/>
              </a:spcBef>
              <a:buClrTx/>
              <a:buSzTx/>
            </a:pPr>
            <a:r>
              <a:rPr lang="en-GB" altLang="nl-NL" dirty="0" err="1">
                <a:latin typeface="Arial" panose="020B0604020202020204" pitchFamily="34" charset="0"/>
                <a:cs typeface="Arial" panose="020B0604020202020204" pitchFamily="34" charset="0"/>
              </a:rPr>
              <a:t>Plaats</a:t>
            </a:r>
            <a:r>
              <a:rPr lang="en-GB" altLang="nl-NL" dirty="0">
                <a:latin typeface="Arial" panose="020B0604020202020204" pitchFamily="34" charset="0"/>
                <a:cs typeface="Arial" panose="020B0604020202020204" pitchFamily="34" charset="0"/>
              </a:rPr>
              <a:t> van </a:t>
            </a:r>
            <a:r>
              <a:rPr lang="en-GB" altLang="nl-NL" dirty="0" err="1">
                <a:latin typeface="Arial" panose="020B0604020202020204" pitchFamily="34" charset="0"/>
                <a:cs typeface="Arial" panose="020B0604020202020204" pitchFamily="34" charset="0"/>
              </a:rPr>
              <a:t>werking</a:t>
            </a:r>
            <a:endParaRPr lang="en-GB" altLang="nl-NL" dirty="0">
              <a:latin typeface="Arial" panose="020B0604020202020204" pitchFamily="34" charset="0"/>
              <a:cs typeface="Arial" panose="020B0604020202020204" pitchFamily="34" charset="0"/>
            </a:endParaRPr>
          </a:p>
        </p:txBody>
      </p:sp>
      <p:pic>
        <p:nvPicPr>
          <p:cNvPr id="5" name="Bild 6">
            <a:extLst>
              <a:ext uri="{FF2B5EF4-FFF2-40B4-BE49-F238E27FC236}">
                <a16:creationId xmlns:a16="http://schemas.microsoft.com/office/drawing/2014/main" id="{0C01D609-B6EF-0B44-A6B7-1CA9D59181F4}"/>
              </a:ext>
            </a:extLst>
          </p:cNvPr>
          <p:cNvPicPr>
            <a:picLocks noChangeAspect="1"/>
          </p:cNvPicPr>
          <p:nvPr/>
        </p:nvPicPr>
        <p:blipFill>
          <a:blip r:embed="rId2">
            <a:extLst>
              <a:ext uri="{28A0092B-C50C-407E-A947-70E740481C1C}">
                <a14:useLocalDpi xmlns:a14="http://schemas.microsoft.com/office/drawing/2010/main" val="0"/>
              </a:ext>
            </a:extLst>
          </a:blip>
          <a:srcRect l="4991" t="17137" r="6134" b="20949"/>
          <a:stretch>
            <a:fillRect/>
          </a:stretch>
        </p:blipFill>
        <p:spPr bwMode="auto">
          <a:xfrm>
            <a:off x="2474913" y="1174750"/>
            <a:ext cx="4357687"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291249BC-47B6-004C-9299-8F24E3AE7333}"/>
              </a:ext>
            </a:extLst>
          </p:cNvPr>
          <p:cNvSpPr txBox="1">
            <a:spLocks/>
          </p:cNvSpPr>
          <p:nvPr/>
        </p:nvSpPr>
        <p:spPr>
          <a:xfrm>
            <a:off x="2774950" y="3529013"/>
            <a:ext cx="1076325" cy="36036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chemeClr val="accent1"/>
              </a:buClr>
              <a:buSzPct val="130000"/>
              <a:buFont typeface="Arial" panose="020B0604020202020204" pitchFamily="34" charset="0"/>
              <a:buNone/>
              <a:defRPr sz="26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de-DE" altLang="nl-NL" sz="1600" b="1" dirty="0" err="1"/>
              <a:t>NSAID‘s</a:t>
            </a:r>
            <a:endParaRPr lang="en-GB" altLang="nl-NL" sz="1600" b="1" dirty="0"/>
          </a:p>
        </p:txBody>
      </p:sp>
      <p:sp>
        <p:nvSpPr>
          <p:cNvPr id="7" name="Rectangle 3">
            <a:extLst>
              <a:ext uri="{FF2B5EF4-FFF2-40B4-BE49-F238E27FC236}">
                <a16:creationId xmlns:a16="http://schemas.microsoft.com/office/drawing/2014/main" id="{5D478B3D-CE0E-DF4C-8AE2-A7218972BD8C}"/>
              </a:ext>
            </a:extLst>
          </p:cNvPr>
          <p:cNvSpPr txBox="1">
            <a:spLocks/>
          </p:cNvSpPr>
          <p:nvPr/>
        </p:nvSpPr>
        <p:spPr bwMode="auto">
          <a:xfrm>
            <a:off x="7345363" y="3886200"/>
            <a:ext cx="11144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eaLnBrk="1">
              <a:spcBef>
                <a:spcPts val="800"/>
              </a:spcBef>
              <a:buClrTx/>
              <a:buSzPct val="100000"/>
              <a:buFont typeface="Arial" panose="020B0604020202020204" pitchFamily="34" charset="0"/>
              <a:buNone/>
            </a:pPr>
            <a:r>
              <a:rPr lang="de-DE" altLang="nl-NL" sz="1600" b="1" dirty="0" err="1">
                <a:latin typeface="+mn-lt"/>
              </a:rPr>
              <a:t>Opioïden</a:t>
            </a:r>
            <a:endParaRPr lang="en-GB" altLang="nl-NL" sz="1600" b="1" dirty="0">
              <a:latin typeface="+mn-lt"/>
            </a:endParaRPr>
          </a:p>
        </p:txBody>
      </p:sp>
      <p:cxnSp>
        <p:nvCxnSpPr>
          <p:cNvPr id="8" name="Straight Arrow Connector 6">
            <a:extLst>
              <a:ext uri="{FF2B5EF4-FFF2-40B4-BE49-F238E27FC236}">
                <a16:creationId xmlns:a16="http://schemas.microsoft.com/office/drawing/2014/main" id="{FED29005-0D38-704D-8E48-BDDC729DE879}"/>
              </a:ext>
            </a:extLst>
          </p:cNvPr>
          <p:cNvCxnSpPr/>
          <p:nvPr/>
        </p:nvCxnSpPr>
        <p:spPr>
          <a:xfrm>
            <a:off x="3186113" y="3927475"/>
            <a:ext cx="0" cy="50800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11">
            <a:extLst>
              <a:ext uri="{FF2B5EF4-FFF2-40B4-BE49-F238E27FC236}">
                <a16:creationId xmlns:a16="http://schemas.microsoft.com/office/drawing/2014/main" id="{B7026F0D-4E2C-5A41-A7D8-E78669BF2FEB}"/>
              </a:ext>
            </a:extLst>
          </p:cNvPr>
          <p:cNvCxnSpPr>
            <a:cxnSpLocks/>
            <a:stCxn id="7" idx="1"/>
          </p:cNvCxnSpPr>
          <p:nvPr/>
        </p:nvCxnSpPr>
        <p:spPr>
          <a:xfrm flipH="1" flipV="1">
            <a:off x="5549900" y="2514600"/>
            <a:ext cx="1795463" cy="1550988"/>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14">
            <a:extLst>
              <a:ext uri="{FF2B5EF4-FFF2-40B4-BE49-F238E27FC236}">
                <a16:creationId xmlns:a16="http://schemas.microsoft.com/office/drawing/2014/main" id="{87A13F7C-14BB-8A49-83AC-9E901C5C2FE7}"/>
              </a:ext>
            </a:extLst>
          </p:cNvPr>
          <p:cNvCxnSpPr>
            <a:cxnSpLocks/>
            <a:stCxn id="7" idx="1"/>
          </p:cNvCxnSpPr>
          <p:nvPr/>
        </p:nvCxnSpPr>
        <p:spPr>
          <a:xfrm flipH="1">
            <a:off x="4946650" y="4065588"/>
            <a:ext cx="2398713" cy="655637"/>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3">
            <a:extLst>
              <a:ext uri="{FF2B5EF4-FFF2-40B4-BE49-F238E27FC236}">
                <a16:creationId xmlns:a16="http://schemas.microsoft.com/office/drawing/2014/main" id="{C3FEBF31-839C-4448-9B10-267676913923}"/>
              </a:ext>
            </a:extLst>
          </p:cNvPr>
          <p:cNvSpPr txBox="1">
            <a:spLocks/>
          </p:cNvSpPr>
          <p:nvPr/>
        </p:nvSpPr>
        <p:spPr bwMode="auto">
          <a:xfrm>
            <a:off x="841041" y="1701631"/>
            <a:ext cx="34544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eaLnBrk="1">
              <a:spcBef>
                <a:spcPts val="800"/>
              </a:spcBef>
              <a:buClrTx/>
              <a:buSzPct val="100000"/>
              <a:buFont typeface="Arial" panose="020B0604020202020204" pitchFamily="34" charset="0"/>
              <a:buNone/>
            </a:pPr>
            <a:r>
              <a:rPr lang="de-DE" altLang="nl-NL" sz="1800" b="1" dirty="0" err="1">
                <a:latin typeface="+mn-lt"/>
              </a:rPr>
              <a:t>Nociceptieve</a:t>
            </a:r>
            <a:r>
              <a:rPr lang="de-DE" altLang="nl-NL" sz="1800" b="1" dirty="0">
                <a:latin typeface="+mn-lt"/>
              </a:rPr>
              <a:t> </a:t>
            </a:r>
            <a:r>
              <a:rPr lang="de-DE" altLang="nl-NL" sz="1800" b="1" dirty="0" err="1">
                <a:latin typeface="+mn-lt"/>
              </a:rPr>
              <a:t>pijn</a:t>
            </a:r>
            <a:endParaRPr lang="de-DE" altLang="nl-NL" sz="1800" b="1" dirty="0">
              <a:latin typeface="+mn-lt"/>
            </a:endParaRPr>
          </a:p>
        </p:txBody>
      </p:sp>
    </p:spTree>
    <p:extLst>
      <p:ext uri="{BB962C8B-B14F-4D97-AF65-F5344CB8AC3E}">
        <p14:creationId xmlns:p14="http://schemas.microsoft.com/office/powerpoint/2010/main" val="397929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ph-10940">
            <a:extLst>
              <a:ext uri="{FF2B5EF4-FFF2-40B4-BE49-F238E27FC236}">
                <a16:creationId xmlns:a16="http://schemas.microsoft.com/office/drawing/2014/main" id="{3DCA099A-F233-A54C-8AF8-C363AB5BCC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46" b="4353"/>
          <a:stretch/>
        </p:blipFill>
        <p:spPr bwMode="auto">
          <a:xfrm>
            <a:off x="0" y="-836428"/>
            <a:ext cx="9144000" cy="56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273699C3-5DFD-9F4A-BA74-CE3EE8B67C3A}"/>
              </a:ext>
            </a:extLst>
          </p:cNvPr>
          <p:cNvSpPr>
            <a:spLocks noGrp="1"/>
          </p:cNvSpPr>
          <p:nvPr>
            <p:ph type="ctrTitle"/>
          </p:nvPr>
        </p:nvSpPr>
        <p:spPr>
          <a:xfrm>
            <a:off x="814080" y="582180"/>
            <a:ext cx="7550199" cy="1733945"/>
          </a:xfrm>
        </p:spPr>
        <p:txBody>
          <a:bodyPr>
            <a:noAutofit/>
          </a:bodyPr>
          <a:lstStyle/>
          <a:p>
            <a:r>
              <a:rPr lang="en-US" altLang="nl-NL" sz="2900" b="1" dirty="0" err="1"/>
              <a:t>Behandeling</a:t>
            </a:r>
            <a:r>
              <a:rPr lang="en-US" altLang="nl-NL" sz="2900" b="1" dirty="0"/>
              <a:t> van </a:t>
            </a:r>
            <a:r>
              <a:rPr lang="en-US" altLang="nl-NL" sz="2900" b="1" dirty="0" err="1"/>
              <a:t>pijn</a:t>
            </a:r>
            <a:r>
              <a:rPr lang="en-US" altLang="nl-NL" sz="2900" b="1" dirty="0"/>
              <a:t> bij </a:t>
            </a:r>
            <a:r>
              <a:rPr lang="en-US" altLang="nl-NL" sz="2900" b="1" dirty="0" err="1"/>
              <a:t>kanker</a:t>
            </a:r>
            <a:r>
              <a:rPr lang="en-US" altLang="nl-NL" sz="2900" b="1" dirty="0"/>
              <a:t> en </a:t>
            </a:r>
            <a:r>
              <a:rPr lang="en-US" altLang="nl-NL" sz="2900" b="1" dirty="0" err="1"/>
              <a:t>chemotherapie-geïnduceerde</a:t>
            </a:r>
            <a:r>
              <a:rPr lang="en-US" altLang="nl-NL" sz="2900" b="1" dirty="0"/>
              <a:t> neuropathische </a:t>
            </a:r>
            <a:r>
              <a:rPr lang="en-US" altLang="nl-NL" sz="2900" b="1" dirty="0" err="1"/>
              <a:t>pijn</a:t>
            </a:r>
            <a:endParaRPr lang="nl-NL" sz="2900" b="1" dirty="0"/>
          </a:p>
        </p:txBody>
      </p:sp>
      <p:sp>
        <p:nvSpPr>
          <p:cNvPr id="3" name="Ondertitel 2">
            <a:extLst>
              <a:ext uri="{FF2B5EF4-FFF2-40B4-BE49-F238E27FC236}">
                <a16:creationId xmlns:a16="http://schemas.microsoft.com/office/drawing/2014/main" id="{75EE8A38-8D74-A242-ABAF-873BD55E4DCA}"/>
              </a:ext>
            </a:extLst>
          </p:cNvPr>
          <p:cNvSpPr>
            <a:spLocks noGrp="1"/>
          </p:cNvSpPr>
          <p:nvPr>
            <p:ph type="subTitle" idx="1"/>
          </p:nvPr>
        </p:nvSpPr>
        <p:spPr>
          <a:xfrm>
            <a:off x="814080" y="5228014"/>
            <a:ext cx="6586640" cy="836428"/>
          </a:xfrm>
        </p:spPr>
        <p:txBody>
          <a:bodyPr anchor="ctr">
            <a:noAutofit/>
          </a:bodyPr>
          <a:lstStyle/>
          <a:p>
            <a:pPr>
              <a:defRPr/>
            </a:pPr>
            <a:r>
              <a:rPr lang="en-US" sz="2000" dirty="0">
                <a:solidFill>
                  <a:schemeClr val="bg1"/>
                </a:solidFill>
                <a:ea typeface="ＭＳ Ｐゴシック" charset="0"/>
              </a:rPr>
              <a:t>Dr. M.F.M. </a:t>
            </a:r>
            <a:r>
              <a:rPr lang="en-US" sz="2000" dirty="0" err="1">
                <a:solidFill>
                  <a:schemeClr val="bg1"/>
                </a:solidFill>
                <a:ea typeface="ＭＳ Ｐゴシック" charset="0"/>
              </a:rPr>
              <a:t>Wagemans</a:t>
            </a:r>
            <a:r>
              <a:rPr lang="en-US" sz="2000" dirty="0">
                <a:solidFill>
                  <a:schemeClr val="bg1"/>
                </a:solidFill>
                <a:ea typeface="ＭＳ Ｐゴシック" charset="0"/>
              </a:rPr>
              <a:t> </a:t>
            </a:r>
            <a:r>
              <a:rPr lang="en-US" sz="2000" dirty="0" err="1">
                <a:solidFill>
                  <a:schemeClr val="bg1"/>
                </a:solidFill>
                <a:ea typeface="ＭＳ Ｐゴシック" charset="0"/>
              </a:rPr>
              <a:t>Anesthesioloog</a:t>
            </a:r>
            <a:br>
              <a:rPr lang="en-US" sz="2000" dirty="0" err="1">
                <a:solidFill>
                  <a:schemeClr val="bg1"/>
                </a:solidFill>
                <a:ea typeface="ＭＳ Ｐゴシック" charset="0"/>
              </a:rPr>
            </a:br>
            <a:r>
              <a:rPr lang="en-US" sz="2000" dirty="0" err="1">
                <a:solidFill>
                  <a:schemeClr val="bg1"/>
                </a:solidFill>
                <a:ea typeface="ＭＳ Ｐゴシック" charset="0"/>
              </a:rPr>
              <a:t>Pijnspecialist</a:t>
            </a:r>
            <a:r>
              <a:rPr lang="en-US" sz="2000" dirty="0">
                <a:solidFill>
                  <a:schemeClr val="bg1"/>
                </a:solidFill>
                <a:ea typeface="ＭＳ Ｐゴシック" charset="0"/>
              </a:rPr>
              <a:t> </a:t>
            </a:r>
            <a:br>
              <a:rPr lang="en-US" sz="2000" dirty="0">
                <a:solidFill>
                  <a:schemeClr val="bg1"/>
                </a:solidFill>
                <a:ea typeface="ＭＳ Ｐゴシック" charset="0"/>
              </a:rPr>
            </a:br>
            <a:r>
              <a:rPr lang="en-US" sz="2000" dirty="0" err="1">
                <a:solidFill>
                  <a:schemeClr val="bg1"/>
                </a:solidFill>
                <a:ea typeface="ＭＳ Ｐゴシック" charset="0"/>
              </a:rPr>
              <a:t>Reinier</a:t>
            </a:r>
            <a:r>
              <a:rPr lang="en-US" sz="2000" dirty="0">
                <a:solidFill>
                  <a:schemeClr val="bg1"/>
                </a:solidFill>
                <a:ea typeface="ＭＳ Ｐゴシック" charset="0"/>
              </a:rPr>
              <a:t> de Graaf, Delft</a:t>
            </a:r>
          </a:p>
        </p:txBody>
      </p:sp>
    </p:spTree>
    <p:extLst>
      <p:ext uri="{BB962C8B-B14F-4D97-AF65-F5344CB8AC3E}">
        <p14:creationId xmlns:p14="http://schemas.microsoft.com/office/powerpoint/2010/main" val="373991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2">
            <a:extLst>
              <a:ext uri="{FF2B5EF4-FFF2-40B4-BE49-F238E27FC236}">
                <a16:creationId xmlns:a16="http://schemas.microsoft.com/office/drawing/2014/main" id="{081CC4F9-20D6-604A-81AE-13C942F3EB6B}"/>
              </a:ext>
            </a:extLst>
          </p:cNvPr>
          <p:cNvSpPr>
            <a:spLocks noGrp="1"/>
          </p:cNvSpPr>
          <p:nvPr>
            <p:ph type="subTitle" idx="1"/>
          </p:nvPr>
        </p:nvSpPr>
        <p:spPr>
          <a:xfrm>
            <a:off x="814080" y="0"/>
            <a:ext cx="6586640" cy="968020"/>
          </a:xfrm>
        </p:spPr>
        <p:txBody>
          <a:bodyPr anchor="ctr">
            <a:normAutofit/>
          </a:bodyPr>
          <a:lstStyle/>
          <a:p>
            <a:pPr>
              <a:lnSpc>
                <a:spcPct val="90000"/>
              </a:lnSpc>
              <a:spcBef>
                <a:spcPct val="0"/>
              </a:spcBef>
              <a:buClrTx/>
              <a:buSzTx/>
            </a:pPr>
            <a:r>
              <a:rPr lang="en-GB" altLang="nl-NL" dirty="0" err="1">
                <a:cs typeface="Arial" panose="020B0604020202020204" pitchFamily="34" charset="0"/>
              </a:rPr>
              <a:t>Plaats</a:t>
            </a:r>
            <a:r>
              <a:rPr lang="en-GB" altLang="nl-NL" dirty="0">
                <a:cs typeface="Arial" panose="020B0604020202020204" pitchFamily="34" charset="0"/>
              </a:rPr>
              <a:t> van </a:t>
            </a:r>
            <a:r>
              <a:rPr lang="en-GB" altLang="nl-NL" dirty="0" err="1">
                <a:cs typeface="Arial" panose="020B0604020202020204" pitchFamily="34" charset="0"/>
              </a:rPr>
              <a:t>werking</a:t>
            </a:r>
            <a:r>
              <a:rPr lang="en-GB" altLang="nl-NL" dirty="0">
                <a:cs typeface="Arial" panose="020B0604020202020204" pitchFamily="34" charset="0"/>
              </a:rPr>
              <a:t> </a:t>
            </a:r>
            <a:r>
              <a:rPr lang="en-GB" altLang="nl-NL" dirty="0" err="1"/>
              <a:t>atypische</a:t>
            </a:r>
            <a:r>
              <a:rPr lang="en-GB" altLang="nl-NL" dirty="0"/>
              <a:t> </a:t>
            </a:r>
            <a:r>
              <a:rPr lang="en-GB" altLang="nl-NL" dirty="0" err="1"/>
              <a:t>opioiden</a:t>
            </a:r>
            <a:endParaRPr lang="en-GB" altLang="nl-NL" dirty="0">
              <a:cs typeface="Arial" panose="020B0604020202020204" pitchFamily="34" charset="0"/>
            </a:endParaRPr>
          </a:p>
        </p:txBody>
      </p:sp>
      <p:pic>
        <p:nvPicPr>
          <p:cNvPr id="6" name="Bild 6">
            <a:extLst>
              <a:ext uri="{FF2B5EF4-FFF2-40B4-BE49-F238E27FC236}">
                <a16:creationId xmlns:a16="http://schemas.microsoft.com/office/drawing/2014/main" id="{8512A7B8-1BD9-6746-814F-2B9C0D409271}"/>
              </a:ext>
            </a:extLst>
          </p:cNvPr>
          <p:cNvPicPr>
            <a:picLocks noChangeAspect="1"/>
          </p:cNvPicPr>
          <p:nvPr/>
        </p:nvPicPr>
        <p:blipFill>
          <a:blip r:embed="rId2">
            <a:extLst>
              <a:ext uri="{28A0092B-C50C-407E-A947-70E740481C1C}">
                <a14:useLocalDpi xmlns:a14="http://schemas.microsoft.com/office/drawing/2010/main" val="0"/>
              </a:ext>
            </a:extLst>
          </a:blip>
          <a:srcRect l="4991" t="17137" r="6134" b="20949"/>
          <a:stretch>
            <a:fillRect/>
          </a:stretch>
        </p:blipFill>
        <p:spPr bwMode="auto">
          <a:xfrm>
            <a:off x="2475855" y="1162050"/>
            <a:ext cx="4359275"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34055A9F-18BE-0E47-806B-2B45E38BF513}"/>
              </a:ext>
            </a:extLst>
          </p:cNvPr>
          <p:cNvSpPr txBox="1">
            <a:spLocks/>
          </p:cNvSpPr>
          <p:nvPr/>
        </p:nvSpPr>
        <p:spPr bwMode="auto">
          <a:xfrm>
            <a:off x="7300268" y="3873500"/>
            <a:ext cx="1169676"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ts val="800"/>
              </a:spcBef>
              <a:spcAft>
                <a:spcPct val="0"/>
              </a:spcAft>
              <a:buSzPct val="100000"/>
              <a:buFont typeface="Arial" charset="0"/>
              <a:buChar char="•"/>
              <a:defRPr lang="nl-NL" sz="3200" kern="1200">
                <a:solidFill>
                  <a:srgbClr val="17375E"/>
                </a:solidFill>
                <a:latin typeface="Calibri"/>
              </a:defRPr>
            </a:lvl1pPr>
            <a:lvl2pPr marL="742950" lvl="1" indent="-285750" algn="l" rtl="0" eaLnBrk="0" fontAlgn="base" hangingPunct="0">
              <a:spcBef>
                <a:spcPts val="700"/>
              </a:spcBef>
              <a:spcAft>
                <a:spcPct val="0"/>
              </a:spcAft>
              <a:buSzPct val="100000"/>
              <a:buFont typeface="Arial" charset="0"/>
              <a:buChar char="–"/>
              <a:defRPr lang="nl-NL" sz="2800" kern="1200">
                <a:solidFill>
                  <a:srgbClr val="17375E"/>
                </a:solidFill>
                <a:latin typeface="Calibri"/>
              </a:defRPr>
            </a:lvl2pPr>
            <a:lvl3pPr marL="1143000" lvl="2" indent="-228600" algn="l" rtl="0" eaLnBrk="0" fontAlgn="base" hangingPunct="0">
              <a:spcBef>
                <a:spcPts val="600"/>
              </a:spcBef>
              <a:spcAft>
                <a:spcPct val="0"/>
              </a:spcAft>
              <a:buSzPct val="100000"/>
              <a:buFont typeface="Arial" charset="0"/>
              <a:buChar char="•"/>
              <a:defRPr lang="nl-NL" sz="2400" kern="1200">
                <a:solidFill>
                  <a:srgbClr val="17375E"/>
                </a:solidFill>
                <a:latin typeface="Calibri"/>
              </a:defRPr>
            </a:lvl3pPr>
            <a:lvl4pPr marL="1600200" lvl="3" indent="-228600" algn="l" rtl="0" eaLnBrk="0" fontAlgn="base" hangingPunct="0">
              <a:spcBef>
                <a:spcPts val="500"/>
              </a:spcBef>
              <a:spcAft>
                <a:spcPct val="0"/>
              </a:spcAft>
              <a:buSzPct val="100000"/>
              <a:buFont typeface="Arial" charset="0"/>
              <a:buChar char="–"/>
              <a:defRPr lang="nl-NL" sz="2000" kern="1200">
                <a:solidFill>
                  <a:srgbClr val="17375E"/>
                </a:solidFill>
                <a:latin typeface="Calibri"/>
              </a:defRPr>
            </a:lvl4pPr>
            <a:lvl5pPr marL="2057400" lvl="4" indent="-228600" algn="l" rtl="0" eaLnBrk="0" fontAlgn="base" hangingPunct="0">
              <a:spcBef>
                <a:spcPts val="500"/>
              </a:spcBef>
              <a:spcAft>
                <a:spcPct val="0"/>
              </a:spcAft>
              <a:buSzPct val="100000"/>
              <a:buFont typeface="Arial" charset="0"/>
              <a:buChar char="»"/>
              <a:defRPr lang="nl-NL" sz="2000" kern="1200">
                <a:solidFill>
                  <a:srgbClr val="17375E"/>
                </a:solidFill>
                <a:latin typeface="Calibri"/>
              </a:defRPr>
            </a:lvl5pPr>
            <a:lvl6pPr marL="2514600" indent="-228600" algn="l" rtl="0" eaLnBrk="0" fontAlgn="base" hangingPunct="0">
              <a:spcBef>
                <a:spcPts val="500"/>
              </a:spcBef>
              <a:spcAft>
                <a:spcPct val="0"/>
              </a:spcAft>
              <a:buSzPct val="100000"/>
              <a:buFont typeface="Arial" pitchFamily="34" charset="0"/>
              <a:buChar char="»"/>
              <a:defRPr lang="nl-NL" sz="2000" kern="1200">
                <a:solidFill>
                  <a:srgbClr val="17375E"/>
                </a:solidFill>
                <a:latin typeface="Calibri"/>
              </a:defRPr>
            </a:lvl6pPr>
            <a:lvl7pPr marL="2971800" indent="-228600" algn="l" rtl="0" eaLnBrk="0" fontAlgn="base" hangingPunct="0">
              <a:spcBef>
                <a:spcPts val="500"/>
              </a:spcBef>
              <a:spcAft>
                <a:spcPct val="0"/>
              </a:spcAft>
              <a:buSzPct val="100000"/>
              <a:buFont typeface="Arial" pitchFamily="34" charset="0"/>
              <a:buChar char="»"/>
              <a:defRPr lang="nl-NL" sz="2000" kern="1200">
                <a:solidFill>
                  <a:srgbClr val="17375E"/>
                </a:solidFill>
                <a:latin typeface="Calibri"/>
              </a:defRPr>
            </a:lvl7pPr>
            <a:lvl8pPr marL="3429000" indent="-228600" algn="l" rtl="0" eaLnBrk="0" fontAlgn="base" hangingPunct="0">
              <a:spcBef>
                <a:spcPts val="500"/>
              </a:spcBef>
              <a:spcAft>
                <a:spcPct val="0"/>
              </a:spcAft>
              <a:buSzPct val="100000"/>
              <a:buFont typeface="Arial" pitchFamily="34" charset="0"/>
              <a:buChar char="»"/>
              <a:defRPr lang="nl-NL" sz="2000" kern="1200">
                <a:solidFill>
                  <a:srgbClr val="17375E"/>
                </a:solidFill>
                <a:latin typeface="Calibri"/>
              </a:defRPr>
            </a:lvl8pPr>
            <a:lvl9pPr marL="3886200" indent="-228600" algn="l" rtl="0" eaLnBrk="0" fontAlgn="base" hangingPunct="0">
              <a:spcBef>
                <a:spcPts val="500"/>
              </a:spcBef>
              <a:spcAft>
                <a:spcPct val="0"/>
              </a:spcAft>
              <a:buSzPct val="100000"/>
              <a:buFont typeface="Arial" pitchFamily="34" charset="0"/>
              <a:buChar char="»"/>
              <a:defRPr lang="nl-NL" sz="2000" kern="1200">
                <a:solidFill>
                  <a:srgbClr val="17375E"/>
                </a:solidFill>
                <a:latin typeface="Calibri"/>
              </a:defRPr>
            </a:lvl9pPr>
          </a:lstStyle>
          <a:p>
            <a:pPr marL="0" indent="0" eaLnBrk="1">
              <a:buFont typeface="Arial" charset="0"/>
              <a:buNone/>
              <a:defRPr/>
            </a:pPr>
            <a:r>
              <a:rPr lang="de-DE" sz="1600" b="1" dirty="0" err="1">
                <a:solidFill>
                  <a:schemeClr val="tx1"/>
                </a:solidFill>
                <a:latin typeface="+mn-lt"/>
                <a:ea typeface="ＭＳ Ｐゴシック" charset="0"/>
                <a:cs typeface="ＭＳ Ｐゴシック" charset="0"/>
              </a:rPr>
              <a:t>Mu-opioid</a:t>
            </a:r>
            <a:r>
              <a:rPr lang="de-DE" sz="1600" b="1" dirty="0">
                <a:solidFill>
                  <a:schemeClr val="tx1"/>
                </a:solidFill>
                <a:latin typeface="+mn-lt"/>
                <a:ea typeface="ＭＳ Ｐゴシック" charset="0"/>
                <a:cs typeface="ＭＳ Ｐゴシック" charset="0"/>
              </a:rPr>
              <a:t> </a:t>
            </a:r>
            <a:r>
              <a:rPr lang="de-DE" sz="1600" b="1" dirty="0" err="1">
                <a:solidFill>
                  <a:schemeClr val="tx1"/>
                </a:solidFill>
                <a:latin typeface="+mn-lt"/>
                <a:ea typeface="ＭＳ Ｐゴシック" charset="0"/>
                <a:cs typeface="ＭＳ Ｐゴシック" charset="0"/>
              </a:rPr>
              <a:t>agonisme</a:t>
            </a:r>
            <a:endParaRPr lang="en-GB" sz="1600" b="1" dirty="0">
              <a:solidFill>
                <a:schemeClr val="tx1"/>
              </a:solidFill>
              <a:latin typeface="+mn-lt"/>
              <a:ea typeface="ＭＳ Ｐゴシック" charset="0"/>
              <a:cs typeface="Calibri" pitchFamily="34" charset="0"/>
            </a:endParaRPr>
          </a:p>
        </p:txBody>
      </p:sp>
      <p:cxnSp>
        <p:nvCxnSpPr>
          <p:cNvPr id="8" name="Straight Arrow Connector 11">
            <a:extLst>
              <a:ext uri="{FF2B5EF4-FFF2-40B4-BE49-F238E27FC236}">
                <a16:creationId xmlns:a16="http://schemas.microsoft.com/office/drawing/2014/main" id="{8AF179A3-8FBB-B443-AA02-12C5C9AECB24}"/>
              </a:ext>
            </a:extLst>
          </p:cNvPr>
          <p:cNvCxnSpPr>
            <a:cxnSpLocks/>
            <a:stCxn id="7" idx="1"/>
          </p:cNvCxnSpPr>
          <p:nvPr/>
        </p:nvCxnSpPr>
        <p:spPr>
          <a:xfrm flipH="1" flipV="1">
            <a:off x="5517506" y="2489202"/>
            <a:ext cx="1782762" cy="156448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14">
            <a:extLst>
              <a:ext uri="{FF2B5EF4-FFF2-40B4-BE49-F238E27FC236}">
                <a16:creationId xmlns:a16="http://schemas.microsoft.com/office/drawing/2014/main" id="{327287FE-8297-E847-9D6C-0DA9D255FF4C}"/>
              </a:ext>
            </a:extLst>
          </p:cNvPr>
          <p:cNvCxnSpPr>
            <a:cxnSpLocks/>
            <a:stCxn id="7" idx="1"/>
          </p:cNvCxnSpPr>
          <p:nvPr/>
        </p:nvCxnSpPr>
        <p:spPr>
          <a:xfrm flipH="1">
            <a:off x="4942830" y="4053682"/>
            <a:ext cx="2357438" cy="683418"/>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3">
            <a:extLst>
              <a:ext uri="{FF2B5EF4-FFF2-40B4-BE49-F238E27FC236}">
                <a16:creationId xmlns:a16="http://schemas.microsoft.com/office/drawing/2014/main" id="{47F34BC5-D9EF-7342-8810-C9D689D7D328}"/>
              </a:ext>
            </a:extLst>
          </p:cNvPr>
          <p:cNvSpPr txBox="1">
            <a:spLocks/>
          </p:cNvSpPr>
          <p:nvPr/>
        </p:nvSpPr>
        <p:spPr bwMode="auto">
          <a:xfrm>
            <a:off x="2475855" y="2911475"/>
            <a:ext cx="197485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eaLnBrk="1">
              <a:spcBef>
                <a:spcPts val="800"/>
              </a:spcBef>
              <a:buClrTx/>
              <a:buSzPct val="100000"/>
              <a:buFont typeface="Arial" panose="020B0604020202020204" pitchFamily="34" charset="0"/>
              <a:buNone/>
            </a:pPr>
            <a:r>
              <a:rPr lang="de-DE" altLang="nl-NL" sz="1600" b="1" dirty="0" err="1">
                <a:latin typeface="+mn-lt"/>
              </a:rPr>
              <a:t>Noradrenaline</a:t>
            </a:r>
            <a:r>
              <a:rPr lang="de-DE" altLang="nl-NL" sz="1600" b="1" dirty="0">
                <a:latin typeface="+mn-lt"/>
              </a:rPr>
              <a:t> </a:t>
            </a:r>
            <a:r>
              <a:rPr lang="de-DE" altLang="nl-NL" sz="1600" b="1" dirty="0" err="1">
                <a:latin typeface="+mn-lt"/>
              </a:rPr>
              <a:t>heropname</a:t>
            </a:r>
            <a:r>
              <a:rPr lang="de-DE" altLang="nl-NL" sz="1600" b="1" dirty="0">
                <a:latin typeface="+mn-lt"/>
              </a:rPr>
              <a:t> </a:t>
            </a:r>
            <a:r>
              <a:rPr lang="de-DE" altLang="nl-NL" sz="1600" b="1" dirty="0" err="1">
                <a:latin typeface="+mn-lt"/>
              </a:rPr>
              <a:t>remming</a:t>
            </a:r>
            <a:endParaRPr lang="de-DE" altLang="nl-NL" sz="1600" b="1" dirty="0">
              <a:latin typeface="+mn-lt"/>
            </a:endParaRPr>
          </a:p>
        </p:txBody>
      </p:sp>
      <p:cxnSp>
        <p:nvCxnSpPr>
          <p:cNvPr id="11" name="Straight Arrow Connector 5">
            <a:extLst>
              <a:ext uri="{FF2B5EF4-FFF2-40B4-BE49-F238E27FC236}">
                <a16:creationId xmlns:a16="http://schemas.microsoft.com/office/drawing/2014/main" id="{F58C4985-2928-3E47-A08A-E0D76D0B8DB1}"/>
              </a:ext>
            </a:extLst>
          </p:cNvPr>
          <p:cNvCxnSpPr>
            <a:cxnSpLocks/>
          </p:cNvCxnSpPr>
          <p:nvPr/>
        </p:nvCxnSpPr>
        <p:spPr>
          <a:xfrm>
            <a:off x="3841105" y="3606800"/>
            <a:ext cx="814388" cy="113030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4">
            <a:extLst>
              <a:ext uri="{FF2B5EF4-FFF2-40B4-BE49-F238E27FC236}">
                <a16:creationId xmlns:a16="http://schemas.microsoft.com/office/drawing/2014/main" id="{FB1A5861-BBDA-4A4F-9A8B-0C19CF4E66BE}"/>
              </a:ext>
            </a:extLst>
          </p:cNvPr>
          <p:cNvCxnSpPr>
            <a:cxnSpLocks/>
          </p:cNvCxnSpPr>
          <p:nvPr/>
        </p:nvCxnSpPr>
        <p:spPr>
          <a:xfrm flipH="1" flipV="1">
            <a:off x="4833293" y="4822825"/>
            <a:ext cx="2001837" cy="719138"/>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3">
            <a:extLst>
              <a:ext uri="{FF2B5EF4-FFF2-40B4-BE49-F238E27FC236}">
                <a16:creationId xmlns:a16="http://schemas.microsoft.com/office/drawing/2014/main" id="{FD3F0A5C-6DA1-BC4C-ABBB-56D22790887C}"/>
              </a:ext>
            </a:extLst>
          </p:cNvPr>
          <p:cNvSpPr txBox="1">
            <a:spLocks/>
          </p:cNvSpPr>
          <p:nvPr/>
        </p:nvSpPr>
        <p:spPr bwMode="auto">
          <a:xfrm>
            <a:off x="6862118" y="5257800"/>
            <a:ext cx="184785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ts val="800"/>
              </a:spcBef>
              <a:spcAft>
                <a:spcPct val="0"/>
              </a:spcAft>
              <a:buSzPct val="100000"/>
              <a:buFont typeface="Arial" charset="0"/>
              <a:buChar char="•"/>
              <a:defRPr lang="nl-NL" sz="3200" kern="1200">
                <a:solidFill>
                  <a:srgbClr val="17375E"/>
                </a:solidFill>
                <a:latin typeface="Calibri"/>
              </a:defRPr>
            </a:lvl1pPr>
            <a:lvl2pPr marL="742950" lvl="1" indent="-285750" algn="l" rtl="0" eaLnBrk="0" fontAlgn="base" hangingPunct="0">
              <a:spcBef>
                <a:spcPts val="700"/>
              </a:spcBef>
              <a:spcAft>
                <a:spcPct val="0"/>
              </a:spcAft>
              <a:buSzPct val="100000"/>
              <a:buFont typeface="Arial" charset="0"/>
              <a:buChar char="–"/>
              <a:defRPr lang="nl-NL" sz="2800" kern="1200">
                <a:solidFill>
                  <a:srgbClr val="17375E"/>
                </a:solidFill>
                <a:latin typeface="Calibri"/>
              </a:defRPr>
            </a:lvl2pPr>
            <a:lvl3pPr marL="1143000" lvl="2" indent="-228600" algn="l" rtl="0" eaLnBrk="0" fontAlgn="base" hangingPunct="0">
              <a:spcBef>
                <a:spcPts val="600"/>
              </a:spcBef>
              <a:spcAft>
                <a:spcPct val="0"/>
              </a:spcAft>
              <a:buSzPct val="100000"/>
              <a:buFont typeface="Arial" charset="0"/>
              <a:buChar char="•"/>
              <a:defRPr lang="nl-NL" sz="2400" kern="1200">
                <a:solidFill>
                  <a:srgbClr val="17375E"/>
                </a:solidFill>
                <a:latin typeface="Calibri"/>
              </a:defRPr>
            </a:lvl3pPr>
            <a:lvl4pPr marL="1600200" lvl="3" indent="-228600" algn="l" rtl="0" eaLnBrk="0" fontAlgn="base" hangingPunct="0">
              <a:spcBef>
                <a:spcPts val="500"/>
              </a:spcBef>
              <a:spcAft>
                <a:spcPct val="0"/>
              </a:spcAft>
              <a:buSzPct val="100000"/>
              <a:buFont typeface="Arial" charset="0"/>
              <a:buChar char="–"/>
              <a:defRPr lang="nl-NL" sz="2000" kern="1200">
                <a:solidFill>
                  <a:srgbClr val="17375E"/>
                </a:solidFill>
                <a:latin typeface="Calibri"/>
              </a:defRPr>
            </a:lvl4pPr>
            <a:lvl5pPr marL="2057400" lvl="4" indent="-228600" algn="l" rtl="0" eaLnBrk="0" fontAlgn="base" hangingPunct="0">
              <a:spcBef>
                <a:spcPts val="500"/>
              </a:spcBef>
              <a:spcAft>
                <a:spcPct val="0"/>
              </a:spcAft>
              <a:buSzPct val="100000"/>
              <a:buFont typeface="Arial" charset="0"/>
              <a:buChar char="»"/>
              <a:defRPr lang="nl-NL" sz="2000" kern="1200">
                <a:solidFill>
                  <a:srgbClr val="17375E"/>
                </a:solidFill>
                <a:latin typeface="Calibri"/>
              </a:defRPr>
            </a:lvl5pPr>
            <a:lvl6pPr marL="2514600" indent="-228600" algn="l" rtl="0" eaLnBrk="0" fontAlgn="base" hangingPunct="0">
              <a:spcBef>
                <a:spcPts val="500"/>
              </a:spcBef>
              <a:spcAft>
                <a:spcPct val="0"/>
              </a:spcAft>
              <a:buSzPct val="100000"/>
              <a:buFont typeface="Arial" pitchFamily="34" charset="0"/>
              <a:buChar char="»"/>
              <a:defRPr lang="nl-NL" sz="2000" kern="1200">
                <a:solidFill>
                  <a:srgbClr val="17375E"/>
                </a:solidFill>
                <a:latin typeface="Calibri"/>
              </a:defRPr>
            </a:lvl6pPr>
            <a:lvl7pPr marL="2971800" indent="-228600" algn="l" rtl="0" eaLnBrk="0" fontAlgn="base" hangingPunct="0">
              <a:spcBef>
                <a:spcPts val="500"/>
              </a:spcBef>
              <a:spcAft>
                <a:spcPct val="0"/>
              </a:spcAft>
              <a:buSzPct val="100000"/>
              <a:buFont typeface="Arial" pitchFamily="34" charset="0"/>
              <a:buChar char="»"/>
              <a:defRPr lang="nl-NL" sz="2000" kern="1200">
                <a:solidFill>
                  <a:srgbClr val="17375E"/>
                </a:solidFill>
                <a:latin typeface="Calibri"/>
              </a:defRPr>
            </a:lvl7pPr>
            <a:lvl8pPr marL="3429000" indent="-228600" algn="l" rtl="0" eaLnBrk="0" fontAlgn="base" hangingPunct="0">
              <a:spcBef>
                <a:spcPts val="500"/>
              </a:spcBef>
              <a:spcAft>
                <a:spcPct val="0"/>
              </a:spcAft>
              <a:buSzPct val="100000"/>
              <a:buFont typeface="Arial" pitchFamily="34" charset="0"/>
              <a:buChar char="»"/>
              <a:defRPr lang="nl-NL" sz="2000" kern="1200">
                <a:solidFill>
                  <a:srgbClr val="17375E"/>
                </a:solidFill>
                <a:latin typeface="Calibri"/>
              </a:defRPr>
            </a:lvl8pPr>
            <a:lvl9pPr marL="3886200" indent="-228600" algn="l" rtl="0" eaLnBrk="0" fontAlgn="base" hangingPunct="0">
              <a:spcBef>
                <a:spcPts val="500"/>
              </a:spcBef>
              <a:spcAft>
                <a:spcPct val="0"/>
              </a:spcAft>
              <a:buSzPct val="100000"/>
              <a:buFont typeface="Arial" pitchFamily="34" charset="0"/>
              <a:buChar char="»"/>
              <a:defRPr lang="nl-NL" sz="2000" kern="1200">
                <a:solidFill>
                  <a:srgbClr val="17375E"/>
                </a:solidFill>
                <a:latin typeface="Calibri"/>
              </a:defRPr>
            </a:lvl9pPr>
          </a:lstStyle>
          <a:p>
            <a:pPr marL="0" indent="0" eaLnBrk="1">
              <a:buFont typeface="Arial" charset="0"/>
              <a:buNone/>
              <a:defRPr/>
            </a:pPr>
            <a:r>
              <a:rPr lang="de-DE" sz="1600" b="1" dirty="0">
                <a:solidFill>
                  <a:schemeClr val="tx1"/>
                </a:solidFill>
                <a:latin typeface="+mn-lt"/>
                <a:ea typeface="ＭＳ Ｐゴシック" charset="0"/>
                <a:cs typeface="ＭＳ Ｐゴシック" charset="0"/>
              </a:rPr>
              <a:t>NMDA </a:t>
            </a:r>
            <a:r>
              <a:rPr lang="de-DE" sz="1600" b="1" dirty="0" err="1">
                <a:solidFill>
                  <a:schemeClr val="tx1"/>
                </a:solidFill>
                <a:latin typeface="+mn-lt"/>
                <a:ea typeface="ＭＳ Ｐゴシック" charset="0"/>
                <a:cs typeface="ＭＳ Ｐゴシック" charset="0"/>
              </a:rPr>
              <a:t>receptor</a:t>
            </a:r>
            <a:r>
              <a:rPr lang="de-DE" sz="1600" b="1" dirty="0">
                <a:solidFill>
                  <a:schemeClr val="tx1"/>
                </a:solidFill>
                <a:latin typeface="+mn-lt"/>
                <a:ea typeface="ＭＳ Ｐゴシック" charset="0"/>
                <a:cs typeface="ＭＳ Ｐゴシック" charset="0"/>
              </a:rPr>
              <a:t> </a:t>
            </a:r>
            <a:r>
              <a:rPr lang="de-DE" sz="1600" b="1" dirty="0" err="1">
                <a:solidFill>
                  <a:schemeClr val="tx1"/>
                </a:solidFill>
                <a:latin typeface="+mn-lt"/>
                <a:ea typeface="ＭＳ Ｐゴシック" charset="0"/>
                <a:cs typeface="ＭＳ Ｐゴシック" charset="0"/>
              </a:rPr>
              <a:t>antagonisme</a:t>
            </a:r>
            <a:endParaRPr lang="en-GB" sz="1600" b="1" dirty="0">
              <a:solidFill>
                <a:schemeClr val="tx1"/>
              </a:solidFill>
              <a:latin typeface="+mn-lt"/>
              <a:ea typeface="ＭＳ Ｐゴシック" charset="0"/>
              <a:cs typeface="Calibri" pitchFamily="34" charset="0"/>
            </a:endParaRPr>
          </a:p>
        </p:txBody>
      </p:sp>
      <p:sp>
        <p:nvSpPr>
          <p:cNvPr id="14" name="Rectangle 3">
            <a:extLst>
              <a:ext uri="{FF2B5EF4-FFF2-40B4-BE49-F238E27FC236}">
                <a16:creationId xmlns:a16="http://schemas.microsoft.com/office/drawing/2014/main" id="{49F9ACDE-CAC7-FB4C-8D37-0D026A5A698F}"/>
              </a:ext>
            </a:extLst>
          </p:cNvPr>
          <p:cNvSpPr txBox="1">
            <a:spLocks/>
          </p:cNvSpPr>
          <p:nvPr/>
        </p:nvSpPr>
        <p:spPr bwMode="auto">
          <a:xfrm>
            <a:off x="841041" y="1701631"/>
            <a:ext cx="34544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eaLnBrk="1">
              <a:spcBef>
                <a:spcPts val="800"/>
              </a:spcBef>
              <a:buClrTx/>
              <a:buSzPct val="100000"/>
              <a:buFont typeface="Arial" panose="020B0604020202020204" pitchFamily="34" charset="0"/>
              <a:buNone/>
            </a:pPr>
            <a:r>
              <a:rPr lang="de-DE" altLang="nl-NL" sz="1800" b="1" dirty="0" err="1">
                <a:latin typeface="+mn-lt"/>
              </a:rPr>
              <a:t>Gemengde</a:t>
            </a:r>
            <a:r>
              <a:rPr lang="de-DE" altLang="nl-NL" sz="1800" b="1" dirty="0">
                <a:latin typeface="+mn-lt"/>
              </a:rPr>
              <a:t> </a:t>
            </a:r>
            <a:r>
              <a:rPr lang="de-DE" altLang="nl-NL" sz="1800" b="1" dirty="0" err="1">
                <a:latin typeface="+mn-lt"/>
              </a:rPr>
              <a:t>pijn</a:t>
            </a:r>
            <a:endParaRPr lang="de-DE" altLang="nl-NL" sz="1800" b="1" dirty="0">
              <a:latin typeface="+mn-lt"/>
            </a:endParaRPr>
          </a:p>
        </p:txBody>
      </p:sp>
    </p:spTree>
    <p:extLst>
      <p:ext uri="{BB962C8B-B14F-4D97-AF65-F5344CB8AC3E}">
        <p14:creationId xmlns:p14="http://schemas.microsoft.com/office/powerpoint/2010/main" val="24189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306FE119-D4FE-7544-9EF1-E44C2F5DF7A1}"/>
              </a:ext>
            </a:extLst>
          </p:cNvPr>
          <p:cNvSpPr>
            <a:spLocks noGrp="1"/>
          </p:cNvSpPr>
          <p:nvPr>
            <p:ph type="subTitle" idx="1"/>
          </p:nvPr>
        </p:nvSpPr>
        <p:spPr/>
        <p:txBody>
          <a:bodyPr/>
          <a:lstStyle/>
          <a:p>
            <a:r>
              <a:rPr lang="nl-NL" dirty="0"/>
              <a:t>Stelling</a:t>
            </a:r>
          </a:p>
        </p:txBody>
      </p:sp>
      <p:pic>
        <p:nvPicPr>
          <p:cNvPr id="4" name="Picture 10">
            <a:extLst>
              <a:ext uri="{FF2B5EF4-FFF2-40B4-BE49-F238E27FC236}">
                <a16:creationId xmlns:a16="http://schemas.microsoft.com/office/drawing/2014/main" id="{7EEAEBDD-5D0C-9F49-BC62-96FE813C72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3063" y="206106"/>
            <a:ext cx="2420937"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a:extLst>
              <a:ext uri="{FF2B5EF4-FFF2-40B4-BE49-F238E27FC236}">
                <a16:creationId xmlns:a16="http://schemas.microsoft.com/office/drawing/2014/main" id="{F58E475A-33A3-CA4C-B62C-6FE09D3EAF85}"/>
              </a:ext>
            </a:extLst>
          </p:cNvPr>
          <p:cNvSpPr/>
          <p:nvPr/>
        </p:nvSpPr>
        <p:spPr>
          <a:xfrm>
            <a:off x="935038" y="1808163"/>
            <a:ext cx="6465682" cy="923330"/>
          </a:xfrm>
          <a:prstGeom prst="rect">
            <a:avLst/>
          </a:prstGeom>
        </p:spPr>
        <p:txBody>
          <a:bodyPr wrap="square">
            <a:spAutoFit/>
          </a:bodyPr>
          <a:lstStyle/>
          <a:p>
            <a:r>
              <a:rPr lang="nl-NL" altLang="nl-NL" b="1" dirty="0"/>
              <a:t>Het combineren van methadon met andere sterkwerkende opioïden bij de behandeling van </a:t>
            </a:r>
            <a:r>
              <a:rPr lang="nl-NL" altLang="nl-NL" b="1" dirty="0" err="1"/>
              <a:t>nociceptieve</a:t>
            </a:r>
            <a:r>
              <a:rPr lang="nl-NL" altLang="nl-NL" b="1" dirty="0"/>
              <a:t> pijn is zinvol</a:t>
            </a:r>
            <a:endParaRPr lang="nl-NL" b="1" dirty="0"/>
          </a:p>
        </p:txBody>
      </p:sp>
      <p:sp>
        <p:nvSpPr>
          <p:cNvPr id="6" name="Rechthoek 5">
            <a:extLst>
              <a:ext uri="{FF2B5EF4-FFF2-40B4-BE49-F238E27FC236}">
                <a16:creationId xmlns:a16="http://schemas.microsoft.com/office/drawing/2014/main" id="{525E9278-ADD5-A34A-A7D4-17077B85BF71}"/>
              </a:ext>
            </a:extLst>
          </p:cNvPr>
          <p:cNvSpPr/>
          <p:nvPr/>
        </p:nvSpPr>
        <p:spPr>
          <a:xfrm>
            <a:off x="935038" y="2828836"/>
            <a:ext cx="4572000" cy="923330"/>
          </a:xfrm>
          <a:prstGeom prst="rect">
            <a:avLst/>
          </a:prstGeom>
        </p:spPr>
        <p:txBody>
          <a:bodyPr>
            <a:spAutoFit/>
          </a:bodyPr>
          <a:lstStyle/>
          <a:p>
            <a:pPr>
              <a:defRPr/>
            </a:pPr>
            <a:r>
              <a:rPr lang="nl-NL" b="1" dirty="0">
                <a:solidFill>
                  <a:schemeClr val="bg1"/>
                </a:solidFill>
                <a:cs typeface="Calibri"/>
              </a:rPr>
              <a:t>1. = Waar</a:t>
            </a:r>
          </a:p>
          <a:p>
            <a:pPr>
              <a:defRPr/>
            </a:pPr>
            <a:endParaRPr lang="nl-NL" b="1" dirty="0">
              <a:solidFill>
                <a:schemeClr val="bg1"/>
              </a:solidFill>
              <a:cs typeface="Calibri"/>
            </a:endParaRPr>
          </a:p>
          <a:p>
            <a:pPr>
              <a:defRPr/>
            </a:pPr>
            <a:r>
              <a:rPr lang="nl-NL" b="1" dirty="0">
                <a:solidFill>
                  <a:schemeClr val="bg1"/>
                </a:solidFill>
                <a:cs typeface="Calibri"/>
              </a:rPr>
              <a:t>2. = Niet waar</a:t>
            </a:r>
            <a:endParaRPr lang="nl-NL" dirty="0">
              <a:solidFill>
                <a:schemeClr val="bg1"/>
              </a:solidFill>
              <a:cs typeface="Calibri"/>
            </a:endParaRPr>
          </a:p>
        </p:txBody>
      </p:sp>
    </p:spTree>
    <p:extLst>
      <p:ext uri="{BB962C8B-B14F-4D97-AF65-F5344CB8AC3E}">
        <p14:creationId xmlns:p14="http://schemas.microsoft.com/office/powerpoint/2010/main" val="74648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376557E-A9C1-464F-904A-25E49FDFF77F}"/>
              </a:ext>
            </a:extLst>
          </p:cNvPr>
          <p:cNvSpPr>
            <a:spLocks noGrp="1"/>
          </p:cNvSpPr>
          <p:nvPr>
            <p:ph type="subTitle" idx="1"/>
          </p:nvPr>
        </p:nvSpPr>
        <p:spPr>
          <a:xfrm>
            <a:off x="814080" y="0"/>
            <a:ext cx="6586640" cy="968020"/>
          </a:xfrm>
        </p:spPr>
        <p:txBody>
          <a:bodyPr anchor="ctr">
            <a:normAutofit/>
          </a:bodyPr>
          <a:lstStyle/>
          <a:p>
            <a:r>
              <a:rPr lang="en-US" dirty="0" err="1">
                <a:cs typeface="Calibri"/>
              </a:rPr>
              <a:t>Atypische</a:t>
            </a:r>
            <a:r>
              <a:rPr lang="en-US" dirty="0">
                <a:cs typeface="Calibri"/>
              </a:rPr>
              <a:t> </a:t>
            </a:r>
            <a:r>
              <a:rPr lang="en-US" dirty="0" err="1">
                <a:cs typeface="Calibri"/>
              </a:rPr>
              <a:t>opioïden</a:t>
            </a:r>
            <a:r>
              <a:rPr lang="en-US" dirty="0">
                <a:cs typeface="Calibri"/>
              </a:rPr>
              <a:t>: Methadon</a:t>
            </a:r>
            <a:r>
              <a:rPr lang="en-US" baseline="30000" dirty="0">
                <a:cs typeface="Calibri"/>
              </a:rPr>
              <a:t>1</a:t>
            </a:r>
            <a:endParaRPr lang="en-GB" altLang="nl-NL" dirty="0">
              <a:cs typeface="Arial" panose="020B0604020202020204" pitchFamily="34" charset="0"/>
            </a:endParaRPr>
          </a:p>
        </p:txBody>
      </p:sp>
      <p:sp>
        <p:nvSpPr>
          <p:cNvPr id="4" name="Rechthoek 3">
            <a:extLst>
              <a:ext uri="{FF2B5EF4-FFF2-40B4-BE49-F238E27FC236}">
                <a16:creationId xmlns:a16="http://schemas.microsoft.com/office/drawing/2014/main" id="{A39C4599-38DD-9849-88A6-F19F3E545765}"/>
              </a:ext>
            </a:extLst>
          </p:cNvPr>
          <p:cNvSpPr/>
          <p:nvPr/>
        </p:nvSpPr>
        <p:spPr>
          <a:xfrm>
            <a:off x="943059" y="1814100"/>
            <a:ext cx="7217070" cy="1783373"/>
          </a:xfrm>
          <a:prstGeom prst="rect">
            <a:avLst/>
          </a:prstGeom>
        </p:spPr>
        <p:txBody>
          <a:bodyPr wrap="square" lIns="0" tIns="0" rIns="0" bIns="0">
            <a:spAutoFit/>
          </a:bodyPr>
          <a:lstStyle/>
          <a:p>
            <a:pPr marL="285750" indent="-285750">
              <a:lnSpc>
                <a:spcPct val="150000"/>
              </a:lnSpc>
              <a:buClr>
                <a:schemeClr val="accent1"/>
              </a:buClr>
              <a:buSzPct val="130000"/>
              <a:buFont typeface="Arial" panose="020B0604020202020204" pitchFamily="34" charset="0"/>
              <a:buChar char="•"/>
              <a:defRPr/>
            </a:pPr>
            <a:r>
              <a:rPr lang="en-US" altLang="nl-NL" dirty="0">
                <a:solidFill>
                  <a:schemeClr val="bg1"/>
                </a:solidFill>
              </a:rPr>
              <a:t>Receptor agonist </a:t>
            </a:r>
            <a:r>
              <a:rPr lang="el-GR" altLang="nl-NL" dirty="0">
                <a:solidFill>
                  <a:schemeClr val="bg1"/>
                </a:solidFill>
              </a:rPr>
              <a:t>μ</a:t>
            </a:r>
            <a:r>
              <a:rPr lang="en-US" altLang="nl-NL" dirty="0">
                <a:solidFill>
                  <a:schemeClr val="bg1"/>
                </a:solidFill>
              </a:rPr>
              <a:t> </a:t>
            </a:r>
            <a:r>
              <a:rPr lang="en-US" altLang="nl-NL" dirty="0" err="1">
                <a:solidFill>
                  <a:schemeClr val="bg1"/>
                </a:solidFill>
              </a:rPr>
              <a:t>en</a:t>
            </a:r>
            <a:r>
              <a:rPr lang="en-US" altLang="nl-NL" dirty="0">
                <a:solidFill>
                  <a:schemeClr val="bg1"/>
                </a:solidFill>
              </a:rPr>
              <a:t> </a:t>
            </a:r>
            <a:r>
              <a:rPr lang="el-GR" altLang="nl-NL" dirty="0">
                <a:solidFill>
                  <a:schemeClr val="bg1"/>
                </a:solidFill>
              </a:rPr>
              <a:t>δ</a:t>
            </a:r>
            <a:r>
              <a:rPr lang="en-US" altLang="nl-NL" dirty="0">
                <a:solidFill>
                  <a:schemeClr val="bg1"/>
                </a:solidFill>
              </a:rPr>
              <a:t> </a:t>
            </a:r>
          </a:p>
          <a:p>
            <a:pPr marL="285750" indent="-285750">
              <a:lnSpc>
                <a:spcPct val="150000"/>
              </a:lnSpc>
              <a:buClr>
                <a:schemeClr val="accent1"/>
              </a:buClr>
              <a:buSzPct val="130000"/>
              <a:buFont typeface="Arial" panose="020B0604020202020204" pitchFamily="34" charset="0"/>
              <a:buChar char="•"/>
              <a:defRPr/>
            </a:pPr>
            <a:r>
              <a:rPr lang="en-US" altLang="nl-NL" dirty="0">
                <a:solidFill>
                  <a:schemeClr val="bg1"/>
                </a:solidFill>
              </a:rPr>
              <a:t>NMDA receptor antagonist (</a:t>
            </a:r>
            <a:r>
              <a:rPr lang="en-US" altLang="nl-NL" dirty="0" err="1">
                <a:solidFill>
                  <a:schemeClr val="bg1"/>
                </a:solidFill>
              </a:rPr>
              <a:t>neuropathische</a:t>
            </a:r>
            <a:r>
              <a:rPr lang="en-US" altLang="nl-NL" dirty="0">
                <a:solidFill>
                  <a:schemeClr val="bg1"/>
                </a:solidFill>
              </a:rPr>
              <a:t> </a:t>
            </a:r>
            <a:r>
              <a:rPr lang="en-US" altLang="nl-NL" dirty="0" err="1">
                <a:solidFill>
                  <a:schemeClr val="bg1"/>
                </a:solidFill>
              </a:rPr>
              <a:t>pijn</a:t>
            </a:r>
            <a:r>
              <a:rPr lang="en-US" altLang="nl-NL" dirty="0">
                <a:solidFill>
                  <a:schemeClr val="bg1"/>
                </a:solidFill>
              </a:rPr>
              <a:t>)</a:t>
            </a:r>
          </a:p>
          <a:p>
            <a:pPr marL="285750" indent="-285750">
              <a:lnSpc>
                <a:spcPct val="150000"/>
              </a:lnSpc>
              <a:buClr>
                <a:schemeClr val="accent1"/>
              </a:buClr>
              <a:buSzPct val="130000"/>
              <a:buFont typeface="Arial" panose="020B0604020202020204" pitchFamily="34" charset="0"/>
              <a:buChar char="•"/>
              <a:defRPr/>
            </a:pPr>
            <a:r>
              <a:rPr lang="en-US" altLang="nl-NL" dirty="0" err="1">
                <a:solidFill>
                  <a:schemeClr val="bg1"/>
                </a:solidFill>
              </a:rPr>
              <a:t>Betere</a:t>
            </a:r>
            <a:r>
              <a:rPr lang="en-US" altLang="nl-NL" dirty="0">
                <a:solidFill>
                  <a:schemeClr val="bg1"/>
                </a:solidFill>
              </a:rPr>
              <a:t> </a:t>
            </a:r>
            <a:r>
              <a:rPr lang="en-US" altLang="nl-NL" dirty="0" err="1">
                <a:solidFill>
                  <a:schemeClr val="bg1"/>
                </a:solidFill>
              </a:rPr>
              <a:t>pijnstilling</a:t>
            </a:r>
            <a:r>
              <a:rPr lang="en-US" altLang="nl-NL" dirty="0">
                <a:solidFill>
                  <a:schemeClr val="bg1"/>
                </a:solidFill>
              </a:rPr>
              <a:t> </a:t>
            </a:r>
            <a:r>
              <a:rPr lang="ja-JP" altLang="en-US">
                <a:solidFill>
                  <a:schemeClr val="bg1"/>
                </a:solidFill>
              </a:rPr>
              <a:t>“</a:t>
            </a:r>
            <a:r>
              <a:rPr lang="en-US" altLang="ja-JP" dirty="0" err="1">
                <a:solidFill>
                  <a:schemeClr val="bg1"/>
                </a:solidFill>
              </a:rPr>
              <a:t>meer</a:t>
            </a:r>
            <a:r>
              <a:rPr lang="en-US" altLang="ja-JP" dirty="0">
                <a:solidFill>
                  <a:schemeClr val="bg1"/>
                </a:solidFill>
              </a:rPr>
              <a:t> </a:t>
            </a:r>
            <a:r>
              <a:rPr lang="en-US" altLang="ja-JP" dirty="0" err="1">
                <a:solidFill>
                  <a:schemeClr val="bg1"/>
                </a:solidFill>
              </a:rPr>
              <a:t>stabiel</a:t>
            </a:r>
            <a:r>
              <a:rPr lang="ja-JP" altLang="en-US">
                <a:solidFill>
                  <a:schemeClr val="bg1"/>
                </a:solidFill>
              </a:rPr>
              <a:t>”</a:t>
            </a:r>
            <a:r>
              <a:rPr lang="en-US" altLang="ja-JP" dirty="0">
                <a:solidFill>
                  <a:schemeClr val="bg1"/>
                </a:solidFill>
              </a:rPr>
              <a:t> </a:t>
            </a:r>
          </a:p>
          <a:p>
            <a:pPr marL="285750" indent="-285750">
              <a:lnSpc>
                <a:spcPct val="150000"/>
              </a:lnSpc>
              <a:buClr>
                <a:schemeClr val="accent1"/>
              </a:buClr>
              <a:buSzPct val="130000"/>
              <a:buFont typeface="Arial" panose="020B0604020202020204" pitchFamily="34" charset="0"/>
              <a:buChar char="•"/>
              <a:defRPr/>
            </a:pPr>
            <a:r>
              <a:rPr lang="en-US" altLang="nl-NL" dirty="0">
                <a:solidFill>
                  <a:schemeClr val="bg1"/>
                </a:solidFill>
              </a:rPr>
              <a:t>Minder </a:t>
            </a:r>
            <a:r>
              <a:rPr lang="en-US" altLang="nl-NL" dirty="0" err="1">
                <a:solidFill>
                  <a:schemeClr val="bg1"/>
                </a:solidFill>
              </a:rPr>
              <a:t>ophoging</a:t>
            </a:r>
            <a:r>
              <a:rPr lang="en-US" altLang="nl-NL" dirty="0">
                <a:solidFill>
                  <a:schemeClr val="bg1"/>
                </a:solidFill>
              </a:rPr>
              <a:t> met </a:t>
            </a:r>
            <a:r>
              <a:rPr lang="en-US" altLang="nl-NL" dirty="0" err="1">
                <a:solidFill>
                  <a:schemeClr val="bg1"/>
                </a:solidFill>
              </a:rPr>
              <a:t>methadon</a:t>
            </a:r>
            <a:endParaRPr lang="en-US" altLang="nl-NL" sz="600" dirty="0">
              <a:solidFill>
                <a:schemeClr val="bg1"/>
              </a:solidFill>
            </a:endParaRPr>
          </a:p>
          <a:p>
            <a:pPr marL="171450" indent="-171450">
              <a:lnSpc>
                <a:spcPct val="150000"/>
              </a:lnSpc>
              <a:buClr>
                <a:schemeClr val="accent1"/>
              </a:buClr>
              <a:buSzPct val="130000"/>
              <a:buFont typeface="Arial" panose="020B0604020202020204" pitchFamily="34" charset="0"/>
              <a:buChar char="•"/>
              <a:defRPr/>
            </a:pPr>
            <a:endParaRPr lang="en-US" altLang="nl-NL" sz="600" dirty="0">
              <a:solidFill>
                <a:schemeClr val="bg1"/>
              </a:solidFill>
            </a:endParaRPr>
          </a:p>
        </p:txBody>
      </p:sp>
      <p:sp>
        <p:nvSpPr>
          <p:cNvPr id="2" name="Rechthoek 1">
            <a:extLst>
              <a:ext uri="{FF2B5EF4-FFF2-40B4-BE49-F238E27FC236}">
                <a16:creationId xmlns:a16="http://schemas.microsoft.com/office/drawing/2014/main" id="{64E1207A-3856-8F44-9B79-37A888E887B6}"/>
              </a:ext>
            </a:extLst>
          </p:cNvPr>
          <p:cNvSpPr/>
          <p:nvPr/>
        </p:nvSpPr>
        <p:spPr>
          <a:xfrm>
            <a:off x="875654" y="6187204"/>
            <a:ext cx="4850970" cy="338554"/>
          </a:xfrm>
          <a:prstGeom prst="rect">
            <a:avLst/>
          </a:prstGeom>
        </p:spPr>
        <p:txBody>
          <a:bodyPr wrap="square">
            <a:spAutoFit/>
          </a:bodyPr>
          <a:lstStyle/>
          <a:p>
            <a:pPr>
              <a:spcBef>
                <a:spcPct val="0"/>
              </a:spcBef>
              <a:buClrTx/>
              <a:buSzTx/>
              <a:buFont typeface="Wingdings" pitchFamily="2" charset="2"/>
              <a:buAutoNum type="arabicParenR"/>
            </a:pPr>
            <a:r>
              <a:rPr lang="en-US" altLang="nl-NL" sz="800" dirty="0">
                <a:solidFill>
                  <a:schemeClr val="bg1"/>
                </a:solidFill>
              </a:rPr>
              <a:t> E. </a:t>
            </a:r>
            <a:r>
              <a:rPr lang="en-US" altLang="nl-NL" sz="800" dirty="0" err="1">
                <a:solidFill>
                  <a:schemeClr val="bg1"/>
                </a:solidFill>
              </a:rPr>
              <a:t>Prommer</a:t>
            </a:r>
            <a:r>
              <a:rPr lang="en-US" altLang="nl-NL" sz="800" dirty="0">
                <a:solidFill>
                  <a:schemeClr val="bg1"/>
                </a:solidFill>
              </a:rPr>
              <a:t>. Methadone for cancer pain. Palliative Care: Research and Treatment 2010:4 1–10; </a:t>
            </a:r>
            <a:r>
              <a:rPr lang="en-US" altLang="nl-NL" sz="800" dirty="0" err="1">
                <a:solidFill>
                  <a:schemeClr val="bg1"/>
                </a:solidFill>
              </a:rPr>
              <a:t>Richtlijn</a:t>
            </a:r>
            <a:r>
              <a:rPr lang="en-US" altLang="nl-NL" sz="800" dirty="0">
                <a:solidFill>
                  <a:schemeClr val="bg1"/>
                </a:solidFill>
              </a:rPr>
              <a:t> </a:t>
            </a:r>
            <a:r>
              <a:rPr lang="en-US" altLang="nl-NL" sz="800" dirty="0" err="1">
                <a:solidFill>
                  <a:schemeClr val="bg1"/>
                </a:solidFill>
              </a:rPr>
              <a:t>diagnostiek</a:t>
            </a:r>
            <a:r>
              <a:rPr lang="en-US" altLang="nl-NL" sz="800" dirty="0">
                <a:solidFill>
                  <a:schemeClr val="bg1"/>
                </a:solidFill>
              </a:rPr>
              <a:t> </a:t>
            </a:r>
            <a:r>
              <a:rPr lang="en-US" altLang="nl-NL" sz="800" dirty="0" err="1">
                <a:solidFill>
                  <a:schemeClr val="bg1"/>
                </a:solidFill>
              </a:rPr>
              <a:t>en</a:t>
            </a:r>
            <a:r>
              <a:rPr lang="en-US" altLang="nl-NL" sz="800" dirty="0">
                <a:solidFill>
                  <a:schemeClr val="bg1"/>
                </a:solidFill>
              </a:rPr>
              <a:t> </a:t>
            </a:r>
            <a:r>
              <a:rPr lang="en-US" altLang="nl-NL" sz="800" dirty="0" err="1">
                <a:solidFill>
                  <a:schemeClr val="bg1"/>
                </a:solidFill>
              </a:rPr>
              <a:t>behandeling</a:t>
            </a:r>
            <a:r>
              <a:rPr lang="en-US" altLang="nl-NL" sz="800" dirty="0">
                <a:solidFill>
                  <a:schemeClr val="bg1"/>
                </a:solidFill>
              </a:rPr>
              <a:t> van </a:t>
            </a:r>
            <a:r>
              <a:rPr lang="en-US" altLang="nl-NL" sz="800" dirty="0" err="1">
                <a:solidFill>
                  <a:schemeClr val="bg1"/>
                </a:solidFill>
              </a:rPr>
              <a:t>pijn</a:t>
            </a:r>
            <a:r>
              <a:rPr lang="en-US" altLang="nl-NL" sz="800" dirty="0">
                <a:solidFill>
                  <a:schemeClr val="bg1"/>
                </a:solidFill>
              </a:rPr>
              <a:t> </a:t>
            </a:r>
            <a:r>
              <a:rPr lang="en-US" altLang="nl-NL" sz="800" dirty="0" err="1">
                <a:solidFill>
                  <a:schemeClr val="bg1"/>
                </a:solidFill>
              </a:rPr>
              <a:t>bij</a:t>
            </a:r>
            <a:r>
              <a:rPr lang="en-US" altLang="nl-NL" sz="800" dirty="0">
                <a:solidFill>
                  <a:schemeClr val="bg1"/>
                </a:solidFill>
              </a:rPr>
              <a:t> </a:t>
            </a:r>
            <a:r>
              <a:rPr lang="en-US" altLang="nl-NL" sz="800" dirty="0" err="1">
                <a:solidFill>
                  <a:schemeClr val="bg1"/>
                </a:solidFill>
              </a:rPr>
              <a:t>patiënten</a:t>
            </a:r>
            <a:r>
              <a:rPr lang="en-US" altLang="nl-NL" sz="800" dirty="0">
                <a:solidFill>
                  <a:schemeClr val="bg1"/>
                </a:solidFill>
              </a:rPr>
              <a:t> met </a:t>
            </a:r>
            <a:r>
              <a:rPr lang="en-US" altLang="nl-NL" sz="800" dirty="0" err="1">
                <a:solidFill>
                  <a:schemeClr val="bg1"/>
                </a:solidFill>
              </a:rPr>
              <a:t>kanker</a:t>
            </a:r>
            <a:r>
              <a:rPr lang="en-US" altLang="nl-NL" sz="800" dirty="0">
                <a:solidFill>
                  <a:schemeClr val="bg1"/>
                </a:solidFill>
              </a:rPr>
              <a:t>, 2016</a:t>
            </a:r>
          </a:p>
        </p:txBody>
      </p:sp>
    </p:spTree>
    <p:extLst>
      <p:ext uri="{BB962C8B-B14F-4D97-AF65-F5344CB8AC3E}">
        <p14:creationId xmlns:p14="http://schemas.microsoft.com/office/powerpoint/2010/main" val="200305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376557E-A9C1-464F-904A-25E49FDFF77F}"/>
              </a:ext>
            </a:extLst>
          </p:cNvPr>
          <p:cNvSpPr>
            <a:spLocks noGrp="1"/>
          </p:cNvSpPr>
          <p:nvPr>
            <p:ph type="subTitle" idx="1"/>
          </p:nvPr>
        </p:nvSpPr>
        <p:spPr>
          <a:xfrm>
            <a:off x="814080" y="0"/>
            <a:ext cx="6586640" cy="968020"/>
          </a:xfrm>
        </p:spPr>
        <p:txBody>
          <a:bodyPr anchor="ctr">
            <a:normAutofit/>
          </a:bodyPr>
          <a:lstStyle/>
          <a:p>
            <a:r>
              <a:rPr lang="en-US" dirty="0" err="1">
                <a:cs typeface="Calibri"/>
              </a:rPr>
              <a:t>Methadon</a:t>
            </a:r>
            <a:endParaRPr lang="en-GB" altLang="nl-NL" dirty="0">
              <a:cs typeface="Arial" panose="020B0604020202020204" pitchFamily="34" charset="0"/>
            </a:endParaRPr>
          </a:p>
        </p:txBody>
      </p:sp>
      <p:sp>
        <p:nvSpPr>
          <p:cNvPr id="4" name="Rechthoek 3">
            <a:extLst>
              <a:ext uri="{FF2B5EF4-FFF2-40B4-BE49-F238E27FC236}">
                <a16:creationId xmlns:a16="http://schemas.microsoft.com/office/drawing/2014/main" id="{A39C4599-38DD-9849-88A6-F19F3E545765}"/>
              </a:ext>
            </a:extLst>
          </p:cNvPr>
          <p:cNvSpPr/>
          <p:nvPr/>
        </p:nvSpPr>
        <p:spPr>
          <a:xfrm>
            <a:off x="935038" y="1808163"/>
            <a:ext cx="3636962" cy="3087961"/>
          </a:xfrm>
          <a:prstGeom prst="rect">
            <a:avLst/>
          </a:prstGeom>
        </p:spPr>
        <p:txBody>
          <a:bodyPr wrap="square" lIns="0" tIns="0" rIns="0" bIns="0">
            <a:spAutoFit/>
          </a:bodyPr>
          <a:lstStyle/>
          <a:p>
            <a:pPr>
              <a:defRPr/>
            </a:pPr>
            <a:r>
              <a:rPr lang="en-US" b="1" dirty="0" err="1">
                <a:cs typeface="Calibri"/>
              </a:rPr>
              <a:t>Voordelen</a:t>
            </a:r>
            <a:endParaRPr lang="en-US" b="1" dirty="0">
              <a:cs typeface="Calibri"/>
            </a:endParaRPr>
          </a:p>
          <a:p>
            <a:pPr>
              <a:defRPr/>
            </a:pPr>
            <a:endParaRPr lang="en-US" b="1" dirty="0">
              <a:cs typeface="Calibri"/>
            </a:endParaRPr>
          </a:p>
          <a:p>
            <a:pPr marL="285750" indent="-285750">
              <a:lnSpc>
                <a:spcPct val="150000"/>
              </a:lnSpc>
              <a:buClr>
                <a:schemeClr val="accent1"/>
              </a:buClr>
              <a:buSzPct val="130000"/>
              <a:buFont typeface="Arial" panose="020B0604020202020204" pitchFamily="34" charset="0"/>
              <a:buChar char="•"/>
              <a:defRPr/>
            </a:pPr>
            <a:r>
              <a:rPr lang="en-US" dirty="0" err="1">
                <a:solidFill>
                  <a:schemeClr val="bg1"/>
                </a:solidFill>
                <a:cs typeface="Calibri"/>
              </a:rPr>
              <a:t>Tolerantie</a:t>
            </a:r>
            <a:r>
              <a:rPr lang="en-US" dirty="0">
                <a:solidFill>
                  <a:schemeClr val="bg1"/>
                </a:solidFill>
                <a:cs typeface="Calibri"/>
              </a:rPr>
              <a:t> </a:t>
            </a:r>
            <a:r>
              <a:rPr lang="en-US" dirty="0" err="1">
                <a:solidFill>
                  <a:schemeClr val="bg1"/>
                </a:solidFill>
                <a:cs typeface="Calibri"/>
              </a:rPr>
              <a:t>gaat</a:t>
            </a:r>
            <a:r>
              <a:rPr lang="en-US" dirty="0">
                <a:solidFill>
                  <a:schemeClr val="bg1"/>
                </a:solidFill>
                <a:cs typeface="Calibri"/>
              </a:rPr>
              <a:t> </a:t>
            </a:r>
            <a:r>
              <a:rPr lang="en-US" dirty="0" err="1">
                <a:solidFill>
                  <a:schemeClr val="bg1"/>
                </a:solidFill>
                <a:cs typeface="Calibri"/>
              </a:rPr>
              <a:t>langzaam</a:t>
            </a:r>
            <a:endParaRPr lang="en-US" dirty="0">
              <a:solidFill>
                <a:schemeClr val="bg1"/>
              </a:solidFill>
              <a:cs typeface="Calibri"/>
            </a:endParaRPr>
          </a:p>
          <a:p>
            <a:pPr marL="285750" indent="-285750">
              <a:lnSpc>
                <a:spcPct val="150000"/>
              </a:lnSpc>
              <a:buClr>
                <a:schemeClr val="accent1"/>
              </a:buClr>
              <a:buSzPct val="130000"/>
              <a:buFont typeface="Arial" panose="020B0604020202020204" pitchFamily="34" charset="0"/>
              <a:buChar char="•"/>
              <a:defRPr/>
            </a:pPr>
            <a:r>
              <a:rPr lang="en-US" dirty="0" err="1">
                <a:solidFill>
                  <a:schemeClr val="bg1"/>
                </a:solidFill>
                <a:cs typeface="Calibri"/>
              </a:rPr>
              <a:t>Geen</a:t>
            </a:r>
            <a:r>
              <a:rPr lang="en-US" dirty="0">
                <a:solidFill>
                  <a:schemeClr val="bg1"/>
                </a:solidFill>
                <a:cs typeface="Calibri"/>
              </a:rPr>
              <a:t> </a:t>
            </a:r>
            <a:r>
              <a:rPr lang="en-US" dirty="0" err="1">
                <a:solidFill>
                  <a:schemeClr val="bg1"/>
                </a:solidFill>
                <a:cs typeface="Calibri"/>
              </a:rPr>
              <a:t>actieve</a:t>
            </a:r>
            <a:r>
              <a:rPr lang="en-US" dirty="0">
                <a:solidFill>
                  <a:schemeClr val="bg1"/>
                </a:solidFill>
                <a:cs typeface="Calibri"/>
              </a:rPr>
              <a:t> </a:t>
            </a:r>
            <a:r>
              <a:rPr lang="en-US" dirty="0" err="1">
                <a:solidFill>
                  <a:schemeClr val="bg1"/>
                </a:solidFill>
                <a:cs typeface="Calibri"/>
              </a:rPr>
              <a:t>metabolieten</a:t>
            </a:r>
            <a:endParaRPr lang="en-US" dirty="0">
              <a:solidFill>
                <a:schemeClr val="bg1"/>
              </a:solidFill>
              <a:cs typeface="Calibri"/>
            </a:endParaRPr>
          </a:p>
          <a:p>
            <a:pPr marL="285750" indent="-285750">
              <a:lnSpc>
                <a:spcPct val="150000"/>
              </a:lnSpc>
              <a:buClr>
                <a:schemeClr val="accent1"/>
              </a:buClr>
              <a:buSzPct val="130000"/>
              <a:buFont typeface="Arial" panose="020B0604020202020204" pitchFamily="34" charset="0"/>
              <a:buChar char="•"/>
              <a:defRPr/>
            </a:pPr>
            <a:r>
              <a:rPr lang="en-US" dirty="0">
                <a:solidFill>
                  <a:schemeClr val="bg1"/>
                </a:solidFill>
                <a:cs typeface="Calibri"/>
              </a:rPr>
              <a:t>Hoge </a:t>
            </a:r>
            <a:r>
              <a:rPr lang="en-US" dirty="0" err="1">
                <a:solidFill>
                  <a:schemeClr val="bg1"/>
                </a:solidFill>
                <a:cs typeface="Calibri"/>
              </a:rPr>
              <a:t>lipofiliteit</a:t>
            </a:r>
            <a:endParaRPr lang="en-US" dirty="0">
              <a:solidFill>
                <a:schemeClr val="bg1"/>
              </a:solidFill>
              <a:cs typeface="Calibri"/>
            </a:endParaRPr>
          </a:p>
          <a:p>
            <a:pPr marL="285750" indent="-285750">
              <a:lnSpc>
                <a:spcPct val="150000"/>
              </a:lnSpc>
              <a:buClr>
                <a:schemeClr val="accent1"/>
              </a:buClr>
              <a:buSzPct val="130000"/>
              <a:buFont typeface="Arial" panose="020B0604020202020204" pitchFamily="34" charset="0"/>
              <a:buChar char="•"/>
              <a:defRPr/>
            </a:pPr>
            <a:r>
              <a:rPr lang="en-US" dirty="0">
                <a:solidFill>
                  <a:schemeClr val="bg1"/>
                </a:solidFill>
                <a:cs typeface="Calibri"/>
              </a:rPr>
              <a:t>Hoge </a:t>
            </a:r>
            <a:r>
              <a:rPr lang="en-US" dirty="0" err="1">
                <a:solidFill>
                  <a:schemeClr val="bg1"/>
                </a:solidFill>
                <a:cs typeface="Calibri"/>
              </a:rPr>
              <a:t>biologische</a:t>
            </a:r>
            <a:r>
              <a:rPr lang="en-US" dirty="0">
                <a:solidFill>
                  <a:schemeClr val="bg1"/>
                </a:solidFill>
                <a:cs typeface="Calibri"/>
              </a:rPr>
              <a:t> </a:t>
            </a:r>
            <a:r>
              <a:rPr lang="en-US" dirty="0" err="1">
                <a:solidFill>
                  <a:schemeClr val="bg1"/>
                </a:solidFill>
                <a:cs typeface="Calibri"/>
              </a:rPr>
              <a:t>beschikbaarheid</a:t>
            </a:r>
            <a:endParaRPr lang="en-US" dirty="0">
              <a:solidFill>
                <a:schemeClr val="bg1"/>
              </a:solidFill>
              <a:cs typeface="Calibri"/>
            </a:endParaRPr>
          </a:p>
          <a:p>
            <a:pPr marL="285750" indent="-285750">
              <a:lnSpc>
                <a:spcPct val="150000"/>
              </a:lnSpc>
              <a:buClr>
                <a:schemeClr val="accent1"/>
              </a:buClr>
              <a:buSzPct val="130000"/>
              <a:buFont typeface="Arial" panose="020B0604020202020204" pitchFamily="34" charset="0"/>
              <a:buChar char="•"/>
              <a:defRPr/>
            </a:pPr>
            <a:r>
              <a:rPr lang="en-US" dirty="0" err="1">
                <a:solidFill>
                  <a:schemeClr val="bg1"/>
                </a:solidFill>
                <a:cs typeface="Calibri"/>
              </a:rPr>
              <a:t>Veilig</a:t>
            </a:r>
            <a:r>
              <a:rPr lang="en-US" dirty="0">
                <a:solidFill>
                  <a:schemeClr val="bg1"/>
                </a:solidFill>
                <a:cs typeface="Calibri"/>
              </a:rPr>
              <a:t> </a:t>
            </a:r>
            <a:r>
              <a:rPr lang="en-US" dirty="0" err="1">
                <a:solidFill>
                  <a:schemeClr val="bg1"/>
                </a:solidFill>
                <a:cs typeface="Calibri"/>
              </a:rPr>
              <a:t>bij</a:t>
            </a:r>
            <a:r>
              <a:rPr lang="en-US" dirty="0">
                <a:solidFill>
                  <a:schemeClr val="bg1"/>
                </a:solidFill>
                <a:cs typeface="Calibri"/>
              </a:rPr>
              <a:t> </a:t>
            </a:r>
            <a:r>
              <a:rPr lang="en-US" dirty="0" err="1">
                <a:solidFill>
                  <a:schemeClr val="bg1"/>
                </a:solidFill>
                <a:cs typeface="Calibri"/>
              </a:rPr>
              <a:t>orgaanfalen</a:t>
            </a:r>
            <a:endParaRPr lang="en-US" dirty="0">
              <a:solidFill>
                <a:schemeClr val="bg1"/>
              </a:solidFill>
              <a:cs typeface="Calibri"/>
            </a:endParaRPr>
          </a:p>
        </p:txBody>
      </p:sp>
      <p:sp>
        <p:nvSpPr>
          <p:cNvPr id="2" name="Rechthoek 1">
            <a:extLst>
              <a:ext uri="{FF2B5EF4-FFF2-40B4-BE49-F238E27FC236}">
                <a16:creationId xmlns:a16="http://schemas.microsoft.com/office/drawing/2014/main" id="{64E1207A-3856-8F44-9B79-37A888E887B6}"/>
              </a:ext>
            </a:extLst>
          </p:cNvPr>
          <p:cNvSpPr/>
          <p:nvPr/>
        </p:nvSpPr>
        <p:spPr>
          <a:xfrm>
            <a:off x="875654" y="6187204"/>
            <a:ext cx="4850970" cy="338554"/>
          </a:xfrm>
          <a:prstGeom prst="rect">
            <a:avLst/>
          </a:prstGeom>
        </p:spPr>
        <p:txBody>
          <a:bodyPr wrap="square">
            <a:spAutoFit/>
          </a:bodyPr>
          <a:lstStyle/>
          <a:p>
            <a:pPr>
              <a:spcBef>
                <a:spcPct val="0"/>
              </a:spcBef>
              <a:buClrTx/>
              <a:buSzTx/>
              <a:buFont typeface="Wingdings" pitchFamily="2" charset="2"/>
              <a:buAutoNum type="arabicParenR"/>
            </a:pPr>
            <a:r>
              <a:rPr lang="en-US" altLang="nl-NL" sz="800" dirty="0">
                <a:solidFill>
                  <a:schemeClr val="bg1"/>
                </a:solidFill>
              </a:rPr>
              <a:t> E. </a:t>
            </a:r>
            <a:r>
              <a:rPr lang="en-US" altLang="nl-NL" sz="800" dirty="0" err="1">
                <a:solidFill>
                  <a:schemeClr val="bg1"/>
                </a:solidFill>
              </a:rPr>
              <a:t>Prommer</a:t>
            </a:r>
            <a:r>
              <a:rPr lang="en-US" altLang="nl-NL" sz="800" dirty="0">
                <a:solidFill>
                  <a:schemeClr val="bg1"/>
                </a:solidFill>
              </a:rPr>
              <a:t>. Methadone for cancer pain. Palliative Care: Research and Treatment 2010:4 1–10; </a:t>
            </a:r>
            <a:r>
              <a:rPr lang="en-US" altLang="nl-NL" sz="800" dirty="0" err="1">
                <a:solidFill>
                  <a:schemeClr val="bg1"/>
                </a:solidFill>
              </a:rPr>
              <a:t>Richtlijn</a:t>
            </a:r>
            <a:r>
              <a:rPr lang="en-US" altLang="nl-NL" sz="800" dirty="0">
                <a:solidFill>
                  <a:schemeClr val="bg1"/>
                </a:solidFill>
              </a:rPr>
              <a:t> </a:t>
            </a:r>
            <a:r>
              <a:rPr lang="en-US" altLang="nl-NL" sz="800" dirty="0" err="1">
                <a:solidFill>
                  <a:schemeClr val="bg1"/>
                </a:solidFill>
              </a:rPr>
              <a:t>diagnostiek</a:t>
            </a:r>
            <a:r>
              <a:rPr lang="en-US" altLang="nl-NL" sz="800" dirty="0">
                <a:solidFill>
                  <a:schemeClr val="bg1"/>
                </a:solidFill>
              </a:rPr>
              <a:t> </a:t>
            </a:r>
            <a:r>
              <a:rPr lang="en-US" altLang="nl-NL" sz="800" dirty="0" err="1">
                <a:solidFill>
                  <a:schemeClr val="bg1"/>
                </a:solidFill>
              </a:rPr>
              <a:t>en</a:t>
            </a:r>
            <a:r>
              <a:rPr lang="en-US" altLang="nl-NL" sz="800" dirty="0">
                <a:solidFill>
                  <a:schemeClr val="bg1"/>
                </a:solidFill>
              </a:rPr>
              <a:t> </a:t>
            </a:r>
            <a:r>
              <a:rPr lang="en-US" altLang="nl-NL" sz="800" dirty="0" err="1">
                <a:solidFill>
                  <a:schemeClr val="bg1"/>
                </a:solidFill>
              </a:rPr>
              <a:t>behandeling</a:t>
            </a:r>
            <a:r>
              <a:rPr lang="en-US" altLang="nl-NL" sz="800" dirty="0">
                <a:solidFill>
                  <a:schemeClr val="bg1"/>
                </a:solidFill>
              </a:rPr>
              <a:t> van </a:t>
            </a:r>
            <a:r>
              <a:rPr lang="en-US" altLang="nl-NL" sz="800" dirty="0" err="1">
                <a:solidFill>
                  <a:schemeClr val="bg1"/>
                </a:solidFill>
              </a:rPr>
              <a:t>pijn</a:t>
            </a:r>
            <a:r>
              <a:rPr lang="en-US" altLang="nl-NL" sz="800" dirty="0">
                <a:solidFill>
                  <a:schemeClr val="bg1"/>
                </a:solidFill>
              </a:rPr>
              <a:t> </a:t>
            </a:r>
            <a:r>
              <a:rPr lang="en-US" altLang="nl-NL" sz="800" dirty="0" err="1">
                <a:solidFill>
                  <a:schemeClr val="bg1"/>
                </a:solidFill>
              </a:rPr>
              <a:t>bij</a:t>
            </a:r>
            <a:r>
              <a:rPr lang="en-US" altLang="nl-NL" sz="800" dirty="0">
                <a:solidFill>
                  <a:schemeClr val="bg1"/>
                </a:solidFill>
              </a:rPr>
              <a:t> </a:t>
            </a:r>
            <a:r>
              <a:rPr lang="en-US" altLang="nl-NL" sz="800" dirty="0" err="1">
                <a:solidFill>
                  <a:schemeClr val="bg1"/>
                </a:solidFill>
              </a:rPr>
              <a:t>patiënten</a:t>
            </a:r>
            <a:r>
              <a:rPr lang="en-US" altLang="nl-NL" sz="800" dirty="0">
                <a:solidFill>
                  <a:schemeClr val="bg1"/>
                </a:solidFill>
              </a:rPr>
              <a:t> met </a:t>
            </a:r>
            <a:r>
              <a:rPr lang="en-US" altLang="nl-NL" sz="800" dirty="0" err="1">
                <a:solidFill>
                  <a:schemeClr val="bg1"/>
                </a:solidFill>
              </a:rPr>
              <a:t>kanker</a:t>
            </a:r>
            <a:r>
              <a:rPr lang="en-US" altLang="nl-NL" sz="800" dirty="0">
                <a:solidFill>
                  <a:schemeClr val="bg1"/>
                </a:solidFill>
              </a:rPr>
              <a:t>, 2016</a:t>
            </a:r>
          </a:p>
        </p:txBody>
      </p:sp>
      <p:sp>
        <p:nvSpPr>
          <p:cNvPr id="5" name="Rechthoek 4">
            <a:extLst>
              <a:ext uri="{FF2B5EF4-FFF2-40B4-BE49-F238E27FC236}">
                <a16:creationId xmlns:a16="http://schemas.microsoft.com/office/drawing/2014/main" id="{1B7E6708-2850-C74B-836C-387A5199739C}"/>
              </a:ext>
            </a:extLst>
          </p:cNvPr>
          <p:cNvSpPr/>
          <p:nvPr/>
        </p:nvSpPr>
        <p:spPr>
          <a:xfrm>
            <a:off x="4363970" y="1808163"/>
            <a:ext cx="3636962" cy="3118739"/>
          </a:xfrm>
          <a:prstGeom prst="rect">
            <a:avLst/>
          </a:prstGeom>
        </p:spPr>
        <p:txBody>
          <a:bodyPr wrap="square" lIns="0" tIns="0" rIns="0" bIns="0">
            <a:spAutoFit/>
          </a:bodyPr>
          <a:lstStyle/>
          <a:p>
            <a:pPr>
              <a:defRPr/>
            </a:pPr>
            <a:r>
              <a:rPr lang="en-US" b="1" dirty="0" err="1">
                <a:cs typeface="Calibri"/>
              </a:rPr>
              <a:t>Nadelen</a:t>
            </a:r>
            <a:endParaRPr lang="en-US" b="1" dirty="0">
              <a:cs typeface="Calibri"/>
            </a:endParaRPr>
          </a:p>
          <a:p>
            <a:pPr>
              <a:defRPr/>
            </a:pPr>
            <a:endParaRPr lang="en-US" altLang="nl-NL" sz="2000" b="1" dirty="0">
              <a:cs typeface="Calibri"/>
            </a:endParaRPr>
          </a:p>
          <a:p>
            <a:pPr marL="285750" indent="-285750">
              <a:lnSpc>
                <a:spcPct val="150000"/>
              </a:lnSpc>
              <a:buClr>
                <a:schemeClr val="accent1"/>
              </a:buClr>
              <a:buSzPct val="130000"/>
              <a:buFont typeface="Arial" panose="020B0604020202020204" pitchFamily="34" charset="0"/>
              <a:buChar char="•"/>
              <a:defRPr/>
            </a:pPr>
            <a:r>
              <a:rPr lang="en-US" altLang="nl-NL" dirty="0" err="1">
                <a:solidFill>
                  <a:schemeClr val="bg1"/>
                </a:solidFill>
              </a:rPr>
              <a:t>Langdurige</a:t>
            </a:r>
            <a:r>
              <a:rPr lang="en-US" altLang="nl-NL" dirty="0">
                <a:solidFill>
                  <a:schemeClr val="bg1"/>
                </a:solidFill>
              </a:rPr>
              <a:t> </a:t>
            </a:r>
            <a:r>
              <a:rPr lang="en-US" altLang="nl-NL" dirty="0" err="1">
                <a:solidFill>
                  <a:schemeClr val="bg1"/>
                </a:solidFill>
              </a:rPr>
              <a:t>en</a:t>
            </a:r>
            <a:r>
              <a:rPr lang="en-US" altLang="nl-NL" dirty="0">
                <a:solidFill>
                  <a:schemeClr val="bg1"/>
                </a:solidFill>
              </a:rPr>
              <a:t> </a:t>
            </a:r>
            <a:r>
              <a:rPr lang="en-US" altLang="nl-NL" dirty="0" err="1">
                <a:solidFill>
                  <a:schemeClr val="bg1"/>
                </a:solidFill>
              </a:rPr>
              <a:t>variabele</a:t>
            </a:r>
            <a:r>
              <a:rPr lang="en-US" altLang="nl-NL" dirty="0">
                <a:solidFill>
                  <a:schemeClr val="bg1"/>
                </a:solidFill>
              </a:rPr>
              <a:t> </a:t>
            </a:r>
            <a:r>
              <a:rPr lang="en-US" altLang="nl-NL" dirty="0" err="1">
                <a:solidFill>
                  <a:schemeClr val="bg1"/>
                </a:solidFill>
              </a:rPr>
              <a:t>halfwaardetijd</a:t>
            </a:r>
            <a:endParaRPr lang="en-US" altLang="nl-NL" dirty="0">
              <a:solidFill>
                <a:schemeClr val="bg1"/>
              </a:solidFill>
            </a:endParaRPr>
          </a:p>
          <a:p>
            <a:pPr marL="285750" indent="-285750">
              <a:lnSpc>
                <a:spcPct val="150000"/>
              </a:lnSpc>
              <a:buClr>
                <a:schemeClr val="accent1"/>
              </a:buClr>
              <a:buSzPct val="130000"/>
              <a:buFont typeface="Arial" panose="020B0604020202020204" pitchFamily="34" charset="0"/>
              <a:buChar char="•"/>
              <a:defRPr/>
            </a:pPr>
            <a:r>
              <a:rPr lang="en-US" altLang="nl-NL" dirty="0" err="1">
                <a:solidFill>
                  <a:schemeClr val="bg1"/>
                </a:solidFill>
              </a:rPr>
              <a:t>Stigmatisering</a:t>
            </a:r>
            <a:endParaRPr lang="en-US" altLang="nl-NL" dirty="0">
              <a:solidFill>
                <a:schemeClr val="bg1"/>
              </a:solidFill>
            </a:endParaRPr>
          </a:p>
          <a:p>
            <a:pPr marL="285750" indent="-285750">
              <a:lnSpc>
                <a:spcPct val="150000"/>
              </a:lnSpc>
              <a:buClr>
                <a:schemeClr val="accent1"/>
              </a:buClr>
              <a:buSzPct val="130000"/>
              <a:buFont typeface="Arial" panose="020B0604020202020204" pitchFamily="34" charset="0"/>
              <a:buChar char="•"/>
              <a:defRPr/>
            </a:pPr>
            <a:r>
              <a:rPr lang="en-US" altLang="nl-NL" dirty="0" err="1">
                <a:solidFill>
                  <a:schemeClr val="bg1"/>
                </a:solidFill>
              </a:rPr>
              <a:t>Variatie</a:t>
            </a:r>
            <a:r>
              <a:rPr lang="en-US" altLang="nl-NL" dirty="0">
                <a:solidFill>
                  <a:schemeClr val="bg1"/>
                </a:solidFill>
              </a:rPr>
              <a:t> in </a:t>
            </a:r>
            <a:r>
              <a:rPr lang="en-US" altLang="nl-NL" dirty="0" err="1">
                <a:solidFill>
                  <a:schemeClr val="bg1"/>
                </a:solidFill>
              </a:rPr>
              <a:t>farmacokinetiek</a:t>
            </a:r>
            <a:endParaRPr lang="en-US" altLang="nl-NL" dirty="0">
              <a:solidFill>
                <a:schemeClr val="bg1"/>
              </a:solidFill>
            </a:endParaRPr>
          </a:p>
          <a:p>
            <a:pPr marL="285750" indent="-285750">
              <a:lnSpc>
                <a:spcPct val="150000"/>
              </a:lnSpc>
              <a:buClr>
                <a:schemeClr val="accent1"/>
              </a:buClr>
              <a:buSzPct val="130000"/>
              <a:buFont typeface="Arial" panose="020B0604020202020204" pitchFamily="34" charset="0"/>
              <a:buChar char="•"/>
              <a:defRPr/>
            </a:pPr>
            <a:r>
              <a:rPr lang="en-US" altLang="nl-NL" dirty="0">
                <a:solidFill>
                  <a:schemeClr val="bg1"/>
                </a:solidFill>
              </a:rPr>
              <a:t>QTc-</a:t>
            </a:r>
            <a:r>
              <a:rPr lang="en-US" altLang="nl-NL" dirty="0" err="1">
                <a:solidFill>
                  <a:schemeClr val="bg1"/>
                </a:solidFill>
              </a:rPr>
              <a:t>verlenging</a:t>
            </a:r>
            <a:r>
              <a:rPr lang="en-US" altLang="nl-NL" dirty="0">
                <a:solidFill>
                  <a:schemeClr val="bg1"/>
                </a:solidFill>
              </a:rPr>
              <a:t> bij </a:t>
            </a:r>
            <a:r>
              <a:rPr lang="en-US" altLang="nl-NL" dirty="0" err="1">
                <a:solidFill>
                  <a:schemeClr val="bg1"/>
                </a:solidFill>
              </a:rPr>
              <a:t>hoge</a:t>
            </a:r>
            <a:r>
              <a:rPr lang="en-US" altLang="nl-NL" dirty="0">
                <a:solidFill>
                  <a:schemeClr val="bg1"/>
                </a:solidFill>
              </a:rPr>
              <a:t> doses </a:t>
            </a:r>
            <a:br>
              <a:rPr lang="en-US" altLang="nl-NL" dirty="0">
                <a:solidFill>
                  <a:schemeClr val="bg1"/>
                </a:solidFill>
              </a:rPr>
            </a:br>
            <a:r>
              <a:rPr lang="en-US" altLang="nl-NL" dirty="0">
                <a:solidFill>
                  <a:schemeClr val="bg1"/>
                </a:solidFill>
              </a:rPr>
              <a:t>(≥ 300 mg) </a:t>
            </a:r>
          </a:p>
        </p:txBody>
      </p:sp>
    </p:spTree>
    <p:extLst>
      <p:ext uri="{BB962C8B-B14F-4D97-AF65-F5344CB8AC3E}">
        <p14:creationId xmlns:p14="http://schemas.microsoft.com/office/powerpoint/2010/main" val="37512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376557E-A9C1-464F-904A-25E49FDFF77F}"/>
              </a:ext>
            </a:extLst>
          </p:cNvPr>
          <p:cNvSpPr>
            <a:spLocks noGrp="1"/>
          </p:cNvSpPr>
          <p:nvPr>
            <p:ph type="subTitle" idx="1"/>
          </p:nvPr>
        </p:nvSpPr>
        <p:spPr>
          <a:xfrm>
            <a:off x="814080" y="0"/>
            <a:ext cx="6586640" cy="968020"/>
          </a:xfrm>
        </p:spPr>
        <p:txBody>
          <a:bodyPr anchor="ctr">
            <a:normAutofit/>
          </a:bodyPr>
          <a:lstStyle/>
          <a:p>
            <a:r>
              <a:rPr lang="en-US" dirty="0" err="1">
                <a:cs typeface="Calibri"/>
              </a:rPr>
              <a:t>Indicaties</a:t>
            </a:r>
            <a:r>
              <a:rPr lang="en-US" dirty="0">
                <a:cs typeface="Calibri"/>
              </a:rPr>
              <a:t> </a:t>
            </a:r>
            <a:r>
              <a:rPr lang="en-US" dirty="0" err="1">
                <a:cs typeface="Calibri"/>
              </a:rPr>
              <a:t>voor</a:t>
            </a:r>
            <a:r>
              <a:rPr lang="en-US" dirty="0">
                <a:cs typeface="Calibri"/>
              </a:rPr>
              <a:t> </a:t>
            </a:r>
            <a:r>
              <a:rPr lang="en-US" dirty="0" err="1">
                <a:cs typeface="Calibri"/>
              </a:rPr>
              <a:t>methadon</a:t>
            </a:r>
            <a:endParaRPr lang="en-GB" altLang="nl-NL" dirty="0">
              <a:cs typeface="Arial" panose="020B0604020202020204" pitchFamily="34" charset="0"/>
            </a:endParaRPr>
          </a:p>
        </p:txBody>
      </p:sp>
      <p:sp>
        <p:nvSpPr>
          <p:cNvPr id="2" name="Rechthoek 1">
            <a:extLst>
              <a:ext uri="{FF2B5EF4-FFF2-40B4-BE49-F238E27FC236}">
                <a16:creationId xmlns:a16="http://schemas.microsoft.com/office/drawing/2014/main" id="{64E1207A-3856-8F44-9B79-37A888E887B6}"/>
              </a:ext>
            </a:extLst>
          </p:cNvPr>
          <p:cNvSpPr/>
          <p:nvPr/>
        </p:nvSpPr>
        <p:spPr>
          <a:xfrm>
            <a:off x="862468" y="6295800"/>
            <a:ext cx="4850970" cy="215444"/>
          </a:xfrm>
          <a:prstGeom prst="rect">
            <a:avLst/>
          </a:prstGeom>
        </p:spPr>
        <p:txBody>
          <a:bodyPr wrap="square">
            <a:spAutoFit/>
          </a:bodyPr>
          <a:lstStyle/>
          <a:p>
            <a:pPr>
              <a:spcBef>
                <a:spcPct val="50000"/>
              </a:spcBef>
              <a:defRPr/>
            </a:pPr>
            <a:r>
              <a:rPr lang="en-US" sz="800" dirty="0" err="1">
                <a:solidFill>
                  <a:schemeClr val="bg1"/>
                </a:solidFill>
                <a:latin typeface="Arial" panose="020B0604020202020204" pitchFamily="34" charset="0"/>
                <a:ea typeface="ＭＳ Ｐゴシック" charset="0"/>
                <a:cs typeface="Arial" panose="020B0604020202020204" pitchFamily="34" charset="0"/>
              </a:rPr>
              <a:t>Ripamonte</a:t>
            </a:r>
            <a:r>
              <a:rPr lang="en-US" sz="800" dirty="0">
                <a:solidFill>
                  <a:schemeClr val="bg1"/>
                </a:solidFill>
                <a:latin typeface="Arial" panose="020B0604020202020204" pitchFamily="34" charset="0"/>
                <a:ea typeface="ＭＳ Ｐゴシック" charset="0"/>
                <a:cs typeface="Arial" panose="020B0604020202020204" pitchFamily="34" charset="0"/>
              </a:rPr>
              <a:t> C. et al. Pain 1997;70(2-3):109-15.</a:t>
            </a:r>
          </a:p>
        </p:txBody>
      </p:sp>
      <p:sp>
        <p:nvSpPr>
          <p:cNvPr id="5" name="Rechthoek 4">
            <a:extLst>
              <a:ext uri="{FF2B5EF4-FFF2-40B4-BE49-F238E27FC236}">
                <a16:creationId xmlns:a16="http://schemas.microsoft.com/office/drawing/2014/main" id="{1D440DDF-20F5-7C45-BAF8-901A32584A38}"/>
              </a:ext>
            </a:extLst>
          </p:cNvPr>
          <p:cNvSpPr/>
          <p:nvPr/>
        </p:nvSpPr>
        <p:spPr>
          <a:xfrm>
            <a:off x="935038" y="1816184"/>
            <a:ext cx="6852860" cy="1195135"/>
          </a:xfrm>
          <a:prstGeom prst="rect">
            <a:avLst/>
          </a:prstGeom>
        </p:spPr>
        <p:txBody>
          <a:bodyPr wrap="square" lIns="0" tIns="0" rIns="0" bIns="0">
            <a:spAutoFit/>
          </a:bodyPr>
          <a:lstStyle/>
          <a:p>
            <a:pPr marL="285750" indent="-285750">
              <a:lnSpc>
                <a:spcPct val="150000"/>
              </a:lnSpc>
              <a:buClr>
                <a:schemeClr val="accent1"/>
              </a:buClr>
              <a:buSzPct val="130000"/>
              <a:buFont typeface="Arial" panose="020B0604020202020204" pitchFamily="34" charset="0"/>
              <a:buChar char="•"/>
            </a:pPr>
            <a:r>
              <a:rPr lang="nl-NL" dirty="0">
                <a:solidFill>
                  <a:schemeClr val="bg1"/>
                </a:solidFill>
              </a:rPr>
              <a:t>Refractaire pijn</a:t>
            </a:r>
          </a:p>
          <a:p>
            <a:pPr marL="285750" indent="-285750">
              <a:lnSpc>
                <a:spcPct val="150000"/>
              </a:lnSpc>
              <a:buClr>
                <a:schemeClr val="accent1"/>
              </a:buClr>
              <a:buSzPct val="130000"/>
              <a:buFont typeface="Arial" panose="020B0604020202020204" pitchFamily="34" charset="0"/>
              <a:buChar char="•"/>
            </a:pPr>
            <a:r>
              <a:rPr lang="nl-NL" dirty="0">
                <a:solidFill>
                  <a:schemeClr val="bg1"/>
                </a:solidFill>
              </a:rPr>
              <a:t>Patiënten met hoge dosis opioïden</a:t>
            </a:r>
          </a:p>
          <a:p>
            <a:pPr marL="285750" indent="-285750">
              <a:lnSpc>
                <a:spcPct val="150000"/>
              </a:lnSpc>
              <a:buClr>
                <a:schemeClr val="accent1"/>
              </a:buClr>
              <a:buSzPct val="130000"/>
              <a:buFont typeface="Arial" panose="020B0604020202020204" pitchFamily="34" charset="0"/>
              <a:buChar char="•"/>
            </a:pPr>
            <a:r>
              <a:rPr lang="nl-NL" dirty="0">
                <a:solidFill>
                  <a:schemeClr val="bg1"/>
                </a:solidFill>
              </a:rPr>
              <a:t>Combinatie van </a:t>
            </a:r>
            <a:r>
              <a:rPr lang="nl-NL" dirty="0" err="1">
                <a:solidFill>
                  <a:schemeClr val="bg1"/>
                </a:solidFill>
              </a:rPr>
              <a:t>nociceptieve</a:t>
            </a:r>
            <a:r>
              <a:rPr lang="nl-NL" dirty="0">
                <a:solidFill>
                  <a:schemeClr val="bg1"/>
                </a:solidFill>
              </a:rPr>
              <a:t> en </a:t>
            </a:r>
            <a:r>
              <a:rPr lang="nl-NL" dirty="0" err="1">
                <a:solidFill>
                  <a:schemeClr val="bg1"/>
                </a:solidFill>
              </a:rPr>
              <a:t>neuropathische</a:t>
            </a:r>
            <a:r>
              <a:rPr lang="nl-NL" dirty="0">
                <a:solidFill>
                  <a:schemeClr val="bg1"/>
                </a:solidFill>
              </a:rPr>
              <a:t> pijn</a:t>
            </a:r>
          </a:p>
        </p:txBody>
      </p:sp>
    </p:spTree>
    <p:extLst>
      <p:ext uri="{BB962C8B-B14F-4D97-AF65-F5344CB8AC3E}">
        <p14:creationId xmlns:p14="http://schemas.microsoft.com/office/powerpoint/2010/main" val="359911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376557E-A9C1-464F-904A-25E49FDFF77F}"/>
              </a:ext>
            </a:extLst>
          </p:cNvPr>
          <p:cNvSpPr>
            <a:spLocks noGrp="1"/>
          </p:cNvSpPr>
          <p:nvPr>
            <p:ph type="subTitle" idx="1"/>
          </p:nvPr>
        </p:nvSpPr>
        <p:spPr>
          <a:xfrm>
            <a:off x="814080" y="0"/>
            <a:ext cx="6586640" cy="968020"/>
          </a:xfrm>
        </p:spPr>
        <p:txBody>
          <a:bodyPr anchor="ctr">
            <a:normAutofit/>
          </a:bodyPr>
          <a:lstStyle/>
          <a:p>
            <a:r>
              <a:rPr lang="en-US" sz="2800" dirty="0" err="1"/>
              <a:t>Atypische</a:t>
            </a:r>
            <a:r>
              <a:rPr lang="en-US" sz="2800" dirty="0"/>
              <a:t> </a:t>
            </a:r>
            <a:r>
              <a:rPr lang="en-US" sz="2800" dirty="0" err="1"/>
              <a:t>opioïden</a:t>
            </a:r>
            <a:r>
              <a:rPr lang="en-US" sz="2800" dirty="0"/>
              <a:t>: </a:t>
            </a:r>
            <a:r>
              <a:rPr lang="en-US" sz="2800" dirty="0" err="1"/>
              <a:t>Buprenorfine</a:t>
            </a:r>
            <a:endParaRPr lang="en-GB" altLang="nl-NL" dirty="0">
              <a:cs typeface="Arial" panose="020B0604020202020204" pitchFamily="34" charset="0"/>
            </a:endParaRPr>
          </a:p>
        </p:txBody>
      </p:sp>
      <p:sp>
        <p:nvSpPr>
          <p:cNvPr id="2" name="Rechthoek 1">
            <a:extLst>
              <a:ext uri="{FF2B5EF4-FFF2-40B4-BE49-F238E27FC236}">
                <a16:creationId xmlns:a16="http://schemas.microsoft.com/office/drawing/2014/main" id="{64E1207A-3856-8F44-9B79-37A888E887B6}"/>
              </a:ext>
            </a:extLst>
          </p:cNvPr>
          <p:cNvSpPr/>
          <p:nvPr/>
        </p:nvSpPr>
        <p:spPr>
          <a:xfrm>
            <a:off x="869723" y="6111135"/>
            <a:ext cx="4850970" cy="400110"/>
          </a:xfrm>
          <a:prstGeom prst="rect">
            <a:avLst/>
          </a:prstGeom>
        </p:spPr>
        <p:txBody>
          <a:bodyPr wrap="square">
            <a:spAutoFit/>
          </a:bodyPr>
          <a:lstStyle/>
          <a:p>
            <a:pPr>
              <a:spcBef>
                <a:spcPct val="50000"/>
              </a:spcBef>
              <a:defRPr/>
            </a:pPr>
            <a:r>
              <a:rPr lang="en-US" sz="800" dirty="0" err="1">
                <a:solidFill>
                  <a:schemeClr val="bg1"/>
                </a:solidFill>
                <a:latin typeface="Arial" panose="020B0604020202020204" pitchFamily="34" charset="0"/>
                <a:ea typeface="ＭＳ Ｐゴシック" charset="0"/>
                <a:cs typeface="Arial" panose="020B0604020202020204" pitchFamily="34" charset="0"/>
              </a:rPr>
              <a:t>Luffy</a:t>
            </a:r>
            <a:r>
              <a:rPr lang="en-US" sz="800" dirty="0">
                <a:solidFill>
                  <a:schemeClr val="bg1"/>
                </a:solidFill>
                <a:latin typeface="Arial" panose="020B0604020202020204" pitchFamily="34" charset="0"/>
                <a:ea typeface="ＭＳ Ｐゴシック" charset="0"/>
                <a:cs typeface="Arial" panose="020B0604020202020204" pitchFamily="34" charset="0"/>
              </a:rPr>
              <a:t> K, et al. </a:t>
            </a:r>
            <a:r>
              <a:rPr lang="en-US" sz="800" dirty="0" err="1">
                <a:solidFill>
                  <a:schemeClr val="bg1"/>
                </a:solidFill>
                <a:latin typeface="Arial" panose="020B0604020202020204" pitchFamily="34" charset="0"/>
                <a:ea typeface="ＭＳ Ｐゴシック" charset="0"/>
                <a:cs typeface="Arial" panose="020B0604020202020204" pitchFamily="34" charset="0"/>
              </a:rPr>
              <a:t>Curr</a:t>
            </a:r>
            <a:r>
              <a:rPr lang="en-US" sz="800" dirty="0">
                <a:solidFill>
                  <a:schemeClr val="bg1"/>
                </a:solidFill>
                <a:latin typeface="Arial" panose="020B0604020202020204" pitchFamily="34" charset="0"/>
                <a:ea typeface="ＭＳ Ｐゴシック" charset="0"/>
                <a:cs typeface="Arial" panose="020B0604020202020204" pitchFamily="34" charset="0"/>
              </a:rPr>
              <a:t> </a:t>
            </a:r>
            <a:r>
              <a:rPr lang="en-US" sz="800" dirty="0" err="1">
                <a:solidFill>
                  <a:schemeClr val="bg1"/>
                </a:solidFill>
                <a:latin typeface="Arial" panose="020B0604020202020204" pitchFamily="34" charset="0"/>
                <a:ea typeface="ＭＳ Ｐゴシック" charset="0"/>
                <a:cs typeface="Arial" panose="020B0604020202020204" pitchFamily="34" charset="0"/>
              </a:rPr>
              <a:t>Neuropharmacol</a:t>
            </a:r>
            <a:r>
              <a:rPr lang="en-US" sz="800" dirty="0">
                <a:solidFill>
                  <a:schemeClr val="bg1"/>
                </a:solidFill>
                <a:latin typeface="Arial" panose="020B0604020202020204" pitchFamily="34" charset="0"/>
                <a:ea typeface="ＭＳ Ｐゴシック" charset="0"/>
                <a:cs typeface="Arial" panose="020B0604020202020204" pitchFamily="34" charset="0"/>
              </a:rPr>
              <a:t>. 2004; 2(4):395–402.</a:t>
            </a:r>
          </a:p>
          <a:p>
            <a:pPr>
              <a:spcBef>
                <a:spcPct val="50000"/>
              </a:spcBef>
              <a:defRPr/>
            </a:pPr>
            <a:r>
              <a:rPr lang="en-US" sz="800" dirty="0" err="1">
                <a:solidFill>
                  <a:schemeClr val="bg1"/>
                </a:solidFill>
                <a:latin typeface="Arial" panose="020B0604020202020204" pitchFamily="34" charset="0"/>
                <a:ea typeface="ＭＳ Ｐゴシック" charset="0"/>
                <a:cs typeface="Arial" panose="020B0604020202020204" pitchFamily="34" charset="0"/>
              </a:rPr>
              <a:t>Richtlijn</a:t>
            </a:r>
            <a:r>
              <a:rPr lang="en-US" sz="800" dirty="0">
                <a:solidFill>
                  <a:schemeClr val="bg1"/>
                </a:solidFill>
                <a:latin typeface="Arial" panose="020B0604020202020204" pitchFamily="34" charset="0"/>
                <a:ea typeface="ＭＳ Ｐゴシック" charset="0"/>
                <a:cs typeface="Arial" panose="020B0604020202020204" pitchFamily="34" charset="0"/>
              </a:rPr>
              <a:t> </a:t>
            </a:r>
            <a:r>
              <a:rPr lang="en-US" sz="800" dirty="0" err="1">
                <a:solidFill>
                  <a:schemeClr val="bg1"/>
                </a:solidFill>
                <a:latin typeface="Arial" panose="020B0604020202020204" pitchFamily="34" charset="0"/>
                <a:ea typeface="ＭＳ Ｐゴシック" charset="0"/>
                <a:cs typeface="Arial" panose="020B0604020202020204" pitchFamily="34" charset="0"/>
              </a:rPr>
              <a:t>diagnostiek</a:t>
            </a:r>
            <a:r>
              <a:rPr lang="en-US" sz="800" dirty="0">
                <a:solidFill>
                  <a:schemeClr val="bg1"/>
                </a:solidFill>
                <a:latin typeface="Arial" panose="020B0604020202020204" pitchFamily="34" charset="0"/>
                <a:ea typeface="ＭＳ Ｐゴシック" charset="0"/>
                <a:cs typeface="Arial" panose="020B0604020202020204" pitchFamily="34" charset="0"/>
              </a:rPr>
              <a:t> </a:t>
            </a:r>
            <a:r>
              <a:rPr lang="en-US" sz="800" dirty="0" err="1">
                <a:solidFill>
                  <a:schemeClr val="bg1"/>
                </a:solidFill>
                <a:latin typeface="Arial" panose="020B0604020202020204" pitchFamily="34" charset="0"/>
                <a:ea typeface="ＭＳ Ｐゴシック" charset="0"/>
                <a:cs typeface="Arial" panose="020B0604020202020204" pitchFamily="34" charset="0"/>
              </a:rPr>
              <a:t>en</a:t>
            </a:r>
            <a:r>
              <a:rPr lang="en-US" sz="800" dirty="0">
                <a:solidFill>
                  <a:schemeClr val="bg1"/>
                </a:solidFill>
                <a:latin typeface="Arial" panose="020B0604020202020204" pitchFamily="34" charset="0"/>
                <a:ea typeface="ＭＳ Ｐゴシック" charset="0"/>
                <a:cs typeface="Arial" panose="020B0604020202020204" pitchFamily="34" charset="0"/>
              </a:rPr>
              <a:t> </a:t>
            </a:r>
            <a:r>
              <a:rPr lang="en-US" sz="800" dirty="0" err="1">
                <a:solidFill>
                  <a:schemeClr val="bg1"/>
                </a:solidFill>
                <a:latin typeface="Arial" panose="020B0604020202020204" pitchFamily="34" charset="0"/>
                <a:ea typeface="ＭＳ Ｐゴシック" charset="0"/>
                <a:cs typeface="Arial" panose="020B0604020202020204" pitchFamily="34" charset="0"/>
              </a:rPr>
              <a:t>behandeling</a:t>
            </a:r>
            <a:r>
              <a:rPr lang="en-US" sz="800" dirty="0">
                <a:solidFill>
                  <a:schemeClr val="bg1"/>
                </a:solidFill>
                <a:latin typeface="Arial" panose="020B0604020202020204" pitchFamily="34" charset="0"/>
                <a:ea typeface="ＭＳ Ｐゴシック" charset="0"/>
                <a:cs typeface="Arial" panose="020B0604020202020204" pitchFamily="34" charset="0"/>
              </a:rPr>
              <a:t> van </a:t>
            </a:r>
            <a:r>
              <a:rPr lang="en-US" sz="800" dirty="0" err="1">
                <a:solidFill>
                  <a:schemeClr val="bg1"/>
                </a:solidFill>
                <a:latin typeface="Arial" panose="020B0604020202020204" pitchFamily="34" charset="0"/>
                <a:ea typeface="ＭＳ Ｐゴシック" charset="0"/>
                <a:cs typeface="Arial" panose="020B0604020202020204" pitchFamily="34" charset="0"/>
              </a:rPr>
              <a:t>pijn</a:t>
            </a:r>
            <a:r>
              <a:rPr lang="en-US" sz="800" dirty="0">
                <a:solidFill>
                  <a:schemeClr val="bg1"/>
                </a:solidFill>
                <a:latin typeface="Arial" panose="020B0604020202020204" pitchFamily="34" charset="0"/>
                <a:ea typeface="ＭＳ Ｐゴシック" charset="0"/>
                <a:cs typeface="Arial" panose="020B0604020202020204" pitchFamily="34" charset="0"/>
              </a:rPr>
              <a:t> </a:t>
            </a:r>
            <a:r>
              <a:rPr lang="en-US" sz="800" dirty="0" err="1">
                <a:solidFill>
                  <a:schemeClr val="bg1"/>
                </a:solidFill>
                <a:latin typeface="Arial" panose="020B0604020202020204" pitchFamily="34" charset="0"/>
                <a:ea typeface="ＭＳ Ｐゴシック" charset="0"/>
                <a:cs typeface="Arial" panose="020B0604020202020204" pitchFamily="34" charset="0"/>
              </a:rPr>
              <a:t>bij</a:t>
            </a:r>
            <a:r>
              <a:rPr lang="en-US" sz="800" dirty="0">
                <a:solidFill>
                  <a:schemeClr val="bg1"/>
                </a:solidFill>
                <a:latin typeface="Arial" panose="020B0604020202020204" pitchFamily="34" charset="0"/>
                <a:ea typeface="ＭＳ Ｐゴシック" charset="0"/>
                <a:cs typeface="Arial" panose="020B0604020202020204" pitchFamily="34" charset="0"/>
              </a:rPr>
              <a:t> </a:t>
            </a:r>
            <a:r>
              <a:rPr lang="en-US" sz="800" dirty="0" err="1">
                <a:solidFill>
                  <a:schemeClr val="bg1"/>
                </a:solidFill>
                <a:latin typeface="Arial" panose="020B0604020202020204" pitchFamily="34" charset="0"/>
                <a:ea typeface="ＭＳ Ｐゴシック" charset="0"/>
                <a:cs typeface="Arial" panose="020B0604020202020204" pitchFamily="34" charset="0"/>
              </a:rPr>
              <a:t>patiënten</a:t>
            </a:r>
            <a:r>
              <a:rPr lang="en-US" sz="800" dirty="0">
                <a:solidFill>
                  <a:schemeClr val="bg1"/>
                </a:solidFill>
                <a:latin typeface="Arial" panose="020B0604020202020204" pitchFamily="34" charset="0"/>
                <a:ea typeface="ＭＳ Ｐゴシック" charset="0"/>
                <a:cs typeface="Arial" panose="020B0604020202020204" pitchFamily="34" charset="0"/>
              </a:rPr>
              <a:t> met </a:t>
            </a:r>
            <a:r>
              <a:rPr lang="en-US" sz="800" dirty="0" err="1">
                <a:solidFill>
                  <a:schemeClr val="bg1"/>
                </a:solidFill>
                <a:latin typeface="Arial" panose="020B0604020202020204" pitchFamily="34" charset="0"/>
                <a:ea typeface="ＭＳ Ｐゴシック" charset="0"/>
                <a:cs typeface="Arial" panose="020B0604020202020204" pitchFamily="34" charset="0"/>
              </a:rPr>
              <a:t>kanker</a:t>
            </a:r>
            <a:r>
              <a:rPr lang="en-US" sz="800" dirty="0">
                <a:solidFill>
                  <a:schemeClr val="bg1"/>
                </a:solidFill>
                <a:latin typeface="Arial" panose="020B0604020202020204" pitchFamily="34" charset="0"/>
                <a:ea typeface="ＭＳ Ｐゴシック" charset="0"/>
                <a:cs typeface="Arial" panose="020B0604020202020204" pitchFamily="34" charset="0"/>
              </a:rPr>
              <a:t>, 2016. </a:t>
            </a:r>
          </a:p>
        </p:txBody>
      </p:sp>
      <p:sp>
        <p:nvSpPr>
          <p:cNvPr id="5" name="Rechthoek 4">
            <a:extLst>
              <a:ext uri="{FF2B5EF4-FFF2-40B4-BE49-F238E27FC236}">
                <a16:creationId xmlns:a16="http://schemas.microsoft.com/office/drawing/2014/main" id="{1D440DDF-20F5-7C45-BAF8-901A32584A38}"/>
              </a:ext>
            </a:extLst>
          </p:cNvPr>
          <p:cNvSpPr/>
          <p:nvPr/>
        </p:nvSpPr>
        <p:spPr>
          <a:xfrm>
            <a:off x="935037" y="1808163"/>
            <a:ext cx="7356555" cy="3260701"/>
          </a:xfrm>
          <a:prstGeom prst="rect">
            <a:avLst/>
          </a:prstGeom>
        </p:spPr>
        <p:txBody>
          <a:bodyPr wrap="square" lIns="0" tIns="0" rIns="0" bIns="0">
            <a:spAutoFit/>
          </a:bodyPr>
          <a:lstStyle/>
          <a:p>
            <a:pPr marL="285750" indent="-285750">
              <a:lnSpc>
                <a:spcPct val="150000"/>
              </a:lnSpc>
              <a:buClr>
                <a:schemeClr val="accent1"/>
              </a:buClr>
              <a:buSzPct val="130000"/>
              <a:buFont typeface="Arial" panose="020B0604020202020204" pitchFamily="34" charset="0"/>
              <a:buChar char="•"/>
              <a:defRPr/>
            </a:pPr>
            <a:r>
              <a:rPr lang="en-US" altLang="nl-NL" dirty="0">
                <a:solidFill>
                  <a:schemeClr val="bg1"/>
                </a:solidFill>
              </a:rPr>
              <a:t>Agonist van de µ-receptor (anti-</a:t>
            </a:r>
            <a:r>
              <a:rPr lang="en-US" altLang="nl-NL" dirty="0" err="1">
                <a:solidFill>
                  <a:schemeClr val="bg1"/>
                </a:solidFill>
              </a:rPr>
              <a:t>nociceptisch</a:t>
            </a:r>
            <a:r>
              <a:rPr lang="en-US" altLang="nl-NL" dirty="0">
                <a:solidFill>
                  <a:schemeClr val="bg1"/>
                </a:solidFill>
              </a:rPr>
              <a:t>)</a:t>
            </a:r>
          </a:p>
          <a:p>
            <a:pPr marL="285750" indent="-285750">
              <a:lnSpc>
                <a:spcPct val="150000"/>
              </a:lnSpc>
              <a:buClr>
                <a:schemeClr val="accent1"/>
              </a:buClr>
              <a:buSzPct val="130000"/>
              <a:buFont typeface="Arial" panose="020B0604020202020204" pitchFamily="34" charset="0"/>
              <a:buChar char="•"/>
              <a:defRPr/>
            </a:pPr>
            <a:r>
              <a:rPr lang="en-US" altLang="nl-NL" dirty="0" err="1">
                <a:solidFill>
                  <a:schemeClr val="bg1"/>
                </a:solidFill>
              </a:rPr>
              <a:t>Variabel</a:t>
            </a:r>
            <a:r>
              <a:rPr lang="en-US" altLang="nl-NL" dirty="0">
                <a:solidFill>
                  <a:schemeClr val="bg1"/>
                </a:solidFill>
              </a:rPr>
              <a:t> agonist/antagonist van </a:t>
            </a:r>
            <a:r>
              <a:rPr lang="el-GR" altLang="nl-NL" dirty="0" err="1">
                <a:solidFill>
                  <a:schemeClr val="bg1"/>
                </a:solidFill>
              </a:rPr>
              <a:t>ϰ</a:t>
            </a:r>
            <a:r>
              <a:rPr lang="el-GR" altLang="nl-NL" dirty="0">
                <a:solidFill>
                  <a:schemeClr val="bg1"/>
                </a:solidFill>
              </a:rPr>
              <a:t>-</a:t>
            </a:r>
            <a:r>
              <a:rPr lang="en-US" altLang="nl-NL" dirty="0">
                <a:solidFill>
                  <a:schemeClr val="bg1"/>
                </a:solidFill>
              </a:rPr>
              <a:t>receptor </a:t>
            </a:r>
          </a:p>
          <a:p>
            <a:pPr marL="285750" indent="-285750">
              <a:lnSpc>
                <a:spcPct val="150000"/>
              </a:lnSpc>
              <a:buClr>
                <a:schemeClr val="accent1"/>
              </a:buClr>
              <a:buSzPct val="130000"/>
              <a:buFont typeface="Arial" panose="020B0604020202020204" pitchFamily="34" charset="0"/>
              <a:buChar char="•"/>
              <a:defRPr/>
            </a:pPr>
            <a:r>
              <a:rPr lang="en-US" altLang="nl-NL" dirty="0" err="1">
                <a:solidFill>
                  <a:schemeClr val="bg1"/>
                </a:solidFill>
              </a:rPr>
              <a:t>Norbuprenorfine</a:t>
            </a:r>
            <a:r>
              <a:rPr lang="en-US" altLang="nl-NL" dirty="0">
                <a:solidFill>
                  <a:schemeClr val="bg1"/>
                </a:solidFill>
              </a:rPr>
              <a:t> (</a:t>
            </a:r>
            <a:r>
              <a:rPr lang="en-US" altLang="nl-NL" dirty="0" err="1">
                <a:solidFill>
                  <a:schemeClr val="bg1"/>
                </a:solidFill>
              </a:rPr>
              <a:t>metaboliet</a:t>
            </a:r>
            <a:r>
              <a:rPr lang="en-US" altLang="nl-NL" dirty="0">
                <a:solidFill>
                  <a:schemeClr val="bg1"/>
                </a:solidFill>
              </a:rPr>
              <a:t>) is </a:t>
            </a:r>
            <a:r>
              <a:rPr lang="en-US" altLang="nl-NL" dirty="0" err="1">
                <a:solidFill>
                  <a:schemeClr val="bg1"/>
                </a:solidFill>
              </a:rPr>
              <a:t>sterke</a:t>
            </a:r>
            <a:r>
              <a:rPr lang="en-US" altLang="nl-NL" dirty="0">
                <a:solidFill>
                  <a:schemeClr val="bg1"/>
                </a:solidFill>
              </a:rPr>
              <a:t> agonist van </a:t>
            </a:r>
            <a:r>
              <a:rPr lang="el-GR" altLang="nl-NL" dirty="0">
                <a:solidFill>
                  <a:schemeClr val="bg1"/>
                </a:solidFill>
              </a:rPr>
              <a:t>δ-</a:t>
            </a:r>
            <a:r>
              <a:rPr lang="en-US" altLang="nl-NL" dirty="0" err="1">
                <a:solidFill>
                  <a:schemeClr val="bg1"/>
                </a:solidFill>
              </a:rPr>
              <a:t>receptoren</a:t>
            </a:r>
            <a:r>
              <a:rPr lang="en-US" altLang="nl-NL" dirty="0">
                <a:solidFill>
                  <a:schemeClr val="bg1"/>
                </a:solidFill>
              </a:rPr>
              <a:t> </a:t>
            </a:r>
            <a:br>
              <a:rPr lang="en-US" altLang="nl-NL" dirty="0">
                <a:solidFill>
                  <a:schemeClr val="bg1"/>
                </a:solidFill>
              </a:rPr>
            </a:br>
            <a:r>
              <a:rPr lang="en-US" altLang="nl-NL" dirty="0">
                <a:solidFill>
                  <a:schemeClr val="bg1"/>
                </a:solidFill>
              </a:rPr>
              <a:t>→ anti-</a:t>
            </a:r>
            <a:r>
              <a:rPr lang="en-US" altLang="nl-NL" dirty="0" err="1">
                <a:solidFill>
                  <a:schemeClr val="bg1"/>
                </a:solidFill>
              </a:rPr>
              <a:t>hyperalgetisch</a:t>
            </a:r>
            <a:endParaRPr lang="en-US" altLang="nl-NL" dirty="0">
              <a:solidFill>
                <a:schemeClr val="bg1"/>
              </a:solidFill>
            </a:endParaRPr>
          </a:p>
          <a:p>
            <a:pPr marL="285750" indent="-285750">
              <a:lnSpc>
                <a:spcPct val="150000"/>
              </a:lnSpc>
              <a:buClr>
                <a:schemeClr val="accent1"/>
              </a:buClr>
              <a:buSzPct val="130000"/>
              <a:buFont typeface="Arial" panose="020B0604020202020204" pitchFamily="34" charset="0"/>
              <a:buChar char="•"/>
              <a:defRPr/>
            </a:pPr>
            <a:r>
              <a:rPr lang="en-US" altLang="nl-NL" dirty="0" err="1">
                <a:solidFill>
                  <a:schemeClr val="bg1"/>
                </a:solidFill>
              </a:rPr>
              <a:t>Verminderen</a:t>
            </a:r>
            <a:r>
              <a:rPr lang="en-US" altLang="nl-NL" dirty="0">
                <a:solidFill>
                  <a:schemeClr val="bg1"/>
                </a:solidFill>
              </a:rPr>
              <a:t> van </a:t>
            </a:r>
            <a:r>
              <a:rPr lang="en-US" altLang="nl-NL" dirty="0" err="1">
                <a:solidFill>
                  <a:schemeClr val="bg1"/>
                </a:solidFill>
              </a:rPr>
              <a:t>afhankelijkheid</a:t>
            </a:r>
            <a:r>
              <a:rPr lang="en-US" altLang="nl-NL" dirty="0">
                <a:solidFill>
                  <a:schemeClr val="bg1"/>
                </a:solidFill>
              </a:rPr>
              <a:t>  (</a:t>
            </a:r>
            <a:r>
              <a:rPr lang="en-US" altLang="nl-NL" dirty="0" err="1">
                <a:solidFill>
                  <a:schemeClr val="bg1"/>
                </a:solidFill>
              </a:rPr>
              <a:t>bijv</a:t>
            </a:r>
            <a:r>
              <a:rPr lang="en-US" altLang="nl-NL" dirty="0">
                <a:solidFill>
                  <a:schemeClr val="bg1"/>
                </a:solidFill>
              </a:rPr>
              <a:t>. </a:t>
            </a:r>
            <a:r>
              <a:rPr lang="en-US" altLang="nl-NL" dirty="0" err="1">
                <a:solidFill>
                  <a:schemeClr val="bg1"/>
                </a:solidFill>
              </a:rPr>
              <a:t>heroïne</a:t>
            </a:r>
            <a:r>
              <a:rPr lang="en-US" altLang="nl-NL" dirty="0">
                <a:solidFill>
                  <a:schemeClr val="bg1"/>
                </a:solidFill>
              </a:rPr>
              <a:t>)</a:t>
            </a:r>
          </a:p>
          <a:p>
            <a:pPr marL="285750" indent="-285750">
              <a:lnSpc>
                <a:spcPct val="150000"/>
              </a:lnSpc>
              <a:buClr>
                <a:schemeClr val="accent1"/>
              </a:buClr>
              <a:buSzPct val="130000"/>
              <a:buFont typeface="Arial" panose="020B0604020202020204" pitchFamily="34" charset="0"/>
              <a:buChar char="•"/>
              <a:defRPr/>
            </a:pPr>
            <a:r>
              <a:rPr lang="nl-NL" altLang="nl-NL" dirty="0">
                <a:solidFill>
                  <a:schemeClr val="bg1"/>
                </a:solidFill>
              </a:rPr>
              <a:t>Er is onvoldoende bewijs over de effectiviteit van buprenorfine ten opzichte van de overige opioïden bij patiënten met kanker</a:t>
            </a:r>
            <a:r>
              <a:rPr lang="nl-NL" altLang="nl-NL" baseline="30000" dirty="0">
                <a:solidFill>
                  <a:schemeClr val="bg1"/>
                </a:solidFill>
              </a:rPr>
              <a:t>2</a:t>
            </a:r>
            <a:endParaRPr lang="en-US" altLang="nl-NL" baseline="30000" dirty="0">
              <a:solidFill>
                <a:schemeClr val="bg1"/>
              </a:solidFill>
            </a:endParaRPr>
          </a:p>
          <a:p>
            <a:pPr marL="171450" indent="-171450">
              <a:lnSpc>
                <a:spcPct val="150000"/>
              </a:lnSpc>
              <a:buClr>
                <a:schemeClr val="accent1"/>
              </a:buClr>
              <a:buSzPct val="130000"/>
              <a:buFont typeface="Arial" panose="020B0604020202020204" pitchFamily="34" charset="0"/>
              <a:buChar char="•"/>
              <a:defRPr/>
            </a:pPr>
            <a:endParaRPr lang="en-US" altLang="nl-NL" sz="600" dirty="0">
              <a:solidFill>
                <a:schemeClr val="bg1"/>
              </a:solidFill>
            </a:endParaRPr>
          </a:p>
          <a:p>
            <a:pPr marL="171450" indent="-171450">
              <a:lnSpc>
                <a:spcPct val="150000"/>
              </a:lnSpc>
              <a:buClr>
                <a:schemeClr val="accent1"/>
              </a:buClr>
              <a:buSzPct val="130000"/>
              <a:buFont typeface="Arial" panose="020B0604020202020204" pitchFamily="34" charset="0"/>
              <a:buChar char="•"/>
              <a:defRPr/>
            </a:pPr>
            <a:endParaRPr lang="en-US" altLang="nl-NL" sz="600" dirty="0">
              <a:solidFill>
                <a:schemeClr val="bg1"/>
              </a:solidFill>
            </a:endParaRPr>
          </a:p>
        </p:txBody>
      </p:sp>
    </p:spTree>
    <p:extLst>
      <p:ext uri="{BB962C8B-B14F-4D97-AF65-F5344CB8AC3E}">
        <p14:creationId xmlns:p14="http://schemas.microsoft.com/office/powerpoint/2010/main" val="58289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376557E-A9C1-464F-904A-25E49FDFF77F}"/>
              </a:ext>
            </a:extLst>
          </p:cNvPr>
          <p:cNvSpPr>
            <a:spLocks noGrp="1"/>
          </p:cNvSpPr>
          <p:nvPr>
            <p:ph type="subTitle" idx="1"/>
          </p:nvPr>
        </p:nvSpPr>
        <p:spPr>
          <a:xfrm>
            <a:off x="814080" y="0"/>
            <a:ext cx="6586640" cy="968020"/>
          </a:xfrm>
        </p:spPr>
        <p:txBody>
          <a:bodyPr anchor="ctr">
            <a:normAutofit/>
          </a:bodyPr>
          <a:lstStyle/>
          <a:p>
            <a:r>
              <a:rPr lang="en-US" sz="2800" dirty="0" err="1"/>
              <a:t>Atypische</a:t>
            </a:r>
            <a:r>
              <a:rPr lang="en-US" sz="2800" dirty="0"/>
              <a:t> </a:t>
            </a:r>
            <a:r>
              <a:rPr lang="en-US" sz="2800" dirty="0" err="1"/>
              <a:t>opioïden</a:t>
            </a:r>
            <a:r>
              <a:rPr lang="en-US" sz="2800" dirty="0"/>
              <a:t>: </a:t>
            </a:r>
            <a:r>
              <a:rPr lang="en-US" sz="2800" dirty="0" err="1"/>
              <a:t>Tapentadol</a:t>
            </a:r>
            <a:endParaRPr lang="en-GB" altLang="nl-NL" dirty="0">
              <a:cs typeface="Arial" panose="020B0604020202020204" pitchFamily="34" charset="0"/>
            </a:endParaRPr>
          </a:p>
        </p:txBody>
      </p:sp>
      <p:sp>
        <p:nvSpPr>
          <p:cNvPr id="2" name="Rechthoek 1">
            <a:extLst>
              <a:ext uri="{FF2B5EF4-FFF2-40B4-BE49-F238E27FC236}">
                <a16:creationId xmlns:a16="http://schemas.microsoft.com/office/drawing/2014/main" id="{64E1207A-3856-8F44-9B79-37A888E887B6}"/>
              </a:ext>
            </a:extLst>
          </p:cNvPr>
          <p:cNvSpPr/>
          <p:nvPr/>
        </p:nvSpPr>
        <p:spPr>
          <a:xfrm>
            <a:off x="869723" y="6118392"/>
            <a:ext cx="4850970" cy="400110"/>
          </a:xfrm>
          <a:prstGeom prst="rect">
            <a:avLst/>
          </a:prstGeom>
        </p:spPr>
        <p:txBody>
          <a:bodyPr wrap="square">
            <a:spAutoFit/>
          </a:bodyPr>
          <a:lstStyle/>
          <a:p>
            <a:pPr>
              <a:spcBef>
                <a:spcPct val="50000"/>
              </a:spcBef>
              <a:defRPr/>
            </a:pPr>
            <a:r>
              <a:rPr lang="en-US" sz="800" dirty="0">
                <a:solidFill>
                  <a:schemeClr val="bg1"/>
                </a:solidFill>
                <a:latin typeface="Arial" panose="020B0604020202020204" pitchFamily="34" charset="0"/>
                <a:ea typeface="ＭＳ Ｐゴシック" charset="0"/>
                <a:cs typeface="Arial" panose="020B0604020202020204" pitchFamily="34" charset="0"/>
              </a:rPr>
              <a:t>Langford RM, et al. British Journal of Pain 2016,10(4):217-221; </a:t>
            </a:r>
          </a:p>
          <a:p>
            <a:pPr>
              <a:spcBef>
                <a:spcPct val="50000"/>
              </a:spcBef>
              <a:defRPr/>
            </a:pPr>
            <a:r>
              <a:rPr lang="en-US" sz="800" dirty="0" err="1">
                <a:solidFill>
                  <a:schemeClr val="bg1"/>
                </a:solidFill>
                <a:latin typeface="Arial" panose="020B0604020202020204" pitchFamily="34" charset="0"/>
                <a:ea typeface="ＭＳ Ｐゴシック" charset="0"/>
                <a:cs typeface="Arial" panose="020B0604020202020204" pitchFamily="34" charset="0"/>
              </a:rPr>
              <a:t>Richtlijn</a:t>
            </a:r>
            <a:r>
              <a:rPr lang="en-US" sz="800" dirty="0">
                <a:solidFill>
                  <a:schemeClr val="bg1"/>
                </a:solidFill>
                <a:latin typeface="Arial" panose="020B0604020202020204" pitchFamily="34" charset="0"/>
                <a:ea typeface="ＭＳ Ｐゴシック" charset="0"/>
                <a:cs typeface="Arial" panose="020B0604020202020204" pitchFamily="34" charset="0"/>
              </a:rPr>
              <a:t> </a:t>
            </a:r>
            <a:r>
              <a:rPr lang="en-US" sz="800" dirty="0" err="1">
                <a:solidFill>
                  <a:schemeClr val="bg1"/>
                </a:solidFill>
                <a:latin typeface="Arial" panose="020B0604020202020204" pitchFamily="34" charset="0"/>
                <a:ea typeface="ＭＳ Ｐゴシック" charset="0"/>
                <a:cs typeface="Arial" panose="020B0604020202020204" pitchFamily="34" charset="0"/>
              </a:rPr>
              <a:t>diagnostiek</a:t>
            </a:r>
            <a:r>
              <a:rPr lang="en-US" sz="800" dirty="0">
                <a:solidFill>
                  <a:schemeClr val="bg1"/>
                </a:solidFill>
                <a:latin typeface="Arial" panose="020B0604020202020204" pitchFamily="34" charset="0"/>
                <a:ea typeface="ＭＳ Ｐゴシック" charset="0"/>
                <a:cs typeface="Arial" panose="020B0604020202020204" pitchFamily="34" charset="0"/>
              </a:rPr>
              <a:t> </a:t>
            </a:r>
            <a:r>
              <a:rPr lang="en-US" sz="800" dirty="0" err="1">
                <a:solidFill>
                  <a:schemeClr val="bg1"/>
                </a:solidFill>
                <a:latin typeface="Arial" panose="020B0604020202020204" pitchFamily="34" charset="0"/>
                <a:ea typeface="ＭＳ Ｐゴシック" charset="0"/>
                <a:cs typeface="Arial" panose="020B0604020202020204" pitchFamily="34" charset="0"/>
              </a:rPr>
              <a:t>en</a:t>
            </a:r>
            <a:r>
              <a:rPr lang="en-US" sz="800" dirty="0">
                <a:solidFill>
                  <a:schemeClr val="bg1"/>
                </a:solidFill>
                <a:latin typeface="Arial" panose="020B0604020202020204" pitchFamily="34" charset="0"/>
                <a:ea typeface="ＭＳ Ｐゴシック" charset="0"/>
                <a:cs typeface="Arial" panose="020B0604020202020204" pitchFamily="34" charset="0"/>
              </a:rPr>
              <a:t> </a:t>
            </a:r>
            <a:r>
              <a:rPr lang="en-US" sz="800" dirty="0" err="1">
                <a:solidFill>
                  <a:schemeClr val="bg1"/>
                </a:solidFill>
                <a:latin typeface="Arial" panose="020B0604020202020204" pitchFamily="34" charset="0"/>
                <a:ea typeface="ＭＳ Ｐゴシック" charset="0"/>
                <a:cs typeface="Arial" panose="020B0604020202020204" pitchFamily="34" charset="0"/>
              </a:rPr>
              <a:t>behandeling</a:t>
            </a:r>
            <a:r>
              <a:rPr lang="en-US" sz="800" dirty="0">
                <a:solidFill>
                  <a:schemeClr val="bg1"/>
                </a:solidFill>
                <a:latin typeface="Arial" panose="020B0604020202020204" pitchFamily="34" charset="0"/>
                <a:ea typeface="ＭＳ Ｐゴシック" charset="0"/>
                <a:cs typeface="Arial" panose="020B0604020202020204" pitchFamily="34" charset="0"/>
              </a:rPr>
              <a:t> van </a:t>
            </a:r>
            <a:r>
              <a:rPr lang="en-US" sz="800" dirty="0" err="1">
                <a:solidFill>
                  <a:schemeClr val="bg1"/>
                </a:solidFill>
                <a:latin typeface="Arial" panose="020B0604020202020204" pitchFamily="34" charset="0"/>
                <a:ea typeface="ＭＳ Ｐゴシック" charset="0"/>
                <a:cs typeface="Arial" panose="020B0604020202020204" pitchFamily="34" charset="0"/>
              </a:rPr>
              <a:t>pijn</a:t>
            </a:r>
            <a:r>
              <a:rPr lang="en-US" sz="800" dirty="0">
                <a:solidFill>
                  <a:schemeClr val="bg1"/>
                </a:solidFill>
                <a:latin typeface="Arial" panose="020B0604020202020204" pitchFamily="34" charset="0"/>
                <a:ea typeface="ＭＳ Ｐゴシック" charset="0"/>
                <a:cs typeface="Arial" panose="020B0604020202020204" pitchFamily="34" charset="0"/>
              </a:rPr>
              <a:t> </a:t>
            </a:r>
            <a:r>
              <a:rPr lang="en-US" sz="800" dirty="0" err="1">
                <a:solidFill>
                  <a:schemeClr val="bg1"/>
                </a:solidFill>
                <a:latin typeface="Arial" panose="020B0604020202020204" pitchFamily="34" charset="0"/>
                <a:ea typeface="ＭＳ Ｐゴシック" charset="0"/>
                <a:cs typeface="Arial" panose="020B0604020202020204" pitchFamily="34" charset="0"/>
              </a:rPr>
              <a:t>bij</a:t>
            </a:r>
            <a:r>
              <a:rPr lang="en-US" sz="800" dirty="0">
                <a:solidFill>
                  <a:schemeClr val="bg1"/>
                </a:solidFill>
                <a:latin typeface="Arial" panose="020B0604020202020204" pitchFamily="34" charset="0"/>
                <a:ea typeface="ＭＳ Ｐゴシック" charset="0"/>
                <a:cs typeface="Arial" panose="020B0604020202020204" pitchFamily="34" charset="0"/>
              </a:rPr>
              <a:t> </a:t>
            </a:r>
            <a:r>
              <a:rPr lang="en-US" sz="800" dirty="0" err="1">
                <a:solidFill>
                  <a:schemeClr val="bg1"/>
                </a:solidFill>
                <a:latin typeface="Arial" panose="020B0604020202020204" pitchFamily="34" charset="0"/>
                <a:ea typeface="ＭＳ Ｐゴシック" charset="0"/>
                <a:cs typeface="Arial" panose="020B0604020202020204" pitchFamily="34" charset="0"/>
              </a:rPr>
              <a:t>patiënten</a:t>
            </a:r>
            <a:r>
              <a:rPr lang="en-US" sz="800" dirty="0">
                <a:solidFill>
                  <a:schemeClr val="bg1"/>
                </a:solidFill>
                <a:latin typeface="Arial" panose="020B0604020202020204" pitchFamily="34" charset="0"/>
                <a:ea typeface="ＭＳ Ｐゴシック" charset="0"/>
                <a:cs typeface="Arial" panose="020B0604020202020204" pitchFamily="34" charset="0"/>
              </a:rPr>
              <a:t> met </a:t>
            </a:r>
            <a:r>
              <a:rPr lang="en-US" sz="800" dirty="0" err="1">
                <a:solidFill>
                  <a:schemeClr val="bg1"/>
                </a:solidFill>
                <a:latin typeface="Arial" panose="020B0604020202020204" pitchFamily="34" charset="0"/>
                <a:ea typeface="ＭＳ Ｐゴシック" charset="0"/>
                <a:cs typeface="Arial" panose="020B0604020202020204" pitchFamily="34" charset="0"/>
              </a:rPr>
              <a:t>kanker</a:t>
            </a:r>
            <a:r>
              <a:rPr lang="en-US" sz="800" dirty="0">
                <a:solidFill>
                  <a:schemeClr val="bg1"/>
                </a:solidFill>
                <a:latin typeface="Arial" panose="020B0604020202020204" pitchFamily="34" charset="0"/>
                <a:ea typeface="ＭＳ Ｐゴシック" charset="0"/>
                <a:cs typeface="Arial" panose="020B0604020202020204" pitchFamily="34" charset="0"/>
              </a:rPr>
              <a:t>, 2016.</a:t>
            </a:r>
          </a:p>
        </p:txBody>
      </p:sp>
      <p:sp>
        <p:nvSpPr>
          <p:cNvPr id="5" name="Rechthoek 4">
            <a:extLst>
              <a:ext uri="{FF2B5EF4-FFF2-40B4-BE49-F238E27FC236}">
                <a16:creationId xmlns:a16="http://schemas.microsoft.com/office/drawing/2014/main" id="{1D440DDF-20F5-7C45-BAF8-901A32584A38}"/>
              </a:ext>
            </a:extLst>
          </p:cNvPr>
          <p:cNvSpPr/>
          <p:nvPr/>
        </p:nvSpPr>
        <p:spPr>
          <a:xfrm>
            <a:off x="935037" y="1808163"/>
            <a:ext cx="7356555" cy="1610634"/>
          </a:xfrm>
          <a:prstGeom prst="rect">
            <a:avLst/>
          </a:prstGeom>
        </p:spPr>
        <p:txBody>
          <a:bodyPr wrap="square" lIns="0" tIns="0" rIns="0" bIns="0">
            <a:spAutoFit/>
          </a:bodyPr>
          <a:lstStyle/>
          <a:p>
            <a:pPr marL="285750" indent="-285750">
              <a:lnSpc>
                <a:spcPct val="150000"/>
              </a:lnSpc>
              <a:buClr>
                <a:schemeClr val="accent1"/>
              </a:buClr>
              <a:buSzPct val="130000"/>
              <a:buFont typeface="Arial" panose="020B0604020202020204" pitchFamily="34" charset="0"/>
              <a:buChar char="•"/>
              <a:defRPr/>
            </a:pPr>
            <a:r>
              <a:rPr lang="en-US" altLang="nl-NL" dirty="0">
                <a:solidFill>
                  <a:schemeClr val="bg1"/>
                </a:solidFill>
              </a:rPr>
              <a:t>Agonist van de µ-receptor</a:t>
            </a:r>
            <a:r>
              <a:rPr lang="en-US" altLang="nl-NL" baseline="30000" dirty="0">
                <a:solidFill>
                  <a:schemeClr val="bg1"/>
                </a:solidFill>
              </a:rPr>
              <a:t>1</a:t>
            </a:r>
          </a:p>
          <a:p>
            <a:pPr marL="285750" indent="-285750">
              <a:lnSpc>
                <a:spcPct val="150000"/>
              </a:lnSpc>
              <a:buClr>
                <a:schemeClr val="accent1"/>
              </a:buClr>
              <a:buSzPct val="130000"/>
              <a:buFont typeface="Arial" panose="020B0604020202020204" pitchFamily="34" charset="0"/>
              <a:buChar char="•"/>
              <a:defRPr/>
            </a:pPr>
            <a:r>
              <a:rPr lang="en-US" altLang="nl-NL" dirty="0" err="1">
                <a:solidFill>
                  <a:schemeClr val="bg1"/>
                </a:solidFill>
              </a:rPr>
              <a:t>Remming</a:t>
            </a:r>
            <a:r>
              <a:rPr lang="en-US" altLang="nl-NL" dirty="0">
                <a:solidFill>
                  <a:schemeClr val="bg1"/>
                </a:solidFill>
              </a:rPr>
              <a:t> noradrenaline heropname</a:t>
            </a:r>
            <a:r>
              <a:rPr lang="en-US" altLang="nl-NL" baseline="30000" dirty="0">
                <a:solidFill>
                  <a:schemeClr val="bg1"/>
                </a:solidFill>
              </a:rPr>
              <a:t>1</a:t>
            </a:r>
            <a:r>
              <a:rPr lang="en-US" altLang="nl-NL" dirty="0">
                <a:solidFill>
                  <a:schemeClr val="bg1"/>
                </a:solidFill>
              </a:rPr>
              <a:t> </a:t>
            </a:r>
          </a:p>
          <a:p>
            <a:pPr marL="285750" indent="-285750">
              <a:lnSpc>
                <a:spcPct val="150000"/>
              </a:lnSpc>
              <a:buClr>
                <a:schemeClr val="accent1"/>
              </a:buClr>
              <a:buSzPct val="130000"/>
              <a:buFont typeface="Arial" panose="020B0604020202020204" pitchFamily="34" charset="0"/>
              <a:buChar char="•"/>
              <a:defRPr/>
            </a:pPr>
            <a:r>
              <a:rPr lang="en-US" altLang="nl-NL" dirty="0" err="1">
                <a:solidFill>
                  <a:schemeClr val="bg1"/>
                </a:solidFill>
              </a:rPr>
              <a:t>Werkzaamheid</a:t>
            </a:r>
            <a:r>
              <a:rPr lang="en-US" altLang="nl-NL" dirty="0">
                <a:solidFill>
                  <a:schemeClr val="bg1"/>
                </a:solidFill>
              </a:rPr>
              <a:t> </a:t>
            </a:r>
            <a:r>
              <a:rPr lang="en-US" altLang="nl-NL" dirty="0" err="1">
                <a:solidFill>
                  <a:schemeClr val="bg1"/>
                </a:solidFill>
              </a:rPr>
              <a:t>bij</a:t>
            </a:r>
            <a:r>
              <a:rPr lang="en-US" altLang="nl-NL" dirty="0">
                <a:solidFill>
                  <a:schemeClr val="bg1"/>
                </a:solidFill>
              </a:rPr>
              <a:t> </a:t>
            </a:r>
            <a:r>
              <a:rPr lang="en-US" altLang="nl-NL" dirty="0" err="1">
                <a:solidFill>
                  <a:schemeClr val="bg1"/>
                </a:solidFill>
              </a:rPr>
              <a:t>nociceptieve</a:t>
            </a:r>
            <a:r>
              <a:rPr lang="en-US" altLang="nl-NL" dirty="0">
                <a:solidFill>
                  <a:schemeClr val="bg1"/>
                </a:solidFill>
              </a:rPr>
              <a:t>, </a:t>
            </a:r>
            <a:r>
              <a:rPr lang="en-US" altLang="nl-NL" dirty="0" err="1">
                <a:solidFill>
                  <a:schemeClr val="bg1"/>
                </a:solidFill>
              </a:rPr>
              <a:t>gemengde</a:t>
            </a:r>
            <a:r>
              <a:rPr lang="en-US" altLang="nl-NL" dirty="0">
                <a:solidFill>
                  <a:schemeClr val="bg1"/>
                </a:solidFill>
              </a:rPr>
              <a:t> </a:t>
            </a:r>
            <a:r>
              <a:rPr lang="en-US" altLang="nl-NL" dirty="0" err="1">
                <a:solidFill>
                  <a:schemeClr val="bg1"/>
                </a:solidFill>
              </a:rPr>
              <a:t>en</a:t>
            </a:r>
            <a:r>
              <a:rPr lang="en-US" altLang="nl-NL" dirty="0">
                <a:solidFill>
                  <a:schemeClr val="bg1"/>
                </a:solidFill>
              </a:rPr>
              <a:t> </a:t>
            </a:r>
            <a:r>
              <a:rPr lang="en-US" altLang="nl-NL" dirty="0" err="1">
                <a:solidFill>
                  <a:schemeClr val="bg1"/>
                </a:solidFill>
              </a:rPr>
              <a:t>neuropathische</a:t>
            </a:r>
            <a:r>
              <a:rPr lang="en-US" altLang="nl-NL" dirty="0">
                <a:solidFill>
                  <a:schemeClr val="bg1"/>
                </a:solidFill>
              </a:rPr>
              <a:t> pijn</a:t>
            </a:r>
            <a:r>
              <a:rPr lang="en-US" altLang="nl-NL" baseline="30000" dirty="0">
                <a:solidFill>
                  <a:schemeClr val="bg1"/>
                </a:solidFill>
              </a:rPr>
              <a:t>1</a:t>
            </a:r>
          </a:p>
          <a:p>
            <a:pPr marL="285750" indent="-285750">
              <a:lnSpc>
                <a:spcPct val="150000"/>
              </a:lnSpc>
              <a:buClr>
                <a:schemeClr val="accent1"/>
              </a:buClr>
              <a:buSzPct val="130000"/>
              <a:buFont typeface="Arial" panose="020B0604020202020204" pitchFamily="34" charset="0"/>
              <a:buChar char="•"/>
              <a:defRPr/>
            </a:pPr>
            <a:r>
              <a:rPr lang="en-US" altLang="nl-NL" dirty="0">
                <a:solidFill>
                  <a:schemeClr val="bg1"/>
                </a:solidFill>
              </a:rPr>
              <a:t>Minder gastro-</a:t>
            </a:r>
            <a:r>
              <a:rPr lang="en-US" altLang="nl-NL" dirty="0" err="1">
                <a:solidFill>
                  <a:schemeClr val="bg1"/>
                </a:solidFill>
              </a:rPr>
              <a:t>intestinale</a:t>
            </a:r>
            <a:r>
              <a:rPr lang="en-US" altLang="nl-NL" dirty="0">
                <a:solidFill>
                  <a:schemeClr val="bg1"/>
                </a:solidFill>
              </a:rPr>
              <a:t> </a:t>
            </a:r>
            <a:r>
              <a:rPr lang="en-US" altLang="nl-NL" dirty="0" err="1">
                <a:solidFill>
                  <a:schemeClr val="bg1"/>
                </a:solidFill>
              </a:rPr>
              <a:t>bijwerkingen</a:t>
            </a:r>
            <a:r>
              <a:rPr lang="en-US" altLang="nl-NL" dirty="0">
                <a:solidFill>
                  <a:schemeClr val="bg1"/>
                </a:solidFill>
              </a:rPr>
              <a:t> (µ-</a:t>
            </a:r>
            <a:r>
              <a:rPr lang="en-US" altLang="nl-NL" dirty="0" err="1">
                <a:solidFill>
                  <a:schemeClr val="bg1"/>
                </a:solidFill>
              </a:rPr>
              <a:t>sparend</a:t>
            </a:r>
            <a:r>
              <a:rPr lang="en-US" altLang="nl-NL" dirty="0">
                <a:solidFill>
                  <a:schemeClr val="bg1"/>
                </a:solidFill>
              </a:rPr>
              <a:t> effect)</a:t>
            </a:r>
            <a:r>
              <a:rPr lang="en-US" altLang="nl-NL" baseline="30000" dirty="0">
                <a:solidFill>
                  <a:schemeClr val="bg1"/>
                </a:solidFill>
              </a:rPr>
              <a:t>2</a:t>
            </a:r>
          </a:p>
        </p:txBody>
      </p:sp>
    </p:spTree>
    <p:extLst>
      <p:ext uri="{BB962C8B-B14F-4D97-AF65-F5344CB8AC3E}">
        <p14:creationId xmlns:p14="http://schemas.microsoft.com/office/powerpoint/2010/main" val="117430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306FE119-D4FE-7544-9EF1-E44C2F5DF7A1}"/>
              </a:ext>
            </a:extLst>
          </p:cNvPr>
          <p:cNvSpPr>
            <a:spLocks noGrp="1"/>
          </p:cNvSpPr>
          <p:nvPr>
            <p:ph type="subTitle" idx="1"/>
          </p:nvPr>
        </p:nvSpPr>
        <p:spPr/>
        <p:txBody>
          <a:bodyPr/>
          <a:lstStyle/>
          <a:p>
            <a:r>
              <a:rPr lang="nl-NL" dirty="0"/>
              <a:t>Stelling</a:t>
            </a:r>
          </a:p>
        </p:txBody>
      </p:sp>
      <p:pic>
        <p:nvPicPr>
          <p:cNvPr id="4" name="Picture 10">
            <a:extLst>
              <a:ext uri="{FF2B5EF4-FFF2-40B4-BE49-F238E27FC236}">
                <a16:creationId xmlns:a16="http://schemas.microsoft.com/office/drawing/2014/main" id="{7EEAEBDD-5D0C-9F49-BC62-96FE813C72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3063" y="206106"/>
            <a:ext cx="2420937"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a:extLst>
              <a:ext uri="{FF2B5EF4-FFF2-40B4-BE49-F238E27FC236}">
                <a16:creationId xmlns:a16="http://schemas.microsoft.com/office/drawing/2014/main" id="{F58E475A-33A3-CA4C-B62C-6FE09D3EAF85}"/>
              </a:ext>
            </a:extLst>
          </p:cNvPr>
          <p:cNvSpPr/>
          <p:nvPr/>
        </p:nvSpPr>
        <p:spPr>
          <a:xfrm>
            <a:off x="935038" y="1808163"/>
            <a:ext cx="6465682" cy="600164"/>
          </a:xfrm>
          <a:prstGeom prst="rect">
            <a:avLst/>
          </a:prstGeom>
        </p:spPr>
        <p:txBody>
          <a:bodyPr wrap="square" lIns="0" tIns="0" rIns="0" bIns="46800">
            <a:spAutoFit/>
          </a:bodyPr>
          <a:lstStyle/>
          <a:p>
            <a:r>
              <a:rPr lang="nl-NL" altLang="nl-NL" b="1" dirty="0"/>
              <a:t>De kans op verslaving is een belangrijke reden om terughoudend te zijn met opioïden</a:t>
            </a:r>
            <a:endParaRPr lang="nl-NL" b="1" dirty="0"/>
          </a:p>
        </p:txBody>
      </p:sp>
      <p:sp>
        <p:nvSpPr>
          <p:cNvPr id="6" name="Rechthoek 5">
            <a:extLst>
              <a:ext uri="{FF2B5EF4-FFF2-40B4-BE49-F238E27FC236}">
                <a16:creationId xmlns:a16="http://schemas.microsoft.com/office/drawing/2014/main" id="{525E9278-ADD5-A34A-A7D4-17077B85BF71}"/>
              </a:ext>
            </a:extLst>
          </p:cNvPr>
          <p:cNvSpPr/>
          <p:nvPr/>
        </p:nvSpPr>
        <p:spPr>
          <a:xfrm>
            <a:off x="935038" y="2828836"/>
            <a:ext cx="4572000" cy="923330"/>
          </a:xfrm>
          <a:prstGeom prst="rect">
            <a:avLst/>
          </a:prstGeom>
        </p:spPr>
        <p:txBody>
          <a:bodyPr>
            <a:spAutoFit/>
          </a:bodyPr>
          <a:lstStyle/>
          <a:p>
            <a:pPr>
              <a:defRPr/>
            </a:pPr>
            <a:r>
              <a:rPr lang="nl-NL" b="1" dirty="0">
                <a:solidFill>
                  <a:schemeClr val="bg1"/>
                </a:solidFill>
                <a:cs typeface="Calibri"/>
              </a:rPr>
              <a:t>1. = Waar</a:t>
            </a:r>
          </a:p>
          <a:p>
            <a:pPr>
              <a:defRPr/>
            </a:pPr>
            <a:endParaRPr lang="nl-NL" b="1" dirty="0">
              <a:solidFill>
                <a:schemeClr val="bg1"/>
              </a:solidFill>
              <a:cs typeface="Calibri"/>
            </a:endParaRPr>
          </a:p>
          <a:p>
            <a:pPr>
              <a:defRPr/>
            </a:pPr>
            <a:r>
              <a:rPr lang="nl-NL" b="1" dirty="0">
                <a:solidFill>
                  <a:schemeClr val="bg1"/>
                </a:solidFill>
                <a:cs typeface="Calibri"/>
              </a:rPr>
              <a:t>2. = Niet waar</a:t>
            </a:r>
            <a:endParaRPr lang="nl-NL" dirty="0">
              <a:solidFill>
                <a:schemeClr val="bg1"/>
              </a:solidFill>
              <a:cs typeface="Calibri"/>
            </a:endParaRPr>
          </a:p>
        </p:txBody>
      </p:sp>
    </p:spTree>
    <p:extLst>
      <p:ext uri="{BB962C8B-B14F-4D97-AF65-F5344CB8AC3E}">
        <p14:creationId xmlns:p14="http://schemas.microsoft.com/office/powerpoint/2010/main" val="36425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376557E-A9C1-464F-904A-25E49FDFF77F}"/>
              </a:ext>
            </a:extLst>
          </p:cNvPr>
          <p:cNvSpPr>
            <a:spLocks noGrp="1"/>
          </p:cNvSpPr>
          <p:nvPr>
            <p:ph type="subTitle" idx="1"/>
          </p:nvPr>
        </p:nvSpPr>
        <p:spPr>
          <a:xfrm>
            <a:off x="814080" y="0"/>
            <a:ext cx="6586640" cy="968020"/>
          </a:xfrm>
        </p:spPr>
        <p:txBody>
          <a:bodyPr anchor="ctr">
            <a:normAutofit/>
          </a:bodyPr>
          <a:lstStyle/>
          <a:p>
            <a:r>
              <a:rPr lang="en-US" sz="2800" dirty="0" err="1"/>
              <a:t>Opiofobie</a:t>
            </a:r>
            <a:r>
              <a:rPr lang="en-US" sz="2800" dirty="0"/>
              <a:t> </a:t>
            </a:r>
            <a:r>
              <a:rPr lang="en-US" sz="2800" dirty="0" err="1"/>
              <a:t>bij</a:t>
            </a:r>
            <a:r>
              <a:rPr lang="en-US" sz="2800" dirty="0"/>
              <a:t> </a:t>
            </a:r>
            <a:r>
              <a:rPr lang="en-US" sz="2800" dirty="0" err="1"/>
              <a:t>patiënt</a:t>
            </a:r>
            <a:r>
              <a:rPr lang="en-US" sz="2800" dirty="0"/>
              <a:t> </a:t>
            </a:r>
            <a:r>
              <a:rPr lang="en-US" sz="2800" dirty="0" err="1"/>
              <a:t>en</a:t>
            </a:r>
            <a:r>
              <a:rPr lang="en-US" sz="2800" dirty="0"/>
              <a:t> </a:t>
            </a:r>
            <a:r>
              <a:rPr lang="en-US" sz="2800" dirty="0" err="1"/>
              <a:t>hulpverleners</a:t>
            </a:r>
            <a:endParaRPr lang="en-GB" altLang="nl-NL" dirty="0">
              <a:cs typeface="Arial" panose="020B0604020202020204" pitchFamily="34" charset="0"/>
            </a:endParaRPr>
          </a:p>
        </p:txBody>
      </p:sp>
      <p:sp>
        <p:nvSpPr>
          <p:cNvPr id="5" name="Rechthoek 4">
            <a:extLst>
              <a:ext uri="{FF2B5EF4-FFF2-40B4-BE49-F238E27FC236}">
                <a16:creationId xmlns:a16="http://schemas.microsoft.com/office/drawing/2014/main" id="{1D440DDF-20F5-7C45-BAF8-901A32584A38}"/>
              </a:ext>
            </a:extLst>
          </p:cNvPr>
          <p:cNvSpPr/>
          <p:nvPr/>
        </p:nvSpPr>
        <p:spPr>
          <a:xfrm>
            <a:off x="935037" y="1808163"/>
            <a:ext cx="7356555" cy="1610634"/>
          </a:xfrm>
          <a:prstGeom prst="rect">
            <a:avLst/>
          </a:prstGeom>
        </p:spPr>
        <p:txBody>
          <a:bodyPr wrap="square" lIns="0" tIns="0" rIns="0" bIns="0">
            <a:spAutoFit/>
          </a:bodyPr>
          <a:lstStyle/>
          <a:p>
            <a:pPr marL="285750" indent="-285750">
              <a:lnSpc>
                <a:spcPct val="150000"/>
              </a:lnSpc>
              <a:buClr>
                <a:schemeClr val="accent1"/>
              </a:buClr>
              <a:buSzPct val="130000"/>
              <a:buFont typeface="Arial" panose="020B0604020202020204" pitchFamily="34" charset="0"/>
              <a:buChar char="•"/>
              <a:defRPr/>
            </a:pPr>
            <a:r>
              <a:rPr lang="en-US" altLang="nl-NL" dirty="0" err="1">
                <a:solidFill>
                  <a:schemeClr val="bg1"/>
                </a:solidFill>
              </a:rPr>
              <a:t>Verslaving</a:t>
            </a:r>
            <a:r>
              <a:rPr lang="en-US" altLang="nl-NL" dirty="0">
                <a:solidFill>
                  <a:schemeClr val="bg1"/>
                </a:solidFill>
              </a:rPr>
              <a:t> = </a:t>
            </a:r>
            <a:r>
              <a:rPr lang="en-US" altLang="nl-NL" dirty="0" err="1">
                <a:solidFill>
                  <a:schemeClr val="bg1"/>
                </a:solidFill>
              </a:rPr>
              <a:t>psychische</a:t>
            </a:r>
            <a:r>
              <a:rPr lang="en-US" altLang="nl-NL" dirty="0">
                <a:solidFill>
                  <a:schemeClr val="bg1"/>
                </a:solidFill>
              </a:rPr>
              <a:t> </a:t>
            </a:r>
            <a:r>
              <a:rPr lang="en-US" altLang="nl-NL" dirty="0" err="1">
                <a:solidFill>
                  <a:schemeClr val="bg1"/>
                </a:solidFill>
              </a:rPr>
              <a:t>afhankelijkheid</a:t>
            </a:r>
            <a:endParaRPr lang="en-US" altLang="nl-NL" dirty="0">
              <a:solidFill>
                <a:schemeClr val="bg1"/>
              </a:solidFill>
            </a:endParaRPr>
          </a:p>
          <a:p>
            <a:pPr marL="285750" indent="-285750">
              <a:lnSpc>
                <a:spcPct val="150000"/>
              </a:lnSpc>
              <a:buClr>
                <a:schemeClr val="accent1"/>
              </a:buClr>
              <a:buSzPct val="130000"/>
              <a:buFont typeface="Arial" panose="020B0604020202020204" pitchFamily="34" charset="0"/>
              <a:buChar char="•"/>
              <a:defRPr/>
            </a:pPr>
            <a:r>
              <a:rPr lang="en-US" altLang="nl-NL" dirty="0" err="1">
                <a:solidFill>
                  <a:schemeClr val="bg1"/>
                </a:solidFill>
              </a:rPr>
              <a:t>Ademhalingsproblemen</a:t>
            </a:r>
            <a:r>
              <a:rPr lang="en-US" altLang="nl-NL" dirty="0">
                <a:solidFill>
                  <a:schemeClr val="bg1"/>
                </a:solidFill>
              </a:rPr>
              <a:t> </a:t>
            </a:r>
            <a:r>
              <a:rPr lang="en-US" altLang="nl-NL" dirty="0" err="1">
                <a:solidFill>
                  <a:schemeClr val="bg1"/>
                </a:solidFill>
              </a:rPr>
              <a:t>en</a:t>
            </a:r>
            <a:r>
              <a:rPr lang="en-US" altLang="nl-NL" dirty="0">
                <a:solidFill>
                  <a:schemeClr val="bg1"/>
                </a:solidFill>
              </a:rPr>
              <a:t> </a:t>
            </a:r>
            <a:r>
              <a:rPr lang="en-US" altLang="nl-NL" dirty="0" err="1">
                <a:solidFill>
                  <a:schemeClr val="bg1"/>
                </a:solidFill>
              </a:rPr>
              <a:t>levensverkorting</a:t>
            </a:r>
            <a:endParaRPr lang="en-US" altLang="nl-NL" dirty="0">
              <a:solidFill>
                <a:schemeClr val="bg1"/>
              </a:solidFill>
            </a:endParaRPr>
          </a:p>
          <a:p>
            <a:pPr marL="285750" indent="-285750">
              <a:lnSpc>
                <a:spcPct val="150000"/>
              </a:lnSpc>
              <a:buClr>
                <a:schemeClr val="accent1"/>
              </a:buClr>
              <a:buSzPct val="130000"/>
              <a:buFont typeface="Arial" panose="020B0604020202020204" pitchFamily="34" charset="0"/>
              <a:buChar char="•"/>
              <a:defRPr/>
            </a:pPr>
            <a:r>
              <a:rPr lang="nl-NL" dirty="0">
                <a:solidFill>
                  <a:schemeClr val="bg1"/>
                </a:solidFill>
                <a:latin typeface="Calibri"/>
                <a:cs typeface="Calibri"/>
                <a:sym typeface="Symbol"/>
              </a:rPr>
              <a:t></a:t>
            </a:r>
            <a:r>
              <a:rPr lang="en-US" altLang="nl-NL" dirty="0">
                <a:solidFill>
                  <a:schemeClr val="bg1"/>
                </a:solidFill>
              </a:rPr>
              <a:t> van </a:t>
            </a:r>
            <a:r>
              <a:rPr lang="en-US" altLang="nl-NL" dirty="0" err="1">
                <a:solidFill>
                  <a:schemeClr val="bg1"/>
                </a:solidFill>
              </a:rPr>
              <a:t>kwaliteit</a:t>
            </a:r>
            <a:r>
              <a:rPr lang="en-US" altLang="nl-NL" dirty="0">
                <a:solidFill>
                  <a:schemeClr val="bg1"/>
                </a:solidFill>
              </a:rPr>
              <a:t> van </a:t>
            </a:r>
            <a:r>
              <a:rPr lang="en-US" altLang="nl-NL" dirty="0" err="1">
                <a:solidFill>
                  <a:schemeClr val="bg1"/>
                </a:solidFill>
              </a:rPr>
              <a:t>leven</a:t>
            </a:r>
            <a:endParaRPr lang="en-US" altLang="nl-NL" dirty="0">
              <a:solidFill>
                <a:schemeClr val="bg1"/>
              </a:solidFill>
            </a:endParaRPr>
          </a:p>
          <a:p>
            <a:pPr marL="285750" indent="-285750">
              <a:lnSpc>
                <a:spcPct val="150000"/>
              </a:lnSpc>
              <a:buClr>
                <a:schemeClr val="accent1"/>
              </a:buClr>
              <a:buSzPct val="130000"/>
              <a:buFont typeface="Arial" panose="020B0604020202020204" pitchFamily="34" charset="0"/>
              <a:buChar char="•"/>
              <a:defRPr/>
            </a:pPr>
            <a:r>
              <a:rPr lang="en-US" altLang="nl-NL" dirty="0" err="1">
                <a:solidFill>
                  <a:schemeClr val="bg1"/>
                </a:solidFill>
              </a:rPr>
              <a:t>Fysieke</a:t>
            </a:r>
            <a:r>
              <a:rPr lang="en-US" altLang="nl-NL" dirty="0">
                <a:solidFill>
                  <a:schemeClr val="bg1"/>
                </a:solidFill>
              </a:rPr>
              <a:t> </a:t>
            </a:r>
            <a:r>
              <a:rPr lang="en-US" altLang="nl-NL" dirty="0" err="1">
                <a:solidFill>
                  <a:schemeClr val="bg1"/>
                </a:solidFill>
              </a:rPr>
              <a:t>afhankelijkheid</a:t>
            </a:r>
            <a:r>
              <a:rPr lang="en-US" altLang="nl-NL" dirty="0">
                <a:solidFill>
                  <a:schemeClr val="bg1"/>
                </a:solidFill>
              </a:rPr>
              <a:t> (</a:t>
            </a:r>
            <a:r>
              <a:rPr lang="en-US" altLang="nl-NL" dirty="0" err="1">
                <a:solidFill>
                  <a:schemeClr val="bg1"/>
                </a:solidFill>
              </a:rPr>
              <a:t>kom</a:t>
            </a:r>
            <a:r>
              <a:rPr lang="en-US" altLang="nl-NL" dirty="0">
                <a:solidFill>
                  <a:schemeClr val="bg1"/>
                </a:solidFill>
              </a:rPr>
              <a:t> </a:t>
            </a:r>
            <a:r>
              <a:rPr lang="en-US" altLang="nl-NL" dirty="0" err="1">
                <a:solidFill>
                  <a:schemeClr val="bg1"/>
                </a:solidFill>
              </a:rPr>
              <a:t>er</a:t>
            </a:r>
            <a:r>
              <a:rPr lang="en-US" altLang="nl-NL" dirty="0">
                <a:solidFill>
                  <a:schemeClr val="bg1"/>
                </a:solidFill>
              </a:rPr>
              <a:t> nooit </a:t>
            </a:r>
            <a:r>
              <a:rPr lang="en-US" altLang="nl-NL" dirty="0" err="1">
                <a:solidFill>
                  <a:schemeClr val="bg1"/>
                </a:solidFill>
              </a:rPr>
              <a:t>meer</a:t>
            </a:r>
            <a:r>
              <a:rPr lang="en-US" altLang="nl-NL" dirty="0">
                <a:solidFill>
                  <a:schemeClr val="bg1"/>
                </a:solidFill>
              </a:rPr>
              <a:t> </a:t>
            </a:r>
            <a:r>
              <a:rPr lang="en-US" altLang="nl-NL" dirty="0" err="1">
                <a:solidFill>
                  <a:schemeClr val="bg1"/>
                </a:solidFill>
              </a:rPr>
              <a:t>vanaf</a:t>
            </a:r>
            <a:r>
              <a:rPr lang="en-US" altLang="nl-NL" dirty="0">
                <a:solidFill>
                  <a:schemeClr val="bg1"/>
                </a:solidFill>
              </a:rPr>
              <a:t>)</a:t>
            </a:r>
          </a:p>
        </p:txBody>
      </p:sp>
    </p:spTree>
    <p:extLst>
      <p:ext uri="{BB962C8B-B14F-4D97-AF65-F5344CB8AC3E}">
        <p14:creationId xmlns:p14="http://schemas.microsoft.com/office/powerpoint/2010/main" val="21985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376557E-A9C1-464F-904A-25E49FDFF77F}"/>
              </a:ext>
            </a:extLst>
          </p:cNvPr>
          <p:cNvSpPr>
            <a:spLocks noGrp="1"/>
          </p:cNvSpPr>
          <p:nvPr>
            <p:ph type="subTitle" idx="1"/>
          </p:nvPr>
        </p:nvSpPr>
        <p:spPr>
          <a:xfrm>
            <a:off x="814080" y="0"/>
            <a:ext cx="6586640" cy="968020"/>
          </a:xfrm>
        </p:spPr>
        <p:txBody>
          <a:bodyPr anchor="ctr">
            <a:normAutofit/>
          </a:bodyPr>
          <a:lstStyle/>
          <a:p>
            <a:r>
              <a:rPr lang="en-US" sz="2800" dirty="0" err="1"/>
              <a:t>Neuropathische</a:t>
            </a:r>
            <a:r>
              <a:rPr lang="en-US" sz="2800" dirty="0"/>
              <a:t> </a:t>
            </a:r>
            <a:r>
              <a:rPr lang="en-US" sz="2800" dirty="0" err="1"/>
              <a:t>pijn</a:t>
            </a:r>
            <a:r>
              <a:rPr lang="en-US" sz="2800" dirty="0"/>
              <a:t> </a:t>
            </a:r>
            <a:r>
              <a:rPr lang="en-US" sz="2800" dirty="0" err="1"/>
              <a:t>bij</a:t>
            </a:r>
            <a:r>
              <a:rPr lang="en-US" sz="2800" dirty="0"/>
              <a:t> </a:t>
            </a:r>
            <a:r>
              <a:rPr lang="en-US" sz="2800" dirty="0" err="1"/>
              <a:t>kanker</a:t>
            </a:r>
            <a:endParaRPr lang="en-GB" altLang="nl-NL" dirty="0">
              <a:cs typeface="Arial" panose="020B0604020202020204" pitchFamily="34" charset="0"/>
            </a:endParaRPr>
          </a:p>
        </p:txBody>
      </p:sp>
      <p:sp>
        <p:nvSpPr>
          <p:cNvPr id="5" name="Rechthoek 4">
            <a:extLst>
              <a:ext uri="{FF2B5EF4-FFF2-40B4-BE49-F238E27FC236}">
                <a16:creationId xmlns:a16="http://schemas.microsoft.com/office/drawing/2014/main" id="{1D440DDF-20F5-7C45-BAF8-901A32584A38}"/>
              </a:ext>
            </a:extLst>
          </p:cNvPr>
          <p:cNvSpPr/>
          <p:nvPr/>
        </p:nvSpPr>
        <p:spPr>
          <a:xfrm>
            <a:off x="935037" y="1808163"/>
            <a:ext cx="7356555" cy="1107996"/>
          </a:xfrm>
          <a:prstGeom prst="rect">
            <a:avLst/>
          </a:prstGeom>
        </p:spPr>
        <p:txBody>
          <a:bodyPr wrap="square" lIns="0" tIns="0" rIns="0" bIns="0">
            <a:spAutoFit/>
          </a:bodyPr>
          <a:lstStyle/>
          <a:p>
            <a:pPr marL="285750" indent="-285750">
              <a:buClr>
                <a:schemeClr val="accent1"/>
              </a:buClr>
              <a:buSzPct val="130000"/>
              <a:buFont typeface="Arial" panose="020B0604020202020204" pitchFamily="34" charset="0"/>
              <a:buChar char="•"/>
              <a:defRPr/>
            </a:pPr>
            <a:r>
              <a:rPr lang="en-US" altLang="nl-NL" b="1" dirty="0" err="1">
                <a:solidFill>
                  <a:schemeClr val="bg1"/>
                </a:solidFill>
              </a:rPr>
              <a:t>Neuropathische</a:t>
            </a:r>
            <a:r>
              <a:rPr lang="en-US" altLang="nl-NL" b="1" dirty="0">
                <a:solidFill>
                  <a:schemeClr val="bg1"/>
                </a:solidFill>
              </a:rPr>
              <a:t> </a:t>
            </a:r>
            <a:r>
              <a:rPr lang="en-US" altLang="nl-NL" b="1" dirty="0" err="1">
                <a:solidFill>
                  <a:schemeClr val="bg1"/>
                </a:solidFill>
              </a:rPr>
              <a:t>pijn</a:t>
            </a:r>
            <a:r>
              <a:rPr lang="en-US" altLang="nl-NL" b="1" dirty="0">
                <a:solidFill>
                  <a:schemeClr val="bg1"/>
                </a:solidFill>
              </a:rPr>
              <a:t> </a:t>
            </a:r>
            <a:r>
              <a:rPr lang="en-US" altLang="nl-NL" b="1" dirty="0" err="1">
                <a:solidFill>
                  <a:schemeClr val="bg1"/>
                </a:solidFill>
              </a:rPr>
              <a:t>bij</a:t>
            </a:r>
            <a:r>
              <a:rPr lang="en-US" altLang="nl-NL" b="1" dirty="0">
                <a:solidFill>
                  <a:schemeClr val="bg1"/>
                </a:solidFill>
              </a:rPr>
              <a:t> </a:t>
            </a:r>
            <a:r>
              <a:rPr lang="en-US" altLang="nl-NL" b="1" dirty="0" err="1">
                <a:solidFill>
                  <a:schemeClr val="bg1"/>
                </a:solidFill>
              </a:rPr>
              <a:t>kanker</a:t>
            </a:r>
            <a:r>
              <a:rPr lang="en-US" altLang="nl-NL" b="1" dirty="0">
                <a:solidFill>
                  <a:schemeClr val="bg1"/>
                </a:solidFill>
              </a:rPr>
              <a:t> </a:t>
            </a:r>
            <a:r>
              <a:rPr lang="en-US" altLang="nl-NL" b="1" dirty="0" err="1">
                <a:solidFill>
                  <a:schemeClr val="bg1"/>
                </a:solidFill>
              </a:rPr>
              <a:t>komt</a:t>
            </a:r>
            <a:r>
              <a:rPr lang="en-US" altLang="nl-NL" b="1" dirty="0">
                <a:solidFill>
                  <a:schemeClr val="bg1"/>
                </a:solidFill>
              </a:rPr>
              <a:t> </a:t>
            </a:r>
            <a:r>
              <a:rPr lang="en-US" altLang="nl-NL" b="1" dirty="0" err="1">
                <a:solidFill>
                  <a:schemeClr val="bg1"/>
                </a:solidFill>
              </a:rPr>
              <a:t>voor</a:t>
            </a:r>
            <a:r>
              <a:rPr lang="en-US" altLang="nl-NL" b="1" dirty="0">
                <a:solidFill>
                  <a:schemeClr val="bg1"/>
                </a:solidFill>
              </a:rPr>
              <a:t> </a:t>
            </a:r>
            <a:r>
              <a:rPr lang="en-US" altLang="nl-NL" b="1" dirty="0" err="1">
                <a:solidFill>
                  <a:schemeClr val="bg1"/>
                </a:solidFill>
              </a:rPr>
              <a:t>bij</a:t>
            </a:r>
            <a:r>
              <a:rPr lang="en-US" altLang="nl-NL" b="1" dirty="0">
                <a:solidFill>
                  <a:schemeClr val="bg1"/>
                </a:solidFill>
              </a:rPr>
              <a:t> 40%</a:t>
            </a:r>
            <a:br>
              <a:rPr lang="en-US" altLang="nl-NL" b="1" dirty="0">
                <a:solidFill>
                  <a:schemeClr val="bg1"/>
                </a:solidFill>
              </a:rPr>
            </a:br>
            <a:r>
              <a:rPr lang="en-US" altLang="nl-NL" dirty="0">
                <a:solidFill>
                  <a:schemeClr val="bg1"/>
                </a:solidFill>
              </a:rPr>
              <a:t>- </a:t>
            </a:r>
            <a:r>
              <a:rPr lang="en-US" altLang="nl-NL" dirty="0" err="1">
                <a:solidFill>
                  <a:schemeClr val="bg1"/>
                </a:solidFill>
              </a:rPr>
              <a:t>Meeste</a:t>
            </a:r>
            <a:r>
              <a:rPr lang="en-US" altLang="nl-NL" dirty="0">
                <a:solidFill>
                  <a:schemeClr val="bg1"/>
                </a:solidFill>
              </a:rPr>
              <a:t> </a:t>
            </a:r>
            <a:r>
              <a:rPr lang="en-US" altLang="nl-NL" dirty="0" err="1">
                <a:solidFill>
                  <a:schemeClr val="bg1"/>
                </a:solidFill>
              </a:rPr>
              <a:t>patiënten</a:t>
            </a:r>
            <a:r>
              <a:rPr lang="en-US" altLang="nl-NL" dirty="0">
                <a:solidFill>
                  <a:schemeClr val="bg1"/>
                </a:solidFill>
              </a:rPr>
              <a:t> </a:t>
            </a:r>
            <a:r>
              <a:rPr lang="en-US" altLang="nl-NL" dirty="0" err="1">
                <a:solidFill>
                  <a:schemeClr val="bg1"/>
                </a:solidFill>
              </a:rPr>
              <a:t>hebben</a:t>
            </a:r>
            <a:r>
              <a:rPr lang="en-US" altLang="nl-NL" dirty="0">
                <a:solidFill>
                  <a:schemeClr val="bg1"/>
                </a:solidFill>
              </a:rPr>
              <a:t> </a:t>
            </a:r>
            <a:r>
              <a:rPr lang="en-US" altLang="nl-NL" dirty="0" err="1">
                <a:solidFill>
                  <a:schemeClr val="bg1"/>
                </a:solidFill>
              </a:rPr>
              <a:t>zowel</a:t>
            </a:r>
            <a:r>
              <a:rPr lang="en-US" altLang="nl-NL" dirty="0">
                <a:solidFill>
                  <a:schemeClr val="bg1"/>
                </a:solidFill>
              </a:rPr>
              <a:t> </a:t>
            </a:r>
            <a:r>
              <a:rPr lang="en-US" altLang="nl-NL" dirty="0" err="1">
                <a:solidFill>
                  <a:schemeClr val="bg1"/>
                </a:solidFill>
              </a:rPr>
              <a:t>nociceptieve</a:t>
            </a:r>
            <a:r>
              <a:rPr lang="en-US" altLang="nl-NL" dirty="0">
                <a:solidFill>
                  <a:schemeClr val="bg1"/>
                </a:solidFill>
              </a:rPr>
              <a:t> </a:t>
            </a:r>
            <a:r>
              <a:rPr lang="en-US" altLang="nl-NL" dirty="0" err="1">
                <a:solidFill>
                  <a:schemeClr val="bg1"/>
                </a:solidFill>
              </a:rPr>
              <a:t>en</a:t>
            </a:r>
            <a:r>
              <a:rPr lang="en-US" altLang="nl-NL" dirty="0">
                <a:solidFill>
                  <a:schemeClr val="bg1"/>
                </a:solidFill>
              </a:rPr>
              <a:t> </a:t>
            </a:r>
            <a:r>
              <a:rPr lang="en-US" altLang="nl-NL" dirty="0" err="1">
                <a:solidFill>
                  <a:schemeClr val="bg1"/>
                </a:solidFill>
              </a:rPr>
              <a:t>neuropathische</a:t>
            </a:r>
            <a:r>
              <a:rPr lang="en-US" altLang="nl-NL" dirty="0">
                <a:solidFill>
                  <a:schemeClr val="bg1"/>
                </a:solidFill>
              </a:rPr>
              <a:t> </a:t>
            </a:r>
            <a:r>
              <a:rPr lang="en-US" altLang="nl-NL" dirty="0" err="1">
                <a:solidFill>
                  <a:schemeClr val="bg1"/>
                </a:solidFill>
              </a:rPr>
              <a:t>pijn</a:t>
            </a:r>
            <a:endParaRPr lang="en-US" altLang="nl-NL" dirty="0">
              <a:solidFill>
                <a:schemeClr val="bg1"/>
              </a:solidFill>
            </a:endParaRPr>
          </a:p>
          <a:p>
            <a:pPr marL="285750" indent="-285750">
              <a:buClr>
                <a:schemeClr val="accent1"/>
              </a:buClr>
              <a:buSzPct val="130000"/>
              <a:buFont typeface="Arial" panose="020B0604020202020204" pitchFamily="34" charset="0"/>
              <a:buChar char="•"/>
              <a:defRPr/>
            </a:pPr>
            <a:endParaRPr lang="en-US" altLang="nl-NL" dirty="0">
              <a:solidFill>
                <a:schemeClr val="bg1"/>
              </a:solidFill>
            </a:endParaRPr>
          </a:p>
          <a:p>
            <a:pPr marL="285750" indent="-285750">
              <a:buClr>
                <a:schemeClr val="accent1"/>
              </a:buClr>
              <a:buSzPct val="130000"/>
              <a:buFont typeface="Arial" panose="020B0604020202020204" pitchFamily="34" charset="0"/>
              <a:buChar char="•"/>
              <a:defRPr/>
            </a:pPr>
            <a:r>
              <a:rPr lang="en-US" altLang="nl-NL" b="1" dirty="0">
                <a:solidFill>
                  <a:schemeClr val="bg1"/>
                </a:solidFill>
              </a:rPr>
              <a:t>…de </a:t>
            </a:r>
            <a:r>
              <a:rPr lang="en-US" altLang="nl-NL" b="1" dirty="0" err="1">
                <a:solidFill>
                  <a:schemeClr val="bg1"/>
                </a:solidFill>
              </a:rPr>
              <a:t>pijnintensiteit</a:t>
            </a:r>
            <a:r>
              <a:rPr lang="en-US" altLang="nl-NL" b="1" dirty="0">
                <a:solidFill>
                  <a:schemeClr val="bg1"/>
                </a:solidFill>
              </a:rPr>
              <a:t> is </a:t>
            </a:r>
            <a:r>
              <a:rPr lang="en-US" altLang="nl-NL" b="1" dirty="0" err="1">
                <a:solidFill>
                  <a:schemeClr val="bg1"/>
                </a:solidFill>
              </a:rPr>
              <a:t>hoger</a:t>
            </a:r>
            <a:endParaRPr lang="en-US" altLang="nl-NL" b="1" dirty="0">
              <a:solidFill>
                <a:schemeClr val="bg1"/>
              </a:solidFill>
            </a:endParaRPr>
          </a:p>
        </p:txBody>
      </p:sp>
      <p:sp>
        <p:nvSpPr>
          <p:cNvPr id="7" name="Rechthoek 6">
            <a:extLst>
              <a:ext uri="{FF2B5EF4-FFF2-40B4-BE49-F238E27FC236}">
                <a16:creationId xmlns:a16="http://schemas.microsoft.com/office/drawing/2014/main" id="{7148E110-F86A-904A-8AB3-BA31F1DDB604}"/>
              </a:ext>
            </a:extLst>
          </p:cNvPr>
          <p:cNvSpPr/>
          <p:nvPr/>
        </p:nvSpPr>
        <p:spPr>
          <a:xfrm>
            <a:off x="935038" y="6206967"/>
            <a:ext cx="5209609" cy="246221"/>
          </a:xfrm>
          <a:prstGeom prst="rect">
            <a:avLst/>
          </a:prstGeom>
        </p:spPr>
        <p:txBody>
          <a:bodyPr wrap="square" lIns="0" tIns="0" rIns="0" bIns="0">
            <a:spAutoFit/>
          </a:bodyPr>
          <a:lstStyle/>
          <a:p>
            <a:pPr>
              <a:spcBef>
                <a:spcPct val="0"/>
              </a:spcBef>
              <a:buClrTx/>
              <a:buSzTx/>
            </a:pPr>
            <a:r>
              <a:rPr lang="en-US" altLang="nl-NL" sz="800" dirty="0" err="1">
                <a:solidFill>
                  <a:schemeClr val="bg1"/>
                </a:solidFill>
                <a:latin typeface="Arial" panose="020B0604020202020204" pitchFamily="34" charset="0"/>
                <a:cs typeface="Arial" panose="020B0604020202020204" pitchFamily="34" charset="0"/>
              </a:rPr>
              <a:t>Caraceni</a:t>
            </a:r>
            <a:r>
              <a:rPr lang="en-US" altLang="nl-NL" sz="800" dirty="0">
                <a:solidFill>
                  <a:schemeClr val="bg1"/>
                </a:solidFill>
                <a:latin typeface="Arial" panose="020B0604020202020204" pitchFamily="34" charset="0"/>
                <a:cs typeface="Arial" panose="020B0604020202020204" pitchFamily="34" charset="0"/>
              </a:rPr>
              <a:t> and </a:t>
            </a:r>
            <a:r>
              <a:rPr lang="en-US" altLang="nl-NL" sz="800" dirty="0" err="1">
                <a:solidFill>
                  <a:schemeClr val="bg1"/>
                </a:solidFill>
                <a:latin typeface="Arial" panose="020B0604020202020204" pitchFamily="34" charset="0"/>
                <a:cs typeface="Arial" panose="020B0604020202020204" pitchFamily="34" charset="0"/>
              </a:rPr>
              <a:t>Portenoy</a:t>
            </a:r>
            <a:r>
              <a:rPr lang="en-US" altLang="nl-NL" sz="800" dirty="0">
                <a:solidFill>
                  <a:schemeClr val="bg1"/>
                </a:solidFill>
                <a:latin typeface="Arial" panose="020B0604020202020204" pitchFamily="34" charset="0"/>
                <a:cs typeface="Arial" panose="020B0604020202020204" pitchFamily="34" charset="0"/>
              </a:rPr>
              <a:t>, Pain 1999;82(3):263-74</a:t>
            </a:r>
          </a:p>
          <a:p>
            <a:pPr>
              <a:spcBef>
                <a:spcPct val="0"/>
              </a:spcBef>
              <a:buClrTx/>
              <a:buSzTx/>
            </a:pPr>
            <a:r>
              <a:rPr lang="en-US" altLang="nl-NL" sz="800" dirty="0" err="1">
                <a:solidFill>
                  <a:schemeClr val="bg1"/>
                </a:solidFill>
                <a:latin typeface="Arial" panose="020B0604020202020204" pitchFamily="34" charset="0"/>
                <a:cs typeface="Arial" panose="020B0604020202020204" pitchFamily="34" charset="0"/>
              </a:rPr>
              <a:t>Grond</a:t>
            </a:r>
            <a:r>
              <a:rPr lang="en-US" altLang="nl-NL" sz="800" dirty="0">
                <a:solidFill>
                  <a:schemeClr val="bg1"/>
                </a:solidFill>
                <a:latin typeface="Arial" panose="020B0604020202020204" pitchFamily="34" charset="0"/>
                <a:cs typeface="Arial" panose="020B0604020202020204" pitchFamily="34" charset="0"/>
              </a:rPr>
              <a:t> et al Pain 1999;79(1):15-20.</a:t>
            </a:r>
          </a:p>
        </p:txBody>
      </p:sp>
    </p:spTree>
    <p:extLst>
      <p:ext uri="{BB962C8B-B14F-4D97-AF65-F5344CB8AC3E}">
        <p14:creationId xmlns:p14="http://schemas.microsoft.com/office/powerpoint/2010/main" val="361890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D72D005-C096-C14C-9009-375BA6F2181B}"/>
              </a:ext>
            </a:extLst>
          </p:cNvPr>
          <p:cNvSpPr>
            <a:spLocks noGrp="1"/>
          </p:cNvSpPr>
          <p:nvPr>
            <p:ph type="subTitle" idx="1"/>
          </p:nvPr>
        </p:nvSpPr>
        <p:spPr/>
        <p:txBody>
          <a:bodyPr>
            <a:normAutofit/>
          </a:bodyPr>
          <a:lstStyle/>
          <a:p>
            <a:r>
              <a:rPr lang="nl-NL" spc="-5" dirty="0">
                <a:cs typeface="Arial" panose="020B0604020202020204" pitchFamily="34" charset="0"/>
              </a:rPr>
              <a:t>Disclosure Michel Wagemans</a:t>
            </a:r>
            <a:endParaRPr lang="nl-NL" dirty="0"/>
          </a:p>
        </p:txBody>
      </p:sp>
      <p:graphicFrame>
        <p:nvGraphicFramePr>
          <p:cNvPr id="4" name="Tabel 3">
            <a:extLst>
              <a:ext uri="{FF2B5EF4-FFF2-40B4-BE49-F238E27FC236}">
                <a16:creationId xmlns:a16="http://schemas.microsoft.com/office/drawing/2014/main" id="{224D0F12-701D-7D4D-BE9F-B8EEFD15B8A8}"/>
              </a:ext>
            </a:extLst>
          </p:cNvPr>
          <p:cNvGraphicFramePr>
            <a:graphicFrameLocks noGrp="1"/>
          </p:cNvGraphicFramePr>
          <p:nvPr>
            <p:extLst>
              <p:ext uri="{D42A27DB-BD31-4B8C-83A1-F6EECF244321}">
                <p14:modId xmlns:p14="http://schemas.microsoft.com/office/powerpoint/2010/main" val="3657277665"/>
              </p:ext>
            </p:extLst>
          </p:nvPr>
        </p:nvGraphicFramePr>
        <p:xfrm>
          <a:off x="933289" y="1808163"/>
          <a:ext cx="7151627" cy="1700459"/>
        </p:xfrm>
        <a:graphic>
          <a:graphicData uri="http://schemas.openxmlformats.org/drawingml/2006/table">
            <a:tbl>
              <a:tblPr firstRow="1" bandRow="1">
                <a:tableStyleId>{69012ECD-51FC-41F1-AA8D-1B2483CD663E}</a:tableStyleId>
              </a:tblPr>
              <a:tblGrid>
                <a:gridCol w="3556676">
                  <a:extLst>
                    <a:ext uri="{9D8B030D-6E8A-4147-A177-3AD203B41FA5}">
                      <a16:colId xmlns:a16="http://schemas.microsoft.com/office/drawing/2014/main" val="1617930685"/>
                    </a:ext>
                  </a:extLst>
                </a:gridCol>
                <a:gridCol w="3594951">
                  <a:extLst>
                    <a:ext uri="{9D8B030D-6E8A-4147-A177-3AD203B41FA5}">
                      <a16:colId xmlns:a16="http://schemas.microsoft.com/office/drawing/2014/main" val="446989471"/>
                    </a:ext>
                  </a:extLst>
                </a:gridCol>
              </a:tblGrid>
              <a:tr h="434559">
                <a:tc gridSpan="2">
                  <a:txBody>
                    <a:bodyPr/>
                    <a:lstStyle>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marL="0" marR="0" lvl="0" indent="0" algn="l" defTabSz="914235" rtl="0" eaLnBrk="1" fontAlgn="auto" latinLnBrk="0" hangingPunct="1">
                        <a:lnSpc>
                          <a:spcPct val="100000"/>
                        </a:lnSpc>
                        <a:spcBef>
                          <a:spcPts val="0"/>
                        </a:spcBef>
                        <a:spcAft>
                          <a:spcPts val="0"/>
                        </a:spcAft>
                        <a:buClrTx/>
                        <a:buSzTx/>
                        <a:buFontTx/>
                        <a:buNone/>
                        <a:tabLst/>
                        <a:defRPr/>
                      </a:pPr>
                      <a:r>
                        <a:rPr lang="nl-NL" sz="1200" dirty="0">
                          <a:solidFill>
                            <a:schemeClr val="bg2"/>
                          </a:solidFill>
                        </a:rPr>
                        <a:t>(Potentiële) belangenverstrengeling </a:t>
                      </a:r>
                      <a:endParaRPr lang="nl-NL" sz="1200" dirty="0">
                        <a:solidFill>
                          <a:schemeClr val="bg2"/>
                        </a:solidFill>
                        <a:latin typeface="Arial" panose="020B0604020202020204" pitchFamily="34" charset="0"/>
                        <a:cs typeface="Arial" panose="020B0604020202020204" pitchFamily="34" charset="0"/>
                      </a:endParaRPr>
                    </a:p>
                  </a:txBody>
                  <a:tcPr marL="79142" marR="79142" marT="39569" marB="39569"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endParaRPr lang="nl-NL" sz="1200" dirty="0">
                        <a:solidFill>
                          <a:schemeClr val="bg1"/>
                        </a:solidFill>
                        <a:latin typeface="Arial" panose="020B0604020202020204" pitchFamily="34" charset="0"/>
                        <a:cs typeface="Arial" panose="020B0604020202020204" pitchFamily="34" charset="0"/>
                      </a:endParaRPr>
                    </a:p>
                  </a:txBody>
                  <a:tcPr marL="79142" marR="79142" marT="39569" marB="39569" anchor="b">
                    <a:lnL w="12700" cmpd="sng">
                      <a:solidFill>
                        <a:sysClr val="window" lastClr="FFFFFF"/>
                      </a:solidFill>
                    </a:lnL>
                    <a:lnR w="12700" cap="flat" cmpd="sng" algn="ctr">
                      <a:solidFill>
                        <a:srgbClr val="282828"/>
                      </a:solidFill>
                      <a:prstDash val="solid"/>
                      <a:round/>
                      <a:headEnd type="none" w="med" len="med"/>
                      <a:tailEnd type="none" w="med" len="med"/>
                    </a:lnR>
                    <a:lnT w="12700" cap="flat" cmpd="sng" algn="ctr">
                      <a:solidFill>
                        <a:srgbClr val="282828"/>
                      </a:solidFill>
                      <a:prstDash val="solid"/>
                      <a:round/>
                      <a:headEnd type="none" w="med" len="med"/>
                      <a:tailEnd type="none" w="med" len="med"/>
                    </a:lnT>
                    <a:lnB w="12700" cap="flat" cmpd="sng" algn="ctr">
                      <a:solidFill>
                        <a:srgbClr val="282828"/>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2000"/>
                      </a:schemeClr>
                    </a:solidFill>
                  </a:tcPr>
                </a:tc>
                <a:extLst>
                  <a:ext uri="{0D108BD9-81ED-4DB2-BD59-A6C34878D82A}">
                    <a16:rowId xmlns:a16="http://schemas.microsoft.com/office/drawing/2014/main" val="3560866637"/>
                  </a:ext>
                </a:extLst>
              </a:tr>
              <a:tr h="681049">
                <a:tc>
                  <a:txBody>
                    <a:bodyPr/>
                    <a:lstStyle>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96837" marR="0" lvl="0" indent="0" algn="l" defTabSz="912813" rtl="0" eaLnBrk="1" fontAlgn="base" latinLnBrk="0" hangingPunct="1">
                        <a:lnSpc>
                          <a:spcPct val="100000"/>
                        </a:lnSpc>
                        <a:spcBef>
                          <a:spcPts val="625"/>
                        </a:spcBef>
                        <a:spcAft>
                          <a:spcPct val="0"/>
                        </a:spcAft>
                        <a:buClrTx/>
                        <a:buSzTx/>
                        <a:buFont typeface="Wingdings" panose="05000000000000000000" pitchFamily="2" charset="2"/>
                        <a:buNone/>
                        <a:tabLst>
                          <a:tab pos="377825" algn="l"/>
                        </a:tabLst>
                      </a:pPr>
                      <a:r>
                        <a:rPr kumimoji="0" lang="nl-NL" altLang="nl-NL" sz="1200" b="0" i="0" u="none" strike="noStrike" cap="none" normalizeH="0" baseline="0" dirty="0">
                          <a:ln>
                            <a:noFill/>
                          </a:ln>
                          <a:solidFill>
                            <a:schemeClr val="bg1"/>
                          </a:solidFill>
                          <a:effectLst/>
                          <a:latin typeface="+mn-lt"/>
                          <a:ea typeface="MS PGothic" panose="020B0600070205080204" pitchFamily="34" charset="-128"/>
                          <a:cs typeface="Arial" panose="020B0604020202020204" pitchFamily="34" charset="0"/>
                        </a:rPr>
                        <a:t>Sponsoring of onderzoeksgeld</a:t>
                      </a:r>
                    </a:p>
                  </a:txBody>
                  <a:tcPr marL="72000" marR="0" marT="72000" marB="72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171450" marR="0" lvl="0" indent="-171450" algn="l" defTabSz="912813" rtl="0" eaLnBrk="1" fontAlgn="base" latinLnBrk="0" hangingPunct="1">
                        <a:lnSpc>
                          <a:spcPct val="100000"/>
                        </a:lnSpc>
                        <a:spcBef>
                          <a:spcPct val="0"/>
                        </a:spcBef>
                        <a:spcAft>
                          <a:spcPct val="0"/>
                        </a:spcAft>
                        <a:buClr>
                          <a:schemeClr val="accent1"/>
                        </a:buClr>
                        <a:buSzPct val="130000"/>
                        <a:buFont typeface="Arial" panose="020B0604020202020204" pitchFamily="34" charset="0"/>
                        <a:buChar char="•"/>
                        <a:tabLst/>
                      </a:pPr>
                      <a:r>
                        <a:rPr kumimoji="0" lang="en-US" altLang="nl-NL" sz="1200" b="0" i="0" u="none" strike="noStrike" cap="none" normalizeH="0" baseline="0" dirty="0">
                          <a:ln>
                            <a:noFill/>
                          </a:ln>
                          <a:solidFill>
                            <a:schemeClr val="bg1"/>
                          </a:solidFill>
                          <a:effectLst/>
                          <a:latin typeface="+mn-lt"/>
                          <a:ea typeface="MS PGothic" panose="020B0600070205080204" pitchFamily="34" charset="-128"/>
                          <a:cs typeface="Arial" panose="020B0604020202020204" pitchFamily="34" charset="0"/>
                        </a:rPr>
                        <a:t>TEVA</a:t>
                      </a:r>
                    </a:p>
                    <a:p>
                      <a:pPr marL="171450" marR="0" lvl="0" indent="-171450" algn="l" defTabSz="912813" rtl="0" eaLnBrk="1" fontAlgn="base" latinLnBrk="0" hangingPunct="1">
                        <a:lnSpc>
                          <a:spcPct val="100000"/>
                        </a:lnSpc>
                        <a:spcBef>
                          <a:spcPct val="0"/>
                        </a:spcBef>
                        <a:spcAft>
                          <a:spcPct val="0"/>
                        </a:spcAft>
                        <a:buClr>
                          <a:schemeClr val="accent1"/>
                        </a:buClr>
                        <a:buSzPct val="130000"/>
                        <a:buFont typeface="Arial" panose="020B0604020202020204" pitchFamily="34" charset="0"/>
                        <a:buChar char="•"/>
                        <a:tabLst/>
                      </a:pPr>
                      <a:r>
                        <a:rPr kumimoji="0" lang="en-US" altLang="nl-NL" sz="1200" b="0" i="0" u="none" strike="noStrike" cap="none" normalizeH="0" baseline="0" dirty="0">
                          <a:ln>
                            <a:noFill/>
                          </a:ln>
                          <a:solidFill>
                            <a:schemeClr val="bg1"/>
                          </a:solidFill>
                          <a:effectLst/>
                          <a:latin typeface="+mn-lt"/>
                          <a:ea typeface="MS PGothic" panose="020B0600070205080204" pitchFamily="34" charset="-128"/>
                          <a:cs typeface="Arial" panose="020B0604020202020204" pitchFamily="34" charset="0"/>
                        </a:rPr>
                        <a:t>Kyowa Kirin</a:t>
                      </a:r>
                    </a:p>
                    <a:p>
                      <a:pPr marL="171450" marR="0" lvl="0" indent="-171450" algn="l" defTabSz="912813" rtl="0" eaLnBrk="1" fontAlgn="base" latinLnBrk="0" hangingPunct="1">
                        <a:lnSpc>
                          <a:spcPct val="100000"/>
                        </a:lnSpc>
                        <a:spcBef>
                          <a:spcPct val="0"/>
                        </a:spcBef>
                        <a:spcAft>
                          <a:spcPct val="0"/>
                        </a:spcAft>
                        <a:buClr>
                          <a:schemeClr val="accent1"/>
                        </a:buClr>
                        <a:buSzPct val="130000"/>
                        <a:buFont typeface="Arial" panose="020B0604020202020204" pitchFamily="34" charset="0"/>
                        <a:buChar char="•"/>
                        <a:tabLst/>
                      </a:pPr>
                      <a:r>
                        <a:rPr kumimoji="0" lang="en-US" altLang="nl-NL" sz="1200" b="0" i="0" u="none" strike="noStrike" cap="none" normalizeH="0" baseline="0" dirty="0">
                          <a:ln>
                            <a:noFill/>
                          </a:ln>
                          <a:solidFill>
                            <a:schemeClr val="bg1"/>
                          </a:solidFill>
                          <a:effectLst/>
                          <a:latin typeface="+mn-lt"/>
                          <a:ea typeface="MS PGothic" panose="020B0600070205080204" pitchFamily="34" charset="-128"/>
                          <a:cs typeface="Arial" panose="020B0604020202020204" pitchFamily="34" charset="0"/>
                        </a:rPr>
                        <a:t>Grünenthal B.V.</a:t>
                      </a:r>
                    </a:p>
                  </a:txBody>
                  <a:tcPr marL="72000" marR="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3438331880"/>
                  </a:ext>
                </a:extLst>
              </a:tr>
              <a:tr h="543523">
                <a:tc>
                  <a:txBody>
                    <a:bodyPr/>
                    <a:lstStyle>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96837" marR="0" lvl="0" indent="0" algn="l" defTabSz="912813" rtl="0" eaLnBrk="1" fontAlgn="base" latinLnBrk="0" hangingPunct="1">
                        <a:lnSpc>
                          <a:spcPct val="100000"/>
                        </a:lnSpc>
                        <a:spcBef>
                          <a:spcPts val="1550"/>
                        </a:spcBef>
                        <a:spcAft>
                          <a:spcPct val="0"/>
                        </a:spcAft>
                        <a:buClrTx/>
                        <a:buSzTx/>
                        <a:buFont typeface="Wingdings" panose="05000000000000000000" pitchFamily="2" charset="2"/>
                        <a:buNone/>
                        <a:tabLst>
                          <a:tab pos="377825" algn="l"/>
                        </a:tabLst>
                      </a:pPr>
                      <a:r>
                        <a:rPr kumimoji="0" lang="nl-NL" altLang="nl-NL" sz="1200" b="0" i="0" u="none" strike="noStrike" cap="none" normalizeH="0" baseline="0" dirty="0">
                          <a:ln>
                            <a:noFill/>
                          </a:ln>
                          <a:solidFill>
                            <a:schemeClr val="bg1"/>
                          </a:solidFill>
                          <a:effectLst/>
                          <a:latin typeface="+mn-lt"/>
                          <a:ea typeface="MS PGothic" panose="020B0600070205080204" pitchFamily="34" charset="-128"/>
                          <a:cs typeface="Arial" panose="020B0604020202020204" pitchFamily="34" charset="0"/>
                        </a:rPr>
                        <a:t>Honorarium of andere</a:t>
                      </a:r>
                    </a:p>
                    <a:p>
                      <a:pPr marL="377825" marR="0" lvl="0" indent="-280988" algn="l" defTabSz="912813" rtl="0" eaLnBrk="1" fontAlgn="base" latinLnBrk="0" hangingPunct="1">
                        <a:lnSpc>
                          <a:spcPct val="100000"/>
                        </a:lnSpc>
                        <a:spcBef>
                          <a:spcPts val="475"/>
                        </a:spcBef>
                        <a:spcAft>
                          <a:spcPct val="0"/>
                        </a:spcAft>
                        <a:buClrTx/>
                        <a:buSzTx/>
                        <a:buFontTx/>
                        <a:buNone/>
                        <a:tabLst>
                          <a:tab pos="377825" algn="l"/>
                        </a:tabLst>
                      </a:pPr>
                      <a:r>
                        <a:rPr kumimoji="0" lang="nl-NL" altLang="nl-NL" sz="1200" b="0" i="0" u="none" strike="noStrike" cap="none" normalizeH="0" baseline="0" dirty="0">
                          <a:ln>
                            <a:noFill/>
                          </a:ln>
                          <a:solidFill>
                            <a:schemeClr val="bg1"/>
                          </a:solidFill>
                          <a:effectLst/>
                          <a:latin typeface="+mn-lt"/>
                          <a:ea typeface="MS PGothic" panose="020B0600070205080204" pitchFamily="34" charset="-128"/>
                          <a:cs typeface="Arial" panose="020B0604020202020204" pitchFamily="34" charset="0"/>
                        </a:rPr>
                        <a:t>(financiële) vergoeding</a:t>
                      </a:r>
                    </a:p>
                  </a:txBody>
                  <a:tcPr marL="72000" marR="0" marT="72000" marB="72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7938" marR="0" lvl="0" indent="0" algn="l" defTabSz="912813" rtl="0" eaLnBrk="1" fontAlgn="base" latinLnBrk="0" hangingPunct="1">
                        <a:lnSpc>
                          <a:spcPct val="100000"/>
                        </a:lnSpc>
                        <a:spcBef>
                          <a:spcPts val="1550"/>
                        </a:spcBef>
                        <a:spcAft>
                          <a:spcPct val="0"/>
                        </a:spcAft>
                        <a:buClrTx/>
                        <a:buSzTx/>
                        <a:buFont typeface="Wingdings" panose="05000000000000000000" pitchFamily="2" charset="2"/>
                        <a:buNone/>
                        <a:tabLst>
                          <a:tab pos="36513" algn="l"/>
                        </a:tabLst>
                      </a:pPr>
                      <a:r>
                        <a:rPr kumimoji="0" lang="nl-NL" altLang="nl-NL" sz="1200" b="0" i="0" u="none" strike="noStrike" cap="none" normalizeH="0" baseline="0" dirty="0">
                          <a:ln>
                            <a:noFill/>
                          </a:ln>
                          <a:solidFill>
                            <a:schemeClr val="bg1"/>
                          </a:solidFill>
                          <a:effectLst/>
                          <a:latin typeface="+mn-lt"/>
                          <a:ea typeface="MS PGothic" panose="020B0600070205080204" pitchFamily="34" charset="-128"/>
                          <a:cs typeface="Arial" panose="020B0604020202020204" pitchFamily="34" charset="0"/>
                        </a:rPr>
                        <a:t>Sprekersvergoeding Grünenthal B.V.</a:t>
                      </a:r>
                    </a:p>
                  </a:txBody>
                  <a:tcPr marL="72000" marR="0" marT="72000" marB="72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4185175742"/>
                  </a:ext>
                </a:extLst>
              </a:tr>
            </a:tbl>
          </a:graphicData>
        </a:graphic>
      </p:graphicFrame>
    </p:spTree>
    <p:extLst>
      <p:ext uri="{BB962C8B-B14F-4D97-AF65-F5344CB8AC3E}">
        <p14:creationId xmlns:p14="http://schemas.microsoft.com/office/powerpoint/2010/main" val="90315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376557E-A9C1-464F-904A-25E49FDFF77F}"/>
              </a:ext>
            </a:extLst>
          </p:cNvPr>
          <p:cNvSpPr>
            <a:spLocks noGrp="1"/>
          </p:cNvSpPr>
          <p:nvPr>
            <p:ph type="subTitle" idx="1"/>
          </p:nvPr>
        </p:nvSpPr>
        <p:spPr>
          <a:xfrm>
            <a:off x="814080" y="0"/>
            <a:ext cx="6586640" cy="968020"/>
          </a:xfrm>
        </p:spPr>
        <p:txBody>
          <a:bodyPr anchor="ctr">
            <a:normAutofit/>
          </a:bodyPr>
          <a:lstStyle/>
          <a:p>
            <a:r>
              <a:rPr lang="en-US" sz="2800" dirty="0" err="1"/>
              <a:t>Neuropathische</a:t>
            </a:r>
            <a:r>
              <a:rPr lang="en-US" sz="2800" dirty="0"/>
              <a:t> </a:t>
            </a:r>
            <a:r>
              <a:rPr lang="en-US" sz="2800" dirty="0" err="1"/>
              <a:t>pijn</a:t>
            </a:r>
            <a:r>
              <a:rPr lang="en-US" sz="2800" dirty="0"/>
              <a:t> </a:t>
            </a:r>
            <a:r>
              <a:rPr lang="en-US" sz="2800" dirty="0" err="1"/>
              <a:t>bij</a:t>
            </a:r>
            <a:r>
              <a:rPr lang="en-US" sz="2800" dirty="0"/>
              <a:t> </a:t>
            </a:r>
            <a:r>
              <a:rPr lang="en-US" sz="2800" dirty="0" err="1"/>
              <a:t>kanker</a:t>
            </a:r>
            <a:endParaRPr lang="en-GB" altLang="nl-NL" dirty="0">
              <a:cs typeface="Arial" panose="020B0604020202020204" pitchFamily="34" charset="0"/>
            </a:endParaRPr>
          </a:p>
        </p:txBody>
      </p:sp>
      <p:sp>
        <p:nvSpPr>
          <p:cNvPr id="5" name="Rechthoek 4">
            <a:extLst>
              <a:ext uri="{FF2B5EF4-FFF2-40B4-BE49-F238E27FC236}">
                <a16:creationId xmlns:a16="http://schemas.microsoft.com/office/drawing/2014/main" id="{1D440DDF-20F5-7C45-BAF8-901A32584A38}"/>
              </a:ext>
            </a:extLst>
          </p:cNvPr>
          <p:cNvSpPr/>
          <p:nvPr/>
        </p:nvSpPr>
        <p:spPr>
          <a:xfrm>
            <a:off x="935037" y="1808163"/>
            <a:ext cx="7356555" cy="3272627"/>
          </a:xfrm>
          <a:prstGeom prst="rect">
            <a:avLst/>
          </a:prstGeom>
        </p:spPr>
        <p:txBody>
          <a:bodyPr wrap="square" lIns="0" tIns="0" rIns="0" bIns="0">
            <a:spAutoFit/>
          </a:bodyPr>
          <a:lstStyle/>
          <a:p>
            <a:pPr>
              <a:buClr>
                <a:schemeClr val="accent1"/>
              </a:buClr>
              <a:buSzPct val="130000"/>
              <a:defRPr/>
            </a:pPr>
            <a:r>
              <a:rPr lang="en-US" altLang="nl-NL" b="1" dirty="0">
                <a:solidFill>
                  <a:schemeClr val="bg1"/>
                </a:solidFill>
              </a:rPr>
              <a:t>Het </a:t>
            </a:r>
            <a:r>
              <a:rPr lang="en-US" altLang="nl-NL" b="1" dirty="0" err="1">
                <a:solidFill>
                  <a:schemeClr val="bg1"/>
                </a:solidFill>
              </a:rPr>
              <a:t>verschil</a:t>
            </a:r>
            <a:r>
              <a:rPr lang="en-US" altLang="nl-NL" b="1" dirty="0">
                <a:solidFill>
                  <a:schemeClr val="bg1"/>
                </a:solidFill>
              </a:rPr>
              <a:t> met </a:t>
            </a:r>
            <a:r>
              <a:rPr lang="en-US" altLang="nl-NL" b="1" dirty="0" err="1">
                <a:solidFill>
                  <a:schemeClr val="bg1"/>
                </a:solidFill>
              </a:rPr>
              <a:t>niet-oncologische</a:t>
            </a:r>
            <a:r>
              <a:rPr lang="en-US" altLang="nl-NL" b="1" dirty="0">
                <a:solidFill>
                  <a:schemeClr val="bg1"/>
                </a:solidFill>
              </a:rPr>
              <a:t> </a:t>
            </a:r>
            <a:r>
              <a:rPr lang="en-US" altLang="nl-NL" b="1" dirty="0" err="1">
                <a:solidFill>
                  <a:schemeClr val="bg1"/>
                </a:solidFill>
              </a:rPr>
              <a:t>neuropathie</a:t>
            </a:r>
            <a:r>
              <a:rPr lang="en-US" altLang="nl-NL" b="1" dirty="0">
                <a:solidFill>
                  <a:schemeClr val="bg1"/>
                </a:solidFill>
              </a:rPr>
              <a:t> is NIET de </a:t>
            </a:r>
            <a:r>
              <a:rPr lang="en-US" altLang="nl-NL" b="1" dirty="0" err="1">
                <a:solidFill>
                  <a:schemeClr val="bg1"/>
                </a:solidFill>
              </a:rPr>
              <a:t>pijn</a:t>
            </a:r>
            <a:endParaRPr lang="en-US" altLang="nl-NL" b="1" dirty="0">
              <a:solidFill>
                <a:schemeClr val="bg1"/>
              </a:solidFill>
            </a:endParaRPr>
          </a:p>
          <a:p>
            <a:pPr marL="285750" indent="-285750">
              <a:buClr>
                <a:schemeClr val="accent1"/>
              </a:buClr>
              <a:buSzPct val="130000"/>
              <a:buFont typeface="Arial" panose="020B0604020202020204" pitchFamily="34" charset="0"/>
              <a:buChar char="•"/>
              <a:defRPr/>
            </a:pPr>
            <a:endParaRPr lang="en-US" altLang="nl-NL" b="1" dirty="0">
              <a:solidFill>
                <a:schemeClr val="bg1"/>
              </a:solidFill>
            </a:endParaRPr>
          </a:p>
          <a:p>
            <a:pPr>
              <a:buClr>
                <a:schemeClr val="accent1"/>
              </a:buClr>
              <a:buSzPct val="130000"/>
              <a:defRPr/>
            </a:pPr>
            <a:r>
              <a:rPr lang="en-US" altLang="nl-NL" b="1" dirty="0" err="1">
                <a:solidFill>
                  <a:schemeClr val="bg1"/>
                </a:solidFill>
              </a:rPr>
              <a:t>Wel</a:t>
            </a:r>
            <a:r>
              <a:rPr lang="en-US" altLang="nl-NL" b="1" dirty="0">
                <a:solidFill>
                  <a:schemeClr val="bg1"/>
                </a:solidFill>
              </a:rPr>
              <a:t>:</a:t>
            </a:r>
          </a:p>
          <a:p>
            <a:pPr marL="285750" indent="-285750">
              <a:lnSpc>
                <a:spcPct val="150000"/>
              </a:lnSpc>
              <a:buClr>
                <a:schemeClr val="accent1"/>
              </a:buClr>
              <a:buSzPct val="130000"/>
              <a:buFont typeface="Arial" panose="020B0604020202020204" pitchFamily="34" charset="0"/>
              <a:buChar char="•"/>
              <a:defRPr/>
            </a:pPr>
            <a:r>
              <a:rPr lang="en-US" altLang="nl-NL" dirty="0" err="1">
                <a:solidFill>
                  <a:schemeClr val="bg1"/>
                </a:solidFill>
              </a:rPr>
              <a:t>Algemene</a:t>
            </a:r>
            <a:r>
              <a:rPr lang="en-US" altLang="nl-NL" dirty="0">
                <a:solidFill>
                  <a:schemeClr val="bg1"/>
                </a:solidFill>
              </a:rPr>
              <a:t> </a:t>
            </a:r>
            <a:r>
              <a:rPr lang="en-US" altLang="nl-NL" dirty="0" err="1">
                <a:solidFill>
                  <a:schemeClr val="bg1"/>
                </a:solidFill>
              </a:rPr>
              <a:t>vermoeidheid</a:t>
            </a:r>
            <a:r>
              <a:rPr lang="en-US" altLang="nl-NL" dirty="0">
                <a:solidFill>
                  <a:schemeClr val="bg1"/>
                </a:solidFill>
              </a:rPr>
              <a:t> </a:t>
            </a:r>
            <a:r>
              <a:rPr lang="en-US" altLang="nl-NL" dirty="0" err="1">
                <a:solidFill>
                  <a:schemeClr val="bg1"/>
                </a:solidFill>
              </a:rPr>
              <a:t>en</a:t>
            </a:r>
            <a:r>
              <a:rPr lang="en-US" altLang="nl-NL" dirty="0">
                <a:solidFill>
                  <a:schemeClr val="bg1"/>
                </a:solidFill>
              </a:rPr>
              <a:t> </a:t>
            </a:r>
            <a:r>
              <a:rPr lang="en-US" altLang="nl-NL" dirty="0" err="1">
                <a:solidFill>
                  <a:schemeClr val="bg1"/>
                </a:solidFill>
              </a:rPr>
              <a:t>zwakte</a:t>
            </a:r>
            <a:endParaRPr lang="en-US" altLang="nl-NL" dirty="0">
              <a:solidFill>
                <a:schemeClr val="bg1"/>
              </a:solidFill>
            </a:endParaRPr>
          </a:p>
          <a:p>
            <a:pPr marL="285750" indent="-285750">
              <a:lnSpc>
                <a:spcPct val="150000"/>
              </a:lnSpc>
              <a:buClr>
                <a:schemeClr val="accent1"/>
              </a:buClr>
              <a:buSzPct val="130000"/>
              <a:buFont typeface="Arial" panose="020B0604020202020204" pitchFamily="34" charset="0"/>
              <a:buChar char="•"/>
              <a:defRPr/>
            </a:pPr>
            <a:r>
              <a:rPr lang="en-US" altLang="nl-NL" dirty="0" err="1">
                <a:solidFill>
                  <a:schemeClr val="bg1"/>
                </a:solidFill>
              </a:rPr>
              <a:t>Pijn</a:t>
            </a:r>
            <a:r>
              <a:rPr lang="en-US" altLang="nl-NL" dirty="0">
                <a:solidFill>
                  <a:schemeClr val="bg1"/>
                </a:solidFill>
              </a:rPr>
              <a:t> op </a:t>
            </a:r>
            <a:r>
              <a:rPr lang="en-US" altLang="nl-NL" dirty="0" err="1">
                <a:solidFill>
                  <a:schemeClr val="bg1"/>
                </a:solidFill>
              </a:rPr>
              <a:t>meerdere</a:t>
            </a:r>
            <a:r>
              <a:rPr lang="en-US" altLang="nl-NL" dirty="0">
                <a:solidFill>
                  <a:schemeClr val="bg1"/>
                </a:solidFill>
              </a:rPr>
              <a:t> </a:t>
            </a:r>
            <a:r>
              <a:rPr lang="en-US" altLang="nl-NL" dirty="0" err="1">
                <a:solidFill>
                  <a:schemeClr val="bg1"/>
                </a:solidFill>
              </a:rPr>
              <a:t>plaatsen</a:t>
            </a:r>
            <a:endParaRPr lang="en-US" altLang="nl-NL" dirty="0">
              <a:solidFill>
                <a:schemeClr val="bg1"/>
              </a:solidFill>
            </a:endParaRPr>
          </a:p>
          <a:p>
            <a:pPr marL="285750" indent="-285750">
              <a:lnSpc>
                <a:spcPct val="150000"/>
              </a:lnSpc>
              <a:buClr>
                <a:schemeClr val="accent1"/>
              </a:buClr>
              <a:buSzPct val="130000"/>
              <a:buFont typeface="Arial" panose="020B0604020202020204" pitchFamily="34" charset="0"/>
              <a:buChar char="•"/>
              <a:defRPr/>
            </a:pPr>
            <a:r>
              <a:rPr lang="en-US" altLang="nl-NL" dirty="0">
                <a:solidFill>
                  <a:schemeClr val="bg1"/>
                </a:solidFill>
              </a:rPr>
              <a:t>Lever- en </a:t>
            </a:r>
            <a:r>
              <a:rPr lang="en-US" altLang="nl-NL" dirty="0" err="1">
                <a:solidFill>
                  <a:schemeClr val="bg1"/>
                </a:solidFill>
              </a:rPr>
              <a:t>nierfunctiestoornissen</a:t>
            </a:r>
            <a:endParaRPr lang="en-US" altLang="nl-NL" dirty="0">
              <a:solidFill>
                <a:schemeClr val="bg1"/>
              </a:solidFill>
            </a:endParaRPr>
          </a:p>
          <a:p>
            <a:pPr marL="285750" indent="-285750">
              <a:lnSpc>
                <a:spcPct val="150000"/>
              </a:lnSpc>
              <a:buClr>
                <a:schemeClr val="accent1"/>
              </a:buClr>
              <a:buSzPct val="130000"/>
              <a:buFont typeface="Arial" panose="020B0604020202020204" pitchFamily="34" charset="0"/>
              <a:buChar char="•"/>
              <a:defRPr/>
            </a:pPr>
            <a:r>
              <a:rPr lang="en-US" altLang="nl-NL" dirty="0" err="1">
                <a:solidFill>
                  <a:schemeClr val="bg1"/>
                </a:solidFill>
              </a:rPr>
              <a:t>Sneller</a:t>
            </a:r>
            <a:r>
              <a:rPr lang="en-US" altLang="nl-NL" dirty="0">
                <a:solidFill>
                  <a:schemeClr val="bg1"/>
                </a:solidFill>
              </a:rPr>
              <a:t> </a:t>
            </a:r>
            <a:r>
              <a:rPr lang="en-US" altLang="nl-NL" dirty="0" err="1">
                <a:solidFill>
                  <a:schemeClr val="bg1"/>
                </a:solidFill>
              </a:rPr>
              <a:t>bijwerkingen</a:t>
            </a:r>
            <a:r>
              <a:rPr lang="en-US" altLang="nl-NL" dirty="0">
                <a:solidFill>
                  <a:schemeClr val="bg1"/>
                </a:solidFill>
              </a:rPr>
              <a:t> dan effect</a:t>
            </a:r>
          </a:p>
          <a:p>
            <a:pPr marL="285750" indent="-285750">
              <a:lnSpc>
                <a:spcPct val="150000"/>
              </a:lnSpc>
              <a:buClr>
                <a:schemeClr val="accent1"/>
              </a:buClr>
              <a:buSzPct val="130000"/>
              <a:buFont typeface="Arial" panose="020B0604020202020204" pitchFamily="34" charset="0"/>
              <a:buChar char="•"/>
              <a:defRPr/>
            </a:pPr>
            <a:r>
              <a:rPr lang="en-US" altLang="nl-NL" dirty="0">
                <a:solidFill>
                  <a:schemeClr val="bg1"/>
                </a:solidFill>
              </a:rPr>
              <a:t>NNT </a:t>
            </a:r>
            <a:r>
              <a:rPr lang="en-US" altLang="nl-NL" dirty="0" err="1">
                <a:solidFill>
                  <a:schemeClr val="bg1"/>
                </a:solidFill>
              </a:rPr>
              <a:t>mogelijk</a:t>
            </a:r>
            <a:r>
              <a:rPr lang="en-US" altLang="nl-NL" dirty="0">
                <a:solidFill>
                  <a:schemeClr val="bg1"/>
                </a:solidFill>
              </a:rPr>
              <a:t> </a:t>
            </a:r>
            <a:r>
              <a:rPr lang="en-US" altLang="nl-NL" dirty="0" err="1">
                <a:solidFill>
                  <a:schemeClr val="bg1"/>
                </a:solidFill>
              </a:rPr>
              <a:t>hoger</a:t>
            </a:r>
            <a:endParaRPr lang="en-US" altLang="nl-NL" dirty="0">
              <a:solidFill>
                <a:schemeClr val="bg1"/>
              </a:solidFill>
            </a:endParaRPr>
          </a:p>
          <a:p>
            <a:pPr marL="285750" indent="-285750">
              <a:lnSpc>
                <a:spcPct val="150000"/>
              </a:lnSpc>
              <a:buClr>
                <a:schemeClr val="accent1"/>
              </a:buClr>
              <a:buSzPct val="130000"/>
              <a:buFont typeface="Arial" panose="020B0604020202020204" pitchFamily="34" charset="0"/>
              <a:buChar char="•"/>
              <a:defRPr/>
            </a:pPr>
            <a:r>
              <a:rPr lang="en-US" altLang="nl-NL" dirty="0">
                <a:solidFill>
                  <a:schemeClr val="bg1"/>
                </a:solidFill>
              </a:rPr>
              <a:t>NNH </a:t>
            </a:r>
            <a:r>
              <a:rPr lang="en-US" altLang="nl-NL" dirty="0" err="1">
                <a:solidFill>
                  <a:schemeClr val="bg1"/>
                </a:solidFill>
              </a:rPr>
              <a:t>mogelijk</a:t>
            </a:r>
            <a:r>
              <a:rPr lang="en-US" altLang="nl-NL" dirty="0">
                <a:solidFill>
                  <a:schemeClr val="bg1"/>
                </a:solidFill>
              </a:rPr>
              <a:t> lager</a:t>
            </a:r>
          </a:p>
        </p:txBody>
      </p:sp>
      <p:sp>
        <p:nvSpPr>
          <p:cNvPr id="6" name="Rechthoek 5">
            <a:extLst>
              <a:ext uri="{FF2B5EF4-FFF2-40B4-BE49-F238E27FC236}">
                <a16:creationId xmlns:a16="http://schemas.microsoft.com/office/drawing/2014/main" id="{883177F3-ED26-EA4D-81A8-F6A8F0623664}"/>
              </a:ext>
            </a:extLst>
          </p:cNvPr>
          <p:cNvSpPr/>
          <p:nvPr/>
        </p:nvSpPr>
        <p:spPr>
          <a:xfrm>
            <a:off x="935038" y="6206967"/>
            <a:ext cx="5209609" cy="246221"/>
          </a:xfrm>
          <a:prstGeom prst="rect">
            <a:avLst/>
          </a:prstGeom>
        </p:spPr>
        <p:txBody>
          <a:bodyPr wrap="square" lIns="0" tIns="0" rIns="0" bIns="0">
            <a:spAutoFit/>
          </a:bodyPr>
          <a:lstStyle/>
          <a:p>
            <a:pPr>
              <a:spcBef>
                <a:spcPct val="0"/>
              </a:spcBef>
              <a:buClrTx/>
              <a:buSzTx/>
            </a:pPr>
            <a:r>
              <a:rPr lang="en-US" altLang="nl-NL" sz="800" dirty="0" err="1">
                <a:solidFill>
                  <a:schemeClr val="bg1"/>
                </a:solidFill>
                <a:latin typeface="Arial" panose="020B0604020202020204" pitchFamily="34" charset="0"/>
                <a:cs typeface="Arial" panose="020B0604020202020204" pitchFamily="34" charset="0"/>
              </a:rPr>
              <a:t>Caraceni</a:t>
            </a:r>
            <a:r>
              <a:rPr lang="en-US" altLang="nl-NL" sz="800" dirty="0">
                <a:solidFill>
                  <a:schemeClr val="bg1"/>
                </a:solidFill>
                <a:latin typeface="Arial" panose="020B0604020202020204" pitchFamily="34" charset="0"/>
                <a:cs typeface="Arial" panose="020B0604020202020204" pitchFamily="34" charset="0"/>
              </a:rPr>
              <a:t> and </a:t>
            </a:r>
            <a:r>
              <a:rPr lang="en-US" altLang="nl-NL" sz="800" dirty="0" err="1">
                <a:solidFill>
                  <a:schemeClr val="bg1"/>
                </a:solidFill>
                <a:latin typeface="Arial" panose="020B0604020202020204" pitchFamily="34" charset="0"/>
                <a:cs typeface="Arial" panose="020B0604020202020204" pitchFamily="34" charset="0"/>
              </a:rPr>
              <a:t>Portenoy</a:t>
            </a:r>
            <a:r>
              <a:rPr lang="en-US" altLang="nl-NL" sz="800" dirty="0">
                <a:solidFill>
                  <a:schemeClr val="bg1"/>
                </a:solidFill>
                <a:latin typeface="Arial" panose="020B0604020202020204" pitchFamily="34" charset="0"/>
                <a:cs typeface="Arial" panose="020B0604020202020204" pitchFamily="34" charset="0"/>
              </a:rPr>
              <a:t>, Pain 1999;82(3):263-74</a:t>
            </a:r>
          </a:p>
          <a:p>
            <a:pPr>
              <a:spcBef>
                <a:spcPct val="0"/>
              </a:spcBef>
              <a:buClrTx/>
              <a:buSzTx/>
            </a:pPr>
            <a:r>
              <a:rPr lang="en-US" altLang="nl-NL" sz="800" dirty="0" err="1">
                <a:solidFill>
                  <a:schemeClr val="bg1"/>
                </a:solidFill>
                <a:latin typeface="Arial" panose="020B0604020202020204" pitchFamily="34" charset="0"/>
                <a:cs typeface="Arial" panose="020B0604020202020204" pitchFamily="34" charset="0"/>
              </a:rPr>
              <a:t>Grond</a:t>
            </a:r>
            <a:r>
              <a:rPr lang="en-US" altLang="nl-NL" sz="800" dirty="0">
                <a:solidFill>
                  <a:schemeClr val="bg1"/>
                </a:solidFill>
                <a:latin typeface="Arial" panose="020B0604020202020204" pitchFamily="34" charset="0"/>
                <a:cs typeface="Arial" panose="020B0604020202020204" pitchFamily="34" charset="0"/>
              </a:rPr>
              <a:t> et al Pain 1999;79(1):15-20.</a:t>
            </a:r>
          </a:p>
        </p:txBody>
      </p:sp>
    </p:spTree>
    <p:extLst>
      <p:ext uri="{BB962C8B-B14F-4D97-AF65-F5344CB8AC3E}">
        <p14:creationId xmlns:p14="http://schemas.microsoft.com/office/powerpoint/2010/main" val="62143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D72D005-C096-C14C-9009-375BA6F2181B}"/>
              </a:ext>
            </a:extLst>
          </p:cNvPr>
          <p:cNvSpPr>
            <a:spLocks noGrp="1"/>
          </p:cNvSpPr>
          <p:nvPr>
            <p:ph type="subTitle" idx="1"/>
          </p:nvPr>
        </p:nvSpPr>
        <p:spPr/>
        <p:txBody>
          <a:bodyPr>
            <a:normAutofit/>
          </a:bodyPr>
          <a:lstStyle/>
          <a:p>
            <a:r>
              <a:rPr lang="nl-NL" spc="-5" dirty="0">
                <a:cs typeface="Arial" panose="020B0604020202020204" pitchFamily="34" charset="0"/>
              </a:rPr>
              <a:t>Meetinstrumenten</a:t>
            </a:r>
            <a:endParaRPr lang="nl-NL" dirty="0"/>
          </a:p>
        </p:txBody>
      </p:sp>
      <p:sp>
        <p:nvSpPr>
          <p:cNvPr id="2" name="Rechthoek 1">
            <a:extLst>
              <a:ext uri="{FF2B5EF4-FFF2-40B4-BE49-F238E27FC236}">
                <a16:creationId xmlns:a16="http://schemas.microsoft.com/office/drawing/2014/main" id="{F709F711-AACC-0D48-9DEC-C92F54CB3096}"/>
              </a:ext>
            </a:extLst>
          </p:cNvPr>
          <p:cNvSpPr/>
          <p:nvPr/>
        </p:nvSpPr>
        <p:spPr>
          <a:xfrm>
            <a:off x="935038" y="6206967"/>
            <a:ext cx="5209609" cy="246221"/>
          </a:xfrm>
          <a:prstGeom prst="rect">
            <a:avLst/>
          </a:prstGeom>
        </p:spPr>
        <p:txBody>
          <a:bodyPr wrap="square" lIns="0" tIns="0" rIns="0" bIns="0">
            <a:spAutoFit/>
          </a:bodyPr>
          <a:lstStyle/>
          <a:p>
            <a:pPr>
              <a:spcBef>
                <a:spcPct val="0"/>
              </a:spcBef>
              <a:buClrTx/>
              <a:buSzTx/>
              <a:buFont typeface="Wingdings" pitchFamily="2" charset="2"/>
              <a:buAutoNum type="arabicParenR"/>
            </a:pPr>
            <a:r>
              <a:rPr lang="en-US" altLang="nl-NL" sz="800" dirty="0">
                <a:solidFill>
                  <a:schemeClr val="bg1"/>
                </a:solidFill>
                <a:latin typeface="Arial" panose="020B0604020202020204" pitchFamily="34" charset="0"/>
                <a:cs typeface="Arial" panose="020B0604020202020204" pitchFamily="34" charset="0"/>
              </a:rPr>
              <a:t> Bennet M. Pain 2007;127:199–203</a:t>
            </a:r>
          </a:p>
          <a:p>
            <a:pPr>
              <a:spcBef>
                <a:spcPct val="0"/>
              </a:spcBef>
              <a:buClrTx/>
              <a:buSzTx/>
              <a:buFont typeface="Wingdings" pitchFamily="2" charset="2"/>
              <a:buAutoNum type="arabicParenR"/>
            </a:pPr>
            <a:r>
              <a:rPr lang="en-US" altLang="nl-NL" sz="800" dirty="0">
                <a:solidFill>
                  <a:schemeClr val="bg1"/>
                </a:solidFill>
                <a:latin typeface="Arial" panose="020B0604020202020204" pitchFamily="34" charset="0"/>
                <a:cs typeface="Arial" panose="020B0604020202020204" pitchFamily="34" charset="0"/>
              </a:rPr>
              <a:t> </a:t>
            </a:r>
            <a:r>
              <a:rPr lang="en-US" altLang="nl-NL" sz="800" dirty="0" err="1">
                <a:solidFill>
                  <a:schemeClr val="bg1"/>
                </a:solidFill>
                <a:latin typeface="Arial" panose="020B0604020202020204" pitchFamily="34" charset="0"/>
                <a:cs typeface="Arial" panose="020B0604020202020204" pitchFamily="34" charset="0"/>
              </a:rPr>
              <a:t>Freynhagen</a:t>
            </a:r>
            <a:r>
              <a:rPr lang="en-US" altLang="nl-NL" sz="800" dirty="0">
                <a:solidFill>
                  <a:schemeClr val="bg1"/>
                </a:solidFill>
                <a:latin typeface="Arial" panose="020B0604020202020204" pitchFamily="34" charset="0"/>
                <a:cs typeface="Arial" panose="020B0604020202020204" pitchFamily="34" charset="0"/>
              </a:rPr>
              <a:t> R et al. </a:t>
            </a:r>
            <a:r>
              <a:rPr lang="en-US" altLang="nl-NL" sz="800" dirty="0" err="1">
                <a:solidFill>
                  <a:schemeClr val="bg1"/>
                </a:solidFill>
                <a:latin typeface="Arial" panose="020B0604020202020204" pitchFamily="34" charset="0"/>
                <a:cs typeface="Arial" panose="020B0604020202020204" pitchFamily="34" charset="0"/>
              </a:rPr>
              <a:t>Curr</a:t>
            </a:r>
            <a:r>
              <a:rPr lang="en-US" altLang="nl-NL" sz="800" dirty="0">
                <a:solidFill>
                  <a:schemeClr val="bg1"/>
                </a:solidFill>
                <a:latin typeface="Arial" panose="020B0604020202020204" pitchFamily="34" charset="0"/>
                <a:cs typeface="Arial" panose="020B0604020202020204" pitchFamily="34" charset="0"/>
              </a:rPr>
              <a:t> Med Res </a:t>
            </a:r>
            <a:r>
              <a:rPr lang="en-US" altLang="nl-NL" sz="800" dirty="0" err="1">
                <a:solidFill>
                  <a:schemeClr val="bg1"/>
                </a:solidFill>
                <a:latin typeface="Arial" panose="020B0604020202020204" pitchFamily="34" charset="0"/>
                <a:cs typeface="Arial" panose="020B0604020202020204" pitchFamily="34" charset="0"/>
              </a:rPr>
              <a:t>Opin</a:t>
            </a:r>
            <a:r>
              <a:rPr lang="en-US" altLang="nl-NL" sz="800" dirty="0">
                <a:solidFill>
                  <a:schemeClr val="bg1"/>
                </a:solidFill>
                <a:latin typeface="Arial" panose="020B0604020202020204" pitchFamily="34" charset="0"/>
                <a:cs typeface="Arial" panose="020B0604020202020204" pitchFamily="34" charset="0"/>
              </a:rPr>
              <a:t> 2006;22:1911–20.</a:t>
            </a:r>
          </a:p>
        </p:txBody>
      </p:sp>
      <p:graphicFrame>
        <p:nvGraphicFramePr>
          <p:cNvPr id="5" name="Group 99">
            <a:extLst>
              <a:ext uri="{FF2B5EF4-FFF2-40B4-BE49-F238E27FC236}">
                <a16:creationId xmlns:a16="http://schemas.microsoft.com/office/drawing/2014/main" id="{AF0F9C98-E583-4948-BD5D-2B337D8950BA}"/>
              </a:ext>
            </a:extLst>
          </p:cNvPr>
          <p:cNvGraphicFramePr>
            <a:graphicFrameLocks noGrp="1"/>
          </p:cNvGraphicFramePr>
          <p:nvPr>
            <p:extLst>
              <p:ext uri="{D42A27DB-BD31-4B8C-83A1-F6EECF244321}">
                <p14:modId xmlns:p14="http://schemas.microsoft.com/office/powerpoint/2010/main" val="2480560919"/>
              </p:ext>
            </p:extLst>
          </p:nvPr>
        </p:nvGraphicFramePr>
        <p:xfrm>
          <a:off x="935038" y="1328004"/>
          <a:ext cx="7270499" cy="4529248"/>
        </p:xfrm>
        <a:graphic>
          <a:graphicData uri="http://schemas.openxmlformats.org/drawingml/2006/table">
            <a:tbl>
              <a:tblPr/>
              <a:tblGrid>
                <a:gridCol w="2795950">
                  <a:extLst>
                    <a:ext uri="{9D8B030D-6E8A-4147-A177-3AD203B41FA5}">
                      <a16:colId xmlns:a16="http://schemas.microsoft.com/office/drawing/2014/main" val="20000"/>
                    </a:ext>
                  </a:extLst>
                </a:gridCol>
                <a:gridCol w="991892">
                  <a:extLst>
                    <a:ext uri="{9D8B030D-6E8A-4147-A177-3AD203B41FA5}">
                      <a16:colId xmlns:a16="http://schemas.microsoft.com/office/drawing/2014/main" val="20001"/>
                    </a:ext>
                  </a:extLst>
                </a:gridCol>
                <a:gridCol w="875654">
                  <a:extLst>
                    <a:ext uri="{9D8B030D-6E8A-4147-A177-3AD203B41FA5}">
                      <a16:colId xmlns:a16="http://schemas.microsoft.com/office/drawing/2014/main" val="20002"/>
                    </a:ext>
                  </a:extLst>
                </a:gridCol>
                <a:gridCol w="759417">
                  <a:extLst>
                    <a:ext uri="{9D8B030D-6E8A-4147-A177-3AD203B41FA5}">
                      <a16:colId xmlns:a16="http://schemas.microsoft.com/office/drawing/2014/main" val="20003"/>
                    </a:ext>
                  </a:extLst>
                </a:gridCol>
                <a:gridCol w="759417">
                  <a:extLst>
                    <a:ext uri="{9D8B030D-6E8A-4147-A177-3AD203B41FA5}">
                      <a16:colId xmlns:a16="http://schemas.microsoft.com/office/drawing/2014/main" val="20004"/>
                    </a:ext>
                  </a:extLst>
                </a:gridCol>
                <a:gridCol w="1088169">
                  <a:extLst>
                    <a:ext uri="{9D8B030D-6E8A-4147-A177-3AD203B41FA5}">
                      <a16:colId xmlns:a16="http://schemas.microsoft.com/office/drawing/2014/main" val="20005"/>
                    </a:ext>
                  </a:extLst>
                </a:gridCol>
              </a:tblGrid>
              <a:tr h="464949">
                <a:tc>
                  <a:txBody>
                    <a:bodyPr/>
                    <a:lstStyle>
                      <a:lvl1pPr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en-GB" altLang="nl-NL" sz="1200" b="0" i="0" u="none" strike="noStrike" cap="none" normalizeH="0" baseline="0" dirty="0">
                        <a:ln>
                          <a:noFill/>
                        </a:ln>
                        <a:solidFill>
                          <a:schemeClr val="tx1"/>
                        </a:solidFill>
                        <a:effectLst/>
                        <a:latin typeface="+mn-lt"/>
                        <a:ea typeface="MS PGothic" pitchFamily="34" charset="-128"/>
                        <a:cs typeface="Arial" pitchFamily="34" charset="0"/>
                      </a:endParaRP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en-US" altLang="nl-NL" sz="1200" b="1" i="0" u="none" strike="noStrike" cap="none" normalizeH="0" baseline="0" dirty="0">
                          <a:ln>
                            <a:noFill/>
                          </a:ln>
                          <a:solidFill>
                            <a:schemeClr val="bg2"/>
                          </a:solidFill>
                          <a:effectLst/>
                          <a:latin typeface="+mn-lt"/>
                          <a:ea typeface="MS PGothic" pitchFamily="34" charset="-128"/>
                          <a:cs typeface="Times New Roman" pitchFamily="18" charset="0"/>
                        </a:rPr>
                        <a:t>LANSS</a:t>
                      </a:r>
                      <a:endParaRPr kumimoji="0" lang="en-US" altLang="nl-NL" sz="1200" b="0" i="0" u="none" strike="noStrike" cap="none" normalizeH="0" baseline="30000" dirty="0">
                        <a:ln>
                          <a:noFill/>
                        </a:ln>
                        <a:solidFill>
                          <a:schemeClr val="bg2"/>
                        </a:solidFill>
                        <a:effectLst/>
                        <a:latin typeface="+mn-lt"/>
                        <a:ea typeface="MS PGothic" pitchFamily="34" charset="-128"/>
                        <a:cs typeface="Times New Roman" pitchFamily="18" charset="0"/>
                      </a:endParaRP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1" i="0" u="none" strike="noStrike" cap="none" normalizeH="0" baseline="0" dirty="0">
                          <a:ln>
                            <a:noFill/>
                          </a:ln>
                          <a:solidFill>
                            <a:schemeClr val="bg2"/>
                          </a:solidFill>
                          <a:effectLst/>
                          <a:latin typeface="+mn-lt"/>
                          <a:ea typeface="MS PGothic" pitchFamily="34" charset="-128"/>
                          <a:cs typeface="Times New Roman" pitchFamily="18" charset="0"/>
                        </a:rPr>
                        <a:t>NPQ</a:t>
                      </a:r>
                      <a:endParaRPr kumimoji="0" lang="en-US" altLang="nl-NL" sz="1200" b="0" i="0" u="none" strike="noStrike" cap="none" normalizeH="0" baseline="30000" dirty="0">
                        <a:ln>
                          <a:noFill/>
                        </a:ln>
                        <a:solidFill>
                          <a:schemeClr val="bg2"/>
                        </a:solidFill>
                        <a:effectLst/>
                        <a:latin typeface="+mn-lt"/>
                        <a:ea typeface="MS PGothic" pitchFamily="34" charset="-128"/>
                        <a:cs typeface="Arial" pitchFamily="34" charset="0"/>
                      </a:endParaRP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1" i="0" u="none" strike="noStrike" cap="none" normalizeH="0" baseline="0" dirty="0">
                          <a:ln>
                            <a:noFill/>
                          </a:ln>
                          <a:solidFill>
                            <a:schemeClr val="bg2"/>
                          </a:solidFill>
                          <a:effectLst/>
                          <a:latin typeface="+mn-lt"/>
                          <a:ea typeface="MS PGothic" pitchFamily="34" charset="-128"/>
                          <a:cs typeface="Times New Roman" pitchFamily="18" charset="0"/>
                        </a:rPr>
                        <a:t>DN4</a:t>
                      </a:r>
                      <a:endParaRPr kumimoji="0" lang="en-US" altLang="nl-NL" sz="1200" b="0" i="0" u="none" strike="noStrike" cap="none" normalizeH="0" baseline="30000" dirty="0">
                        <a:ln>
                          <a:noFill/>
                        </a:ln>
                        <a:solidFill>
                          <a:schemeClr val="bg2"/>
                        </a:solidFill>
                        <a:effectLst/>
                        <a:latin typeface="+mn-lt"/>
                        <a:ea typeface="MS PGothic" pitchFamily="34" charset="-128"/>
                        <a:cs typeface="Arial" pitchFamily="34" charset="0"/>
                      </a:endParaRP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1" i="0" u="none" strike="noStrike" cap="none" normalizeH="0" baseline="0" dirty="0">
                          <a:ln>
                            <a:noFill/>
                          </a:ln>
                          <a:solidFill>
                            <a:schemeClr val="bg2"/>
                          </a:solidFill>
                          <a:effectLst/>
                          <a:latin typeface="+mn-lt"/>
                          <a:ea typeface="MS PGothic" pitchFamily="34" charset="-128"/>
                          <a:cs typeface="Times New Roman" pitchFamily="18" charset="0"/>
                        </a:rPr>
                        <a:t>Pain</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1" i="0" u="none" strike="noStrike" cap="none" normalizeH="0" baseline="0" dirty="0">
                          <a:ln>
                            <a:noFill/>
                          </a:ln>
                          <a:solidFill>
                            <a:schemeClr val="bg2"/>
                          </a:solidFill>
                          <a:effectLst/>
                          <a:latin typeface="+mn-lt"/>
                          <a:ea typeface="MS PGothic" pitchFamily="34" charset="-128"/>
                          <a:cs typeface="Times New Roman" pitchFamily="18" charset="0"/>
                        </a:rPr>
                        <a:t>Detect</a:t>
                      </a:r>
                      <a:endParaRPr kumimoji="0" lang="en-US" altLang="nl-NL" sz="1200" b="0" i="0" u="none" strike="noStrike" cap="none" normalizeH="0" baseline="0" dirty="0">
                        <a:ln>
                          <a:noFill/>
                        </a:ln>
                        <a:solidFill>
                          <a:schemeClr val="bg2"/>
                        </a:solidFill>
                        <a:effectLst/>
                        <a:latin typeface="+mn-lt"/>
                        <a:ea typeface="MS PGothic" pitchFamily="34" charset="-128"/>
                        <a:cs typeface="Arial" pitchFamily="34" charset="0"/>
                      </a:endParaRP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1" i="0" u="none" strike="noStrike" cap="none" normalizeH="0" baseline="0" dirty="0">
                          <a:ln>
                            <a:noFill/>
                          </a:ln>
                          <a:solidFill>
                            <a:schemeClr val="bg2"/>
                          </a:solidFill>
                          <a:effectLst/>
                          <a:latin typeface="+mn-lt"/>
                          <a:ea typeface="MS PGothic" pitchFamily="34" charset="-128"/>
                          <a:cs typeface="Times New Roman" pitchFamily="18" charset="0"/>
                        </a:rPr>
                        <a:t>ID Pain</a:t>
                      </a:r>
                      <a:endParaRPr kumimoji="0" lang="en-US" altLang="nl-NL" sz="1200" b="0" i="0" u="none" strike="noStrike" cap="none" normalizeH="0" baseline="30000" dirty="0">
                        <a:ln>
                          <a:noFill/>
                        </a:ln>
                        <a:solidFill>
                          <a:schemeClr val="bg2"/>
                        </a:solidFill>
                        <a:effectLst/>
                        <a:latin typeface="+mn-lt"/>
                        <a:ea typeface="MS PGothic" pitchFamily="34" charset="-128"/>
                        <a:cs typeface="Arial" pitchFamily="34" charset="0"/>
                      </a:endParaRP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5766">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en-US" altLang="nl-NL" sz="1200" b="1" i="0" u="none" strike="noStrike" cap="none" normalizeH="0" baseline="0" dirty="0" err="1">
                          <a:ln>
                            <a:noFill/>
                          </a:ln>
                          <a:solidFill>
                            <a:schemeClr val="bg1"/>
                          </a:solidFill>
                          <a:effectLst/>
                          <a:latin typeface="+mn-lt"/>
                          <a:ea typeface="MS PGothic" pitchFamily="34" charset="-128"/>
                          <a:cs typeface="Times New Roman" pitchFamily="18" charset="0"/>
                        </a:rPr>
                        <a:t>Symptomen</a:t>
                      </a:r>
                      <a:endParaRPr kumimoji="0" lang="en-US" altLang="nl-NL" sz="1200" b="1" i="0" u="none" strike="noStrike" cap="none" normalizeH="0" baseline="0" dirty="0">
                        <a:ln>
                          <a:noFill/>
                        </a:ln>
                        <a:solidFill>
                          <a:schemeClr val="bg1"/>
                        </a:solidFill>
                        <a:effectLst/>
                        <a:latin typeface="+mn-lt"/>
                        <a:ea typeface="MS PGothic" pitchFamily="34" charset="-128"/>
                        <a:cs typeface="Times New Roman" pitchFamily="18"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en-GB" altLang="nl-NL" sz="1200" b="0" i="0" u="none" strike="noStrike" cap="none" normalizeH="0" baseline="0" dirty="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en-GB" altLang="nl-NL" sz="1200" b="0" i="0" u="none" strike="noStrike" cap="none" normalizeH="0" baseline="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en-GB" altLang="nl-NL" sz="1200" b="0" i="0" u="none" strike="noStrike" cap="none" normalizeH="0" baseline="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en-GB" altLang="nl-NL" sz="1200" b="0" i="0" u="none" strike="noStrike" cap="none" normalizeH="0" baseline="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en-GB" altLang="nl-NL" sz="1200" b="0" i="0" u="none" strike="noStrike" cap="none" normalizeH="0" baseline="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66">
                <a:tc>
                  <a:txBody>
                    <a:bodyPr/>
                    <a:lstStyle>
                      <a:lvl1pPr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dirty="0" err="1">
                          <a:ln>
                            <a:noFill/>
                          </a:ln>
                          <a:solidFill>
                            <a:schemeClr val="bg1"/>
                          </a:solidFill>
                          <a:effectLst/>
                          <a:latin typeface="+mn-lt"/>
                          <a:ea typeface="MS PGothic" pitchFamily="34" charset="-128"/>
                          <a:cs typeface="Times New Roman" pitchFamily="18" charset="0"/>
                        </a:rPr>
                        <a:t>Prikkend</a:t>
                      </a:r>
                      <a:r>
                        <a:rPr kumimoji="0" lang="en-US" altLang="nl-NL" sz="1200" b="0" i="0" u="none" strike="noStrike" cap="none" normalizeH="0" baseline="0" dirty="0">
                          <a:ln>
                            <a:noFill/>
                          </a:ln>
                          <a:solidFill>
                            <a:schemeClr val="bg1"/>
                          </a:solidFill>
                          <a:effectLst/>
                          <a:latin typeface="+mn-lt"/>
                          <a:ea typeface="MS PGothic" pitchFamily="34" charset="-128"/>
                          <a:cs typeface="Times New Roman" pitchFamily="18" charset="0"/>
                        </a:rPr>
                        <a:t>, </a:t>
                      </a:r>
                      <a:r>
                        <a:rPr kumimoji="0" lang="en-US" altLang="nl-NL" sz="1200" b="0" i="0" u="none" strike="noStrike" cap="none" normalizeH="0" baseline="0" dirty="0" err="1">
                          <a:ln>
                            <a:noFill/>
                          </a:ln>
                          <a:solidFill>
                            <a:schemeClr val="bg1"/>
                          </a:solidFill>
                          <a:effectLst/>
                          <a:latin typeface="+mn-lt"/>
                          <a:ea typeface="MS PGothic" pitchFamily="34" charset="-128"/>
                          <a:cs typeface="Times New Roman" pitchFamily="18" charset="0"/>
                        </a:rPr>
                        <a:t>tintelend</a:t>
                      </a:r>
                      <a:endParaRPr kumimoji="0" lang="en-US" altLang="nl-NL" sz="1200" b="0" i="0" u="none" strike="noStrike" cap="none" normalizeH="0" baseline="0" dirty="0">
                        <a:ln>
                          <a:noFill/>
                        </a:ln>
                        <a:solidFill>
                          <a:schemeClr val="bg1"/>
                        </a:solidFill>
                        <a:effectLst/>
                        <a:latin typeface="+mn-lt"/>
                        <a:ea typeface="MS PGothic" pitchFamily="34" charset="-128"/>
                        <a:cs typeface="Times New Roman" pitchFamily="18"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dirty="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dirty="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BFBFBF"/>
                    </a:solid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dirty="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dirty="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BFBFBF"/>
                    </a:solid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BFBFBF"/>
                    </a:solid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BFBFBF"/>
                    </a:solid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2"/>
                  </a:ext>
                </a:extLst>
              </a:tr>
              <a:tr h="365766">
                <a:tc>
                  <a:txBody>
                    <a:bodyPr/>
                    <a:lstStyle>
                      <a:lvl1pPr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dirty="0" err="1">
                          <a:ln>
                            <a:noFill/>
                          </a:ln>
                          <a:solidFill>
                            <a:schemeClr val="bg1"/>
                          </a:solidFill>
                          <a:effectLst/>
                          <a:latin typeface="+mn-lt"/>
                          <a:ea typeface="MS PGothic" pitchFamily="34" charset="-128"/>
                          <a:cs typeface="Times New Roman" pitchFamily="18" charset="0"/>
                        </a:rPr>
                        <a:t>Elektrische</a:t>
                      </a:r>
                      <a:r>
                        <a:rPr kumimoji="0" lang="en-US" altLang="nl-NL" sz="1200" b="0" i="0" u="none" strike="noStrike" cap="none" normalizeH="0" baseline="0" dirty="0">
                          <a:ln>
                            <a:noFill/>
                          </a:ln>
                          <a:solidFill>
                            <a:schemeClr val="bg1"/>
                          </a:solidFill>
                          <a:effectLst/>
                          <a:latin typeface="+mn-lt"/>
                          <a:ea typeface="MS PGothic" pitchFamily="34" charset="-128"/>
                          <a:cs typeface="Times New Roman" pitchFamily="18" charset="0"/>
                        </a:rPr>
                        <a:t> </a:t>
                      </a:r>
                      <a:r>
                        <a:rPr kumimoji="0" lang="en-US" altLang="nl-NL" sz="1200" b="0" i="0" u="none" strike="noStrike" cap="none" normalizeH="0" baseline="0" dirty="0" err="1">
                          <a:ln>
                            <a:noFill/>
                          </a:ln>
                          <a:solidFill>
                            <a:schemeClr val="bg1"/>
                          </a:solidFill>
                          <a:effectLst/>
                          <a:latin typeface="+mn-lt"/>
                          <a:ea typeface="MS PGothic" pitchFamily="34" charset="-128"/>
                          <a:cs typeface="Times New Roman" pitchFamily="18" charset="0"/>
                        </a:rPr>
                        <a:t>schokken</a:t>
                      </a:r>
                      <a:r>
                        <a:rPr kumimoji="0" lang="en-US" altLang="nl-NL" sz="1200" b="0" i="0" u="none" strike="noStrike" cap="none" normalizeH="0" baseline="0" dirty="0">
                          <a:ln>
                            <a:noFill/>
                          </a:ln>
                          <a:solidFill>
                            <a:schemeClr val="bg1"/>
                          </a:solidFill>
                          <a:effectLst/>
                          <a:latin typeface="+mn-lt"/>
                          <a:ea typeface="MS PGothic" pitchFamily="34" charset="-128"/>
                          <a:cs typeface="Times New Roman" pitchFamily="18" charset="0"/>
                        </a:rPr>
                        <a:t>, </a:t>
                      </a:r>
                      <a:r>
                        <a:rPr kumimoji="0" lang="en-US" altLang="nl-NL" sz="1200" b="0" i="0" u="none" strike="noStrike" cap="none" normalizeH="0" baseline="0" dirty="0" err="1">
                          <a:ln>
                            <a:noFill/>
                          </a:ln>
                          <a:solidFill>
                            <a:schemeClr val="bg1"/>
                          </a:solidFill>
                          <a:effectLst/>
                          <a:latin typeface="+mn-lt"/>
                          <a:ea typeface="MS PGothic" pitchFamily="34" charset="-128"/>
                          <a:cs typeface="Times New Roman" pitchFamily="18" charset="0"/>
                        </a:rPr>
                        <a:t>schietend</a:t>
                      </a:r>
                      <a:endParaRPr kumimoji="0" lang="en-US" altLang="nl-NL" sz="1200" b="0" i="0" u="none" strike="noStrike" cap="none" normalizeH="0" baseline="0" dirty="0">
                        <a:ln>
                          <a:noFill/>
                        </a:ln>
                        <a:solidFill>
                          <a:schemeClr val="bg1"/>
                        </a:solidFill>
                        <a:effectLst/>
                        <a:latin typeface="+mn-lt"/>
                        <a:ea typeface="MS PGothic" pitchFamily="34" charset="-128"/>
                        <a:cs typeface="Times New Roman" pitchFamily="18"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dirty="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dirty="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BFBFBF"/>
                    </a:solid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dirty="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dirty="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BFBFBF"/>
                    </a:solid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BFBFBF"/>
                    </a:solid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BFBFBF"/>
                    </a:solid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3"/>
                  </a:ext>
                </a:extLst>
              </a:tr>
              <a:tr h="365766">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dirty="0" err="1">
                          <a:ln>
                            <a:noFill/>
                          </a:ln>
                          <a:solidFill>
                            <a:schemeClr val="bg1"/>
                          </a:solidFill>
                          <a:effectLst/>
                          <a:latin typeface="+mn-lt"/>
                          <a:ea typeface="MS PGothic" pitchFamily="34" charset="-128"/>
                          <a:cs typeface="Times New Roman" pitchFamily="18" charset="0"/>
                        </a:rPr>
                        <a:t>Heet</a:t>
                      </a:r>
                      <a:r>
                        <a:rPr kumimoji="0" lang="en-US" altLang="nl-NL" sz="1200" b="0" i="0" u="none" strike="noStrike" cap="none" normalizeH="0" baseline="0" dirty="0">
                          <a:ln>
                            <a:noFill/>
                          </a:ln>
                          <a:solidFill>
                            <a:schemeClr val="bg1"/>
                          </a:solidFill>
                          <a:effectLst/>
                          <a:latin typeface="+mn-lt"/>
                          <a:ea typeface="MS PGothic" pitchFamily="34" charset="-128"/>
                          <a:cs typeface="Times New Roman" pitchFamily="18" charset="0"/>
                        </a:rPr>
                        <a:t>, </a:t>
                      </a:r>
                      <a:r>
                        <a:rPr kumimoji="0" lang="en-US" altLang="nl-NL" sz="1200" b="0" i="0" u="none" strike="noStrike" cap="none" normalizeH="0" baseline="0" dirty="0" err="1">
                          <a:ln>
                            <a:noFill/>
                          </a:ln>
                          <a:solidFill>
                            <a:schemeClr val="bg1"/>
                          </a:solidFill>
                          <a:effectLst/>
                          <a:latin typeface="+mn-lt"/>
                          <a:ea typeface="MS PGothic" pitchFamily="34" charset="-128"/>
                          <a:cs typeface="Times New Roman" pitchFamily="18" charset="0"/>
                        </a:rPr>
                        <a:t>branderig</a:t>
                      </a:r>
                      <a:endParaRPr kumimoji="0" lang="en-US" altLang="nl-NL" sz="1200" b="0" i="0" u="none" strike="noStrike" cap="none" normalizeH="0" baseline="0" dirty="0">
                        <a:ln>
                          <a:noFill/>
                        </a:ln>
                        <a:solidFill>
                          <a:schemeClr val="bg1"/>
                        </a:solidFill>
                        <a:effectLst/>
                        <a:latin typeface="+mn-lt"/>
                        <a:ea typeface="MS PGothic" pitchFamily="34" charset="-128"/>
                        <a:cs typeface="Times New Roman" pitchFamily="18"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dirty="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dirty="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BFBFBF"/>
                    </a:solid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dirty="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dirty="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BFBFBF"/>
                    </a:solid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dirty="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dirty="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BFBFBF"/>
                    </a:solid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BFBFBF"/>
                    </a:solid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4"/>
                  </a:ext>
                </a:extLst>
              </a:tr>
              <a:tr h="365766">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a:ln>
                            <a:noFill/>
                          </a:ln>
                          <a:solidFill>
                            <a:schemeClr val="bg1"/>
                          </a:solidFill>
                          <a:effectLst/>
                          <a:latin typeface="+mn-lt"/>
                          <a:ea typeface="MS PGothic" pitchFamily="34" charset="-128"/>
                          <a:cs typeface="Times New Roman" pitchFamily="18" charset="0"/>
                        </a:rPr>
                        <a:t>Doof gevoel</a:t>
                      </a: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en-GB" altLang="nl-NL" sz="1200" b="0" i="0" u="none" strike="noStrike" cap="none" normalizeH="0" baseline="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dirty="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dirty="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CCCC"/>
                    </a:solid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CCCC"/>
                    </a:solid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dirty="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dirty="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CCCC"/>
                    </a:solid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5"/>
                  </a:ext>
                </a:extLst>
              </a:tr>
              <a:tr h="365766">
                <a:tc>
                  <a:txBody>
                    <a:bodyPr/>
                    <a:lstStyle>
                      <a:lvl1pPr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a:ln>
                            <a:noFill/>
                          </a:ln>
                          <a:solidFill>
                            <a:schemeClr val="bg1"/>
                          </a:solidFill>
                          <a:effectLst/>
                          <a:latin typeface="+mn-lt"/>
                          <a:ea typeface="MS PGothic" pitchFamily="34" charset="-128"/>
                          <a:cs typeface="Times New Roman" pitchFamily="18" charset="0"/>
                        </a:rPr>
                        <a:t>Pijn bij lichte aanraking</a:t>
                      </a: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CCCC"/>
                    </a:solid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dirty="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dirty="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CCCC"/>
                    </a:solid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en-GB" altLang="nl-NL" sz="1200" b="0" i="0" u="none" strike="noStrike" cap="none" normalizeH="0" baseline="0" dirty="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dirty="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dirty="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CCCC"/>
                    </a:solid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6"/>
                  </a:ext>
                </a:extLst>
              </a:tr>
              <a:tr h="365766">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a:ln>
                            <a:noFill/>
                          </a:ln>
                          <a:solidFill>
                            <a:schemeClr val="bg1"/>
                          </a:solidFill>
                          <a:effectLst/>
                          <a:latin typeface="+mn-lt"/>
                          <a:ea typeface="MS PGothic" pitchFamily="34" charset="-128"/>
                          <a:cs typeface="Times New Roman" pitchFamily="18" charset="0"/>
                        </a:rPr>
                        <a:t>Pijnlijk koude gevoel</a:t>
                      </a: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en-GB" altLang="nl-NL" sz="1200" b="0" i="0" u="none" strike="noStrike" cap="none" normalizeH="0" baseline="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CCCC"/>
                    </a:solid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dirty="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dirty="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CCCC"/>
                    </a:solid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en-GB" altLang="nl-NL" sz="1200" b="0" i="0" u="none" strike="noStrike" cap="none" normalizeH="0" baseline="0" dirty="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en-GB" altLang="nl-NL" sz="1200" b="0" i="0" u="none" strike="noStrike" cap="none" normalizeH="0" baseline="0" dirty="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66">
                <a:tc>
                  <a:txBody>
                    <a:bodyPr/>
                    <a:lstStyle>
                      <a:lvl1pPr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1200" b="1" i="0" u="none" strike="noStrike" cap="none" normalizeH="0" baseline="0">
                          <a:ln>
                            <a:noFill/>
                          </a:ln>
                          <a:solidFill>
                            <a:schemeClr val="bg1"/>
                          </a:solidFill>
                          <a:effectLst/>
                          <a:latin typeface="+mn-lt"/>
                          <a:ea typeface="MS PGothic" pitchFamily="34" charset="-128"/>
                          <a:cs typeface="Times New Roman" pitchFamily="18" charset="0"/>
                        </a:rPr>
                        <a:t>Lichamelijk onderzoek</a:t>
                      </a:r>
                      <a:endParaRPr kumimoji="0" lang="en-US" altLang="nl-NL" sz="1200" b="0" i="0" u="none" strike="noStrike" cap="none" normalizeH="0" baseline="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en-GB" altLang="nl-NL" sz="1200" b="0" i="0" u="none" strike="noStrike" cap="none" normalizeH="0" baseline="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en-GB" altLang="nl-NL" sz="1200" b="0" i="0" u="none" strike="noStrike" cap="none" normalizeH="0" baseline="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en-GB" altLang="nl-NL" sz="1200" b="0" i="0" u="none" strike="noStrike" cap="none" normalizeH="0" baseline="0" dirty="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en-GB" altLang="nl-NL" sz="1200" b="0" i="0" u="none" strike="noStrike" cap="none" normalizeH="0" baseline="0" dirty="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en-GB" altLang="nl-NL" sz="1200" b="0" i="0" u="none" strike="noStrike" cap="none" normalizeH="0" baseline="0" dirty="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766">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a:ln>
                            <a:noFill/>
                          </a:ln>
                          <a:solidFill>
                            <a:schemeClr val="bg1"/>
                          </a:solidFill>
                          <a:effectLst/>
                          <a:latin typeface="+mn-lt"/>
                          <a:ea typeface="MS PGothic" pitchFamily="34" charset="-128"/>
                          <a:cs typeface="Times New Roman" pitchFamily="18" charset="0"/>
                        </a:rPr>
                        <a:t>Pijn bij wrijven</a:t>
                      </a: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CCCC"/>
                    </a:solid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dirty="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dirty="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CCCC"/>
                    </a:solid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dirty="0">
                          <a:ln>
                            <a:noFill/>
                          </a:ln>
                          <a:solidFill>
                            <a:schemeClr val="bg1"/>
                          </a:solidFill>
                          <a:effectLst/>
                          <a:latin typeface="+mn-lt"/>
                          <a:ea typeface="MS PGothic" pitchFamily="34" charset="-128"/>
                          <a:cs typeface="Times New Roman" pitchFamily="18" charset="0"/>
                        </a:rPr>
                        <a:t>–</a:t>
                      </a: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dirty="0">
                          <a:ln>
                            <a:noFill/>
                          </a:ln>
                          <a:solidFill>
                            <a:schemeClr val="bg1"/>
                          </a:solidFill>
                          <a:effectLst/>
                          <a:latin typeface="+mn-lt"/>
                          <a:ea typeface="MS PGothic" pitchFamily="34" charset="-128"/>
                          <a:cs typeface="Times New Roman" pitchFamily="18" charset="0"/>
                        </a:rPr>
                        <a:t>–</a:t>
                      </a: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766">
                <a:tc>
                  <a:txBody>
                    <a:bodyPr/>
                    <a:lstStyle>
                      <a:lvl1pPr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a:ln>
                            <a:noFill/>
                          </a:ln>
                          <a:solidFill>
                            <a:schemeClr val="bg1"/>
                          </a:solidFill>
                          <a:effectLst/>
                          <a:latin typeface="+mn-lt"/>
                          <a:ea typeface="MS PGothic" pitchFamily="34" charset="-128"/>
                          <a:cs typeface="Times New Roman" pitchFamily="18" charset="0"/>
                        </a:rPr>
                        <a:t>Hypesthesie bij aanraken</a:t>
                      </a: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en-GB" altLang="nl-NL" sz="1200" b="0" i="0" u="none" strike="noStrike" cap="none" normalizeH="0" baseline="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a:ln>
                            <a:noFill/>
                          </a:ln>
                          <a:solidFill>
                            <a:schemeClr val="bg1"/>
                          </a:solidFill>
                          <a:effectLst/>
                          <a:latin typeface="+mn-lt"/>
                          <a:ea typeface="MS PGothic" pitchFamily="34" charset="-128"/>
                          <a:cs typeface="Times New Roman" pitchFamily="18" charset="0"/>
                        </a:rPr>
                        <a:t>–</a:t>
                      </a: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dirty="0">
                          <a:ln>
                            <a:noFill/>
                          </a:ln>
                          <a:solidFill>
                            <a:schemeClr val="bg1"/>
                          </a:solidFill>
                          <a:effectLst/>
                          <a:latin typeface="+mn-lt"/>
                          <a:ea typeface="MS PGothic" pitchFamily="34" charset="-128"/>
                          <a:cs typeface="Times New Roman" pitchFamily="18" charset="0"/>
                        </a:rPr>
                        <a:t>–</a:t>
                      </a: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dirty="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dirty="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77806">
                <a:tc>
                  <a:txBody>
                    <a:bodyPr/>
                    <a:lstStyle>
                      <a:lvl1pPr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a:ln>
                            <a:noFill/>
                          </a:ln>
                          <a:solidFill>
                            <a:schemeClr val="bg1"/>
                          </a:solidFill>
                          <a:effectLst/>
                          <a:latin typeface="+mn-lt"/>
                          <a:ea typeface="MS PGothic" pitchFamily="34" charset="-128"/>
                          <a:cs typeface="Times New Roman" pitchFamily="18" charset="0"/>
                        </a:rPr>
                        <a:t>Hypesthesie bij prikken</a:t>
                      </a: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CCCC"/>
                    </a:solid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a:ln>
                            <a:noFill/>
                          </a:ln>
                          <a:solidFill>
                            <a:schemeClr val="bg1"/>
                          </a:solidFill>
                          <a:effectLst/>
                          <a:latin typeface="+mn-lt"/>
                          <a:ea typeface="MS PGothic" pitchFamily="34" charset="-128"/>
                          <a:cs typeface="Times New Roman" pitchFamily="18" charset="0"/>
                        </a:rPr>
                        <a:t>–</a:t>
                      </a: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a:ln>
                            <a:noFill/>
                          </a:ln>
                          <a:solidFill>
                            <a:schemeClr val="bg1"/>
                          </a:solidFill>
                          <a:effectLst/>
                          <a:latin typeface="+mn-lt"/>
                          <a:ea typeface="MS PGothic" pitchFamily="34" charset="-128"/>
                          <a:cs typeface="Times New Roman" pitchFamily="18" charset="0"/>
                        </a:rPr>
                        <a:t>*</a:t>
                      </a:r>
                      <a:endParaRPr kumimoji="0" lang="en-US" altLang="nl-NL" sz="1200" b="0" i="0" u="none" strike="noStrike" cap="none" normalizeH="0" baseline="0">
                        <a:ln>
                          <a:noFill/>
                        </a:ln>
                        <a:solidFill>
                          <a:schemeClr val="bg1"/>
                        </a:solidFill>
                        <a:effectLst/>
                        <a:latin typeface="+mn-lt"/>
                        <a:ea typeface="MS PGothic" pitchFamily="34" charset="-128"/>
                        <a:cs typeface="Arial" pitchFamily="34" charset="0"/>
                      </a:endParaRP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CCCC"/>
                    </a:solid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dirty="0">
                          <a:ln>
                            <a:noFill/>
                          </a:ln>
                          <a:solidFill>
                            <a:schemeClr val="bg1"/>
                          </a:solidFill>
                          <a:effectLst/>
                          <a:latin typeface="+mn-lt"/>
                          <a:ea typeface="MS PGothic" pitchFamily="34" charset="-128"/>
                          <a:cs typeface="Times New Roman" pitchFamily="18" charset="0"/>
                        </a:rPr>
                        <a:t>–</a:t>
                      </a: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tx1"/>
                        </a:buClr>
                        <a:buSzPct val="75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tx1"/>
                        </a:buClr>
                        <a:buSzPct val="75000"/>
                        <a:defRPr sz="2000">
                          <a:solidFill>
                            <a:schemeClr val="tx1"/>
                          </a:solidFill>
                          <a:latin typeface="Arial" pitchFamily="34" charset="0"/>
                          <a:ea typeface="MS PGothic" pitchFamily="34" charset="-128"/>
                        </a:defRPr>
                      </a:lvl2pPr>
                      <a:lvl3pPr marL="1143000" indent="-228600" eaLnBrk="0" hangingPunct="0">
                        <a:spcBef>
                          <a:spcPct val="20000"/>
                        </a:spcBef>
                        <a:buClr>
                          <a:schemeClr val="tx1"/>
                        </a:buClr>
                        <a:buSzPct val="75000"/>
                        <a:buFont typeface="Wingdings" pitchFamily="2" charset="2"/>
                        <a:defRPr>
                          <a:solidFill>
                            <a:schemeClr val="tx1"/>
                          </a:solidFill>
                          <a:latin typeface="Arial" pitchFamily="34" charset="0"/>
                          <a:ea typeface="MS PGothic" pitchFamily="34" charset="-128"/>
                        </a:defRPr>
                      </a:lvl3pPr>
                      <a:lvl4pPr marL="1600200" indent="-228600" eaLnBrk="0" hangingPunct="0">
                        <a:spcBef>
                          <a:spcPct val="20000"/>
                        </a:spcBef>
                        <a:buClr>
                          <a:schemeClr val="tx1"/>
                        </a:buClr>
                        <a:buSzPct val="80000"/>
                        <a:defRPr sz="1600">
                          <a:solidFill>
                            <a:schemeClr val="tx1"/>
                          </a:solidFill>
                          <a:latin typeface="Arial" pitchFamily="34" charset="0"/>
                          <a:ea typeface="MS PGothic" pitchFamily="34" charset="-128"/>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pitchFamily="34" charset="0"/>
                          <a:ea typeface="MS PGothic" pitchFamily="34" charset="-128"/>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n-US" altLang="nl-NL" sz="1200" b="0" i="0" u="none" strike="noStrike" cap="none" normalizeH="0" baseline="0" dirty="0">
                          <a:ln>
                            <a:noFill/>
                          </a:ln>
                          <a:solidFill>
                            <a:schemeClr val="bg1"/>
                          </a:solidFill>
                          <a:effectLst/>
                          <a:latin typeface="+mn-lt"/>
                          <a:ea typeface="MS PGothic" pitchFamily="34" charset="-128"/>
                          <a:cs typeface="Times New Roman" pitchFamily="18" charset="0"/>
                        </a:rPr>
                        <a:t>–</a:t>
                      </a:r>
                    </a:p>
                  </a:txBody>
                  <a:tcPr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25567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5">
            <a:extLst>
              <a:ext uri="{FF2B5EF4-FFF2-40B4-BE49-F238E27FC236}">
                <a16:creationId xmlns:a16="http://schemas.microsoft.com/office/drawing/2014/main" id="{821B8BF9-9226-9F45-8C2E-29F9CAC03DAD}"/>
              </a:ext>
            </a:extLst>
          </p:cNvPr>
          <p:cNvSpPr>
            <a:spLocks noGrp="1"/>
          </p:cNvSpPr>
          <p:nvPr>
            <p:ph type="subTitle" idx="1"/>
          </p:nvPr>
        </p:nvSpPr>
        <p:spPr/>
        <p:txBody>
          <a:bodyPr/>
          <a:lstStyle/>
          <a:p>
            <a:r>
              <a:rPr lang="nl-NL" dirty="0"/>
              <a:t>De DN4 vragenlijst</a:t>
            </a:r>
          </a:p>
        </p:txBody>
      </p:sp>
      <p:pic>
        <p:nvPicPr>
          <p:cNvPr id="7" name="Picture 3">
            <a:extLst>
              <a:ext uri="{FF2B5EF4-FFF2-40B4-BE49-F238E27FC236}">
                <a16:creationId xmlns:a16="http://schemas.microsoft.com/office/drawing/2014/main" id="{8AD000A2-1E85-904D-83CF-B03C5FAF776A}"/>
              </a:ext>
            </a:extLst>
          </p:cNvPr>
          <p:cNvPicPr>
            <a:picLocks noChangeAspect="1" noChangeArrowheads="1"/>
          </p:cNvPicPr>
          <p:nvPr/>
        </p:nvPicPr>
        <p:blipFill>
          <a:blip r:embed="rId3"/>
          <a:srcRect/>
          <a:stretch>
            <a:fillRect/>
          </a:stretch>
        </p:blipFill>
        <p:spPr bwMode="auto">
          <a:xfrm>
            <a:off x="8196263" y="79375"/>
            <a:ext cx="947737" cy="13890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2">
            <a:extLst>
              <a:ext uri="{FF2B5EF4-FFF2-40B4-BE49-F238E27FC236}">
                <a16:creationId xmlns:a16="http://schemas.microsoft.com/office/drawing/2014/main" id="{BF845D91-752C-AF4C-A031-F351F4A29DBC}"/>
              </a:ext>
            </a:extLst>
          </p:cNvPr>
          <p:cNvPicPr>
            <a:picLocks noChangeAspect="1" noChangeArrowheads="1"/>
          </p:cNvPicPr>
          <p:nvPr/>
        </p:nvPicPr>
        <p:blipFill rotWithShape="1">
          <a:blip r:embed="rId4"/>
          <a:srcRect l="3605" t="11918" r="2322" b="7733"/>
          <a:stretch/>
        </p:blipFill>
        <p:spPr bwMode="auto">
          <a:xfrm>
            <a:off x="935038" y="1045985"/>
            <a:ext cx="4427537" cy="53292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 name="Rechthoek 9">
            <a:extLst>
              <a:ext uri="{FF2B5EF4-FFF2-40B4-BE49-F238E27FC236}">
                <a16:creationId xmlns:a16="http://schemas.microsoft.com/office/drawing/2014/main" id="{B469BDEE-ACB4-B444-AD2E-56EB947E6C42}"/>
              </a:ext>
            </a:extLst>
          </p:cNvPr>
          <p:cNvSpPr/>
          <p:nvPr/>
        </p:nvSpPr>
        <p:spPr>
          <a:xfrm>
            <a:off x="935038" y="6453188"/>
            <a:ext cx="5209609" cy="123111"/>
          </a:xfrm>
          <a:prstGeom prst="rect">
            <a:avLst/>
          </a:prstGeom>
        </p:spPr>
        <p:txBody>
          <a:bodyPr wrap="square" lIns="0" tIns="0" rIns="0" bIns="0">
            <a:spAutoFit/>
          </a:bodyPr>
          <a:lstStyle/>
          <a:p>
            <a:pPr>
              <a:spcBef>
                <a:spcPct val="0"/>
              </a:spcBef>
              <a:buClrTx/>
              <a:buSzTx/>
              <a:buFont typeface="Wingdings" pitchFamily="2" charset="2"/>
              <a:buAutoNum type="arabicParenR"/>
            </a:pPr>
            <a:r>
              <a:rPr lang="en-US" altLang="nl-NL" sz="800" dirty="0">
                <a:solidFill>
                  <a:schemeClr val="bg1"/>
                </a:solidFill>
                <a:latin typeface="Arial" panose="020B0604020202020204" pitchFamily="34" charset="0"/>
                <a:cs typeface="Arial" panose="020B0604020202020204" pitchFamily="34" charset="0"/>
              </a:rPr>
              <a:t> </a:t>
            </a:r>
            <a:r>
              <a:rPr lang="en-US" altLang="nl-NL" sz="800" dirty="0" err="1">
                <a:solidFill>
                  <a:schemeClr val="bg1"/>
                </a:solidFill>
                <a:latin typeface="Arial" panose="020B0604020202020204" pitchFamily="34" charset="0"/>
                <a:cs typeface="Arial" panose="020B0604020202020204" pitchFamily="34" charset="0"/>
              </a:rPr>
              <a:t>Bouhassira</a:t>
            </a:r>
            <a:r>
              <a:rPr lang="en-US" altLang="nl-NL" sz="800" dirty="0">
                <a:solidFill>
                  <a:schemeClr val="bg1"/>
                </a:solidFill>
                <a:latin typeface="Arial" panose="020B0604020202020204" pitchFamily="34" charset="0"/>
                <a:cs typeface="Arial" panose="020B0604020202020204" pitchFamily="34" charset="0"/>
              </a:rPr>
              <a:t> D, et al. Pain. 2005; 114(1-2):29-36. </a:t>
            </a:r>
          </a:p>
        </p:txBody>
      </p:sp>
      <p:sp>
        <p:nvSpPr>
          <p:cNvPr id="11" name="Line 4">
            <a:extLst>
              <a:ext uri="{FF2B5EF4-FFF2-40B4-BE49-F238E27FC236}">
                <a16:creationId xmlns:a16="http://schemas.microsoft.com/office/drawing/2014/main" id="{9F5A3A6B-0F6A-F94B-9B24-9B69DD35DF5A}"/>
              </a:ext>
            </a:extLst>
          </p:cNvPr>
          <p:cNvSpPr>
            <a:spLocks noChangeShapeType="1"/>
          </p:cNvSpPr>
          <p:nvPr/>
        </p:nvSpPr>
        <p:spPr bwMode="auto">
          <a:xfrm flipV="1">
            <a:off x="4923911" y="5037945"/>
            <a:ext cx="1300162" cy="1119187"/>
          </a:xfrm>
          <a:prstGeom prst="line">
            <a:avLst/>
          </a:prstGeom>
          <a:noFill/>
          <a:ln w="3175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eaLnBrk="1" hangingPunct="1">
              <a:defRPr/>
            </a:pPr>
            <a:endParaRPr lang="nl-NL">
              <a:latin typeface="Times New Roman" charset="0"/>
              <a:ea typeface="ＭＳ Ｐゴシック" charset="0"/>
              <a:cs typeface="ＭＳ Ｐゴシック" charset="0"/>
            </a:endParaRPr>
          </a:p>
        </p:txBody>
      </p:sp>
      <p:sp>
        <p:nvSpPr>
          <p:cNvPr id="12" name="Text Box 6">
            <a:extLst>
              <a:ext uri="{FF2B5EF4-FFF2-40B4-BE49-F238E27FC236}">
                <a16:creationId xmlns:a16="http://schemas.microsoft.com/office/drawing/2014/main" id="{A21AA270-BBAF-A641-AE19-B0472EC669DF}"/>
              </a:ext>
            </a:extLst>
          </p:cNvPr>
          <p:cNvSpPr txBox="1">
            <a:spLocks noChangeArrowheads="1"/>
          </p:cNvSpPr>
          <p:nvPr/>
        </p:nvSpPr>
        <p:spPr bwMode="auto">
          <a:xfrm>
            <a:off x="5991463" y="3738290"/>
            <a:ext cx="2411413" cy="116477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8000" tIns="180000" rIns="108000" bIns="108000" anchor="ctr">
            <a:spAutoFit/>
          </a:bodyPr>
          <a:lstStyle>
            <a:lvl1pPr marL="228600" indent="-141288"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lnSpc>
                <a:spcPct val="60000"/>
              </a:lnSpc>
              <a:spcBef>
                <a:spcPct val="50000"/>
              </a:spcBef>
              <a:buClr>
                <a:schemeClr val="tx1"/>
              </a:buClr>
              <a:buSzPct val="120000"/>
              <a:defRPr/>
            </a:pPr>
            <a:r>
              <a:rPr lang="nl-NL" altLang="nl-NL" sz="2000" b="1" dirty="0">
                <a:latin typeface="Arial" pitchFamily="34" charset="0"/>
              </a:rPr>
              <a:t>Score </a:t>
            </a:r>
            <a:r>
              <a:rPr lang="nl-NL" altLang="nl-NL" sz="2000" b="1" dirty="0">
                <a:latin typeface="Arial" pitchFamily="34" charset="0"/>
                <a:cs typeface="Arial" pitchFamily="34" charset="0"/>
              </a:rPr>
              <a:t>≥ 4</a:t>
            </a:r>
          </a:p>
          <a:p>
            <a:pPr algn="ctr">
              <a:lnSpc>
                <a:spcPct val="60000"/>
              </a:lnSpc>
              <a:spcBef>
                <a:spcPct val="50000"/>
              </a:spcBef>
              <a:buClr>
                <a:schemeClr val="tx1"/>
              </a:buClr>
              <a:buSzPct val="120000"/>
              <a:defRPr/>
            </a:pPr>
            <a:r>
              <a:rPr lang="nl-NL" altLang="nl-NL" sz="2000" b="1" dirty="0">
                <a:latin typeface="Arial" pitchFamily="34" charset="0"/>
                <a:cs typeface="Arial" pitchFamily="34" charset="0"/>
              </a:rPr>
              <a:t>Neuropathische</a:t>
            </a:r>
          </a:p>
          <a:p>
            <a:pPr algn="ctr">
              <a:lnSpc>
                <a:spcPct val="60000"/>
              </a:lnSpc>
              <a:spcBef>
                <a:spcPct val="50000"/>
              </a:spcBef>
              <a:buClr>
                <a:schemeClr val="tx1"/>
              </a:buClr>
              <a:buSzPct val="120000"/>
              <a:defRPr/>
            </a:pPr>
            <a:r>
              <a:rPr lang="nl-NL" altLang="nl-NL" sz="2000" b="1" dirty="0">
                <a:latin typeface="Arial" pitchFamily="34" charset="0"/>
                <a:cs typeface="Arial" pitchFamily="34" charset="0"/>
              </a:rPr>
              <a:t>pijn</a:t>
            </a:r>
          </a:p>
        </p:txBody>
      </p:sp>
    </p:spTree>
    <p:extLst>
      <p:ext uri="{BB962C8B-B14F-4D97-AF65-F5344CB8AC3E}">
        <p14:creationId xmlns:p14="http://schemas.microsoft.com/office/powerpoint/2010/main" val="34893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D72D005-C096-C14C-9009-375BA6F2181B}"/>
              </a:ext>
            </a:extLst>
          </p:cNvPr>
          <p:cNvSpPr>
            <a:spLocks noGrp="1"/>
          </p:cNvSpPr>
          <p:nvPr>
            <p:ph type="subTitle" idx="1"/>
          </p:nvPr>
        </p:nvSpPr>
        <p:spPr/>
        <p:txBody>
          <a:bodyPr>
            <a:normAutofit/>
          </a:bodyPr>
          <a:lstStyle/>
          <a:p>
            <a:r>
              <a:rPr lang="nl-NL" spc="-5" dirty="0">
                <a:cs typeface="Arial" panose="020B0604020202020204" pitchFamily="34" charset="0"/>
              </a:rPr>
              <a:t>Snelle en eenvoudige diagnose</a:t>
            </a:r>
          </a:p>
        </p:txBody>
      </p:sp>
      <p:pic>
        <p:nvPicPr>
          <p:cNvPr id="6" name="Picture 2">
            <a:extLst>
              <a:ext uri="{FF2B5EF4-FFF2-40B4-BE49-F238E27FC236}">
                <a16:creationId xmlns:a16="http://schemas.microsoft.com/office/drawing/2014/main" id="{C6A5EF8F-3F9A-5540-8D13-DFE286EDB9D4}"/>
              </a:ext>
            </a:extLst>
          </p:cNvPr>
          <p:cNvPicPr>
            <a:picLocks noChangeAspect="1" noChangeArrowheads="1"/>
          </p:cNvPicPr>
          <p:nvPr/>
        </p:nvPicPr>
        <p:blipFill>
          <a:blip r:embed="rId3"/>
          <a:srcRect/>
          <a:stretch>
            <a:fillRect/>
          </a:stretch>
        </p:blipFill>
        <p:spPr>
          <a:xfrm>
            <a:off x="789092" y="1348931"/>
            <a:ext cx="7654732" cy="4634775"/>
          </a:xfrm>
          <a:prstGeom prst="rect">
            <a:avLst/>
          </a:prstGeom>
        </p:spPr>
      </p:pic>
      <p:sp>
        <p:nvSpPr>
          <p:cNvPr id="5" name="Rechthoek 4">
            <a:extLst>
              <a:ext uri="{FF2B5EF4-FFF2-40B4-BE49-F238E27FC236}">
                <a16:creationId xmlns:a16="http://schemas.microsoft.com/office/drawing/2014/main" id="{BB41CB0F-3619-1640-8F70-B0D592472E5A}"/>
              </a:ext>
            </a:extLst>
          </p:cNvPr>
          <p:cNvSpPr/>
          <p:nvPr/>
        </p:nvSpPr>
        <p:spPr>
          <a:xfrm>
            <a:off x="935038" y="6453188"/>
            <a:ext cx="5209609" cy="123111"/>
          </a:xfrm>
          <a:prstGeom prst="rect">
            <a:avLst/>
          </a:prstGeom>
        </p:spPr>
        <p:txBody>
          <a:bodyPr wrap="square" lIns="0" tIns="0" rIns="0" bIns="0">
            <a:spAutoFit/>
          </a:bodyPr>
          <a:lstStyle/>
          <a:p>
            <a:pPr>
              <a:spcBef>
                <a:spcPct val="0"/>
              </a:spcBef>
              <a:buClrTx/>
              <a:buSzTx/>
              <a:buFont typeface="Wingdings" pitchFamily="2" charset="2"/>
              <a:buAutoNum type="arabicParenR"/>
            </a:pPr>
            <a:r>
              <a:rPr lang="en-US" altLang="nl-NL" sz="800" dirty="0">
                <a:solidFill>
                  <a:schemeClr val="bg1"/>
                </a:solidFill>
                <a:latin typeface="Arial" panose="020B0604020202020204" pitchFamily="34" charset="0"/>
                <a:cs typeface="Arial" panose="020B0604020202020204" pitchFamily="34" charset="0"/>
              </a:rPr>
              <a:t> </a:t>
            </a:r>
            <a:r>
              <a:rPr lang="en-US" altLang="nl-NL" sz="800" dirty="0" err="1">
                <a:solidFill>
                  <a:schemeClr val="bg1"/>
                </a:solidFill>
                <a:latin typeface="Arial" panose="020B0604020202020204" pitchFamily="34" charset="0"/>
                <a:cs typeface="Arial" panose="020B0604020202020204" pitchFamily="34" charset="0"/>
              </a:rPr>
              <a:t>Bouhassira</a:t>
            </a:r>
            <a:r>
              <a:rPr lang="en-US" altLang="nl-NL" sz="800" dirty="0">
                <a:solidFill>
                  <a:schemeClr val="bg1"/>
                </a:solidFill>
                <a:latin typeface="Arial" panose="020B0604020202020204" pitchFamily="34" charset="0"/>
                <a:cs typeface="Arial" panose="020B0604020202020204" pitchFamily="34" charset="0"/>
              </a:rPr>
              <a:t> D, et al. Pain. 2005; 114(1-2):29-36. </a:t>
            </a:r>
          </a:p>
        </p:txBody>
      </p:sp>
    </p:spTree>
    <p:extLst>
      <p:ext uri="{BB962C8B-B14F-4D97-AF65-F5344CB8AC3E}">
        <p14:creationId xmlns:p14="http://schemas.microsoft.com/office/powerpoint/2010/main" val="219941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D72D005-C096-C14C-9009-375BA6F2181B}"/>
              </a:ext>
            </a:extLst>
          </p:cNvPr>
          <p:cNvSpPr>
            <a:spLocks noGrp="1"/>
          </p:cNvSpPr>
          <p:nvPr>
            <p:ph type="subTitle" idx="1"/>
          </p:nvPr>
        </p:nvSpPr>
        <p:spPr/>
        <p:txBody>
          <a:bodyPr>
            <a:normAutofit/>
          </a:bodyPr>
          <a:lstStyle/>
          <a:p>
            <a:r>
              <a:rPr lang="nl-NL" spc="-5" dirty="0">
                <a:cs typeface="Arial" panose="020B0604020202020204" pitchFamily="34" charset="0"/>
              </a:rPr>
              <a:t>Snelle en eenvoudige diagnose</a:t>
            </a:r>
          </a:p>
        </p:txBody>
      </p:sp>
      <p:pic>
        <p:nvPicPr>
          <p:cNvPr id="8" name="Picture 2">
            <a:extLst>
              <a:ext uri="{FF2B5EF4-FFF2-40B4-BE49-F238E27FC236}">
                <a16:creationId xmlns:a16="http://schemas.microsoft.com/office/drawing/2014/main" id="{3D119967-16A0-CC47-8B27-A79C316C0A70}"/>
              </a:ext>
            </a:extLst>
          </p:cNvPr>
          <p:cNvPicPr>
            <a:picLocks noChangeAspect="1" noChangeArrowheads="1"/>
          </p:cNvPicPr>
          <p:nvPr/>
        </p:nvPicPr>
        <p:blipFill>
          <a:blip r:embed="rId3"/>
          <a:srcRect/>
          <a:stretch>
            <a:fillRect/>
          </a:stretch>
        </p:blipFill>
        <p:spPr>
          <a:xfrm>
            <a:off x="798038" y="1372996"/>
            <a:ext cx="7583962" cy="3300279"/>
          </a:xfrm>
          <a:prstGeom prst="rect">
            <a:avLst/>
          </a:prstGeom>
        </p:spPr>
      </p:pic>
      <p:sp>
        <p:nvSpPr>
          <p:cNvPr id="5" name="Rechthoek 4">
            <a:extLst>
              <a:ext uri="{FF2B5EF4-FFF2-40B4-BE49-F238E27FC236}">
                <a16:creationId xmlns:a16="http://schemas.microsoft.com/office/drawing/2014/main" id="{56D936E5-B7DF-E44F-B7CA-216A9EE4F98F}"/>
              </a:ext>
            </a:extLst>
          </p:cNvPr>
          <p:cNvSpPr/>
          <p:nvPr/>
        </p:nvSpPr>
        <p:spPr>
          <a:xfrm>
            <a:off x="935038" y="6453188"/>
            <a:ext cx="5209609" cy="123111"/>
          </a:xfrm>
          <a:prstGeom prst="rect">
            <a:avLst/>
          </a:prstGeom>
        </p:spPr>
        <p:txBody>
          <a:bodyPr wrap="square" lIns="0" tIns="0" rIns="0" bIns="0">
            <a:spAutoFit/>
          </a:bodyPr>
          <a:lstStyle/>
          <a:p>
            <a:pPr>
              <a:spcBef>
                <a:spcPct val="0"/>
              </a:spcBef>
              <a:buClrTx/>
              <a:buSzTx/>
              <a:buFont typeface="Wingdings" pitchFamily="2" charset="2"/>
              <a:buAutoNum type="arabicParenR"/>
            </a:pPr>
            <a:r>
              <a:rPr lang="en-US" altLang="nl-NL" sz="800" dirty="0">
                <a:solidFill>
                  <a:schemeClr val="bg1"/>
                </a:solidFill>
                <a:latin typeface="Arial" panose="020B0604020202020204" pitchFamily="34" charset="0"/>
                <a:cs typeface="Arial" panose="020B0604020202020204" pitchFamily="34" charset="0"/>
              </a:rPr>
              <a:t> </a:t>
            </a:r>
            <a:r>
              <a:rPr lang="en-US" altLang="nl-NL" sz="800" dirty="0" err="1">
                <a:solidFill>
                  <a:schemeClr val="bg1"/>
                </a:solidFill>
                <a:latin typeface="Arial" panose="020B0604020202020204" pitchFamily="34" charset="0"/>
                <a:cs typeface="Arial" panose="020B0604020202020204" pitchFamily="34" charset="0"/>
              </a:rPr>
              <a:t>Bouhassira</a:t>
            </a:r>
            <a:r>
              <a:rPr lang="en-US" altLang="nl-NL" sz="800" dirty="0">
                <a:solidFill>
                  <a:schemeClr val="bg1"/>
                </a:solidFill>
                <a:latin typeface="Arial" panose="020B0604020202020204" pitchFamily="34" charset="0"/>
                <a:cs typeface="Arial" panose="020B0604020202020204" pitchFamily="34" charset="0"/>
              </a:rPr>
              <a:t> D, et al. Pain. 2005; 114(1-2):29-36. </a:t>
            </a:r>
          </a:p>
        </p:txBody>
      </p:sp>
    </p:spTree>
    <p:extLst>
      <p:ext uri="{BB962C8B-B14F-4D97-AF65-F5344CB8AC3E}">
        <p14:creationId xmlns:p14="http://schemas.microsoft.com/office/powerpoint/2010/main" val="370661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D72D005-C096-C14C-9009-375BA6F2181B}"/>
              </a:ext>
            </a:extLst>
          </p:cNvPr>
          <p:cNvSpPr>
            <a:spLocks noGrp="1"/>
          </p:cNvSpPr>
          <p:nvPr>
            <p:ph type="subTitle" idx="1"/>
          </p:nvPr>
        </p:nvSpPr>
        <p:spPr/>
        <p:txBody>
          <a:bodyPr>
            <a:normAutofit/>
          </a:bodyPr>
          <a:lstStyle/>
          <a:p>
            <a:r>
              <a:rPr lang="nl-NL" spc="-5" dirty="0">
                <a:cs typeface="Arial" panose="020B0604020202020204" pitchFamily="34" charset="0"/>
              </a:rPr>
              <a:t>Onderscheid </a:t>
            </a:r>
            <a:r>
              <a:rPr lang="nl-NL" spc="-5" dirty="0" err="1">
                <a:cs typeface="Arial" panose="020B0604020202020204" pitchFamily="34" charset="0"/>
              </a:rPr>
              <a:t>neuropathische</a:t>
            </a:r>
            <a:r>
              <a:rPr lang="nl-NL" spc="-5" dirty="0">
                <a:cs typeface="Arial" panose="020B0604020202020204" pitchFamily="34" charset="0"/>
              </a:rPr>
              <a:t> pijn</a:t>
            </a:r>
          </a:p>
        </p:txBody>
      </p:sp>
      <p:sp>
        <p:nvSpPr>
          <p:cNvPr id="7" name="Rechthoek 6">
            <a:extLst>
              <a:ext uri="{FF2B5EF4-FFF2-40B4-BE49-F238E27FC236}">
                <a16:creationId xmlns:a16="http://schemas.microsoft.com/office/drawing/2014/main" id="{DBAE543E-6908-BB40-B748-CB298E236EC4}"/>
              </a:ext>
            </a:extLst>
          </p:cNvPr>
          <p:cNvSpPr/>
          <p:nvPr/>
        </p:nvSpPr>
        <p:spPr>
          <a:xfrm>
            <a:off x="935038" y="6083856"/>
            <a:ext cx="5209609" cy="369332"/>
          </a:xfrm>
          <a:prstGeom prst="rect">
            <a:avLst/>
          </a:prstGeom>
        </p:spPr>
        <p:txBody>
          <a:bodyPr wrap="square" lIns="0" tIns="0" rIns="0" bIns="0">
            <a:spAutoFit/>
          </a:bodyPr>
          <a:lstStyle/>
          <a:p>
            <a:pPr>
              <a:spcBef>
                <a:spcPct val="0"/>
              </a:spcBef>
              <a:buClrTx/>
              <a:buSzTx/>
              <a:buFont typeface="Wingdings" pitchFamily="2" charset="2"/>
              <a:buAutoNum type="arabicParenR"/>
            </a:pPr>
            <a:r>
              <a:rPr lang="en-US" altLang="nl-NL" sz="800" dirty="0">
                <a:solidFill>
                  <a:schemeClr val="bg1"/>
                </a:solidFill>
                <a:latin typeface="Arial" panose="020B0604020202020204" pitchFamily="34" charset="0"/>
                <a:cs typeface="Arial" panose="020B0604020202020204" pitchFamily="34" charset="0"/>
              </a:rPr>
              <a:t> </a:t>
            </a:r>
            <a:r>
              <a:rPr lang="en-US" altLang="nl-NL" sz="800" dirty="0" err="1">
                <a:solidFill>
                  <a:schemeClr val="bg1"/>
                </a:solidFill>
                <a:latin typeface="Arial" panose="020B0604020202020204" pitchFamily="34" charset="0"/>
                <a:cs typeface="Arial" panose="020B0604020202020204" pitchFamily="34" charset="0"/>
              </a:rPr>
              <a:t>Treede</a:t>
            </a:r>
            <a:r>
              <a:rPr lang="en-US" altLang="nl-NL" sz="800" dirty="0">
                <a:solidFill>
                  <a:schemeClr val="bg1"/>
                </a:solidFill>
                <a:latin typeface="Arial" panose="020B0604020202020204" pitchFamily="34" charset="0"/>
                <a:cs typeface="Arial" panose="020B0604020202020204" pitchFamily="34" charset="0"/>
              </a:rPr>
              <a:t> R et al. Neurology 70, 1630–1635 (2008)</a:t>
            </a:r>
          </a:p>
          <a:p>
            <a:pPr>
              <a:spcBef>
                <a:spcPct val="0"/>
              </a:spcBef>
              <a:buClrTx/>
              <a:buSzTx/>
              <a:buFont typeface="Wingdings" pitchFamily="2" charset="2"/>
              <a:buAutoNum type="arabicParenR"/>
            </a:pPr>
            <a:r>
              <a:rPr lang="en-US" altLang="nl-NL" sz="800" dirty="0">
                <a:solidFill>
                  <a:schemeClr val="bg1"/>
                </a:solidFill>
                <a:latin typeface="Arial" panose="020B0604020202020204" pitchFamily="34" charset="0"/>
                <a:cs typeface="Arial" panose="020B0604020202020204" pitchFamily="34" charset="0"/>
              </a:rPr>
              <a:t> Dworkin R et al. Arch Neurol, 60: 1524-1534 (2003)</a:t>
            </a:r>
          </a:p>
          <a:p>
            <a:pPr>
              <a:spcBef>
                <a:spcPct val="0"/>
              </a:spcBef>
              <a:buClrTx/>
              <a:buSzTx/>
              <a:buFont typeface="Wingdings" pitchFamily="2" charset="2"/>
              <a:buAutoNum type="arabicParenR"/>
            </a:pPr>
            <a:r>
              <a:rPr lang="en-US" altLang="nl-NL" sz="800" dirty="0">
                <a:solidFill>
                  <a:schemeClr val="bg1"/>
                </a:solidFill>
                <a:latin typeface="Arial" panose="020B0604020202020204" pitchFamily="34" charset="0"/>
                <a:cs typeface="Arial" panose="020B0604020202020204" pitchFamily="34" charset="0"/>
              </a:rPr>
              <a:t> Mick G et al. Pain Management. Jan;2(1):71-77 (2012)</a:t>
            </a:r>
          </a:p>
        </p:txBody>
      </p:sp>
      <p:sp>
        <p:nvSpPr>
          <p:cNvPr id="5" name="Tijdelijke aanduiding voor inhoud 2">
            <a:extLst>
              <a:ext uri="{FF2B5EF4-FFF2-40B4-BE49-F238E27FC236}">
                <a16:creationId xmlns:a16="http://schemas.microsoft.com/office/drawing/2014/main" id="{49C68189-4575-824A-8F98-1BC7AAD6F4D0}"/>
              </a:ext>
            </a:extLst>
          </p:cNvPr>
          <p:cNvSpPr txBox="1">
            <a:spLocks/>
          </p:cNvSpPr>
          <p:nvPr/>
        </p:nvSpPr>
        <p:spPr>
          <a:xfrm>
            <a:off x="888717" y="1808163"/>
            <a:ext cx="5302250" cy="37973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chemeClr val="accent1"/>
              </a:buClr>
              <a:buSzPct val="130000"/>
              <a:buFont typeface="Arial" panose="020B0604020202020204" pitchFamily="34" charset="0"/>
              <a:buNone/>
              <a:defRPr sz="26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nl-NL" sz="1800" b="1" dirty="0" err="1">
                <a:latin typeface="+mj-lt"/>
                <a:cs typeface="Arial" panose="020B0604020202020204" pitchFamily="34" charset="0"/>
              </a:rPr>
              <a:t>Neuropatische</a:t>
            </a:r>
            <a:r>
              <a:rPr lang="nl-NL" sz="1800" b="1" dirty="0">
                <a:latin typeface="+mj-lt"/>
                <a:cs typeface="Arial" panose="020B0604020202020204" pitchFamily="34" charset="0"/>
              </a:rPr>
              <a:t> pijn: </a:t>
            </a:r>
            <a:r>
              <a:rPr lang="nl-NL" sz="1800" dirty="0">
                <a:solidFill>
                  <a:schemeClr val="bg1"/>
                </a:solidFill>
                <a:latin typeface="+mj-lt"/>
                <a:cs typeface="Arial" panose="020B0604020202020204" pitchFamily="34" charset="0"/>
              </a:rPr>
              <a:t>pijn direct veroorzaakt door een beschadiging of ziekte die het </a:t>
            </a:r>
            <a:r>
              <a:rPr lang="nl-NL" sz="1800" dirty="0" err="1">
                <a:solidFill>
                  <a:schemeClr val="bg1"/>
                </a:solidFill>
                <a:latin typeface="+mj-lt"/>
                <a:cs typeface="Arial" panose="020B0604020202020204" pitchFamily="34" charset="0"/>
              </a:rPr>
              <a:t>somatosensorische</a:t>
            </a:r>
            <a:r>
              <a:rPr lang="nl-NL" sz="1800" dirty="0">
                <a:solidFill>
                  <a:schemeClr val="bg1"/>
                </a:solidFill>
                <a:latin typeface="+mj-lt"/>
                <a:cs typeface="Arial" panose="020B0604020202020204" pitchFamily="34" charset="0"/>
              </a:rPr>
              <a:t> systeem beïnvloedt</a:t>
            </a:r>
            <a:r>
              <a:rPr lang="nl-NL" sz="1800" baseline="30000" dirty="0">
                <a:solidFill>
                  <a:schemeClr val="bg1"/>
                </a:solidFill>
                <a:latin typeface="+mj-lt"/>
                <a:cs typeface="Arial" panose="020B0604020202020204" pitchFamily="34" charset="0"/>
              </a:rPr>
              <a:t>1</a:t>
            </a:r>
            <a:endParaRPr lang="nl-NL" sz="1800" dirty="0">
              <a:solidFill>
                <a:schemeClr val="bg1"/>
              </a:solidFill>
              <a:latin typeface="+mj-lt"/>
              <a:cs typeface="Arial" panose="020B0604020202020204" pitchFamily="34" charset="0"/>
            </a:endParaRPr>
          </a:p>
          <a:p>
            <a:pPr>
              <a:defRPr/>
            </a:pPr>
            <a:r>
              <a:rPr lang="nl-NL" sz="1800" b="1" dirty="0">
                <a:latin typeface="+mj-lt"/>
                <a:cs typeface="Arial" panose="020B0604020202020204" pitchFamily="34" charset="0"/>
              </a:rPr>
              <a:t>Perifere </a:t>
            </a:r>
            <a:r>
              <a:rPr lang="nl-NL" sz="1800" b="1" dirty="0" err="1">
                <a:latin typeface="+mj-lt"/>
                <a:cs typeface="Arial" panose="020B0604020202020204" pitchFamily="34" charset="0"/>
              </a:rPr>
              <a:t>neuropatische</a:t>
            </a:r>
            <a:r>
              <a:rPr lang="nl-NL" sz="1800" b="1" dirty="0">
                <a:latin typeface="+mj-lt"/>
                <a:cs typeface="Arial" panose="020B0604020202020204" pitchFamily="34" charset="0"/>
              </a:rPr>
              <a:t> pijn:</a:t>
            </a:r>
            <a:r>
              <a:rPr lang="nl-NL" sz="1800" dirty="0">
                <a:latin typeface="+mj-lt"/>
                <a:cs typeface="Arial" panose="020B0604020202020204" pitchFamily="34" charset="0"/>
              </a:rPr>
              <a:t> </a:t>
            </a:r>
            <a:r>
              <a:rPr lang="nl-NL" sz="1800" dirty="0">
                <a:solidFill>
                  <a:schemeClr val="bg1"/>
                </a:solidFill>
                <a:latin typeface="+mj-lt"/>
                <a:cs typeface="Arial" panose="020B0604020202020204" pitchFamily="34" charset="0"/>
              </a:rPr>
              <a:t>pijn veroorzaakt door een laesie in het perifere zenuwstelsel</a:t>
            </a:r>
            <a:r>
              <a:rPr lang="nl-NL" sz="1800" baseline="30000" dirty="0">
                <a:solidFill>
                  <a:schemeClr val="bg1"/>
                </a:solidFill>
                <a:latin typeface="+mj-lt"/>
                <a:cs typeface="Arial" panose="020B0604020202020204" pitchFamily="34" charset="0"/>
              </a:rPr>
              <a:t>2</a:t>
            </a:r>
            <a:endParaRPr lang="nl-NL" sz="1800" dirty="0">
              <a:solidFill>
                <a:schemeClr val="bg1"/>
              </a:solidFill>
              <a:latin typeface="+mj-lt"/>
              <a:cs typeface="Arial" panose="020B0604020202020204" pitchFamily="34" charset="0"/>
            </a:endParaRPr>
          </a:p>
          <a:p>
            <a:pPr>
              <a:defRPr/>
            </a:pPr>
            <a:r>
              <a:rPr lang="nl-NL" sz="1800" b="1" dirty="0">
                <a:latin typeface="+mj-lt"/>
                <a:cs typeface="Arial" panose="020B0604020202020204" pitchFamily="34" charset="0"/>
              </a:rPr>
              <a:t>Gelokaliseerde perifere </a:t>
            </a:r>
            <a:r>
              <a:rPr lang="nl-NL" sz="1800" b="1" dirty="0" err="1">
                <a:latin typeface="+mj-lt"/>
                <a:cs typeface="Arial" panose="020B0604020202020204" pitchFamily="34" charset="0"/>
              </a:rPr>
              <a:t>neuropatische</a:t>
            </a:r>
            <a:r>
              <a:rPr lang="nl-NL" sz="1800" b="1" dirty="0">
                <a:latin typeface="+mj-lt"/>
                <a:cs typeface="Arial" panose="020B0604020202020204" pitchFamily="34" charset="0"/>
              </a:rPr>
              <a:t> pijn:</a:t>
            </a:r>
            <a:r>
              <a:rPr lang="nl-NL" sz="1800" dirty="0">
                <a:latin typeface="+mj-lt"/>
                <a:cs typeface="Arial" panose="020B0604020202020204" pitchFamily="34" charset="0"/>
              </a:rPr>
              <a:t> </a:t>
            </a:r>
            <a:r>
              <a:rPr lang="nl-NL" sz="1800" dirty="0">
                <a:solidFill>
                  <a:schemeClr val="bg1"/>
                </a:solidFill>
                <a:latin typeface="+mj-lt"/>
                <a:cs typeface="Arial" panose="020B0604020202020204" pitchFamily="34" charset="0"/>
              </a:rPr>
              <a:t>een type </a:t>
            </a:r>
            <a:r>
              <a:rPr lang="nl-NL" sz="1800" dirty="0" err="1">
                <a:solidFill>
                  <a:schemeClr val="bg1"/>
                </a:solidFill>
                <a:latin typeface="+mj-lt"/>
                <a:cs typeface="Arial" panose="020B0604020202020204" pitchFamily="34" charset="0"/>
              </a:rPr>
              <a:t>neuropatische</a:t>
            </a:r>
            <a:r>
              <a:rPr lang="nl-NL" sz="1800" dirty="0">
                <a:solidFill>
                  <a:schemeClr val="bg1"/>
                </a:solidFill>
                <a:latin typeface="+mj-lt"/>
                <a:cs typeface="Arial" panose="020B0604020202020204" pitchFamily="34" charset="0"/>
              </a:rPr>
              <a:t> pijn dat gekarakteriseerd wordt door een consistente en </a:t>
            </a:r>
            <a:r>
              <a:rPr lang="nl-NL" sz="1800" dirty="0" err="1">
                <a:solidFill>
                  <a:schemeClr val="bg1"/>
                </a:solidFill>
                <a:latin typeface="+mj-lt"/>
                <a:cs typeface="Arial" panose="020B0604020202020204" pitchFamily="34" charset="0"/>
              </a:rPr>
              <a:t>aftekenbaar</a:t>
            </a:r>
            <a:r>
              <a:rPr lang="nl-NL" sz="1800" dirty="0">
                <a:solidFill>
                  <a:schemeClr val="bg1"/>
                </a:solidFill>
                <a:latin typeface="+mj-lt"/>
                <a:cs typeface="Arial" panose="020B0604020202020204" pitchFamily="34" charset="0"/>
              </a:rPr>
              <a:t> gebied van maximale pijn</a:t>
            </a:r>
            <a:r>
              <a:rPr lang="nl-NL" sz="1800" baseline="30000" dirty="0">
                <a:solidFill>
                  <a:schemeClr val="bg1"/>
                </a:solidFill>
                <a:latin typeface="+mj-lt"/>
                <a:cs typeface="Arial" panose="020B0604020202020204" pitchFamily="34" charset="0"/>
              </a:rPr>
              <a:t>3</a:t>
            </a:r>
            <a:endParaRPr lang="nl-NL" sz="1800" dirty="0">
              <a:solidFill>
                <a:schemeClr val="bg1"/>
              </a:solidFill>
              <a:latin typeface="+mj-lt"/>
              <a:cs typeface="Arial" panose="020B0604020202020204" pitchFamily="34" charset="0"/>
            </a:endParaRPr>
          </a:p>
        </p:txBody>
      </p:sp>
      <p:sp>
        <p:nvSpPr>
          <p:cNvPr id="9" name="Tekstvak 8">
            <a:extLst>
              <a:ext uri="{FF2B5EF4-FFF2-40B4-BE49-F238E27FC236}">
                <a16:creationId xmlns:a16="http://schemas.microsoft.com/office/drawing/2014/main" id="{2CFE17A1-5C2A-D94F-9F64-9E5D2B42F305}"/>
              </a:ext>
            </a:extLst>
          </p:cNvPr>
          <p:cNvSpPr txBox="1">
            <a:spLocks noChangeArrowheads="1"/>
          </p:cNvSpPr>
          <p:nvPr/>
        </p:nvSpPr>
        <p:spPr bwMode="auto">
          <a:xfrm>
            <a:off x="0" y="5101787"/>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defRPr/>
            </a:pPr>
            <a:r>
              <a:rPr lang="en-US" altLang="nl-NL" sz="1800" dirty="0">
                <a:latin typeface="+mj-lt"/>
                <a:cs typeface="Arial" panose="020B0604020202020204" pitchFamily="34" charset="0"/>
              </a:rPr>
              <a:t>“This definition may contribute to a better and faster selection</a:t>
            </a:r>
          </a:p>
          <a:p>
            <a:pPr algn="ctr" eaLnBrk="1" hangingPunct="1">
              <a:spcBef>
                <a:spcPct val="0"/>
              </a:spcBef>
              <a:buClrTx/>
              <a:buSzTx/>
              <a:buFontTx/>
              <a:buNone/>
              <a:defRPr/>
            </a:pPr>
            <a:r>
              <a:rPr lang="en-US" altLang="nl-NL" sz="1800" dirty="0">
                <a:latin typeface="+mj-lt"/>
                <a:cs typeface="Arial" panose="020B0604020202020204" pitchFamily="34" charset="0"/>
              </a:rPr>
              <a:t> of treatment for LNP”</a:t>
            </a:r>
            <a:r>
              <a:rPr lang="en-US" altLang="nl-NL" sz="1800" baseline="30000" dirty="0">
                <a:latin typeface="+mj-lt"/>
                <a:cs typeface="Arial" panose="020B0604020202020204" pitchFamily="34" charset="0"/>
              </a:rPr>
              <a:t>3</a:t>
            </a:r>
          </a:p>
        </p:txBody>
      </p:sp>
      <p:sp>
        <p:nvSpPr>
          <p:cNvPr id="10" name="Ovaal 9">
            <a:extLst>
              <a:ext uri="{FF2B5EF4-FFF2-40B4-BE49-F238E27FC236}">
                <a16:creationId xmlns:a16="http://schemas.microsoft.com/office/drawing/2014/main" id="{152F526A-1E08-7243-97E6-24BCDC447ED4}"/>
              </a:ext>
            </a:extLst>
          </p:cNvPr>
          <p:cNvSpPr/>
          <p:nvPr/>
        </p:nvSpPr>
        <p:spPr>
          <a:xfrm>
            <a:off x="6084888" y="1429835"/>
            <a:ext cx="3384550" cy="3411537"/>
          </a:xfrm>
          <a:prstGeom prst="ellipse">
            <a:avLst/>
          </a:prstGeom>
          <a:solidFill>
            <a:schemeClr val="accent1">
              <a:lumMod val="40000"/>
              <a:lumOff val="60000"/>
            </a:schemeClr>
          </a:solidFill>
          <a:ln>
            <a:solidFill>
              <a:srgbClr val="9DC5D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sz="1600" dirty="0">
              <a:solidFill>
                <a:schemeClr val="tx1"/>
              </a:solidFill>
              <a:latin typeface="+mj-lt"/>
            </a:endParaRPr>
          </a:p>
        </p:txBody>
      </p:sp>
      <p:sp>
        <p:nvSpPr>
          <p:cNvPr id="11" name="Ellipse 4">
            <a:extLst>
              <a:ext uri="{FF2B5EF4-FFF2-40B4-BE49-F238E27FC236}">
                <a16:creationId xmlns:a16="http://schemas.microsoft.com/office/drawing/2014/main" id="{FB30161D-329F-7041-884A-A2637D5EB2D1}"/>
              </a:ext>
            </a:extLst>
          </p:cNvPr>
          <p:cNvSpPr/>
          <p:nvPr/>
        </p:nvSpPr>
        <p:spPr>
          <a:xfrm>
            <a:off x="6434138" y="1820360"/>
            <a:ext cx="2665412" cy="2665412"/>
          </a:xfrm>
          <a:prstGeom prst="ellipse">
            <a:avLst/>
          </a:prstGeom>
          <a:solidFill>
            <a:schemeClr val="accent1">
              <a:lumMod val="20000"/>
              <a:lumOff val="80000"/>
            </a:schemeClr>
          </a:solidFill>
          <a:ln w="9525">
            <a:solidFill>
              <a:srgbClr val="C4D9F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schemeClr val="tx1"/>
              </a:solidFill>
              <a:latin typeface="+mj-lt"/>
            </a:endParaRPr>
          </a:p>
        </p:txBody>
      </p:sp>
      <p:sp>
        <p:nvSpPr>
          <p:cNvPr id="12" name="Ellipse 5">
            <a:extLst>
              <a:ext uri="{FF2B5EF4-FFF2-40B4-BE49-F238E27FC236}">
                <a16:creationId xmlns:a16="http://schemas.microsoft.com/office/drawing/2014/main" id="{A6A21C51-EF7B-9245-852C-D1BB7569630F}"/>
              </a:ext>
            </a:extLst>
          </p:cNvPr>
          <p:cNvSpPr/>
          <p:nvPr/>
        </p:nvSpPr>
        <p:spPr>
          <a:xfrm>
            <a:off x="6842125" y="2217235"/>
            <a:ext cx="1873250" cy="1871662"/>
          </a:xfrm>
          <a:prstGeom prst="ellipse">
            <a:avLst/>
          </a:prstGeom>
          <a:solidFill>
            <a:schemeClr val="bg2"/>
          </a:solid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schemeClr val="tx1"/>
              </a:solidFill>
              <a:latin typeface="+mj-lt"/>
            </a:endParaRPr>
          </a:p>
        </p:txBody>
      </p:sp>
      <p:sp>
        <p:nvSpPr>
          <p:cNvPr id="13" name="Textfeld 6">
            <a:extLst>
              <a:ext uri="{FF2B5EF4-FFF2-40B4-BE49-F238E27FC236}">
                <a16:creationId xmlns:a16="http://schemas.microsoft.com/office/drawing/2014/main" id="{F15CCFC5-3FED-0744-9840-8431607C04B5}"/>
              </a:ext>
            </a:extLst>
          </p:cNvPr>
          <p:cNvSpPr txBox="1">
            <a:spLocks noChangeArrowheads="1"/>
          </p:cNvSpPr>
          <p:nvPr/>
        </p:nvSpPr>
        <p:spPr bwMode="auto">
          <a:xfrm>
            <a:off x="7451725" y="1928310"/>
            <a:ext cx="647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
                <a:schemeClr val="accent2"/>
              </a:buClr>
              <a:buSzTx/>
              <a:buFontTx/>
              <a:buNone/>
              <a:defRPr/>
            </a:pPr>
            <a:r>
              <a:rPr lang="de-DE" altLang="nl-NL" sz="1600" b="1">
                <a:latin typeface="+mj-lt"/>
              </a:rPr>
              <a:t>PNP</a:t>
            </a:r>
            <a:endParaRPr lang="en-US" altLang="nl-NL" sz="1600" b="1">
              <a:latin typeface="+mj-lt"/>
            </a:endParaRPr>
          </a:p>
        </p:txBody>
      </p:sp>
      <p:sp>
        <p:nvSpPr>
          <p:cNvPr id="14" name="Textfeld 7">
            <a:extLst>
              <a:ext uri="{FF2B5EF4-FFF2-40B4-BE49-F238E27FC236}">
                <a16:creationId xmlns:a16="http://schemas.microsoft.com/office/drawing/2014/main" id="{BD41FB55-DE5F-3D47-9560-578E757A63A9}"/>
              </a:ext>
            </a:extLst>
          </p:cNvPr>
          <p:cNvSpPr txBox="1">
            <a:spLocks noChangeArrowheads="1"/>
          </p:cNvSpPr>
          <p:nvPr/>
        </p:nvSpPr>
        <p:spPr bwMode="auto">
          <a:xfrm>
            <a:off x="7040279" y="2937166"/>
            <a:ext cx="1579846"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
                <a:schemeClr val="accent2"/>
              </a:buClr>
              <a:buSzTx/>
              <a:buFontTx/>
              <a:buNone/>
              <a:defRPr/>
            </a:pPr>
            <a:r>
              <a:rPr lang="de-DE" altLang="nl-NL" sz="1600" b="1" dirty="0" err="1">
                <a:latin typeface="+mj-lt"/>
              </a:rPr>
              <a:t>Gelokaliseerde</a:t>
            </a:r>
            <a:r>
              <a:rPr lang="de-DE" altLang="nl-NL" sz="1600" b="1" dirty="0">
                <a:latin typeface="+mj-lt"/>
              </a:rPr>
              <a:t> PNP</a:t>
            </a:r>
            <a:endParaRPr lang="en-US" altLang="nl-NL" sz="1600" b="1" dirty="0">
              <a:latin typeface="+mj-lt"/>
            </a:endParaRPr>
          </a:p>
        </p:txBody>
      </p:sp>
      <p:sp>
        <p:nvSpPr>
          <p:cNvPr id="15" name="Textfeld 6">
            <a:extLst>
              <a:ext uri="{FF2B5EF4-FFF2-40B4-BE49-F238E27FC236}">
                <a16:creationId xmlns:a16="http://schemas.microsoft.com/office/drawing/2014/main" id="{722458C0-F04C-0847-9175-CAFB1AC0BC75}"/>
              </a:ext>
            </a:extLst>
          </p:cNvPr>
          <p:cNvSpPr txBox="1">
            <a:spLocks noChangeArrowheads="1"/>
          </p:cNvSpPr>
          <p:nvPr/>
        </p:nvSpPr>
        <p:spPr bwMode="auto">
          <a:xfrm>
            <a:off x="7450138" y="1501272"/>
            <a:ext cx="647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
                <a:schemeClr val="accent2"/>
              </a:buClr>
              <a:buSzTx/>
              <a:buFontTx/>
              <a:buNone/>
              <a:defRPr/>
            </a:pPr>
            <a:r>
              <a:rPr lang="de-DE" altLang="nl-NL" sz="1600" b="1" dirty="0">
                <a:latin typeface="+mj-lt"/>
              </a:rPr>
              <a:t>NP</a:t>
            </a:r>
            <a:endParaRPr lang="en-US" altLang="nl-NL" sz="1600" b="1" dirty="0">
              <a:latin typeface="+mj-lt"/>
            </a:endParaRPr>
          </a:p>
        </p:txBody>
      </p:sp>
    </p:spTree>
    <p:extLst>
      <p:ext uri="{BB962C8B-B14F-4D97-AF65-F5344CB8AC3E}">
        <p14:creationId xmlns:p14="http://schemas.microsoft.com/office/powerpoint/2010/main" val="150164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376557E-A9C1-464F-904A-25E49FDFF77F}"/>
              </a:ext>
            </a:extLst>
          </p:cNvPr>
          <p:cNvSpPr>
            <a:spLocks noGrp="1"/>
          </p:cNvSpPr>
          <p:nvPr>
            <p:ph type="subTitle" idx="1"/>
          </p:nvPr>
        </p:nvSpPr>
        <p:spPr>
          <a:xfrm>
            <a:off x="814080" y="0"/>
            <a:ext cx="6586640" cy="968020"/>
          </a:xfrm>
        </p:spPr>
        <p:txBody>
          <a:bodyPr anchor="ctr">
            <a:normAutofit/>
          </a:bodyPr>
          <a:lstStyle/>
          <a:p>
            <a:r>
              <a:rPr lang="en-US" sz="2800" dirty="0" err="1"/>
              <a:t>Neuropathische</a:t>
            </a:r>
            <a:r>
              <a:rPr lang="en-US" sz="2800" dirty="0"/>
              <a:t> </a:t>
            </a:r>
            <a:r>
              <a:rPr lang="en-US" sz="2800" dirty="0" err="1"/>
              <a:t>pijn</a:t>
            </a:r>
            <a:r>
              <a:rPr lang="en-US" sz="2800" dirty="0"/>
              <a:t> </a:t>
            </a:r>
            <a:r>
              <a:rPr lang="en-US" sz="2800" dirty="0" err="1"/>
              <a:t>medicatie</a:t>
            </a:r>
            <a:endParaRPr lang="en-GB" altLang="nl-NL" dirty="0">
              <a:cs typeface="Arial" panose="020B0604020202020204" pitchFamily="34" charset="0"/>
            </a:endParaRPr>
          </a:p>
        </p:txBody>
      </p:sp>
      <p:sp>
        <p:nvSpPr>
          <p:cNvPr id="2" name="Rechthoek 1">
            <a:extLst>
              <a:ext uri="{FF2B5EF4-FFF2-40B4-BE49-F238E27FC236}">
                <a16:creationId xmlns:a16="http://schemas.microsoft.com/office/drawing/2014/main" id="{64E1207A-3856-8F44-9B79-37A888E887B6}"/>
              </a:ext>
            </a:extLst>
          </p:cNvPr>
          <p:cNvSpPr/>
          <p:nvPr/>
        </p:nvSpPr>
        <p:spPr>
          <a:xfrm>
            <a:off x="945706" y="6206967"/>
            <a:ext cx="4931070" cy="246221"/>
          </a:xfrm>
          <a:prstGeom prst="rect">
            <a:avLst/>
          </a:prstGeom>
        </p:spPr>
        <p:txBody>
          <a:bodyPr wrap="square" lIns="0" tIns="0" rIns="0" bIns="0">
            <a:spAutoFit/>
          </a:bodyPr>
          <a:lstStyle/>
          <a:p>
            <a:pPr>
              <a:spcBef>
                <a:spcPct val="50000"/>
              </a:spcBef>
              <a:defRPr/>
            </a:pPr>
            <a:r>
              <a:rPr lang="en-US" sz="800" dirty="0">
                <a:solidFill>
                  <a:schemeClr val="bg1"/>
                </a:solidFill>
                <a:latin typeface="Arial" panose="020B0604020202020204" pitchFamily="34" charset="0"/>
                <a:ea typeface="ＭＳ Ｐゴシック" charset="0"/>
                <a:cs typeface="Arial" panose="020B0604020202020204" pitchFamily="34" charset="0"/>
              </a:rPr>
              <a:t>SNRI: </a:t>
            </a:r>
            <a:r>
              <a:rPr lang="en-US" sz="800" dirty="0" err="1">
                <a:solidFill>
                  <a:schemeClr val="bg1"/>
                </a:solidFill>
                <a:latin typeface="Arial" panose="020B0604020202020204" pitchFamily="34" charset="0"/>
                <a:ea typeface="ＭＳ Ｐゴシック" charset="0"/>
                <a:cs typeface="Arial" panose="020B0604020202020204" pitchFamily="34" charset="0"/>
              </a:rPr>
              <a:t>selectieve</a:t>
            </a:r>
            <a:r>
              <a:rPr lang="en-US" sz="800" dirty="0">
                <a:solidFill>
                  <a:schemeClr val="bg1"/>
                </a:solidFill>
                <a:latin typeface="Arial" panose="020B0604020202020204" pitchFamily="34" charset="0"/>
                <a:ea typeface="ＭＳ Ｐゴシック" charset="0"/>
                <a:cs typeface="Arial" panose="020B0604020202020204" pitchFamily="34" charset="0"/>
              </a:rPr>
              <a:t> noradrenaline </a:t>
            </a:r>
            <a:r>
              <a:rPr lang="en-US" sz="800" dirty="0" err="1">
                <a:solidFill>
                  <a:schemeClr val="bg1"/>
                </a:solidFill>
                <a:latin typeface="Arial" panose="020B0604020202020204" pitchFamily="34" charset="0"/>
                <a:ea typeface="ＭＳ Ｐゴシック" charset="0"/>
                <a:cs typeface="Arial" panose="020B0604020202020204" pitchFamily="34" charset="0"/>
              </a:rPr>
              <a:t>heropname</a:t>
            </a:r>
            <a:r>
              <a:rPr lang="en-US" sz="800" dirty="0">
                <a:solidFill>
                  <a:schemeClr val="bg1"/>
                </a:solidFill>
                <a:latin typeface="Arial" panose="020B0604020202020204" pitchFamily="34" charset="0"/>
                <a:ea typeface="ＭＳ Ｐゴシック" charset="0"/>
                <a:cs typeface="Arial" panose="020B0604020202020204" pitchFamily="34" charset="0"/>
              </a:rPr>
              <a:t> </a:t>
            </a:r>
            <a:r>
              <a:rPr lang="en-US" sz="800" dirty="0" err="1">
                <a:solidFill>
                  <a:schemeClr val="bg1"/>
                </a:solidFill>
                <a:latin typeface="Arial" panose="020B0604020202020204" pitchFamily="34" charset="0"/>
                <a:ea typeface="ＭＳ Ｐゴシック" charset="0"/>
                <a:cs typeface="Arial" panose="020B0604020202020204" pitchFamily="34" charset="0"/>
              </a:rPr>
              <a:t>remmer</a:t>
            </a:r>
            <a:r>
              <a:rPr lang="en-US" sz="800" dirty="0">
                <a:solidFill>
                  <a:schemeClr val="bg1"/>
                </a:solidFill>
                <a:latin typeface="Arial" panose="020B0604020202020204" pitchFamily="34" charset="0"/>
                <a:ea typeface="ＭＳ Ｐゴシック" charset="0"/>
                <a:cs typeface="Arial" panose="020B0604020202020204" pitchFamily="34" charset="0"/>
              </a:rPr>
              <a:t>; SSRI: </a:t>
            </a:r>
            <a:r>
              <a:rPr lang="en-US" sz="800" dirty="0" err="1">
                <a:solidFill>
                  <a:schemeClr val="bg1"/>
                </a:solidFill>
                <a:latin typeface="Arial" panose="020B0604020202020204" pitchFamily="34" charset="0"/>
                <a:ea typeface="ＭＳ Ｐゴシック" charset="0"/>
                <a:cs typeface="Arial" panose="020B0604020202020204" pitchFamily="34" charset="0"/>
              </a:rPr>
              <a:t>selectieve</a:t>
            </a:r>
            <a:r>
              <a:rPr lang="en-US" sz="800" dirty="0">
                <a:solidFill>
                  <a:schemeClr val="bg1"/>
                </a:solidFill>
                <a:latin typeface="Arial" panose="020B0604020202020204" pitchFamily="34" charset="0"/>
                <a:ea typeface="ＭＳ Ｐゴシック" charset="0"/>
                <a:cs typeface="Arial" panose="020B0604020202020204" pitchFamily="34" charset="0"/>
              </a:rPr>
              <a:t> </a:t>
            </a:r>
            <a:r>
              <a:rPr lang="en-US" sz="800" dirty="0" err="1">
                <a:solidFill>
                  <a:schemeClr val="bg1"/>
                </a:solidFill>
                <a:latin typeface="Arial" panose="020B0604020202020204" pitchFamily="34" charset="0"/>
                <a:ea typeface="ＭＳ Ｐゴシック" charset="0"/>
                <a:cs typeface="Arial" panose="020B0604020202020204" pitchFamily="34" charset="0"/>
              </a:rPr>
              <a:t>serotonine</a:t>
            </a:r>
            <a:r>
              <a:rPr lang="en-US" sz="800" dirty="0">
                <a:solidFill>
                  <a:schemeClr val="bg1"/>
                </a:solidFill>
                <a:latin typeface="Arial" panose="020B0604020202020204" pitchFamily="34" charset="0"/>
                <a:ea typeface="ＭＳ Ｐゴシック" charset="0"/>
                <a:cs typeface="Arial" panose="020B0604020202020204" pitchFamily="34" charset="0"/>
              </a:rPr>
              <a:t> </a:t>
            </a:r>
            <a:r>
              <a:rPr lang="en-US" sz="800" dirty="0" err="1">
                <a:solidFill>
                  <a:schemeClr val="bg1"/>
                </a:solidFill>
                <a:latin typeface="Arial" panose="020B0604020202020204" pitchFamily="34" charset="0"/>
                <a:ea typeface="ＭＳ Ｐゴシック" charset="0"/>
                <a:cs typeface="Arial" panose="020B0604020202020204" pitchFamily="34" charset="0"/>
              </a:rPr>
              <a:t>heropname</a:t>
            </a:r>
            <a:r>
              <a:rPr lang="en-US" sz="800" dirty="0">
                <a:solidFill>
                  <a:schemeClr val="bg1"/>
                </a:solidFill>
                <a:latin typeface="Arial" panose="020B0604020202020204" pitchFamily="34" charset="0"/>
                <a:ea typeface="ＭＳ Ｐゴシック" charset="0"/>
                <a:cs typeface="Arial" panose="020B0604020202020204" pitchFamily="34" charset="0"/>
              </a:rPr>
              <a:t> </a:t>
            </a:r>
            <a:r>
              <a:rPr lang="en-US" sz="800" dirty="0" err="1">
                <a:solidFill>
                  <a:schemeClr val="bg1"/>
                </a:solidFill>
                <a:latin typeface="Arial" panose="020B0604020202020204" pitchFamily="34" charset="0"/>
                <a:ea typeface="ＭＳ Ｐゴシック" charset="0"/>
                <a:cs typeface="Arial" panose="020B0604020202020204" pitchFamily="34" charset="0"/>
              </a:rPr>
              <a:t>remmer</a:t>
            </a:r>
            <a:r>
              <a:rPr lang="en-US" sz="800" dirty="0">
                <a:solidFill>
                  <a:schemeClr val="bg1"/>
                </a:solidFill>
                <a:latin typeface="Arial" panose="020B0604020202020204" pitchFamily="34" charset="0"/>
                <a:ea typeface="ＭＳ Ｐゴシック" charset="0"/>
                <a:cs typeface="Arial" panose="020B0604020202020204" pitchFamily="34" charset="0"/>
              </a:rPr>
              <a:t>; </a:t>
            </a:r>
            <a:br>
              <a:rPr lang="en-US" sz="800" dirty="0">
                <a:solidFill>
                  <a:schemeClr val="bg1"/>
                </a:solidFill>
                <a:latin typeface="Arial" panose="020B0604020202020204" pitchFamily="34" charset="0"/>
                <a:ea typeface="ＭＳ Ｐゴシック" charset="0"/>
                <a:cs typeface="Arial" panose="020B0604020202020204" pitchFamily="34" charset="0"/>
              </a:rPr>
            </a:br>
            <a:r>
              <a:rPr lang="en-US" sz="800" dirty="0">
                <a:solidFill>
                  <a:schemeClr val="bg1"/>
                </a:solidFill>
                <a:latin typeface="Arial" panose="020B0604020202020204" pitchFamily="34" charset="0"/>
                <a:ea typeface="ＭＳ Ｐゴシック" charset="0"/>
                <a:cs typeface="Arial" panose="020B0604020202020204" pitchFamily="34" charset="0"/>
              </a:rPr>
              <a:t>TCA: </a:t>
            </a:r>
            <a:r>
              <a:rPr lang="en-US" sz="800" dirty="0" err="1">
                <a:solidFill>
                  <a:schemeClr val="bg1"/>
                </a:solidFill>
                <a:latin typeface="Arial" panose="020B0604020202020204" pitchFamily="34" charset="0"/>
                <a:ea typeface="ＭＳ Ｐゴシック" charset="0"/>
                <a:cs typeface="Arial" panose="020B0604020202020204" pitchFamily="34" charset="0"/>
              </a:rPr>
              <a:t>tricyclische</a:t>
            </a:r>
            <a:r>
              <a:rPr lang="en-US" sz="800" dirty="0">
                <a:solidFill>
                  <a:schemeClr val="bg1"/>
                </a:solidFill>
                <a:latin typeface="Arial" panose="020B0604020202020204" pitchFamily="34" charset="0"/>
                <a:ea typeface="ＭＳ Ｐゴシック" charset="0"/>
                <a:cs typeface="Arial" panose="020B0604020202020204" pitchFamily="34" charset="0"/>
              </a:rPr>
              <a:t> </a:t>
            </a:r>
            <a:r>
              <a:rPr lang="en-US" sz="800" dirty="0" err="1">
                <a:solidFill>
                  <a:schemeClr val="bg1"/>
                </a:solidFill>
                <a:latin typeface="Arial" panose="020B0604020202020204" pitchFamily="34" charset="0"/>
                <a:ea typeface="ＭＳ Ｐゴシック" charset="0"/>
                <a:cs typeface="Arial" panose="020B0604020202020204" pitchFamily="34" charset="0"/>
              </a:rPr>
              <a:t>antidepressiva</a:t>
            </a:r>
            <a:endParaRPr lang="en-US" sz="800" dirty="0">
              <a:solidFill>
                <a:schemeClr val="bg1"/>
              </a:solidFill>
              <a:latin typeface="Arial" panose="020B0604020202020204" pitchFamily="34" charset="0"/>
              <a:ea typeface="ＭＳ Ｐゴシック" charset="0"/>
              <a:cs typeface="Arial" panose="020B0604020202020204" pitchFamily="34" charset="0"/>
            </a:endParaRPr>
          </a:p>
        </p:txBody>
      </p:sp>
      <p:sp>
        <p:nvSpPr>
          <p:cNvPr id="7" name="Text Box 6">
            <a:extLst>
              <a:ext uri="{FF2B5EF4-FFF2-40B4-BE49-F238E27FC236}">
                <a16:creationId xmlns:a16="http://schemas.microsoft.com/office/drawing/2014/main" id="{4BBDC035-ADA9-E841-B0DE-5AAE13F9635E}"/>
              </a:ext>
            </a:extLst>
          </p:cNvPr>
          <p:cNvSpPr txBox="1">
            <a:spLocks noChangeArrowheads="1"/>
          </p:cNvSpPr>
          <p:nvPr/>
        </p:nvSpPr>
        <p:spPr bwMode="auto">
          <a:xfrm>
            <a:off x="6294731" y="2473647"/>
            <a:ext cx="1343316"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GB" altLang="nl-NL" sz="1600" dirty="0" err="1">
                <a:latin typeface="+mn-lt"/>
                <a:ea typeface="ヒラギノ角ゴ Pro W3" panose="020B0300000000000000" pitchFamily="34" charset="-128"/>
                <a:cs typeface="Calibri" panose="020F0502020204030204" pitchFamily="34" charset="0"/>
              </a:rPr>
              <a:t>opio</a:t>
            </a:r>
            <a:r>
              <a:rPr lang="en-US" altLang="nl-NL" sz="1600" dirty="0" err="1">
                <a:latin typeface="+mn-lt"/>
                <a:ea typeface="ヒラギノ角ゴ Pro W3" panose="020B0300000000000000" pitchFamily="34" charset="-128"/>
                <a:cs typeface="Calibri" panose="020F0502020204030204" pitchFamily="34" charset="0"/>
              </a:rPr>
              <a:t>ï</a:t>
            </a:r>
            <a:r>
              <a:rPr lang="en-GB" altLang="nl-NL" sz="1600" dirty="0">
                <a:latin typeface="+mn-lt"/>
                <a:ea typeface="ヒラギノ角ゴ Pro W3" panose="020B0300000000000000" pitchFamily="34" charset="-128"/>
                <a:cs typeface="Calibri" panose="020F0502020204030204" pitchFamily="34" charset="0"/>
              </a:rPr>
              <a:t>den</a:t>
            </a:r>
          </a:p>
          <a:p>
            <a:pPr>
              <a:spcBef>
                <a:spcPct val="0"/>
              </a:spcBef>
              <a:buClrTx/>
              <a:buSzTx/>
              <a:buFontTx/>
              <a:buNone/>
            </a:pPr>
            <a:r>
              <a:rPr lang="en-GB" altLang="nl-NL" sz="1600" dirty="0">
                <a:latin typeface="+mn-lt"/>
                <a:ea typeface="ヒラギノ角ゴ Pro W3" panose="020B0300000000000000" pitchFamily="34" charset="-128"/>
                <a:cs typeface="Calibri" panose="020F0502020204030204" pitchFamily="34" charset="0"/>
              </a:rPr>
              <a:t>SNRIs</a:t>
            </a:r>
          </a:p>
          <a:p>
            <a:pPr>
              <a:spcBef>
                <a:spcPct val="0"/>
              </a:spcBef>
              <a:buClrTx/>
              <a:buSzTx/>
              <a:buFontTx/>
              <a:buNone/>
            </a:pPr>
            <a:r>
              <a:rPr lang="en-GB" altLang="nl-NL" sz="1600" dirty="0">
                <a:latin typeface="+mn-lt"/>
                <a:ea typeface="ヒラギノ角ゴ Pro W3" panose="020B0300000000000000" pitchFamily="34" charset="-128"/>
                <a:cs typeface="Calibri" panose="020F0502020204030204" pitchFamily="34" charset="0"/>
              </a:rPr>
              <a:t>SSRIs</a:t>
            </a:r>
          </a:p>
          <a:p>
            <a:pPr>
              <a:spcBef>
                <a:spcPct val="0"/>
              </a:spcBef>
              <a:buClrTx/>
              <a:buSzTx/>
              <a:buFontTx/>
              <a:buNone/>
            </a:pPr>
            <a:r>
              <a:rPr lang="en-GB" altLang="nl-NL" sz="1600" dirty="0">
                <a:latin typeface="+mn-lt"/>
                <a:ea typeface="ヒラギノ角ゴ Pro W3" panose="020B0300000000000000" pitchFamily="34" charset="-128"/>
                <a:cs typeface="Calibri" panose="020F0502020204030204" pitchFamily="34" charset="0"/>
              </a:rPr>
              <a:t>tramadol  </a:t>
            </a:r>
          </a:p>
          <a:p>
            <a:pPr>
              <a:spcBef>
                <a:spcPct val="0"/>
              </a:spcBef>
              <a:buClrTx/>
              <a:buSzTx/>
              <a:buFontTx/>
              <a:buNone/>
            </a:pPr>
            <a:r>
              <a:rPr lang="en-GB" altLang="nl-NL" sz="1600" dirty="0" err="1">
                <a:latin typeface="+mn-lt"/>
                <a:ea typeface="ヒラギノ角ゴ Pro W3" panose="020B0300000000000000" pitchFamily="34" charset="-128"/>
                <a:cs typeface="Calibri" panose="020F0502020204030204" pitchFamily="34" charset="0"/>
              </a:rPr>
              <a:t>tapentadol</a:t>
            </a:r>
            <a:endParaRPr lang="en-GB" altLang="nl-NL" sz="1600" dirty="0">
              <a:latin typeface="+mn-lt"/>
              <a:ea typeface="ヒラギノ角ゴ Pro W3" panose="020B0300000000000000" pitchFamily="34" charset="-128"/>
              <a:cs typeface="Calibri" panose="020F0502020204030204" pitchFamily="34" charset="0"/>
            </a:endParaRPr>
          </a:p>
          <a:p>
            <a:pPr>
              <a:spcBef>
                <a:spcPct val="0"/>
              </a:spcBef>
              <a:buClrTx/>
              <a:buSzTx/>
              <a:buFontTx/>
              <a:buNone/>
            </a:pPr>
            <a:r>
              <a:rPr lang="en-GB" altLang="nl-NL" sz="1600" dirty="0">
                <a:latin typeface="+mn-lt"/>
                <a:ea typeface="ヒラギノ角ゴ Pro W3" panose="020B0300000000000000" pitchFamily="34" charset="-128"/>
                <a:cs typeface="Calibri" panose="020F0502020204030204" pitchFamily="34" charset="0"/>
              </a:rPr>
              <a:t>TCAs</a:t>
            </a:r>
          </a:p>
          <a:p>
            <a:pPr>
              <a:spcBef>
                <a:spcPct val="0"/>
              </a:spcBef>
              <a:buClrTx/>
              <a:buSzTx/>
              <a:buFontTx/>
              <a:buNone/>
            </a:pPr>
            <a:r>
              <a:rPr lang="en-GB" altLang="nl-NL" sz="1600" dirty="0" err="1">
                <a:latin typeface="+mn-lt"/>
                <a:ea typeface="ヒラギノ角ゴ Pro W3" panose="020B0300000000000000" pitchFamily="34" charset="-128"/>
                <a:cs typeface="Calibri" panose="020F0502020204030204" pitchFamily="34" charset="0"/>
              </a:rPr>
              <a:t>cannabinoïden</a:t>
            </a:r>
            <a:endParaRPr lang="en-GB" altLang="nl-NL" sz="1600" dirty="0">
              <a:latin typeface="+mn-lt"/>
              <a:ea typeface="ヒラギノ角ゴ Pro W3" panose="020B0300000000000000" pitchFamily="34" charset="-128"/>
              <a:cs typeface="Calibri" panose="020F0502020204030204" pitchFamily="34" charset="0"/>
            </a:endParaRPr>
          </a:p>
        </p:txBody>
      </p:sp>
      <p:sp>
        <p:nvSpPr>
          <p:cNvPr id="8" name="Text Box 7">
            <a:extLst>
              <a:ext uri="{FF2B5EF4-FFF2-40B4-BE49-F238E27FC236}">
                <a16:creationId xmlns:a16="http://schemas.microsoft.com/office/drawing/2014/main" id="{6B29B943-2400-5C41-A03D-63684A584710}"/>
              </a:ext>
            </a:extLst>
          </p:cNvPr>
          <p:cNvSpPr txBox="1">
            <a:spLocks noChangeArrowheads="1"/>
          </p:cNvSpPr>
          <p:nvPr/>
        </p:nvSpPr>
        <p:spPr bwMode="auto">
          <a:xfrm>
            <a:off x="6294731" y="1811330"/>
            <a:ext cx="291164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GB" altLang="nl-NL" sz="1600" b="1" dirty="0" err="1">
                <a:latin typeface="+mn-lt"/>
                <a:ea typeface="ヒラギノ角ゴ Pro W3" panose="020B0300000000000000" pitchFamily="34" charset="-128"/>
                <a:cs typeface="Calibri" panose="020F0502020204030204" pitchFamily="34" charset="0"/>
              </a:rPr>
              <a:t>Descenderende</a:t>
            </a:r>
            <a:r>
              <a:rPr lang="en-GB" altLang="nl-NL" sz="1600" b="1" dirty="0">
                <a:latin typeface="+mn-lt"/>
                <a:ea typeface="ヒラギノ角ゴ Pro W3" panose="020B0300000000000000" pitchFamily="34" charset="-128"/>
                <a:cs typeface="Calibri" panose="020F0502020204030204" pitchFamily="34" charset="0"/>
              </a:rPr>
              <a:t> </a:t>
            </a:r>
            <a:br>
              <a:rPr lang="en-GB" altLang="nl-NL" sz="1600" b="1" dirty="0">
                <a:latin typeface="+mn-lt"/>
                <a:ea typeface="ヒラギノ角ゴ Pro W3" panose="020B0300000000000000" pitchFamily="34" charset="-128"/>
                <a:cs typeface="Calibri" panose="020F0502020204030204" pitchFamily="34" charset="0"/>
              </a:rPr>
            </a:br>
            <a:r>
              <a:rPr lang="en-GB" altLang="nl-NL" sz="1600" b="1" dirty="0" err="1">
                <a:latin typeface="+mn-lt"/>
                <a:ea typeface="ヒラギノ角ゴ Pro W3" panose="020B0300000000000000" pitchFamily="34" charset="-128"/>
                <a:cs typeface="Calibri" panose="020F0502020204030204" pitchFamily="34" charset="0"/>
              </a:rPr>
              <a:t>inhibitoire</a:t>
            </a:r>
            <a:r>
              <a:rPr lang="en-GB" altLang="nl-NL" sz="1600" b="1" dirty="0">
                <a:latin typeface="+mn-lt"/>
                <a:ea typeface="ヒラギノ角ゴ Pro W3" panose="020B0300000000000000" pitchFamily="34" charset="-128"/>
                <a:cs typeface="Calibri" panose="020F0502020204030204" pitchFamily="34" charset="0"/>
              </a:rPr>
              <a:t> </a:t>
            </a:r>
            <a:r>
              <a:rPr lang="en-GB" altLang="nl-NL" sz="1600" b="1" dirty="0" err="1">
                <a:latin typeface="+mn-lt"/>
                <a:ea typeface="ヒラギノ角ゴ Pro W3" panose="020B0300000000000000" pitchFamily="34" charset="-128"/>
                <a:cs typeface="Calibri" panose="020F0502020204030204" pitchFamily="34" charset="0"/>
              </a:rPr>
              <a:t>banen</a:t>
            </a:r>
            <a:endParaRPr lang="en-GB" altLang="nl-NL" sz="1600" b="1" dirty="0">
              <a:latin typeface="+mn-lt"/>
              <a:ea typeface="ヒラギノ角ゴ Pro W3" panose="020B0300000000000000" pitchFamily="34" charset="-128"/>
              <a:cs typeface="Calibri" panose="020F0502020204030204" pitchFamily="34" charset="0"/>
            </a:endParaRPr>
          </a:p>
        </p:txBody>
      </p:sp>
      <p:sp>
        <p:nvSpPr>
          <p:cNvPr id="9" name="Text Box 9">
            <a:extLst>
              <a:ext uri="{FF2B5EF4-FFF2-40B4-BE49-F238E27FC236}">
                <a16:creationId xmlns:a16="http://schemas.microsoft.com/office/drawing/2014/main" id="{20351DC9-D015-5645-A939-F4B4148CEFD1}"/>
              </a:ext>
            </a:extLst>
          </p:cNvPr>
          <p:cNvSpPr txBox="1">
            <a:spLocks noChangeArrowheads="1"/>
          </p:cNvSpPr>
          <p:nvPr/>
        </p:nvSpPr>
        <p:spPr bwMode="auto">
          <a:xfrm>
            <a:off x="262267" y="1816184"/>
            <a:ext cx="28575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GB" altLang="nl-NL" sz="1600" b="1" dirty="0">
                <a:latin typeface="+mn-lt"/>
                <a:ea typeface="ヒラギノ角ゴ Pro W3" panose="020B0300000000000000" pitchFamily="34" charset="-128"/>
                <a:cs typeface="Calibri" panose="020F0502020204030204" pitchFamily="34" charset="0"/>
              </a:rPr>
              <a:t>Centrale </a:t>
            </a:r>
            <a:r>
              <a:rPr lang="en-GB" altLang="nl-NL" sz="1600" b="1" dirty="0" err="1">
                <a:latin typeface="+mn-lt"/>
                <a:ea typeface="ヒラギノ角ゴ Pro W3" panose="020B0300000000000000" pitchFamily="34" charset="-128"/>
                <a:cs typeface="Calibri" panose="020F0502020204030204" pitchFamily="34" charset="0"/>
              </a:rPr>
              <a:t>sensitisatie</a:t>
            </a:r>
            <a:endParaRPr lang="en-GB" altLang="nl-NL" sz="1600" b="1" dirty="0">
              <a:latin typeface="+mn-lt"/>
              <a:ea typeface="ヒラギノ角ゴ Pro W3" panose="020B0300000000000000" pitchFamily="34" charset="-128"/>
              <a:cs typeface="Calibri" panose="020F0502020204030204" pitchFamily="34" charset="0"/>
            </a:endParaRPr>
          </a:p>
        </p:txBody>
      </p:sp>
      <p:sp>
        <p:nvSpPr>
          <p:cNvPr id="10" name="Text Box 11">
            <a:extLst>
              <a:ext uri="{FF2B5EF4-FFF2-40B4-BE49-F238E27FC236}">
                <a16:creationId xmlns:a16="http://schemas.microsoft.com/office/drawing/2014/main" id="{0732DE52-BD44-8144-8782-F95D7F4CE991}"/>
              </a:ext>
            </a:extLst>
          </p:cNvPr>
          <p:cNvSpPr txBox="1">
            <a:spLocks noChangeArrowheads="1"/>
          </p:cNvSpPr>
          <p:nvPr/>
        </p:nvSpPr>
        <p:spPr bwMode="auto">
          <a:xfrm>
            <a:off x="6294731" y="4468813"/>
            <a:ext cx="239037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GB" altLang="nl-NL" sz="1600" b="1" dirty="0" err="1">
                <a:latin typeface="+mn-lt"/>
                <a:ea typeface="ヒラギノ角ゴ Pro W3" panose="020B0300000000000000" pitchFamily="34" charset="-128"/>
                <a:cs typeface="Calibri" panose="020F0502020204030204" pitchFamily="34" charset="0"/>
              </a:rPr>
              <a:t>Perifere</a:t>
            </a:r>
            <a:r>
              <a:rPr lang="en-GB" altLang="nl-NL" sz="1600" b="1" dirty="0">
                <a:latin typeface="+mn-lt"/>
                <a:ea typeface="ヒラギノ角ゴ Pro W3" panose="020B0300000000000000" pitchFamily="34" charset="-128"/>
                <a:cs typeface="Calibri" panose="020F0502020204030204" pitchFamily="34" charset="0"/>
              </a:rPr>
              <a:t> </a:t>
            </a:r>
            <a:r>
              <a:rPr lang="en-GB" altLang="nl-NL" sz="1600" b="1" dirty="0" err="1">
                <a:latin typeface="+mn-lt"/>
                <a:ea typeface="ヒラギノ角ゴ Pro W3" panose="020B0300000000000000" pitchFamily="34" charset="-128"/>
                <a:cs typeface="Calibri" panose="020F0502020204030204" pitchFamily="34" charset="0"/>
              </a:rPr>
              <a:t>sensitisatie</a:t>
            </a:r>
            <a:endParaRPr lang="en-GB" altLang="nl-NL" sz="1600" b="1" dirty="0">
              <a:latin typeface="+mn-lt"/>
              <a:ea typeface="ヒラギノ角ゴ Pro W3" panose="020B0300000000000000" pitchFamily="34" charset="-128"/>
              <a:cs typeface="Calibri" panose="020F0502020204030204" pitchFamily="34" charset="0"/>
            </a:endParaRPr>
          </a:p>
        </p:txBody>
      </p:sp>
      <p:sp>
        <p:nvSpPr>
          <p:cNvPr id="11" name="Text Box 13">
            <a:extLst>
              <a:ext uri="{FF2B5EF4-FFF2-40B4-BE49-F238E27FC236}">
                <a16:creationId xmlns:a16="http://schemas.microsoft.com/office/drawing/2014/main" id="{521FB71E-61D4-9440-A5F7-E62107B4A410}"/>
              </a:ext>
            </a:extLst>
          </p:cNvPr>
          <p:cNvSpPr txBox="1">
            <a:spLocks noChangeArrowheads="1"/>
          </p:cNvSpPr>
          <p:nvPr/>
        </p:nvSpPr>
        <p:spPr bwMode="auto">
          <a:xfrm>
            <a:off x="1394840" y="3260565"/>
            <a:ext cx="18573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1"/>
              </a:buClr>
              <a:buSzPct val="75000"/>
              <a:buFont typeface="Wingdings" pitchFamily="2" charset="2"/>
              <a:buChar char="l"/>
              <a:tabLst>
                <a:tab pos="757238" algn="l"/>
              </a:tabLst>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tabLst>
                <a:tab pos="757238" algn="l"/>
              </a:tabLst>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tabLst>
                <a:tab pos="757238" algn="l"/>
              </a:tabLst>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tabLst>
                <a:tab pos="757238" algn="l"/>
              </a:tabLst>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tabLst>
                <a:tab pos="757238" algn="l"/>
              </a:tabLst>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tabLst>
                <a:tab pos="757238" algn="l"/>
              </a:tabLs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tabLst>
                <a:tab pos="757238" algn="l"/>
              </a:tabLs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tabLst>
                <a:tab pos="757238" algn="l"/>
              </a:tabLs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tabLst>
                <a:tab pos="757238" algn="l"/>
              </a:tabLst>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GB" altLang="nl-NL" sz="1600" b="1" dirty="0" err="1">
                <a:latin typeface="+mn-lt"/>
                <a:ea typeface="ヒラギノ角ゴ Pro W3" panose="020B0300000000000000" pitchFamily="34" charset="-128"/>
                <a:cs typeface="Calibri" panose="020F0502020204030204" pitchFamily="34" charset="0"/>
              </a:rPr>
              <a:t>pregabaline</a:t>
            </a:r>
            <a:endParaRPr lang="en-GB" altLang="nl-NL" sz="1600" b="1" dirty="0">
              <a:latin typeface="+mn-lt"/>
              <a:ea typeface="ヒラギノ角ゴ Pro W3" panose="020B0300000000000000" pitchFamily="34" charset="-128"/>
              <a:cs typeface="Calibri" panose="020F0502020204030204" pitchFamily="34" charset="0"/>
            </a:endParaRPr>
          </a:p>
          <a:p>
            <a:pPr>
              <a:spcBef>
                <a:spcPct val="0"/>
              </a:spcBef>
              <a:buClrTx/>
              <a:buSzTx/>
              <a:buFontTx/>
              <a:buNone/>
            </a:pPr>
            <a:r>
              <a:rPr lang="en-GB" altLang="nl-NL" sz="1600" b="1" dirty="0" err="1">
                <a:latin typeface="+mn-lt"/>
                <a:ea typeface="ヒラギノ角ゴ Pro W3" panose="020B0300000000000000" pitchFamily="34" charset="-128"/>
                <a:cs typeface="Calibri" panose="020F0502020204030204" pitchFamily="34" charset="0"/>
              </a:rPr>
              <a:t>gabapentine</a:t>
            </a:r>
            <a:endParaRPr lang="en-GB" altLang="nl-NL" sz="1600" b="1" dirty="0">
              <a:latin typeface="+mn-lt"/>
              <a:ea typeface="ヒラギノ角ゴ Pro W3" panose="020B0300000000000000" pitchFamily="34" charset="-128"/>
              <a:cs typeface="Calibri" panose="020F0502020204030204" pitchFamily="34" charset="0"/>
            </a:endParaRPr>
          </a:p>
        </p:txBody>
      </p:sp>
      <p:sp>
        <p:nvSpPr>
          <p:cNvPr id="12" name="Rectangle 15">
            <a:extLst>
              <a:ext uri="{FF2B5EF4-FFF2-40B4-BE49-F238E27FC236}">
                <a16:creationId xmlns:a16="http://schemas.microsoft.com/office/drawing/2014/main" id="{DF7393EA-09DD-8741-A0E6-6D103773CE62}"/>
              </a:ext>
            </a:extLst>
          </p:cNvPr>
          <p:cNvSpPr>
            <a:spLocks noChangeArrowheads="1"/>
          </p:cNvSpPr>
          <p:nvPr/>
        </p:nvSpPr>
        <p:spPr bwMode="auto">
          <a:xfrm>
            <a:off x="379225" y="3317875"/>
            <a:ext cx="7239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algn="r">
              <a:spcBef>
                <a:spcPct val="0"/>
              </a:spcBef>
              <a:buClrTx/>
              <a:buSzTx/>
              <a:buFontTx/>
              <a:buNone/>
            </a:pPr>
            <a:r>
              <a:rPr lang="en-GB" altLang="nl-NL" sz="1600" b="1" dirty="0">
                <a:latin typeface="+mn-lt"/>
                <a:ea typeface="ヒラギノ角ゴ Pro W3" panose="020B0300000000000000" pitchFamily="34" charset="-128"/>
                <a:cs typeface="Calibri" panose="020F0502020204030204" pitchFamily="34" charset="0"/>
              </a:rPr>
              <a:t>Ca</a:t>
            </a:r>
            <a:r>
              <a:rPr lang="en-GB" altLang="nl-NL" sz="1600" b="1" baseline="30000" dirty="0">
                <a:latin typeface="+mn-lt"/>
                <a:ea typeface="ヒラギノ角ゴ Pro W3" panose="020B0300000000000000" pitchFamily="34" charset="-128"/>
                <a:cs typeface="Calibri" panose="020F0502020204030204" pitchFamily="34" charset="0"/>
              </a:rPr>
              <a:t>2+</a:t>
            </a:r>
          </a:p>
        </p:txBody>
      </p:sp>
      <p:sp>
        <p:nvSpPr>
          <p:cNvPr id="13" name="AutoShape 16">
            <a:extLst>
              <a:ext uri="{FF2B5EF4-FFF2-40B4-BE49-F238E27FC236}">
                <a16:creationId xmlns:a16="http://schemas.microsoft.com/office/drawing/2014/main" id="{0072938E-A05E-9849-A1C7-E5ED344A5E07}"/>
              </a:ext>
            </a:extLst>
          </p:cNvPr>
          <p:cNvSpPr>
            <a:spLocks/>
          </p:cNvSpPr>
          <p:nvPr/>
        </p:nvSpPr>
        <p:spPr bwMode="auto">
          <a:xfrm>
            <a:off x="1182934" y="3317875"/>
            <a:ext cx="46037" cy="377825"/>
          </a:xfrm>
          <a:prstGeom prst="leftBrace">
            <a:avLst>
              <a:gd name="adj1" fmla="val 10482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US" altLang="nl-NL" sz="2400">
              <a:latin typeface="+mn-lt"/>
              <a:ea typeface="ヒラギノ角ゴ Pro W3" panose="020B0300000000000000" pitchFamily="34" charset="-128"/>
              <a:cs typeface="Calibri" panose="020F0502020204030204" pitchFamily="34" charset="0"/>
            </a:endParaRPr>
          </a:p>
        </p:txBody>
      </p:sp>
      <p:sp>
        <p:nvSpPr>
          <p:cNvPr id="14" name="Text Box 18">
            <a:extLst>
              <a:ext uri="{FF2B5EF4-FFF2-40B4-BE49-F238E27FC236}">
                <a16:creationId xmlns:a16="http://schemas.microsoft.com/office/drawing/2014/main" id="{851ABA72-3911-0C40-BC91-7BAB24EDCD2B}"/>
              </a:ext>
            </a:extLst>
          </p:cNvPr>
          <p:cNvSpPr txBox="1">
            <a:spLocks noChangeArrowheads="1"/>
          </p:cNvSpPr>
          <p:nvPr/>
        </p:nvSpPr>
        <p:spPr bwMode="auto">
          <a:xfrm>
            <a:off x="6294731" y="4767263"/>
            <a:ext cx="140102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GB" altLang="nl-NL" sz="1600" dirty="0">
                <a:latin typeface="+mn-lt"/>
                <a:ea typeface="ヒラギノ角ゴ Pro W3" panose="020B0300000000000000" pitchFamily="34" charset="-128"/>
                <a:cs typeface="Calibri" panose="020F0502020204030204" pitchFamily="34" charset="0"/>
              </a:rPr>
              <a:t>carbamazepine</a:t>
            </a:r>
          </a:p>
          <a:p>
            <a:pPr>
              <a:spcBef>
                <a:spcPct val="0"/>
              </a:spcBef>
              <a:buClrTx/>
              <a:buSzTx/>
              <a:buFontTx/>
              <a:buNone/>
            </a:pPr>
            <a:r>
              <a:rPr lang="en-GB" altLang="nl-NL" sz="1600" dirty="0" err="1">
                <a:latin typeface="+mn-lt"/>
                <a:ea typeface="ヒラギノ角ゴ Pro W3" panose="020B0300000000000000" pitchFamily="34" charset="-128"/>
                <a:cs typeface="Calibri" panose="020F0502020204030204" pitchFamily="34" charset="0"/>
              </a:rPr>
              <a:t>lidocaïne</a:t>
            </a:r>
            <a:endParaRPr lang="en-GB" altLang="nl-NL" sz="1600" dirty="0">
              <a:latin typeface="+mn-lt"/>
              <a:ea typeface="ヒラギノ角ゴ Pro W3" panose="020B0300000000000000" pitchFamily="34" charset="-128"/>
              <a:cs typeface="Calibri" panose="020F0502020204030204" pitchFamily="34" charset="0"/>
            </a:endParaRPr>
          </a:p>
          <a:p>
            <a:pPr>
              <a:spcBef>
                <a:spcPct val="0"/>
              </a:spcBef>
              <a:buClrTx/>
              <a:buSzTx/>
              <a:buFontTx/>
              <a:buNone/>
            </a:pPr>
            <a:r>
              <a:rPr lang="en-GB" altLang="nl-NL" sz="1600" dirty="0" err="1">
                <a:latin typeface="+mn-lt"/>
                <a:ea typeface="ヒラギノ角ゴ Pro W3" panose="020B0300000000000000" pitchFamily="34" charset="-128"/>
                <a:cs typeface="Calibri" panose="020F0502020204030204" pitchFamily="34" charset="0"/>
              </a:rPr>
              <a:t>capsaïcine</a:t>
            </a:r>
            <a:endParaRPr lang="en-GB" altLang="nl-NL" sz="1600" dirty="0">
              <a:latin typeface="+mn-lt"/>
              <a:ea typeface="ヒラギノ角ゴ Pro W3" panose="020B0300000000000000" pitchFamily="34" charset="-128"/>
              <a:cs typeface="Calibri" panose="020F0502020204030204" pitchFamily="34" charset="0"/>
            </a:endParaRPr>
          </a:p>
          <a:p>
            <a:pPr>
              <a:spcBef>
                <a:spcPct val="0"/>
              </a:spcBef>
              <a:buClrTx/>
              <a:buSzTx/>
              <a:buFontTx/>
              <a:buNone/>
            </a:pPr>
            <a:r>
              <a:rPr lang="en-GB" altLang="nl-NL" sz="1600" dirty="0">
                <a:latin typeface="+mn-lt"/>
                <a:ea typeface="ヒラギノ角ゴ Pro W3" panose="020B0300000000000000" pitchFamily="34" charset="-128"/>
                <a:cs typeface="Calibri" panose="020F0502020204030204" pitchFamily="34" charset="0"/>
              </a:rPr>
              <a:t>TCAs</a:t>
            </a:r>
          </a:p>
        </p:txBody>
      </p:sp>
      <p:sp>
        <p:nvSpPr>
          <p:cNvPr id="15" name="AutoShape 20">
            <a:extLst>
              <a:ext uri="{FF2B5EF4-FFF2-40B4-BE49-F238E27FC236}">
                <a16:creationId xmlns:a16="http://schemas.microsoft.com/office/drawing/2014/main" id="{63B709F5-31C5-D042-9787-3F4B9E33DF2C}"/>
              </a:ext>
            </a:extLst>
          </p:cNvPr>
          <p:cNvSpPr>
            <a:spLocks/>
          </p:cNvSpPr>
          <p:nvPr/>
        </p:nvSpPr>
        <p:spPr bwMode="auto">
          <a:xfrm flipH="1">
            <a:off x="6038919" y="2459986"/>
            <a:ext cx="77787" cy="1852613"/>
          </a:xfrm>
          <a:prstGeom prst="leftBrace">
            <a:avLst>
              <a:gd name="adj1" fmla="val 13021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US" altLang="nl-NL" sz="2400">
              <a:latin typeface="+mn-lt"/>
              <a:ea typeface="ヒラギノ角ゴ Pro W3" panose="020B0300000000000000" pitchFamily="34" charset="-128"/>
              <a:cs typeface="Calibri" panose="020F0502020204030204" pitchFamily="34" charset="0"/>
            </a:endParaRPr>
          </a:p>
        </p:txBody>
      </p:sp>
      <p:pic>
        <p:nvPicPr>
          <p:cNvPr id="16" name="Afbeelding 18">
            <a:extLst>
              <a:ext uri="{FF2B5EF4-FFF2-40B4-BE49-F238E27FC236}">
                <a16:creationId xmlns:a16="http://schemas.microsoft.com/office/drawing/2014/main" id="{33D8BE55-C747-634F-B2F8-C6F02F987B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8429" y="1084882"/>
            <a:ext cx="3135668" cy="496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5">
            <a:extLst>
              <a:ext uri="{FF2B5EF4-FFF2-40B4-BE49-F238E27FC236}">
                <a16:creationId xmlns:a16="http://schemas.microsoft.com/office/drawing/2014/main" id="{5A438DE9-312F-374D-8BB5-EE7EADEB29D9}"/>
              </a:ext>
            </a:extLst>
          </p:cNvPr>
          <p:cNvSpPr>
            <a:spLocks noChangeArrowheads="1"/>
          </p:cNvSpPr>
          <p:nvPr/>
        </p:nvSpPr>
        <p:spPr bwMode="auto">
          <a:xfrm>
            <a:off x="769196" y="4221161"/>
            <a:ext cx="14843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algn="r">
              <a:spcBef>
                <a:spcPct val="0"/>
              </a:spcBef>
              <a:buClrTx/>
              <a:buSzTx/>
              <a:buFontTx/>
              <a:buNone/>
            </a:pPr>
            <a:r>
              <a:rPr lang="en-GB" altLang="nl-NL" sz="1600" b="1" dirty="0">
                <a:latin typeface="+mn-lt"/>
                <a:ea typeface="ヒラギノ角ゴ Pro W3" panose="020B0300000000000000" pitchFamily="34" charset="-128"/>
                <a:cs typeface="Calibri" panose="020F0502020204030204" pitchFamily="34" charset="0"/>
              </a:rPr>
              <a:t>ketamine</a:t>
            </a:r>
            <a:endParaRPr lang="en-GB" altLang="nl-NL" sz="1600" b="1" baseline="30000" dirty="0">
              <a:latin typeface="+mn-lt"/>
              <a:ea typeface="ヒラギノ角ゴ Pro W3" panose="020B0300000000000000" pitchFamily="34" charset="-128"/>
              <a:cs typeface="Calibri" panose="020F0502020204030204" pitchFamily="34" charset="0"/>
            </a:endParaRPr>
          </a:p>
        </p:txBody>
      </p:sp>
      <p:sp>
        <p:nvSpPr>
          <p:cNvPr id="18" name="Rectangle 15">
            <a:extLst>
              <a:ext uri="{FF2B5EF4-FFF2-40B4-BE49-F238E27FC236}">
                <a16:creationId xmlns:a16="http://schemas.microsoft.com/office/drawing/2014/main" id="{AAA0FC01-5298-0A48-BE12-880041B60ED1}"/>
              </a:ext>
            </a:extLst>
          </p:cNvPr>
          <p:cNvSpPr>
            <a:spLocks noChangeArrowheads="1"/>
          </p:cNvSpPr>
          <p:nvPr/>
        </p:nvSpPr>
        <p:spPr bwMode="auto">
          <a:xfrm>
            <a:off x="-205251" y="4221163"/>
            <a:ext cx="13096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algn="r">
              <a:spcBef>
                <a:spcPct val="0"/>
              </a:spcBef>
              <a:buClrTx/>
              <a:buSzTx/>
              <a:buFontTx/>
              <a:buNone/>
            </a:pPr>
            <a:r>
              <a:rPr lang="en-GB" altLang="nl-NL" sz="1600" b="1" dirty="0">
                <a:latin typeface="+mn-lt"/>
                <a:ea typeface="ヒラギノ角ゴ Pro W3" panose="020B0300000000000000" pitchFamily="34" charset="-128"/>
                <a:cs typeface="Calibri" panose="020F0502020204030204" pitchFamily="34" charset="0"/>
              </a:rPr>
              <a:t>NMDA</a:t>
            </a:r>
            <a:endParaRPr lang="en-GB" altLang="nl-NL" sz="1600" b="1" baseline="30000" dirty="0">
              <a:latin typeface="+mn-lt"/>
              <a:ea typeface="ヒラギノ角ゴ Pro W3" panose="020B0300000000000000" pitchFamily="34" charset="-128"/>
              <a:cs typeface="Calibri" panose="020F0502020204030204" pitchFamily="34" charset="0"/>
            </a:endParaRPr>
          </a:p>
        </p:txBody>
      </p:sp>
      <p:sp>
        <p:nvSpPr>
          <p:cNvPr id="19" name="AutoShape 16">
            <a:extLst>
              <a:ext uri="{FF2B5EF4-FFF2-40B4-BE49-F238E27FC236}">
                <a16:creationId xmlns:a16="http://schemas.microsoft.com/office/drawing/2014/main" id="{1763D7F4-6486-0048-B8EB-507C0184AA4F}"/>
              </a:ext>
            </a:extLst>
          </p:cNvPr>
          <p:cNvSpPr>
            <a:spLocks/>
          </p:cNvSpPr>
          <p:nvPr/>
        </p:nvSpPr>
        <p:spPr bwMode="auto">
          <a:xfrm>
            <a:off x="1174954" y="4155360"/>
            <a:ext cx="46037" cy="377825"/>
          </a:xfrm>
          <a:prstGeom prst="leftBrace">
            <a:avLst>
              <a:gd name="adj1" fmla="val 10482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US" altLang="nl-NL" sz="2400">
              <a:latin typeface="+mn-lt"/>
              <a:ea typeface="ヒラギノ角ゴ Pro W3" panose="020B0300000000000000" pitchFamily="34" charset="-128"/>
              <a:cs typeface="Calibri" panose="020F0502020204030204" pitchFamily="34" charset="0"/>
            </a:endParaRPr>
          </a:p>
        </p:txBody>
      </p:sp>
    </p:spTree>
    <p:extLst>
      <p:ext uri="{BB962C8B-B14F-4D97-AF65-F5344CB8AC3E}">
        <p14:creationId xmlns:p14="http://schemas.microsoft.com/office/powerpoint/2010/main" val="12961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262188-D1B6-224F-9274-F574B80CB97C}"/>
              </a:ext>
            </a:extLst>
          </p:cNvPr>
          <p:cNvSpPr>
            <a:spLocks noGrp="1"/>
          </p:cNvSpPr>
          <p:nvPr>
            <p:ph type="title"/>
          </p:nvPr>
        </p:nvSpPr>
        <p:spPr/>
        <p:txBody>
          <a:bodyPr>
            <a:normAutofit/>
          </a:bodyPr>
          <a:lstStyle/>
          <a:p>
            <a:r>
              <a:rPr lang="nl-NL" dirty="0"/>
              <a:t>Meest gebruikte medicatie </a:t>
            </a:r>
            <a:r>
              <a:rPr lang="nl-NL" dirty="0" err="1"/>
              <a:t>neuropathische</a:t>
            </a:r>
            <a:r>
              <a:rPr lang="nl-NL" dirty="0"/>
              <a:t> pijn</a:t>
            </a:r>
          </a:p>
        </p:txBody>
      </p:sp>
      <p:sp>
        <p:nvSpPr>
          <p:cNvPr id="6" name="TextBox 1">
            <a:extLst>
              <a:ext uri="{FF2B5EF4-FFF2-40B4-BE49-F238E27FC236}">
                <a16:creationId xmlns:a16="http://schemas.microsoft.com/office/drawing/2014/main" id="{1A073B2B-BCB6-5543-9181-161AAD8A78B6}"/>
              </a:ext>
            </a:extLst>
          </p:cNvPr>
          <p:cNvSpPr txBox="1">
            <a:spLocks noChangeArrowheads="1"/>
          </p:cNvSpPr>
          <p:nvPr/>
        </p:nvSpPr>
        <p:spPr bwMode="auto">
          <a:xfrm>
            <a:off x="935038" y="6330077"/>
            <a:ext cx="207486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nl-NL" sz="800" dirty="0">
                <a:solidFill>
                  <a:schemeClr val="bg1"/>
                </a:solidFill>
                <a:cs typeface="Arial" panose="020B0604020202020204" pitchFamily="34" charset="0"/>
              </a:rPr>
              <a:t>IMS data Q2, 2005</a:t>
            </a:r>
          </a:p>
        </p:txBody>
      </p:sp>
      <p:pic>
        <p:nvPicPr>
          <p:cNvPr id="4" name="Afbeelding 3">
            <a:extLst>
              <a:ext uri="{FF2B5EF4-FFF2-40B4-BE49-F238E27FC236}">
                <a16:creationId xmlns:a16="http://schemas.microsoft.com/office/drawing/2014/main" id="{B32EB465-A810-B748-B910-308BC3DF6688}"/>
              </a:ext>
            </a:extLst>
          </p:cNvPr>
          <p:cNvPicPr>
            <a:picLocks noChangeAspect="1"/>
          </p:cNvPicPr>
          <p:nvPr/>
        </p:nvPicPr>
        <p:blipFill>
          <a:blip r:embed="rId3"/>
          <a:stretch>
            <a:fillRect/>
          </a:stretch>
        </p:blipFill>
        <p:spPr>
          <a:xfrm>
            <a:off x="2342043" y="1783682"/>
            <a:ext cx="4062329" cy="4293636"/>
          </a:xfrm>
          <a:prstGeom prst="rect">
            <a:avLst/>
          </a:prstGeom>
        </p:spPr>
      </p:pic>
    </p:spTree>
    <p:extLst>
      <p:ext uri="{BB962C8B-B14F-4D97-AF65-F5344CB8AC3E}">
        <p14:creationId xmlns:p14="http://schemas.microsoft.com/office/powerpoint/2010/main" val="411143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376557E-A9C1-464F-904A-25E49FDFF77F}"/>
              </a:ext>
            </a:extLst>
          </p:cNvPr>
          <p:cNvSpPr>
            <a:spLocks noGrp="1"/>
          </p:cNvSpPr>
          <p:nvPr>
            <p:ph type="subTitle" idx="1"/>
          </p:nvPr>
        </p:nvSpPr>
        <p:spPr>
          <a:xfrm>
            <a:off x="814080" y="0"/>
            <a:ext cx="6586640" cy="968020"/>
          </a:xfrm>
        </p:spPr>
        <p:txBody>
          <a:bodyPr anchor="ctr">
            <a:normAutofit/>
          </a:bodyPr>
          <a:lstStyle/>
          <a:p>
            <a:r>
              <a:rPr lang="en-US" sz="2800" dirty="0" err="1"/>
              <a:t>Maak</a:t>
            </a:r>
            <a:r>
              <a:rPr lang="en-US" sz="2800" dirty="0"/>
              <a:t> </a:t>
            </a:r>
            <a:r>
              <a:rPr lang="en-US" sz="2800" dirty="0" err="1"/>
              <a:t>onderscheid</a:t>
            </a:r>
            <a:r>
              <a:rPr lang="en-US" sz="2800" dirty="0"/>
              <a:t> </a:t>
            </a:r>
            <a:r>
              <a:rPr lang="en-US" sz="2800" dirty="0" err="1"/>
              <a:t>tussen</a:t>
            </a:r>
            <a:r>
              <a:rPr lang="en-US" sz="2800" dirty="0"/>
              <a:t> acute </a:t>
            </a:r>
            <a:br>
              <a:rPr lang="en-US" sz="2800" dirty="0"/>
            </a:br>
            <a:r>
              <a:rPr lang="en-US" sz="2800" dirty="0" err="1"/>
              <a:t>en</a:t>
            </a:r>
            <a:r>
              <a:rPr lang="en-US" sz="2800" dirty="0"/>
              <a:t> </a:t>
            </a:r>
            <a:r>
              <a:rPr lang="en-US" sz="2800" dirty="0" err="1"/>
              <a:t>chronische</a:t>
            </a:r>
            <a:r>
              <a:rPr lang="en-US" sz="2800" dirty="0"/>
              <a:t> </a:t>
            </a:r>
            <a:r>
              <a:rPr lang="en-US" sz="2800" dirty="0" err="1"/>
              <a:t>neuropathische</a:t>
            </a:r>
            <a:r>
              <a:rPr lang="en-US" sz="2800" dirty="0"/>
              <a:t> </a:t>
            </a:r>
            <a:r>
              <a:rPr lang="en-US" sz="2800" dirty="0" err="1"/>
              <a:t>pijn</a:t>
            </a:r>
            <a:endParaRPr lang="en-GB" altLang="nl-NL" dirty="0">
              <a:cs typeface="Arial" panose="020B0604020202020204" pitchFamily="34" charset="0"/>
            </a:endParaRPr>
          </a:p>
        </p:txBody>
      </p:sp>
      <p:sp>
        <p:nvSpPr>
          <p:cNvPr id="2" name="Rechthoek 1">
            <a:extLst>
              <a:ext uri="{FF2B5EF4-FFF2-40B4-BE49-F238E27FC236}">
                <a16:creationId xmlns:a16="http://schemas.microsoft.com/office/drawing/2014/main" id="{64E1207A-3856-8F44-9B79-37A888E887B6}"/>
              </a:ext>
            </a:extLst>
          </p:cNvPr>
          <p:cNvSpPr/>
          <p:nvPr/>
        </p:nvSpPr>
        <p:spPr>
          <a:xfrm>
            <a:off x="935037" y="6206967"/>
            <a:ext cx="4850970" cy="246221"/>
          </a:xfrm>
          <a:prstGeom prst="rect">
            <a:avLst/>
          </a:prstGeom>
        </p:spPr>
        <p:txBody>
          <a:bodyPr wrap="square" lIns="0" tIns="0" rIns="0" bIns="0">
            <a:spAutoFit/>
          </a:bodyPr>
          <a:lstStyle/>
          <a:p>
            <a:pPr>
              <a:defRPr/>
            </a:pPr>
            <a:r>
              <a:rPr lang="en-US" sz="800" dirty="0" err="1">
                <a:solidFill>
                  <a:schemeClr val="bg1"/>
                </a:solidFill>
                <a:latin typeface="Arial" panose="020B0604020202020204" pitchFamily="34" charset="0"/>
                <a:ea typeface="ＭＳ Ｐゴシック" charset="0"/>
                <a:cs typeface="Arial" panose="020B0604020202020204" pitchFamily="34" charset="0"/>
              </a:rPr>
              <a:t>Caraceni</a:t>
            </a:r>
            <a:r>
              <a:rPr lang="en-US" sz="800" dirty="0">
                <a:solidFill>
                  <a:schemeClr val="bg1"/>
                </a:solidFill>
                <a:latin typeface="Arial" panose="020B0604020202020204" pitchFamily="34" charset="0"/>
                <a:ea typeface="ＭＳ Ｐゴシック" charset="0"/>
                <a:cs typeface="Arial" panose="020B0604020202020204" pitchFamily="34" charset="0"/>
              </a:rPr>
              <a:t> and </a:t>
            </a:r>
            <a:r>
              <a:rPr lang="en-US" sz="800" dirty="0" err="1">
                <a:solidFill>
                  <a:schemeClr val="bg1"/>
                </a:solidFill>
                <a:latin typeface="Arial" panose="020B0604020202020204" pitchFamily="34" charset="0"/>
                <a:ea typeface="ＭＳ Ｐゴシック" charset="0"/>
                <a:cs typeface="Arial" panose="020B0604020202020204" pitchFamily="34" charset="0"/>
              </a:rPr>
              <a:t>Portenoy</a:t>
            </a:r>
            <a:r>
              <a:rPr lang="en-US" sz="800" dirty="0">
                <a:solidFill>
                  <a:schemeClr val="bg1"/>
                </a:solidFill>
                <a:latin typeface="Arial" panose="020B0604020202020204" pitchFamily="34" charset="0"/>
                <a:ea typeface="ＭＳ Ｐゴシック" charset="0"/>
                <a:cs typeface="Arial" panose="020B0604020202020204" pitchFamily="34" charset="0"/>
              </a:rPr>
              <a:t>, Pain 1999;82(3):263-74</a:t>
            </a:r>
          </a:p>
          <a:p>
            <a:pPr>
              <a:defRPr/>
            </a:pPr>
            <a:r>
              <a:rPr lang="en-US" sz="800" dirty="0" err="1">
                <a:solidFill>
                  <a:schemeClr val="bg1"/>
                </a:solidFill>
                <a:latin typeface="Arial" panose="020B0604020202020204" pitchFamily="34" charset="0"/>
                <a:ea typeface="ＭＳ Ｐゴシック" charset="0"/>
                <a:cs typeface="Arial" panose="020B0604020202020204" pitchFamily="34" charset="0"/>
              </a:rPr>
              <a:t>Grond</a:t>
            </a:r>
            <a:r>
              <a:rPr lang="en-US" sz="800" dirty="0">
                <a:solidFill>
                  <a:schemeClr val="bg1"/>
                </a:solidFill>
                <a:latin typeface="Arial" panose="020B0604020202020204" pitchFamily="34" charset="0"/>
                <a:ea typeface="ＭＳ Ｐゴシック" charset="0"/>
                <a:cs typeface="Arial" panose="020B0604020202020204" pitchFamily="34" charset="0"/>
              </a:rPr>
              <a:t> et al Pain 1999;79(1):15-20.</a:t>
            </a:r>
          </a:p>
        </p:txBody>
      </p:sp>
      <p:sp>
        <p:nvSpPr>
          <p:cNvPr id="5" name="Rechthoek 4">
            <a:extLst>
              <a:ext uri="{FF2B5EF4-FFF2-40B4-BE49-F238E27FC236}">
                <a16:creationId xmlns:a16="http://schemas.microsoft.com/office/drawing/2014/main" id="{1D440DDF-20F5-7C45-BAF8-901A32584A38}"/>
              </a:ext>
            </a:extLst>
          </p:cNvPr>
          <p:cNvSpPr/>
          <p:nvPr/>
        </p:nvSpPr>
        <p:spPr>
          <a:xfrm>
            <a:off x="935037" y="1808163"/>
            <a:ext cx="7356555" cy="1477328"/>
          </a:xfrm>
          <a:prstGeom prst="rect">
            <a:avLst/>
          </a:prstGeom>
        </p:spPr>
        <p:txBody>
          <a:bodyPr wrap="square">
            <a:spAutoFit/>
          </a:bodyPr>
          <a:lstStyle/>
          <a:p>
            <a:pPr>
              <a:buClr>
                <a:schemeClr val="accent1"/>
              </a:buClr>
              <a:buSzPct val="130000"/>
              <a:defRPr/>
            </a:pPr>
            <a:r>
              <a:rPr lang="en-US" altLang="nl-NL" b="1" dirty="0" err="1"/>
              <a:t>Acuut</a:t>
            </a:r>
            <a:r>
              <a:rPr lang="en-US" altLang="nl-NL" b="1" dirty="0"/>
              <a:t>:</a:t>
            </a:r>
          </a:p>
          <a:p>
            <a:pPr>
              <a:buClr>
                <a:schemeClr val="accent1"/>
              </a:buClr>
              <a:buSzPct val="130000"/>
              <a:defRPr/>
            </a:pPr>
            <a:r>
              <a:rPr lang="en-US" altLang="nl-NL" dirty="0">
                <a:solidFill>
                  <a:schemeClr val="bg1"/>
                </a:solidFill>
              </a:rPr>
              <a:t>- Door tumor</a:t>
            </a:r>
          </a:p>
          <a:p>
            <a:pPr>
              <a:buClr>
                <a:schemeClr val="accent1"/>
              </a:buClr>
              <a:buSzPct val="130000"/>
              <a:defRPr/>
            </a:pPr>
            <a:endParaRPr lang="en-US" altLang="nl-NL" dirty="0">
              <a:solidFill>
                <a:schemeClr val="bg1"/>
              </a:solidFill>
            </a:endParaRPr>
          </a:p>
          <a:p>
            <a:pPr>
              <a:buClr>
                <a:schemeClr val="accent1"/>
              </a:buClr>
              <a:buSzPct val="130000"/>
              <a:defRPr/>
            </a:pPr>
            <a:r>
              <a:rPr lang="en-US" altLang="nl-NL" b="1" dirty="0" err="1"/>
              <a:t>Chronisch</a:t>
            </a:r>
            <a:r>
              <a:rPr lang="en-US" altLang="nl-NL" b="1" dirty="0"/>
              <a:t>:</a:t>
            </a:r>
          </a:p>
          <a:p>
            <a:pPr>
              <a:buClr>
                <a:schemeClr val="accent1"/>
              </a:buClr>
              <a:buSzPct val="130000"/>
              <a:defRPr/>
            </a:pPr>
            <a:r>
              <a:rPr lang="en-US" altLang="nl-NL" dirty="0">
                <a:solidFill>
                  <a:schemeClr val="bg1"/>
                </a:solidFill>
              </a:rPr>
              <a:t>- Door </a:t>
            </a:r>
            <a:r>
              <a:rPr lang="en-US" altLang="nl-NL" dirty="0" err="1">
                <a:solidFill>
                  <a:schemeClr val="bg1"/>
                </a:solidFill>
              </a:rPr>
              <a:t>behandeling</a:t>
            </a:r>
            <a:endParaRPr lang="en-US" altLang="nl-NL" dirty="0">
              <a:solidFill>
                <a:schemeClr val="bg1"/>
              </a:solidFill>
            </a:endParaRPr>
          </a:p>
        </p:txBody>
      </p:sp>
    </p:spTree>
    <p:extLst>
      <p:ext uri="{BB962C8B-B14F-4D97-AF65-F5344CB8AC3E}">
        <p14:creationId xmlns:p14="http://schemas.microsoft.com/office/powerpoint/2010/main" val="388115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376557E-A9C1-464F-904A-25E49FDFF77F}"/>
              </a:ext>
            </a:extLst>
          </p:cNvPr>
          <p:cNvSpPr>
            <a:spLocks noGrp="1"/>
          </p:cNvSpPr>
          <p:nvPr>
            <p:ph type="subTitle" idx="1"/>
          </p:nvPr>
        </p:nvSpPr>
        <p:spPr>
          <a:xfrm>
            <a:off x="814080" y="0"/>
            <a:ext cx="6586640" cy="968020"/>
          </a:xfrm>
        </p:spPr>
        <p:txBody>
          <a:bodyPr anchor="ctr">
            <a:normAutofit/>
          </a:bodyPr>
          <a:lstStyle/>
          <a:p>
            <a:r>
              <a:rPr lang="en-US" sz="2800" dirty="0" err="1"/>
              <a:t>Behandeling</a:t>
            </a:r>
            <a:r>
              <a:rPr lang="en-US" sz="2800" dirty="0"/>
              <a:t> acute </a:t>
            </a:r>
            <a:r>
              <a:rPr lang="en-US" sz="2800" dirty="0" err="1"/>
              <a:t>neuropathische</a:t>
            </a:r>
            <a:r>
              <a:rPr lang="en-US" sz="2800" dirty="0"/>
              <a:t> </a:t>
            </a:r>
            <a:r>
              <a:rPr lang="en-US" sz="2800" dirty="0" err="1"/>
              <a:t>pijn</a:t>
            </a:r>
            <a:endParaRPr lang="en-GB" altLang="nl-NL" dirty="0">
              <a:cs typeface="Arial" panose="020B0604020202020204" pitchFamily="34" charset="0"/>
            </a:endParaRPr>
          </a:p>
        </p:txBody>
      </p:sp>
      <p:sp>
        <p:nvSpPr>
          <p:cNvPr id="5" name="Rechthoek 4">
            <a:extLst>
              <a:ext uri="{FF2B5EF4-FFF2-40B4-BE49-F238E27FC236}">
                <a16:creationId xmlns:a16="http://schemas.microsoft.com/office/drawing/2014/main" id="{1D440DDF-20F5-7C45-BAF8-901A32584A38}"/>
              </a:ext>
            </a:extLst>
          </p:cNvPr>
          <p:cNvSpPr/>
          <p:nvPr/>
        </p:nvSpPr>
        <p:spPr>
          <a:xfrm>
            <a:off x="935038" y="1808163"/>
            <a:ext cx="4962068" cy="3416320"/>
          </a:xfrm>
          <a:prstGeom prst="rect">
            <a:avLst/>
          </a:prstGeom>
        </p:spPr>
        <p:txBody>
          <a:bodyPr wrap="square">
            <a:spAutoFit/>
          </a:bodyPr>
          <a:lstStyle/>
          <a:p>
            <a:pPr>
              <a:buClr>
                <a:schemeClr val="accent1"/>
              </a:buClr>
              <a:buSzPct val="130000"/>
              <a:defRPr/>
            </a:pPr>
            <a:r>
              <a:rPr lang="en-US" altLang="nl-NL" b="1" dirty="0"/>
              <a:t>Wat </a:t>
            </a:r>
            <a:r>
              <a:rPr lang="en-US" altLang="nl-NL" b="1" dirty="0" err="1"/>
              <a:t>kan</a:t>
            </a:r>
            <a:r>
              <a:rPr lang="en-US" altLang="nl-NL" b="1" dirty="0"/>
              <a:t> u </a:t>
            </a:r>
            <a:r>
              <a:rPr lang="en-US" altLang="nl-NL" b="1" dirty="0" err="1"/>
              <a:t>doen</a:t>
            </a:r>
            <a:r>
              <a:rPr lang="en-US" altLang="nl-NL" b="1" dirty="0"/>
              <a:t> </a:t>
            </a:r>
            <a:r>
              <a:rPr lang="en-US" altLang="nl-NL" b="1" dirty="0" err="1"/>
              <a:t>bij</a:t>
            </a:r>
            <a:r>
              <a:rPr lang="en-US" altLang="nl-NL" b="1" dirty="0"/>
              <a:t> acute NP… </a:t>
            </a:r>
          </a:p>
          <a:p>
            <a:pPr>
              <a:buClr>
                <a:schemeClr val="accent1"/>
              </a:buClr>
              <a:buSzPct val="130000"/>
              <a:defRPr/>
            </a:pPr>
            <a:endParaRPr lang="en-US" altLang="nl-NL" b="1" dirty="0"/>
          </a:p>
          <a:p>
            <a:pPr marL="285750" indent="-285750">
              <a:buClr>
                <a:schemeClr val="accent1"/>
              </a:buClr>
              <a:buSzPct val="130000"/>
              <a:buFont typeface="Arial" panose="020B0604020202020204" pitchFamily="34" charset="0"/>
              <a:buChar char="•"/>
              <a:defRPr/>
            </a:pPr>
            <a:r>
              <a:rPr lang="en-US" altLang="nl-NL" b="1" dirty="0"/>
              <a:t>WHO ladder is </a:t>
            </a:r>
            <a:r>
              <a:rPr lang="en-US" altLang="nl-NL" b="1" dirty="0" err="1"/>
              <a:t>effectief</a:t>
            </a:r>
            <a:r>
              <a:rPr lang="en-US" altLang="nl-NL" b="1" dirty="0"/>
              <a:t> </a:t>
            </a:r>
            <a:r>
              <a:rPr lang="en-US" altLang="nl-NL" b="1" dirty="0" err="1"/>
              <a:t>bij</a:t>
            </a:r>
            <a:r>
              <a:rPr lang="en-US" altLang="nl-NL" b="1" dirty="0"/>
              <a:t> de </a:t>
            </a:r>
            <a:r>
              <a:rPr lang="en-US" altLang="nl-NL" b="1" dirty="0" err="1"/>
              <a:t>meeste</a:t>
            </a:r>
            <a:r>
              <a:rPr lang="en-US" altLang="nl-NL" b="1" dirty="0"/>
              <a:t> </a:t>
            </a:r>
            <a:r>
              <a:rPr lang="en-US" altLang="nl-NL" b="1" dirty="0" err="1"/>
              <a:t>patiënten</a:t>
            </a:r>
            <a:br>
              <a:rPr lang="en-US" altLang="nl-NL" b="1" dirty="0"/>
            </a:br>
            <a:r>
              <a:rPr lang="en-US" altLang="nl-NL" dirty="0" err="1">
                <a:solidFill>
                  <a:schemeClr val="bg1"/>
                </a:solidFill>
              </a:rPr>
              <a:t>Ieder</a:t>
            </a:r>
            <a:r>
              <a:rPr lang="en-US" altLang="nl-NL" dirty="0">
                <a:solidFill>
                  <a:schemeClr val="bg1"/>
                </a:solidFill>
              </a:rPr>
              <a:t> </a:t>
            </a:r>
            <a:r>
              <a:rPr lang="en-US" altLang="nl-NL" dirty="0" err="1">
                <a:solidFill>
                  <a:schemeClr val="bg1"/>
                </a:solidFill>
              </a:rPr>
              <a:t>opioïd</a:t>
            </a:r>
            <a:r>
              <a:rPr lang="en-US" altLang="nl-NL" dirty="0">
                <a:solidFill>
                  <a:schemeClr val="bg1"/>
                </a:solidFill>
              </a:rPr>
              <a:t> is NIET </a:t>
            </a:r>
            <a:r>
              <a:rPr lang="en-US" altLang="nl-NL" dirty="0" err="1">
                <a:solidFill>
                  <a:schemeClr val="bg1"/>
                </a:solidFill>
              </a:rPr>
              <a:t>beter</a:t>
            </a:r>
            <a:r>
              <a:rPr lang="en-US" altLang="nl-NL" dirty="0">
                <a:solidFill>
                  <a:schemeClr val="bg1"/>
                </a:solidFill>
              </a:rPr>
              <a:t> dan </a:t>
            </a:r>
            <a:r>
              <a:rPr lang="en-US" altLang="nl-NL" dirty="0" err="1">
                <a:solidFill>
                  <a:schemeClr val="bg1"/>
                </a:solidFill>
              </a:rPr>
              <a:t>een</a:t>
            </a:r>
            <a:r>
              <a:rPr lang="en-US" altLang="nl-NL" dirty="0">
                <a:solidFill>
                  <a:schemeClr val="bg1"/>
                </a:solidFill>
              </a:rPr>
              <a:t> </a:t>
            </a:r>
            <a:r>
              <a:rPr lang="en-US" altLang="nl-NL" dirty="0" err="1">
                <a:solidFill>
                  <a:schemeClr val="bg1"/>
                </a:solidFill>
              </a:rPr>
              <a:t>ander</a:t>
            </a:r>
            <a:r>
              <a:rPr lang="en-US" altLang="nl-NL" dirty="0">
                <a:solidFill>
                  <a:schemeClr val="bg1"/>
                </a:solidFill>
              </a:rPr>
              <a:t>, </a:t>
            </a:r>
            <a:r>
              <a:rPr lang="en-US" altLang="nl-NL" dirty="0" err="1">
                <a:solidFill>
                  <a:schemeClr val="bg1"/>
                </a:solidFill>
              </a:rPr>
              <a:t>wel</a:t>
            </a:r>
            <a:r>
              <a:rPr lang="en-US" altLang="nl-NL" dirty="0">
                <a:solidFill>
                  <a:schemeClr val="bg1"/>
                </a:solidFill>
              </a:rPr>
              <a:t> </a:t>
            </a:r>
            <a:r>
              <a:rPr lang="en-US" altLang="nl-NL" dirty="0" err="1">
                <a:solidFill>
                  <a:schemeClr val="bg1"/>
                </a:solidFill>
              </a:rPr>
              <a:t>verschillend</a:t>
            </a:r>
            <a:endParaRPr lang="en-US" altLang="nl-NL" dirty="0">
              <a:solidFill>
                <a:schemeClr val="bg1"/>
              </a:solidFill>
            </a:endParaRPr>
          </a:p>
          <a:p>
            <a:pPr marL="285750" indent="-285750">
              <a:buClr>
                <a:schemeClr val="accent1"/>
              </a:buClr>
              <a:buSzPct val="130000"/>
              <a:buFont typeface="Arial" panose="020B0604020202020204" pitchFamily="34" charset="0"/>
              <a:buChar char="•"/>
              <a:defRPr/>
            </a:pPr>
            <a:endParaRPr lang="en-US" altLang="nl-NL" b="1" dirty="0"/>
          </a:p>
          <a:p>
            <a:pPr marL="285750" indent="-285750">
              <a:buClr>
                <a:schemeClr val="accent1"/>
              </a:buClr>
              <a:buSzPct val="130000"/>
              <a:buFont typeface="Arial" panose="020B0604020202020204" pitchFamily="34" charset="0"/>
              <a:buChar char="•"/>
              <a:defRPr/>
            </a:pPr>
            <a:r>
              <a:rPr lang="en-US" altLang="nl-NL" b="1" dirty="0" err="1"/>
              <a:t>Voeg</a:t>
            </a:r>
            <a:r>
              <a:rPr lang="en-US" altLang="nl-NL" b="1" dirty="0"/>
              <a:t> </a:t>
            </a:r>
            <a:r>
              <a:rPr lang="en-US" altLang="nl-NL" b="1" dirty="0" err="1"/>
              <a:t>adjuvantia</a:t>
            </a:r>
            <a:r>
              <a:rPr lang="en-US" altLang="nl-NL" b="1" dirty="0"/>
              <a:t> toe</a:t>
            </a:r>
            <a:br>
              <a:rPr lang="en-US" altLang="nl-NL" b="1" dirty="0"/>
            </a:br>
            <a:r>
              <a:rPr lang="en-US" altLang="nl-NL" dirty="0" err="1">
                <a:solidFill>
                  <a:schemeClr val="bg1"/>
                </a:solidFill>
              </a:rPr>
              <a:t>Antidepressiva</a:t>
            </a:r>
            <a:r>
              <a:rPr lang="en-US" altLang="nl-NL" dirty="0">
                <a:solidFill>
                  <a:schemeClr val="bg1"/>
                </a:solidFill>
              </a:rPr>
              <a:t> = amitriptyline, duloxetine</a:t>
            </a:r>
            <a:br>
              <a:rPr lang="en-US" altLang="nl-NL" dirty="0">
                <a:solidFill>
                  <a:schemeClr val="bg1"/>
                </a:solidFill>
              </a:rPr>
            </a:br>
            <a:r>
              <a:rPr lang="en-US" altLang="nl-NL" dirty="0" err="1">
                <a:solidFill>
                  <a:schemeClr val="bg1"/>
                </a:solidFill>
              </a:rPr>
              <a:t>Antiepileptica</a:t>
            </a:r>
            <a:r>
              <a:rPr lang="en-US" altLang="nl-NL" dirty="0">
                <a:solidFill>
                  <a:schemeClr val="bg1"/>
                </a:solidFill>
              </a:rPr>
              <a:t> = </a:t>
            </a:r>
            <a:r>
              <a:rPr lang="en-US" altLang="nl-NL" dirty="0" err="1">
                <a:solidFill>
                  <a:schemeClr val="bg1"/>
                </a:solidFill>
              </a:rPr>
              <a:t>gabapentine</a:t>
            </a:r>
            <a:r>
              <a:rPr lang="en-US" altLang="nl-NL" dirty="0">
                <a:solidFill>
                  <a:schemeClr val="bg1"/>
                </a:solidFill>
              </a:rPr>
              <a:t>, </a:t>
            </a:r>
            <a:r>
              <a:rPr lang="en-US" altLang="nl-NL" dirty="0" err="1">
                <a:solidFill>
                  <a:schemeClr val="bg1"/>
                </a:solidFill>
              </a:rPr>
              <a:t>pregabaline</a:t>
            </a:r>
            <a:endParaRPr lang="en-US" altLang="nl-NL" dirty="0">
              <a:solidFill>
                <a:schemeClr val="bg1"/>
              </a:solidFill>
            </a:endParaRPr>
          </a:p>
          <a:p>
            <a:pPr marL="285750" indent="-285750">
              <a:buClr>
                <a:schemeClr val="accent1"/>
              </a:buClr>
              <a:buSzPct val="130000"/>
              <a:buFont typeface="Arial" panose="020B0604020202020204" pitchFamily="34" charset="0"/>
              <a:buChar char="•"/>
              <a:defRPr/>
            </a:pPr>
            <a:endParaRPr lang="en-US" altLang="nl-NL" b="1" dirty="0"/>
          </a:p>
          <a:p>
            <a:pPr marL="285750" indent="-285750">
              <a:buClr>
                <a:schemeClr val="accent1"/>
              </a:buClr>
              <a:buSzPct val="130000"/>
              <a:buFont typeface="Arial" panose="020B0604020202020204" pitchFamily="34" charset="0"/>
              <a:buChar char="•"/>
              <a:defRPr/>
            </a:pPr>
            <a:r>
              <a:rPr lang="en-US" altLang="nl-NL" b="1" dirty="0" err="1"/>
              <a:t>Overweeg</a:t>
            </a:r>
            <a:r>
              <a:rPr lang="en-US" altLang="nl-NL" b="1" dirty="0"/>
              <a:t> </a:t>
            </a:r>
            <a:r>
              <a:rPr lang="en-US" altLang="nl-NL" b="1" dirty="0" err="1"/>
              <a:t>lokaal</a:t>
            </a:r>
            <a:r>
              <a:rPr lang="en-US" altLang="nl-NL" b="1" dirty="0"/>
              <a:t> </a:t>
            </a:r>
            <a:r>
              <a:rPr lang="en-US" altLang="nl-NL" b="1" dirty="0" err="1"/>
              <a:t>behandeling</a:t>
            </a:r>
            <a:endParaRPr lang="en-US" altLang="nl-NL" b="1" dirty="0"/>
          </a:p>
        </p:txBody>
      </p:sp>
      <p:pic>
        <p:nvPicPr>
          <p:cNvPr id="6" name="Picture 3">
            <a:extLst>
              <a:ext uri="{FF2B5EF4-FFF2-40B4-BE49-F238E27FC236}">
                <a16:creationId xmlns:a16="http://schemas.microsoft.com/office/drawing/2014/main" id="{4D5E4670-B0BB-374F-9118-3B2EE2FFB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0150" y="1808163"/>
            <a:ext cx="1928813"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8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75EE8A38-8D74-A242-ABAF-873BD55E4DCA}"/>
              </a:ext>
            </a:extLst>
          </p:cNvPr>
          <p:cNvSpPr>
            <a:spLocks noGrp="1"/>
          </p:cNvSpPr>
          <p:nvPr>
            <p:ph type="subTitle" idx="1"/>
          </p:nvPr>
        </p:nvSpPr>
        <p:spPr>
          <a:xfrm>
            <a:off x="814080" y="0"/>
            <a:ext cx="6586640" cy="968020"/>
          </a:xfrm>
        </p:spPr>
        <p:txBody>
          <a:bodyPr anchor="ctr">
            <a:normAutofit/>
          </a:bodyPr>
          <a:lstStyle/>
          <a:p>
            <a:r>
              <a:rPr lang="nl-NL" altLang="nl-NL" kern="0" dirty="0"/>
              <a:t>Pijn in patiënten met kanker</a:t>
            </a:r>
          </a:p>
        </p:txBody>
      </p:sp>
      <p:sp>
        <p:nvSpPr>
          <p:cNvPr id="6" name="Rechthoek 5">
            <a:extLst>
              <a:ext uri="{FF2B5EF4-FFF2-40B4-BE49-F238E27FC236}">
                <a16:creationId xmlns:a16="http://schemas.microsoft.com/office/drawing/2014/main" id="{46D8FC2B-E173-124E-8BE1-4AC59500740C}"/>
              </a:ext>
            </a:extLst>
          </p:cNvPr>
          <p:cNvSpPr/>
          <p:nvPr/>
        </p:nvSpPr>
        <p:spPr>
          <a:xfrm>
            <a:off x="935037" y="1808163"/>
            <a:ext cx="7273926" cy="2769989"/>
          </a:xfrm>
          <a:prstGeom prst="rect">
            <a:avLst/>
          </a:prstGeom>
        </p:spPr>
        <p:txBody>
          <a:bodyPr wrap="square" lIns="0" tIns="0" rIns="0" bIns="0">
            <a:spAutoFit/>
          </a:bodyPr>
          <a:lstStyle/>
          <a:p>
            <a:pPr marL="285750" indent="-285750">
              <a:spcBef>
                <a:spcPct val="0"/>
              </a:spcBef>
              <a:spcAft>
                <a:spcPts val="1200"/>
              </a:spcAft>
              <a:buClr>
                <a:schemeClr val="accent1"/>
              </a:buClr>
              <a:buSzPct val="130000"/>
              <a:buFont typeface="Arial" panose="020B0604020202020204" pitchFamily="34" charset="0"/>
              <a:buChar char="•"/>
            </a:pPr>
            <a:r>
              <a:rPr lang="nl-NL" altLang="nl-NL" sz="1600" dirty="0">
                <a:solidFill>
                  <a:schemeClr val="bg1"/>
                </a:solidFill>
              </a:rPr>
              <a:t>Bijna 120 duizend patiënten worden jaarlijks gediagnosticeerd met kanker en de incidentie neemt toe.</a:t>
            </a:r>
            <a:r>
              <a:rPr lang="nl-NL" altLang="nl-NL" sz="1600" baseline="30000" dirty="0">
                <a:solidFill>
                  <a:schemeClr val="bg1"/>
                </a:solidFill>
              </a:rPr>
              <a:t>1</a:t>
            </a:r>
          </a:p>
          <a:p>
            <a:pPr marL="285750" indent="-285750">
              <a:spcBef>
                <a:spcPct val="0"/>
              </a:spcBef>
              <a:spcAft>
                <a:spcPts val="1200"/>
              </a:spcAft>
              <a:buClr>
                <a:schemeClr val="accent1"/>
              </a:buClr>
              <a:buSzPct val="130000"/>
              <a:buFont typeface="Arial" panose="020B0604020202020204" pitchFamily="34" charset="0"/>
              <a:buChar char="•"/>
            </a:pPr>
            <a:r>
              <a:rPr lang="nl-NL" altLang="nl-NL" sz="1600" dirty="0">
                <a:solidFill>
                  <a:schemeClr val="bg1"/>
                </a:solidFill>
              </a:rPr>
              <a:t>Pijn is een van de belangrijkste en meest gevreesde symptomen van kanker die een grote invloed heeft op de dagelijkse activiteiten, het comfort en de "kwaliteit van leven" van de patiënt.</a:t>
            </a:r>
            <a:r>
              <a:rPr lang="nl-NL" altLang="nl-NL" sz="1600" baseline="30000" dirty="0">
                <a:solidFill>
                  <a:schemeClr val="bg1"/>
                </a:solidFill>
              </a:rPr>
              <a:t>2</a:t>
            </a:r>
          </a:p>
          <a:p>
            <a:pPr marL="285750" indent="-285750">
              <a:spcBef>
                <a:spcPct val="0"/>
              </a:spcBef>
              <a:spcAft>
                <a:spcPts val="1200"/>
              </a:spcAft>
              <a:buClr>
                <a:schemeClr val="accent1"/>
              </a:buClr>
              <a:buSzPct val="130000"/>
              <a:buFont typeface="Arial" panose="020B0604020202020204" pitchFamily="34" charset="0"/>
              <a:buChar char="•"/>
            </a:pPr>
            <a:r>
              <a:rPr lang="nl-NL" altLang="nl-NL" sz="1600" dirty="0">
                <a:solidFill>
                  <a:schemeClr val="bg1"/>
                </a:solidFill>
              </a:rPr>
              <a:t>De prevalentie van kankerpijn hangt af van het type kanker, de lokalisatie en neemt toe met de progressie ervan.</a:t>
            </a:r>
            <a:r>
              <a:rPr lang="nl-NL" altLang="nl-NL" sz="1600" baseline="30000" dirty="0">
                <a:solidFill>
                  <a:schemeClr val="bg1"/>
                </a:solidFill>
              </a:rPr>
              <a:t>3</a:t>
            </a:r>
          </a:p>
          <a:p>
            <a:pPr marL="285750" indent="-285750">
              <a:spcBef>
                <a:spcPct val="0"/>
              </a:spcBef>
              <a:spcAft>
                <a:spcPts val="1200"/>
              </a:spcAft>
              <a:buClr>
                <a:schemeClr val="accent1"/>
              </a:buClr>
              <a:buSzPct val="130000"/>
              <a:buFont typeface="Arial" panose="020B0604020202020204" pitchFamily="34" charset="0"/>
              <a:buChar char="•"/>
            </a:pPr>
            <a:r>
              <a:rPr lang="nl-NL" altLang="nl-NL" sz="1600" dirty="0">
                <a:solidFill>
                  <a:schemeClr val="bg1"/>
                </a:solidFill>
              </a:rPr>
              <a:t>Kankerpijn moet doelmatig worden behandeld na een zorgvuldige beoordeling van de soorten en oorzaken van pijn.</a:t>
            </a:r>
            <a:endParaRPr lang="en-US" altLang="nl-NL" sz="1600" dirty="0">
              <a:solidFill>
                <a:schemeClr val="bg1"/>
              </a:solidFill>
            </a:endParaRPr>
          </a:p>
        </p:txBody>
      </p:sp>
      <p:sp>
        <p:nvSpPr>
          <p:cNvPr id="7" name="Rechthoek 6">
            <a:extLst>
              <a:ext uri="{FF2B5EF4-FFF2-40B4-BE49-F238E27FC236}">
                <a16:creationId xmlns:a16="http://schemas.microsoft.com/office/drawing/2014/main" id="{D8B3F73E-07DC-E54E-8371-1B0D31F520A3}"/>
              </a:ext>
            </a:extLst>
          </p:cNvPr>
          <p:cNvSpPr/>
          <p:nvPr/>
        </p:nvSpPr>
        <p:spPr>
          <a:xfrm>
            <a:off x="935038" y="6083856"/>
            <a:ext cx="4572000" cy="369332"/>
          </a:xfrm>
          <a:prstGeom prst="rect">
            <a:avLst/>
          </a:prstGeom>
        </p:spPr>
        <p:txBody>
          <a:bodyPr lIns="0" tIns="0" rIns="0" bIns="0">
            <a:spAutoFit/>
          </a:bodyPr>
          <a:lstStyle/>
          <a:p>
            <a:pPr>
              <a:spcBef>
                <a:spcPct val="0"/>
              </a:spcBef>
              <a:buClrTx/>
              <a:buSzTx/>
              <a:buFont typeface="Wingdings" pitchFamily="2" charset="2"/>
              <a:buAutoNum type="arabicParenR"/>
            </a:pPr>
            <a:r>
              <a:rPr lang="en-US" altLang="nl-NL" sz="800" dirty="0">
                <a:solidFill>
                  <a:schemeClr val="bg1"/>
                </a:solidFill>
                <a:latin typeface="Arial" panose="020B0604020202020204" pitchFamily="34" charset="0"/>
                <a:cs typeface="Arial" panose="020B0604020202020204" pitchFamily="34" charset="0"/>
              </a:rPr>
              <a:t> IKNL </a:t>
            </a:r>
            <a:r>
              <a:rPr lang="en-US" altLang="nl-NL" sz="8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https://www.cijfersoverkanker.nl/selecties/incidentie_kanker_totaal/img5c597a7436f2d</a:t>
            </a:r>
            <a:endParaRPr lang="en-US" altLang="nl-NL" sz="800" dirty="0">
              <a:solidFill>
                <a:schemeClr val="bg1"/>
              </a:solidFill>
              <a:latin typeface="Arial" panose="020B0604020202020204" pitchFamily="34" charset="0"/>
              <a:cs typeface="Arial" panose="020B0604020202020204" pitchFamily="34" charset="0"/>
            </a:endParaRPr>
          </a:p>
          <a:p>
            <a:pPr>
              <a:spcBef>
                <a:spcPct val="0"/>
              </a:spcBef>
              <a:buClrTx/>
              <a:buSzTx/>
              <a:buFont typeface="Wingdings" pitchFamily="2" charset="2"/>
              <a:buAutoNum type="arabicParenR"/>
            </a:pPr>
            <a:r>
              <a:rPr lang="en-US" altLang="nl-NL" sz="800" dirty="0">
                <a:solidFill>
                  <a:schemeClr val="bg1"/>
                </a:solidFill>
                <a:latin typeface="Arial" panose="020B0604020202020204" pitchFamily="34" charset="0"/>
                <a:cs typeface="Arial" panose="020B0604020202020204" pitchFamily="34" charset="0"/>
              </a:rPr>
              <a:t> </a:t>
            </a:r>
            <a:r>
              <a:rPr lang="en-US" altLang="nl-NL" sz="800" dirty="0" err="1">
                <a:solidFill>
                  <a:schemeClr val="bg1"/>
                </a:solidFill>
                <a:latin typeface="Arial" panose="020B0604020202020204" pitchFamily="34" charset="0"/>
                <a:cs typeface="Arial" panose="020B0604020202020204" pitchFamily="34" charset="0"/>
              </a:rPr>
              <a:t>Cipta</a:t>
            </a:r>
            <a:r>
              <a:rPr lang="en-US" altLang="nl-NL" sz="800" dirty="0">
                <a:solidFill>
                  <a:schemeClr val="bg1"/>
                </a:solidFill>
                <a:latin typeface="Arial" panose="020B0604020202020204" pitchFamily="34" charset="0"/>
                <a:cs typeface="Arial" panose="020B0604020202020204" pitchFamily="34" charset="0"/>
              </a:rPr>
              <a:t> AM, et al. J Community Support Oncol 2015;13(10):347-55.  </a:t>
            </a:r>
          </a:p>
          <a:p>
            <a:pPr>
              <a:spcBef>
                <a:spcPct val="0"/>
              </a:spcBef>
              <a:buClrTx/>
              <a:buSzTx/>
              <a:buFont typeface="Wingdings" pitchFamily="2" charset="2"/>
              <a:buAutoNum type="arabicParenR"/>
            </a:pPr>
            <a:r>
              <a:rPr lang="en-US" altLang="nl-NL" sz="800" dirty="0">
                <a:solidFill>
                  <a:schemeClr val="bg1"/>
                </a:solidFill>
                <a:latin typeface="Arial" panose="020B0604020202020204" pitchFamily="34" charset="0"/>
                <a:cs typeface="Arial" panose="020B0604020202020204" pitchFamily="34" charset="0"/>
              </a:rPr>
              <a:t> </a:t>
            </a:r>
            <a:r>
              <a:rPr lang="en-US" altLang="nl-NL" sz="800" dirty="0" err="1">
                <a:solidFill>
                  <a:schemeClr val="bg1"/>
                </a:solidFill>
                <a:latin typeface="Arial" panose="020B0604020202020204" pitchFamily="34" charset="0"/>
                <a:cs typeface="Arial" panose="020B0604020202020204" pitchFamily="34" charset="0"/>
              </a:rPr>
              <a:t>Schug</a:t>
            </a:r>
            <a:r>
              <a:rPr lang="en-US" altLang="nl-NL" sz="800" dirty="0">
                <a:solidFill>
                  <a:schemeClr val="bg1"/>
                </a:solidFill>
                <a:latin typeface="Arial" panose="020B0604020202020204" pitchFamily="34" charset="0"/>
                <a:cs typeface="Arial" panose="020B0604020202020204" pitchFamily="34" charset="0"/>
              </a:rPr>
              <a:t> SA et al. Expert </a:t>
            </a:r>
            <a:r>
              <a:rPr lang="en-US" altLang="nl-NL" sz="800" dirty="0" err="1">
                <a:solidFill>
                  <a:schemeClr val="bg1"/>
                </a:solidFill>
                <a:latin typeface="Arial" panose="020B0604020202020204" pitchFamily="34" charset="0"/>
                <a:cs typeface="Arial" panose="020B0604020202020204" pitchFamily="34" charset="0"/>
              </a:rPr>
              <a:t>Opin</a:t>
            </a:r>
            <a:r>
              <a:rPr lang="en-US" altLang="nl-NL" sz="800" dirty="0">
                <a:solidFill>
                  <a:schemeClr val="bg1"/>
                </a:solidFill>
                <a:latin typeface="Arial" panose="020B0604020202020204" pitchFamily="34" charset="0"/>
                <a:cs typeface="Arial" panose="020B0604020202020204" pitchFamily="34" charset="0"/>
              </a:rPr>
              <a:t> </a:t>
            </a:r>
            <a:r>
              <a:rPr lang="en-US" altLang="nl-NL" sz="800" dirty="0" err="1">
                <a:solidFill>
                  <a:schemeClr val="bg1"/>
                </a:solidFill>
                <a:latin typeface="Arial" panose="020B0604020202020204" pitchFamily="34" charset="0"/>
                <a:cs typeface="Arial" panose="020B0604020202020204" pitchFamily="34" charset="0"/>
              </a:rPr>
              <a:t>Pharmacother</a:t>
            </a:r>
            <a:r>
              <a:rPr lang="en-US" altLang="nl-NL" sz="800" dirty="0">
                <a:solidFill>
                  <a:schemeClr val="bg1"/>
                </a:solidFill>
                <a:latin typeface="Arial" panose="020B0604020202020204" pitchFamily="34" charset="0"/>
                <a:cs typeface="Arial" panose="020B0604020202020204" pitchFamily="34" charset="0"/>
              </a:rPr>
              <a:t> 2015;16(1):5-15.</a:t>
            </a:r>
          </a:p>
        </p:txBody>
      </p:sp>
    </p:spTree>
    <p:extLst>
      <p:ext uri="{BB962C8B-B14F-4D97-AF65-F5344CB8AC3E}">
        <p14:creationId xmlns:p14="http://schemas.microsoft.com/office/powerpoint/2010/main" val="29863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376557E-A9C1-464F-904A-25E49FDFF77F}"/>
              </a:ext>
            </a:extLst>
          </p:cNvPr>
          <p:cNvSpPr>
            <a:spLocks noGrp="1"/>
          </p:cNvSpPr>
          <p:nvPr>
            <p:ph type="subTitle" idx="1"/>
          </p:nvPr>
        </p:nvSpPr>
        <p:spPr>
          <a:xfrm>
            <a:off x="814080" y="0"/>
            <a:ext cx="6586640" cy="968020"/>
          </a:xfrm>
        </p:spPr>
        <p:txBody>
          <a:bodyPr anchor="ctr">
            <a:normAutofit/>
          </a:bodyPr>
          <a:lstStyle/>
          <a:p>
            <a:r>
              <a:rPr lang="en-US" sz="2800" dirty="0" err="1"/>
              <a:t>Pragmatische</a:t>
            </a:r>
            <a:r>
              <a:rPr lang="en-US" sz="2800" dirty="0"/>
              <a:t> </a:t>
            </a:r>
            <a:r>
              <a:rPr lang="en-US" sz="2800" dirty="0" err="1"/>
              <a:t>aanpak</a:t>
            </a:r>
            <a:endParaRPr lang="en-GB" altLang="nl-NL" dirty="0">
              <a:cs typeface="Arial" panose="020B0604020202020204" pitchFamily="34" charset="0"/>
            </a:endParaRPr>
          </a:p>
        </p:txBody>
      </p:sp>
      <p:sp>
        <p:nvSpPr>
          <p:cNvPr id="7" name="Rectangle 3">
            <a:extLst>
              <a:ext uri="{FF2B5EF4-FFF2-40B4-BE49-F238E27FC236}">
                <a16:creationId xmlns:a16="http://schemas.microsoft.com/office/drawing/2014/main" id="{347FBAA5-25B1-45AD-875C-36C4676ACFC1}"/>
              </a:ext>
            </a:extLst>
          </p:cNvPr>
          <p:cNvSpPr>
            <a:spLocks noGrp="1"/>
          </p:cNvSpPr>
          <p:nvPr/>
        </p:nvSpPr>
        <p:spPr bwMode="auto">
          <a:xfrm>
            <a:off x="792957" y="979487"/>
            <a:ext cx="7558087" cy="489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ea typeface="MS PGothic" pitchFamily="34" charset="-128"/>
              </a:defRPr>
            </a:lvl5pPr>
            <a:lvl6pPr marL="25146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9pPr>
          </a:lstStyle>
          <a:p>
            <a:pPr>
              <a:buFont typeface="Wingdings" charset="0"/>
              <a:buChar char="l"/>
              <a:defRPr/>
            </a:pPr>
            <a:endParaRPr lang="en-US" sz="2000" b="1" dirty="0">
              <a:ea typeface="+mn-ea"/>
            </a:endParaRPr>
          </a:p>
          <a:p>
            <a:pPr>
              <a:buFont typeface="Arial" charset="0"/>
              <a:buNone/>
              <a:defRPr/>
            </a:pPr>
            <a:r>
              <a:rPr lang="en-US" sz="2000" b="1" dirty="0">
                <a:ea typeface="+mn-ea"/>
              </a:rPr>
              <a:t> </a:t>
            </a:r>
          </a:p>
          <a:p>
            <a:pPr>
              <a:buFont typeface="Arial" charset="0"/>
              <a:buNone/>
              <a:defRPr/>
            </a:pPr>
            <a:r>
              <a:rPr lang="en-US" sz="2000" b="1" dirty="0">
                <a:ea typeface="+mn-ea"/>
              </a:rPr>
              <a:t>					3. GABAPENTINE/PREGABALINE </a:t>
            </a:r>
          </a:p>
          <a:p>
            <a:pPr>
              <a:buFont typeface="Arial" charset="0"/>
              <a:buNone/>
              <a:defRPr/>
            </a:pPr>
            <a:r>
              <a:rPr lang="en-US" sz="2000" b="1" dirty="0">
                <a:ea typeface="+mn-ea"/>
              </a:rPr>
              <a:t>						</a:t>
            </a:r>
            <a:r>
              <a:rPr lang="en-US" sz="2000" dirty="0">
                <a:solidFill>
                  <a:schemeClr val="bg1"/>
                </a:solidFill>
                <a:ea typeface="+mn-ea"/>
              </a:rPr>
              <a:t>[</a:t>
            </a:r>
            <a:r>
              <a:rPr lang="en-US" sz="2000" dirty="0" err="1">
                <a:solidFill>
                  <a:schemeClr val="bg1"/>
                </a:solidFill>
                <a:ea typeface="+mn-ea"/>
              </a:rPr>
              <a:t>voeg</a:t>
            </a:r>
            <a:r>
              <a:rPr lang="en-US" sz="2000" dirty="0">
                <a:solidFill>
                  <a:schemeClr val="bg1"/>
                </a:solidFill>
                <a:ea typeface="+mn-ea"/>
              </a:rPr>
              <a:t> toe of </a:t>
            </a:r>
            <a:r>
              <a:rPr lang="en-US" sz="2000" dirty="0" err="1">
                <a:solidFill>
                  <a:schemeClr val="bg1"/>
                </a:solidFill>
                <a:ea typeface="+mn-ea"/>
              </a:rPr>
              <a:t>vervang</a:t>
            </a:r>
            <a:r>
              <a:rPr lang="en-US" sz="2000" dirty="0">
                <a:solidFill>
                  <a:schemeClr val="bg1"/>
                </a:solidFill>
                <a:ea typeface="+mn-ea"/>
              </a:rPr>
              <a:t>]</a:t>
            </a:r>
          </a:p>
          <a:p>
            <a:pPr>
              <a:buFont typeface="Arial" charset="0"/>
              <a:buNone/>
              <a:defRPr/>
            </a:pPr>
            <a:r>
              <a:rPr lang="en-US" sz="2000" b="1" dirty="0">
                <a:ea typeface="+mn-ea"/>
              </a:rPr>
              <a:t>			</a:t>
            </a:r>
          </a:p>
          <a:p>
            <a:pPr>
              <a:buFont typeface="Arial" charset="0"/>
              <a:buNone/>
              <a:defRPr/>
            </a:pPr>
            <a:endParaRPr lang="en-US" sz="2000" b="1" dirty="0">
              <a:ea typeface="+mn-ea"/>
            </a:endParaRPr>
          </a:p>
          <a:p>
            <a:pPr>
              <a:buFont typeface="Arial" charset="0"/>
              <a:buNone/>
              <a:defRPr/>
            </a:pPr>
            <a:r>
              <a:rPr lang="en-US" sz="2000" b="1" dirty="0">
                <a:ea typeface="+mn-ea"/>
              </a:rPr>
              <a:t>			2. AMITRIPTYLINE 	</a:t>
            </a:r>
          </a:p>
          <a:p>
            <a:pPr>
              <a:buFont typeface="Arial" charset="0"/>
              <a:buNone/>
              <a:defRPr/>
            </a:pPr>
            <a:r>
              <a:rPr lang="en-US" sz="2000" b="1" dirty="0">
                <a:ea typeface="+mn-ea"/>
              </a:rPr>
              <a:t>				</a:t>
            </a:r>
            <a:r>
              <a:rPr lang="en-US" sz="2000" dirty="0">
                <a:solidFill>
                  <a:schemeClr val="bg1"/>
                </a:solidFill>
                <a:ea typeface="+mn-ea"/>
              </a:rPr>
              <a:t>[</a:t>
            </a:r>
            <a:r>
              <a:rPr lang="en-US" sz="2000" dirty="0" err="1">
                <a:solidFill>
                  <a:schemeClr val="bg1"/>
                </a:solidFill>
                <a:ea typeface="+mn-ea"/>
              </a:rPr>
              <a:t>voeg</a:t>
            </a:r>
            <a:r>
              <a:rPr lang="en-US" sz="2000" dirty="0">
                <a:solidFill>
                  <a:schemeClr val="bg1"/>
                </a:solidFill>
                <a:ea typeface="+mn-ea"/>
              </a:rPr>
              <a:t> toe] 	</a:t>
            </a:r>
          </a:p>
          <a:p>
            <a:pPr>
              <a:buFont typeface="Arial" charset="0"/>
              <a:buNone/>
              <a:defRPr/>
            </a:pPr>
            <a:r>
              <a:rPr lang="en-US" sz="2000" b="1" dirty="0">
                <a:ea typeface="+mn-ea"/>
              </a:rPr>
              <a:t>	</a:t>
            </a:r>
          </a:p>
          <a:p>
            <a:pPr>
              <a:buFont typeface="Arial" charset="0"/>
              <a:buNone/>
              <a:defRPr/>
            </a:pPr>
            <a:endParaRPr lang="en-US" sz="2000" b="1" dirty="0">
              <a:ea typeface="+mn-ea"/>
            </a:endParaRPr>
          </a:p>
          <a:p>
            <a:pPr>
              <a:buFont typeface="Arial" charset="0"/>
              <a:buNone/>
              <a:defRPr/>
            </a:pPr>
            <a:r>
              <a:rPr lang="en-US" sz="2000" b="1" dirty="0">
                <a:ea typeface="+mn-ea"/>
              </a:rPr>
              <a:t>1. WHO LADDER</a:t>
            </a:r>
            <a:endParaRPr lang="en-GB" sz="2000" b="1" dirty="0">
              <a:ea typeface="+mn-ea"/>
            </a:endParaRPr>
          </a:p>
        </p:txBody>
      </p:sp>
      <p:graphicFrame>
        <p:nvGraphicFramePr>
          <p:cNvPr id="8" name="Object 4">
            <a:extLst>
              <a:ext uri="{FF2B5EF4-FFF2-40B4-BE49-F238E27FC236}">
                <a16:creationId xmlns:a16="http://schemas.microsoft.com/office/drawing/2014/main" id="{3FF5A75B-35C3-D243-9F0A-64C51C8144B2}"/>
              </a:ext>
            </a:extLst>
          </p:cNvPr>
          <p:cNvGraphicFramePr>
            <a:graphicFrameLocks noChangeAspect="1"/>
          </p:cNvGraphicFramePr>
          <p:nvPr>
            <p:extLst>
              <p:ext uri="{D42A27DB-BD31-4B8C-83A1-F6EECF244321}">
                <p14:modId xmlns:p14="http://schemas.microsoft.com/office/powerpoint/2010/main" val="3918550281"/>
              </p:ext>
            </p:extLst>
          </p:nvPr>
        </p:nvGraphicFramePr>
        <p:xfrm>
          <a:off x="4572000" y="2149126"/>
          <a:ext cx="4043362" cy="3513137"/>
        </p:xfrm>
        <a:graphic>
          <a:graphicData uri="http://schemas.openxmlformats.org/presentationml/2006/ole">
            <mc:AlternateContent xmlns:mc="http://schemas.openxmlformats.org/markup-compatibility/2006">
              <mc:Choice xmlns:v="urn:schemas-microsoft-com:vml" Requires="v">
                <p:oleObj spid="_x0000_s1027" name="Clip" r:id="rId3" imgW="13601700" imgH="11442700" progId="MS_ClipArt_Gallery.5">
                  <p:embed/>
                </p:oleObj>
              </mc:Choice>
              <mc:Fallback>
                <p:oleObj name="Clip" r:id="rId3" imgW="13601700" imgH="11442700" progId="MS_ClipArt_Gallery.5">
                  <p:embed/>
                  <p:pic>
                    <p:nvPicPr>
                      <p:cNvPr id="8" name="Object 4">
                        <a:extLst>
                          <a:ext uri="{FF2B5EF4-FFF2-40B4-BE49-F238E27FC236}">
                            <a16:creationId xmlns:a16="http://schemas.microsoft.com/office/drawing/2014/main" id="{3FF5A75B-35C3-D243-9F0A-64C51C8144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149126"/>
                        <a:ext cx="4043362" cy="3513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74480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376557E-A9C1-464F-904A-25E49FDFF77F}"/>
              </a:ext>
            </a:extLst>
          </p:cNvPr>
          <p:cNvSpPr>
            <a:spLocks noGrp="1"/>
          </p:cNvSpPr>
          <p:nvPr>
            <p:ph type="subTitle" idx="1"/>
          </p:nvPr>
        </p:nvSpPr>
        <p:spPr>
          <a:xfrm>
            <a:off x="814080" y="0"/>
            <a:ext cx="6586640" cy="968020"/>
          </a:xfrm>
        </p:spPr>
        <p:txBody>
          <a:bodyPr anchor="ctr">
            <a:normAutofit/>
          </a:bodyPr>
          <a:lstStyle/>
          <a:p>
            <a:r>
              <a:rPr lang="en-US" sz="2800" dirty="0" err="1"/>
              <a:t>Pragmatische</a:t>
            </a:r>
            <a:r>
              <a:rPr lang="en-US" sz="2800" dirty="0"/>
              <a:t> </a:t>
            </a:r>
            <a:r>
              <a:rPr lang="en-US" sz="2800" dirty="0" err="1"/>
              <a:t>aanpak</a:t>
            </a:r>
            <a:endParaRPr lang="en-GB" altLang="nl-NL" dirty="0">
              <a:cs typeface="Arial" panose="020B0604020202020204" pitchFamily="34" charset="0"/>
            </a:endParaRPr>
          </a:p>
        </p:txBody>
      </p:sp>
      <p:sp>
        <p:nvSpPr>
          <p:cNvPr id="7" name="Rectangle 3">
            <a:extLst>
              <a:ext uri="{FF2B5EF4-FFF2-40B4-BE49-F238E27FC236}">
                <a16:creationId xmlns:a16="http://schemas.microsoft.com/office/drawing/2014/main" id="{347FBAA5-25B1-45AD-875C-36C4676ACFC1}"/>
              </a:ext>
            </a:extLst>
          </p:cNvPr>
          <p:cNvSpPr>
            <a:spLocks noGrp="1"/>
          </p:cNvSpPr>
          <p:nvPr/>
        </p:nvSpPr>
        <p:spPr bwMode="auto">
          <a:xfrm>
            <a:off x="792957" y="979487"/>
            <a:ext cx="7558087" cy="489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ea typeface="MS PGothic" pitchFamily="34" charset="-128"/>
              </a:defRPr>
            </a:lvl5pPr>
            <a:lvl6pPr marL="25146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9pPr>
          </a:lstStyle>
          <a:p>
            <a:pPr>
              <a:buFont typeface="Wingdings" charset="0"/>
              <a:buChar char="l"/>
              <a:defRPr/>
            </a:pPr>
            <a:endParaRPr lang="en-US" sz="2000" b="1" dirty="0">
              <a:ea typeface="+mn-ea"/>
            </a:endParaRPr>
          </a:p>
          <a:p>
            <a:pPr>
              <a:buFont typeface="Arial" charset="0"/>
              <a:buNone/>
              <a:defRPr/>
            </a:pPr>
            <a:r>
              <a:rPr lang="en-US" sz="2000" b="1" dirty="0">
                <a:ea typeface="+mn-ea"/>
              </a:rPr>
              <a:t> </a:t>
            </a:r>
          </a:p>
          <a:p>
            <a:pPr>
              <a:buFont typeface="Arial" charset="0"/>
              <a:buNone/>
              <a:defRPr/>
            </a:pPr>
            <a:r>
              <a:rPr lang="en-US" sz="2000" b="1" dirty="0">
                <a:ea typeface="+mn-ea"/>
              </a:rPr>
              <a:t>					5. METHADON </a:t>
            </a:r>
          </a:p>
          <a:p>
            <a:pPr>
              <a:buFont typeface="Arial" charset="0"/>
              <a:buNone/>
              <a:defRPr/>
            </a:pPr>
            <a:endParaRPr lang="en-US" sz="2000" b="1" dirty="0">
              <a:ea typeface="+mn-ea"/>
            </a:endParaRPr>
          </a:p>
          <a:p>
            <a:pPr>
              <a:buFont typeface="Arial" charset="0"/>
              <a:buNone/>
              <a:defRPr/>
            </a:pPr>
            <a:r>
              <a:rPr lang="en-US" sz="2000" b="1" dirty="0">
                <a:ea typeface="+mn-ea"/>
              </a:rPr>
              <a:t>			</a:t>
            </a:r>
          </a:p>
          <a:p>
            <a:pPr>
              <a:buFont typeface="Arial" charset="0"/>
              <a:buNone/>
              <a:defRPr/>
            </a:pPr>
            <a:endParaRPr lang="en-US" sz="2000" b="1" dirty="0">
              <a:ea typeface="+mn-ea"/>
            </a:endParaRPr>
          </a:p>
          <a:p>
            <a:pPr>
              <a:buFont typeface="Arial" charset="0"/>
              <a:buNone/>
              <a:defRPr/>
            </a:pPr>
            <a:r>
              <a:rPr lang="en-US" sz="2000" b="1" dirty="0">
                <a:ea typeface="+mn-ea"/>
              </a:rPr>
              <a:t>			4. INVASIEVE TECHNIEK	</a:t>
            </a:r>
          </a:p>
        </p:txBody>
      </p:sp>
      <p:graphicFrame>
        <p:nvGraphicFramePr>
          <p:cNvPr id="8" name="Object 4">
            <a:extLst>
              <a:ext uri="{FF2B5EF4-FFF2-40B4-BE49-F238E27FC236}">
                <a16:creationId xmlns:a16="http://schemas.microsoft.com/office/drawing/2014/main" id="{3FF5A75B-35C3-D243-9F0A-64C51C8144B2}"/>
              </a:ext>
            </a:extLst>
          </p:cNvPr>
          <p:cNvGraphicFramePr>
            <a:graphicFrameLocks noChangeAspect="1"/>
          </p:cNvGraphicFramePr>
          <p:nvPr/>
        </p:nvGraphicFramePr>
        <p:xfrm>
          <a:off x="4572000" y="2149126"/>
          <a:ext cx="4043362" cy="3513137"/>
        </p:xfrm>
        <a:graphic>
          <a:graphicData uri="http://schemas.openxmlformats.org/presentationml/2006/ole">
            <mc:AlternateContent xmlns:mc="http://schemas.openxmlformats.org/markup-compatibility/2006">
              <mc:Choice xmlns:v="urn:schemas-microsoft-com:vml" Requires="v">
                <p:oleObj spid="_x0000_s2052" name="Clip" r:id="rId3" imgW="13601700" imgH="11442700" progId="MS_ClipArt_Gallery.5">
                  <p:embed/>
                </p:oleObj>
              </mc:Choice>
              <mc:Fallback>
                <p:oleObj name="Clip" r:id="rId3" imgW="13601700" imgH="11442700" progId="MS_ClipArt_Gallery.5">
                  <p:embed/>
                  <p:pic>
                    <p:nvPicPr>
                      <p:cNvPr id="8" name="Object 4">
                        <a:extLst>
                          <a:ext uri="{FF2B5EF4-FFF2-40B4-BE49-F238E27FC236}">
                            <a16:creationId xmlns:a16="http://schemas.microsoft.com/office/drawing/2014/main" id="{3FF5A75B-35C3-D243-9F0A-64C51C8144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149126"/>
                        <a:ext cx="4043362" cy="3513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 name="Object 6">
            <a:extLst>
              <a:ext uri="{FF2B5EF4-FFF2-40B4-BE49-F238E27FC236}">
                <a16:creationId xmlns:a16="http://schemas.microsoft.com/office/drawing/2014/main" id="{DABC2004-9D66-934D-9CB1-73AC7524CEC5}"/>
              </a:ext>
            </a:extLst>
          </p:cNvPr>
          <p:cNvGraphicFramePr>
            <a:graphicFrameLocks noChangeAspect="1"/>
          </p:cNvGraphicFramePr>
          <p:nvPr>
            <p:extLst>
              <p:ext uri="{D42A27DB-BD31-4B8C-83A1-F6EECF244321}">
                <p14:modId xmlns:p14="http://schemas.microsoft.com/office/powerpoint/2010/main" val="591079353"/>
              </p:ext>
            </p:extLst>
          </p:nvPr>
        </p:nvGraphicFramePr>
        <p:xfrm>
          <a:off x="8057356" y="1039642"/>
          <a:ext cx="587374" cy="1109484"/>
        </p:xfrm>
        <a:graphic>
          <a:graphicData uri="http://schemas.openxmlformats.org/presentationml/2006/ole">
            <mc:AlternateContent xmlns:mc="http://schemas.openxmlformats.org/markup-compatibility/2006">
              <mc:Choice xmlns:v="urn:schemas-microsoft-com:vml" Requires="v">
                <p:oleObj spid="_x0000_s2053" name="Clip" r:id="rId5" imgW="16090900" imgH="23685500" progId="MS_ClipArt_Gallery.5">
                  <p:embed/>
                </p:oleObj>
              </mc:Choice>
              <mc:Fallback>
                <p:oleObj name="Clip" r:id="rId5" imgW="16090900" imgH="23685500" progId="MS_ClipArt_Gallery.5">
                  <p:embed/>
                  <p:pic>
                    <p:nvPicPr>
                      <p:cNvPr id="5" name="Object 6">
                        <a:extLst>
                          <a:ext uri="{FF2B5EF4-FFF2-40B4-BE49-F238E27FC236}">
                            <a16:creationId xmlns:a16="http://schemas.microsoft.com/office/drawing/2014/main" id="{DABC2004-9D66-934D-9CB1-73AC7524CE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7356" y="1039642"/>
                        <a:ext cx="587374" cy="1109484"/>
                      </a:xfrm>
                      <a:prstGeom prst="rect">
                        <a:avLst/>
                      </a:prstGeom>
                      <a:noFill/>
                      <a:ln w="3175">
                        <a:solidFill>
                          <a:srgbClr val="000000"/>
                        </a:solidFill>
                        <a:miter lim="800000"/>
                        <a:headEnd/>
                        <a:tailEnd/>
                      </a:ln>
                      <a:effectLst/>
                    </p:spPr>
                  </p:pic>
                </p:oleObj>
              </mc:Fallback>
            </mc:AlternateContent>
          </a:graphicData>
        </a:graphic>
      </p:graphicFrame>
    </p:spTree>
    <p:extLst>
      <p:ext uri="{BB962C8B-B14F-4D97-AF65-F5344CB8AC3E}">
        <p14:creationId xmlns:p14="http://schemas.microsoft.com/office/powerpoint/2010/main" val="144787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376557E-A9C1-464F-904A-25E49FDFF77F}"/>
              </a:ext>
            </a:extLst>
          </p:cNvPr>
          <p:cNvSpPr>
            <a:spLocks noGrp="1"/>
          </p:cNvSpPr>
          <p:nvPr>
            <p:ph type="subTitle" idx="1"/>
          </p:nvPr>
        </p:nvSpPr>
        <p:spPr>
          <a:xfrm>
            <a:off x="814080" y="0"/>
            <a:ext cx="6586640" cy="968020"/>
          </a:xfrm>
        </p:spPr>
        <p:txBody>
          <a:bodyPr anchor="ctr">
            <a:normAutofit/>
          </a:bodyPr>
          <a:lstStyle/>
          <a:p>
            <a:r>
              <a:rPr lang="en-US" sz="2800" dirty="0"/>
              <a:t>Effect WHO ladder</a:t>
            </a:r>
            <a:endParaRPr lang="en-GB" altLang="nl-NL" dirty="0">
              <a:cs typeface="Arial" panose="020B0604020202020204" pitchFamily="34" charset="0"/>
            </a:endParaRPr>
          </a:p>
        </p:txBody>
      </p:sp>
      <p:sp>
        <p:nvSpPr>
          <p:cNvPr id="2" name="Rechthoek 1">
            <a:extLst>
              <a:ext uri="{FF2B5EF4-FFF2-40B4-BE49-F238E27FC236}">
                <a16:creationId xmlns:a16="http://schemas.microsoft.com/office/drawing/2014/main" id="{64E1207A-3856-8F44-9B79-37A888E887B6}"/>
              </a:ext>
            </a:extLst>
          </p:cNvPr>
          <p:cNvSpPr/>
          <p:nvPr/>
        </p:nvSpPr>
        <p:spPr>
          <a:xfrm>
            <a:off x="935038" y="6330077"/>
            <a:ext cx="4850970" cy="123111"/>
          </a:xfrm>
          <a:prstGeom prst="rect">
            <a:avLst/>
          </a:prstGeom>
        </p:spPr>
        <p:txBody>
          <a:bodyPr wrap="square" lIns="0" tIns="0" rIns="0" bIns="0">
            <a:spAutoFit/>
          </a:bodyPr>
          <a:lstStyle/>
          <a:p>
            <a:pPr>
              <a:spcBef>
                <a:spcPct val="50000"/>
              </a:spcBef>
              <a:defRPr/>
            </a:pPr>
            <a:r>
              <a:rPr lang="en-US" sz="800" dirty="0" err="1">
                <a:solidFill>
                  <a:schemeClr val="bg1"/>
                </a:solidFill>
                <a:latin typeface="Arial" panose="020B0604020202020204" pitchFamily="34" charset="0"/>
                <a:ea typeface="ＭＳ Ｐゴシック" charset="0"/>
                <a:cs typeface="Arial" panose="020B0604020202020204" pitchFamily="34" charset="0"/>
              </a:rPr>
              <a:t>Grond</a:t>
            </a:r>
            <a:r>
              <a:rPr lang="en-US" sz="800" dirty="0">
                <a:solidFill>
                  <a:schemeClr val="bg1"/>
                </a:solidFill>
                <a:latin typeface="Arial" panose="020B0604020202020204" pitchFamily="34" charset="0"/>
                <a:ea typeface="ＭＳ Ｐゴシック" charset="0"/>
                <a:cs typeface="Arial" panose="020B0604020202020204" pitchFamily="34" charset="0"/>
              </a:rPr>
              <a:t> et al Pain 1999;79(1):15-20.</a:t>
            </a:r>
          </a:p>
        </p:txBody>
      </p:sp>
      <p:sp>
        <p:nvSpPr>
          <p:cNvPr id="5" name="Rechthoek 4">
            <a:extLst>
              <a:ext uri="{FF2B5EF4-FFF2-40B4-BE49-F238E27FC236}">
                <a16:creationId xmlns:a16="http://schemas.microsoft.com/office/drawing/2014/main" id="{1D440DDF-20F5-7C45-BAF8-901A32584A38}"/>
              </a:ext>
            </a:extLst>
          </p:cNvPr>
          <p:cNvSpPr/>
          <p:nvPr/>
        </p:nvSpPr>
        <p:spPr>
          <a:xfrm>
            <a:off x="935037" y="1808163"/>
            <a:ext cx="7356555" cy="2862322"/>
          </a:xfrm>
          <a:prstGeom prst="rect">
            <a:avLst/>
          </a:prstGeom>
        </p:spPr>
        <p:txBody>
          <a:bodyPr wrap="square">
            <a:spAutoFit/>
          </a:bodyPr>
          <a:lstStyle/>
          <a:p>
            <a:pPr>
              <a:buClr>
                <a:schemeClr val="accent1"/>
              </a:buClr>
              <a:buSzPct val="130000"/>
              <a:defRPr/>
            </a:pPr>
            <a:r>
              <a:rPr lang="en-US" altLang="nl-NL" b="1" dirty="0"/>
              <a:t>593 </a:t>
            </a:r>
            <a:r>
              <a:rPr lang="en-US" altLang="nl-NL" b="1" dirty="0" err="1"/>
              <a:t>patiënten</a:t>
            </a:r>
            <a:r>
              <a:rPr lang="en-US" altLang="nl-NL" b="1" dirty="0"/>
              <a:t> met </a:t>
            </a:r>
            <a:r>
              <a:rPr lang="en-US" altLang="nl-NL" b="1" dirty="0" err="1"/>
              <a:t>pijn</a:t>
            </a:r>
            <a:r>
              <a:rPr lang="en-US" altLang="nl-NL" b="1" dirty="0"/>
              <a:t> </a:t>
            </a:r>
            <a:r>
              <a:rPr lang="en-US" altLang="nl-NL" b="1" dirty="0" err="1"/>
              <a:t>bij</a:t>
            </a:r>
            <a:r>
              <a:rPr lang="en-US" altLang="nl-NL" b="1" dirty="0"/>
              <a:t> </a:t>
            </a:r>
            <a:r>
              <a:rPr lang="en-US" altLang="nl-NL" b="1" dirty="0" err="1"/>
              <a:t>kanker</a:t>
            </a:r>
            <a:r>
              <a:rPr lang="en-US" altLang="nl-NL" b="1" dirty="0"/>
              <a:t> </a:t>
            </a:r>
            <a:r>
              <a:rPr lang="en-US" altLang="nl-NL" b="1" dirty="0" err="1"/>
              <a:t>behandeld</a:t>
            </a:r>
            <a:r>
              <a:rPr lang="en-US" altLang="nl-NL" b="1" dirty="0"/>
              <a:t> </a:t>
            </a:r>
            <a:r>
              <a:rPr lang="en-US" altLang="nl-NL" b="1" dirty="0" err="1"/>
              <a:t>volgens</a:t>
            </a:r>
            <a:r>
              <a:rPr lang="en-US" altLang="nl-NL" b="1" dirty="0"/>
              <a:t> de WHO ladder (</a:t>
            </a:r>
            <a:r>
              <a:rPr lang="en-US" altLang="nl-NL" b="1" dirty="0" err="1"/>
              <a:t>opioïden</a:t>
            </a:r>
            <a:r>
              <a:rPr lang="en-US" altLang="nl-NL" b="1" dirty="0"/>
              <a:t> +/- </a:t>
            </a:r>
            <a:r>
              <a:rPr lang="en-US" altLang="nl-NL" b="1" dirty="0" err="1"/>
              <a:t>adjuvantia</a:t>
            </a:r>
            <a:r>
              <a:rPr lang="en-US" altLang="nl-NL" b="1" dirty="0"/>
              <a:t>)</a:t>
            </a:r>
          </a:p>
          <a:p>
            <a:pPr>
              <a:buClr>
                <a:schemeClr val="accent1"/>
              </a:buClr>
              <a:buSzPct val="130000"/>
              <a:defRPr/>
            </a:pPr>
            <a:r>
              <a:rPr lang="en-US" altLang="nl-NL" dirty="0">
                <a:solidFill>
                  <a:schemeClr val="bg1"/>
                </a:solidFill>
              </a:rPr>
              <a:t>- NRS / VAS </a:t>
            </a:r>
            <a:r>
              <a:rPr lang="en-US" altLang="nl-NL" dirty="0" err="1">
                <a:solidFill>
                  <a:schemeClr val="bg1"/>
                </a:solidFill>
              </a:rPr>
              <a:t>neuropathische</a:t>
            </a:r>
            <a:r>
              <a:rPr lang="en-US" altLang="nl-NL" dirty="0">
                <a:solidFill>
                  <a:schemeClr val="bg1"/>
                </a:solidFill>
              </a:rPr>
              <a:t> </a:t>
            </a:r>
            <a:r>
              <a:rPr lang="en-US" altLang="nl-NL" dirty="0" err="1">
                <a:solidFill>
                  <a:schemeClr val="bg1"/>
                </a:solidFill>
              </a:rPr>
              <a:t>pijn</a:t>
            </a:r>
            <a:r>
              <a:rPr lang="en-US" altLang="nl-NL" dirty="0">
                <a:solidFill>
                  <a:schemeClr val="bg1"/>
                </a:solidFill>
              </a:rPr>
              <a:t> </a:t>
            </a:r>
            <a:r>
              <a:rPr lang="en-US" altLang="nl-NL" dirty="0" err="1">
                <a:solidFill>
                  <a:schemeClr val="bg1"/>
                </a:solidFill>
              </a:rPr>
              <a:t>groep</a:t>
            </a:r>
            <a:r>
              <a:rPr lang="en-US" altLang="nl-NL" dirty="0">
                <a:solidFill>
                  <a:schemeClr val="bg1"/>
                </a:solidFill>
              </a:rPr>
              <a:t> = </a:t>
            </a:r>
            <a:r>
              <a:rPr lang="en-US" altLang="nl-NL" dirty="0" err="1">
                <a:solidFill>
                  <a:schemeClr val="bg1"/>
                </a:solidFill>
              </a:rPr>
              <a:t>nociceptieve</a:t>
            </a:r>
            <a:r>
              <a:rPr lang="en-US" altLang="nl-NL" dirty="0">
                <a:solidFill>
                  <a:schemeClr val="bg1"/>
                </a:solidFill>
              </a:rPr>
              <a:t> </a:t>
            </a:r>
            <a:r>
              <a:rPr lang="en-US" altLang="nl-NL" dirty="0" err="1">
                <a:solidFill>
                  <a:schemeClr val="bg1"/>
                </a:solidFill>
              </a:rPr>
              <a:t>pijn</a:t>
            </a:r>
            <a:r>
              <a:rPr lang="en-US" altLang="nl-NL" dirty="0">
                <a:solidFill>
                  <a:schemeClr val="bg1"/>
                </a:solidFill>
              </a:rPr>
              <a:t> </a:t>
            </a:r>
            <a:r>
              <a:rPr lang="en-US" altLang="nl-NL" dirty="0" err="1">
                <a:solidFill>
                  <a:schemeClr val="bg1"/>
                </a:solidFill>
              </a:rPr>
              <a:t>groep</a:t>
            </a:r>
            <a:r>
              <a:rPr lang="en-US" altLang="nl-NL" dirty="0">
                <a:solidFill>
                  <a:schemeClr val="bg1"/>
                </a:solidFill>
              </a:rPr>
              <a:t> </a:t>
            </a:r>
          </a:p>
          <a:p>
            <a:pPr>
              <a:buClr>
                <a:schemeClr val="accent1"/>
              </a:buClr>
              <a:buSzPct val="130000"/>
              <a:defRPr/>
            </a:pPr>
            <a:r>
              <a:rPr lang="en-US" altLang="nl-NL" dirty="0">
                <a:solidFill>
                  <a:schemeClr val="bg1"/>
                </a:solidFill>
              </a:rPr>
              <a:t>	</a:t>
            </a:r>
            <a:r>
              <a:rPr lang="en-US" altLang="nl-NL" dirty="0">
                <a:solidFill>
                  <a:schemeClr val="accent1"/>
                </a:solidFill>
              </a:rPr>
              <a:t>•</a:t>
            </a:r>
            <a:r>
              <a:rPr lang="en-US" altLang="nl-NL" dirty="0">
                <a:solidFill>
                  <a:schemeClr val="bg1"/>
                </a:solidFill>
              </a:rPr>
              <a:t> 96% had </a:t>
            </a:r>
            <a:r>
              <a:rPr lang="en-US" altLang="nl-NL" dirty="0" err="1">
                <a:solidFill>
                  <a:schemeClr val="bg1"/>
                </a:solidFill>
              </a:rPr>
              <a:t>opioïden</a:t>
            </a:r>
            <a:endParaRPr lang="en-US" altLang="nl-NL" dirty="0">
              <a:solidFill>
                <a:schemeClr val="bg1"/>
              </a:solidFill>
            </a:endParaRPr>
          </a:p>
          <a:p>
            <a:pPr>
              <a:buClr>
                <a:schemeClr val="accent1"/>
              </a:buClr>
              <a:buSzPct val="130000"/>
              <a:defRPr/>
            </a:pPr>
            <a:r>
              <a:rPr lang="en-US" altLang="nl-NL" dirty="0">
                <a:solidFill>
                  <a:schemeClr val="bg1"/>
                </a:solidFill>
              </a:rPr>
              <a:t>	</a:t>
            </a:r>
            <a:r>
              <a:rPr lang="en-US" altLang="nl-NL" dirty="0">
                <a:solidFill>
                  <a:schemeClr val="accent1"/>
                </a:solidFill>
              </a:rPr>
              <a:t>•</a:t>
            </a:r>
            <a:r>
              <a:rPr lang="en-US" altLang="nl-NL" dirty="0">
                <a:solidFill>
                  <a:schemeClr val="bg1"/>
                </a:solidFill>
              </a:rPr>
              <a:t> 53% had </a:t>
            </a:r>
            <a:r>
              <a:rPr lang="en-US" altLang="nl-NL" dirty="0" err="1">
                <a:solidFill>
                  <a:schemeClr val="bg1"/>
                </a:solidFill>
              </a:rPr>
              <a:t>adjuvantia</a:t>
            </a:r>
            <a:r>
              <a:rPr lang="en-US" altLang="nl-NL" dirty="0">
                <a:solidFill>
                  <a:schemeClr val="bg1"/>
                </a:solidFill>
              </a:rPr>
              <a:t> (significant </a:t>
            </a:r>
            <a:r>
              <a:rPr lang="en-US" altLang="nl-NL" dirty="0" err="1">
                <a:solidFill>
                  <a:schemeClr val="bg1"/>
                </a:solidFill>
              </a:rPr>
              <a:t>meer</a:t>
            </a:r>
            <a:r>
              <a:rPr lang="en-US" altLang="nl-NL" dirty="0">
                <a:solidFill>
                  <a:schemeClr val="bg1"/>
                </a:solidFill>
              </a:rPr>
              <a:t> dan </a:t>
            </a:r>
            <a:r>
              <a:rPr lang="en-US" altLang="nl-NL" dirty="0" err="1">
                <a:solidFill>
                  <a:schemeClr val="bg1"/>
                </a:solidFill>
              </a:rPr>
              <a:t>nociceptieve</a:t>
            </a:r>
            <a:r>
              <a:rPr lang="en-US" altLang="nl-NL" dirty="0">
                <a:solidFill>
                  <a:schemeClr val="bg1"/>
                </a:solidFill>
              </a:rPr>
              <a:t> </a:t>
            </a:r>
            <a:r>
              <a:rPr lang="en-US" altLang="nl-NL" dirty="0" err="1">
                <a:solidFill>
                  <a:schemeClr val="bg1"/>
                </a:solidFill>
              </a:rPr>
              <a:t>groep</a:t>
            </a:r>
            <a:r>
              <a:rPr lang="en-US" altLang="nl-NL" dirty="0">
                <a:solidFill>
                  <a:schemeClr val="bg1"/>
                </a:solidFill>
              </a:rPr>
              <a:t>)</a:t>
            </a:r>
          </a:p>
          <a:p>
            <a:pPr>
              <a:buClr>
                <a:schemeClr val="accent1"/>
              </a:buClr>
              <a:buSzPct val="130000"/>
              <a:defRPr/>
            </a:pPr>
            <a:endParaRPr lang="en-US" altLang="nl-NL" dirty="0"/>
          </a:p>
          <a:p>
            <a:pPr>
              <a:buClr>
                <a:schemeClr val="accent1"/>
              </a:buClr>
              <a:buSzPct val="130000"/>
              <a:defRPr/>
            </a:pPr>
            <a:r>
              <a:rPr lang="en-US" altLang="nl-NL" dirty="0">
                <a:solidFill>
                  <a:schemeClr val="bg1"/>
                </a:solidFill>
              </a:rPr>
              <a:t>- NRS / VAS </a:t>
            </a:r>
            <a:r>
              <a:rPr lang="en-US" altLang="nl-NL" dirty="0" err="1">
                <a:solidFill>
                  <a:schemeClr val="bg1"/>
                </a:solidFill>
              </a:rPr>
              <a:t>daalde</a:t>
            </a:r>
            <a:r>
              <a:rPr lang="en-US" altLang="nl-NL" dirty="0">
                <a:solidFill>
                  <a:schemeClr val="bg1"/>
                </a:solidFill>
              </a:rPr>
              <a:t> van 70 mm </a:t>
            </a:r>
            <a:r>
              <a:rPr lang="en-US" altLang="nl-NL" dirty="0" err="1">
                <a:solidFill>
                  <a:schemeClr val="bg1"/>
                </a:solidFill>
              </a:rPr>
              <a:t>naar</a:t>
            </a:r>
            <a:r>
              <a:rPr lang="en-US" altLang="nl-NL" dirty="0">
                <a:solidFill>
                  <a:schemeClr val="bg1"/>
                </a:solidFill>
              </a:rPr>
              <a:t> 28 mm</a:t>
            </a:r>
          </a:p>
          <a:p>
            <a:pPr>
              <a:buClr>
                <a:schemeClr val="accent1"/>
              </a:buClr>
              <a:buSzPct val="130000"/>
              <a:defRPr/>
            </a:pPr>
            <a:endParaRPr lang="en-US" altLang="nl-NL" dirty="0"/>
          </a:p>
          <a:p>
            <a:pPr>
              <a:buClr>
                <a:schemeClr val="accent1"/>
              </a:buClr>
              <a:buSzPct val="130000"/>
              <a:defRPr/>
            </a:pPr>
            <a:endParaRPr lang="en-US" altLang="nl-NL" dirty="0"/>
          </a:p>
          <a:p>
            <a:pPr>
              <a:buClr>
                <a:schemeClr val="accent1"/>
              </a:buClr>
              <a:buSzPct val="130000"/>
              <a:defRPr/>
            </a:pPr>
            <a:endParaRPr lang="en-US" altLang="nl-NL" dirty="0" err="1"/>
          </a:p>
        </p:txBody>
      </p:sp>
    </p:spTree>
    <p:extLst>
      <p:ext uri="{BB962C8B-B14F-4D97-AF65-F5344CB8AC3E}">
        <p14:creationId xmlns:p14="http://schemas.microsoft.com/office/powerpoint/2010/main" val="298210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376557E-A9C1-464F-904A-25E49FDFF77F}"/>
              </a:ext>
            </a:extLst>
          </p:cNvPr>
          <p:cNvSpPr>
            <a:spLocks noGrp="1"/>
          </p:cNvSpPr>
          <p:nvPr>
            <p:ph type="subTitle" idx="1"/>
          </p:nvPr>
        </p:nvSpPr>
        <p:spPr>
          <a:xfrm>
            <a:off x="814080" y="0"/>
            <a:ext cx="6586640" cy="968020"/>
          </a:xfrm>
        </p:spPr>
        <p:txBody>
          <a:bodyPr anchor="ctr">
            <a:normAutofit/>
          </a:bodyPr>
          <a:lstStyle/>
          <a:p>
            <a:r>
              <a:rPr lang="en-US" sz="2800" dirty="0" err="1"/>
              <a:t>Behandelschema</a:t>
            </a:r>
            <a:r>
              <a:rPr lang="en-US" sz="2800" dirty="0"/>
              <a:t> </a:t>
            </a:r>
            <a:r>
              <a:rPr lang="en-US" sz="2800" dirty="0" err="1"/>
              <a:t>chronische</a:t>
            </a:r>
            <a:r>
              <a:rPr lang="en-US" sz="2800" dirty="0"/>
              <a:t> </a:t>
            </a:r>
            <a:r>
              <a:rPr lang="en-US" sz="2800" dirty="0" err="1"/>
              <a:t>neuropathische</a:t>
            </a:r>
            <a:r>
              <a:rPr lang="en-US" sz="2800" dirty="0"/>
              <a:t> pijn</a:t>
            </a:r>
            <a:r>
              <a:rPr lang="en-US" sz="2800" baseline="30000" dirty="0"/>
              <a:t>1</a:t>
            </a:r>
          </a:p>
        </p:txBody>
      </p:sp>
      <p:sp>
        <p:nvSpPr>
          <p:cNvPr id="2" name="Rechthoek 1">
            <a:extLst>
              <a:ext uri="{FF2B5EF4-FFF2-40B4-BE49-F238E27FC236}">
                <a16:creationId xmlns:a16="http://schemas.microsoft.com/office/drawing/2014/main" id="{64E1207A-3856-8F44-9B79-37A888E887B6}"/>
              </a:ext>
            </a:extLst>
          </p:cNvPr>
          <p:cNvSpPr/>
          <p:nvPr/>
        </p:nvSpPr>
        <p:spPr>
          <a:xfrm>
            <a:off x="935038" y="6330077"/>
            <a:ext cx="5396021" cy="123111"/>
          </a:xfrm>
          <a:prstGeom prst="rect">
            <a:avLst/>
          </a:prstGeom>
        </p:spPr>
        <p:txBody>
          <a:bodyPr wrap="square" lIns="0" tIns="0" rIns="0" bIns="0">
            <a:spAutoFit/>
          </a:bodyPr>
          <a:lstStyle/>
          <a:p>
            <a:pPr>
              <a:spcBef>
                <a:spcPct val="50000"/>
              </a:spcBef>
              <a:defRPr/>
            </a:pPr>
            <a:r>
              <a:rPr lang="en-US" sz="800" dirty="0" err="1">
                <a:solidFill>
                  <a:schemeClr val="bg1"/>
                </a:solidFill>
                <a:latin typeface="Arial" panose="020B0604020202020204" pitchFamily="34" charset="0"/>
                <a:ea typeface="ＭＳ Ｐゴシック" charset="0"/>
                <a:cs typeface="Arial" panose="020B0604020202020204" pitchFamily="34" charset="0"/>
              </a:rPr>
              <a:t>Handboek</a:t>
            </a:r>
            <a:r>
              <a:rPr lang="en-US" sz="800" dirty="0">
                <a:solidFill>
                  <a:schemeClr val="bg1"/>
                </a:solidFill>
                <a:latin typeface="Arial" panose="020B0604020202020204" pitchFamily="34" charset="0"/>
                <a:ea typeface="ＭＳ Ｐゴシック" charset="0"/>
                <a:cs typeface="Arial" panose="020B0604020202020204" pitchFamily="34" charset="0"/>
              </a:rPr>
              <a:t> </a:t>
            </a:r>
            <a:r>
              <a:rPr lang="en-US" sz="800" dirty="0" err="1">
                <a:solidFill>
                  <a:schemeClr val="bg1"/>
                </a:solidFill>
                <a:latin typeface="Arial" panose="020B0604020202020204" pitchFamily="34" charset="0"/>
                <a:ea typeface="ＭＳ Ｐゴシック" charset="0"/>
                <a:cs typeface="Arial" panose="020B0604020202020204" pitchFamily="34" charset="0"/>
              </a:rPr>
              <a:t>Pijngeneeskunde</a:t>
            </a:r>
            <a:r>
              <a:rPr lang="en-US" sz="800" dirty="0">
                <a:solidFill>
                  <a:schemeClr val="bg1"/>
                </a:solidFill>
                <a:latin typeface="Arial" panose="020B0604020202020204" pitchFamily="34" charset="0"/>
                <a:ea typeface="ＭＳ Ｐゴシック" charset="0"/>
                <a:cs typeface="Arial" panose="020B0604020202020204" pitchFamily="34" charset="0"/>
              </a:rPr>
              <a:t> F.J.P.M. </a:t>
            </a:r>
            <a:r>
              <a:rPr lang="en-US" sz="800" dirty="0" err="1">
                <a:solidFill>
                  <a:schemeClr val="bg1"/>
                </a:solidFill>
                <a:latin typeface="Arial" panose="020B0604020202020204" pitchFamily="34" charset="0"/>
                <a:ea typeface="ＭＳ Ｐゴシック" charset="0"/>
                <a:cs typeface="Arial" panose="020B0604020202020204" pitchFamily="34" charset="0"/>
              </a:rPr>
              <a:t>Huygen</a:t>
            </a:r>
            <a:r>
              <a:rPr lang="en-US" sz="800" dirty="0">
                <a:solidFill>
                  <a:schemeClr val="bg1"/>
                </a:solidFill>
                <a:latin typeface="Arial" panose="020B0604020202020204" pitchFamily="34" charset="0"/>
                <a:ea typeface="ＭＳ Ｐゴシック" charset="0"/>
                <a:cs typeface="Arial" panose="020B0604020202020204" pitchFamily="34" charset="0"/>
              </a:rPr>
              <a:t>, M. van </a:t>
            </a:r>
            <a:r>
              <a:rPr lang="en-US" sz="800" dirty="0" err="1">
                <a:solidFill>
                  <a:schemeClr val="bg1"/>
                </a:solidFill>
                <a:latin typeface="Arial" panose="020B0604020202020204" pitchFamily="34" charset="0"/>
                <a:ea typeface="ＭＳ Ｐゴシック" charset="0"/>
                <a:cs typeface="Arial" panose="020B0604020202020204" pitchFamily="34" charset="0"/>
              </a:rPr>
              <a:t>Kleef</a:t>
            </a:r>
            <a:r>
              <a:rPr lang="en-US" sz="800" dirty="0">
                <a:solidFill>
                  <a:schemeClr val="bg1"/>
                </a:solidFill>
                <a:latin typeface="Arial" panose="020B0604020202020204" pitchFamily="34" charset="0"/>
                <a:ea typeface="ＭＳ Ｐゴシック" charset="0"/>
                <a:cs typeface="Arial" panose="020B0604020202020204" pitchFamily="34" charset="0"/>
              </a:rPr>
              <a:t>, K.C.P. </a:t>
            </a:r>
            <a:r>
              <a:rPr lang="en-US" sz="800" dirty="0" err="1">
                <a:solidFill>
                  <a:schemeClr val="bg1"/>
                </a:solidFill>
                <a:latin typeface="Arial" panose="020B0604020202020204" pitchFamily="34" charset="0"/>
                <a:ea typeface="ＭＳ Ｐゴシック" charset="0"/>
                <a:cs typeface="Arial" panose="020B0604020202020204" pitchFamily="34" charset="0"/>
              </a:rPr>
              <a:t>Vissers</a:t>
            </a:r>
            <a:r>
              <a:rPr lang="en-US" sz="800" dirty="0">
                <a:solidFill>
                  <a:schemeClr val="bg1"/>
                </a:solidFill>
                <a:latin typeface="Arial" panose="020B0604020202020204" pitchFamily="34" charset="0"/>
                <a:ea typeface="ＭＳ Ｐゴシック" charset="0"/>
                <a:cs typeface="Arial" panose="020B0604020202020204" pitchFamily="34" charset="0"/>
              </a:rPr>
              <a:t>, W.W.A. </a:t>
            </a:r>
            <a:r>
              <a:rPr lang="en-US" sz="800" dirty="0" err="1">
                <a:solidFill>
                  <a:schemeClr val="bg1"/>
                </a:solidFill>
                <a:latin typeface="Arial" panose="020B0604020202020204" pitchFamily="34" charset="0"/>
                <a:ea typeface="ＭＳ Ｐゴシック" charset="0"/>
                <a:cs typeface="Arial" panose="020B0604020202020204" pitchFamily="34" charset="0"/>
              </a:rPr>
              <a:t>Zuurmond</a:t>
            </a:r>
            <a:r>
              <a:rPr lang="en-US" sz="800" dirty="0">
                <a:solidFill>
                  <a:schemeClr val="bg1"/>
                </a:solidFill>
                <a:latin typeface="Arial" panose="020B0604020202020204" pitchFamily="34" charset="0"/>
                <a:ea typeface="ＭＳ Ｐゴシック" charset="0"/>
                <a:cs typeface="Arial" panose="020B0604020202020204" pitchFamily="34" charset="0"/>
              </a:rPr>
              <a:t>. Mei 2014 p. 329.</a:t>
            </a:r>
          </a:p>
        </p:txBody>
      </p:sp>
      <p:sp>
        <p:nvSpPr>
          <p:cNvPr id="6" name="Tekstvak 5">
            <a:extLst>
              <a:ext uri="{FF2B5EF4-FFF2-40B4-BE49-F238E27FC236}">
                <a16:creationId xmlns:a16="http://schemas.microsoft.com/office/drawing/2014/main" id="{D759A724-2D9D-3C42-A080-5032339822BE}"/>
              </a:ext>
            </a:extLst>
          </p:cNvPr>
          <p:cNvSpPr txBox="1">
            <a:spLocks noChangeArrowheads="1"/>
          </p:cNvSpPr>
          <p:nvPr/>
        </p:nvSpPr>
        <p:spPr bwMode="auto">
          <a:xfrm>
            <a:off x="2036763" y="1514237"/>
            <a:ext cx="1800225" cy="307777"/>
          </a:xfrm>
          <a:prstGeom prst="rect">
            <a:avLst/>
          </a:prstGeom>
          <a:solidFill>
            <a:schemeClr val="accent1">
              <a:lumMod val="20000"/>
              <a:lumOff val="80000"/>
            </a:schemeClr>
          </a:solidFill>
          <a:ln w="9525">
            <a:solidFill>
              <a:schemeClr val="tx1"/>
            </a:solidFill>
            <a:miter lim="800000"/>
            <a:headEnd/>
            <a:tailEnd/>
          </a:ln>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GB" altLang="nl-NL" sz="1400" dirty="0" err="1">
                <a:latin typeface="Arial Narrow" panose="020B0604020202020204" pitchFamily="34" charset="0"/>
              </a:rPr>
              <a:t>Orale</a:t>
            </a:r>
            <a:r>
              <a:rPr lang="en-GB" altLang="nl-NL" sz="1400" dirty="0">
                <a:latin typeface="Arial Narrow" panose="020B0604020202020204" pitchFamily="34" charset="0"/>
              </a:rPr>
              <a:t> </a:t>
            </a:r>
            <a:r>
              <a:rPr lang="en-GB" altLang="nl-NL" sz="1400" dirty="0" err="1">
                <a:latin typeface="Arial Narrow" panose="020B0604020202020204" pitchFamily="34" charset="0"/>
              </a:rPr>
              <a:t>medicatie</a:t>
            </a:r>
            <a:endParaRPr lang="en-GB" altLang="nl-NL" sz="1400" dirty="0">
              <a:latin typeface="Arial Narrow" panose="020B0604020202020204" pitchFamily="34" charset="0"/>
            </a:endParaRPr>
          </a:p>
        </p:txBody>
      </p:sp>
      <p:sp>
        <p:nvSpPr>
          <p:cNvPr id="7" name="Tekstvak 6">
            <a:extLst>
              <a:ext uri="{FF2B5EF4-FFF2-40B4-BE49-F238E27FC236}">
                <a16:creationId xmlns:a16="http://schemas.microsoft.com/office/drawing/2014/main" id="{4D6453F1-234B-1E43-843B-0DE811881AB0}"/>
              </a:ext>
            </a:extLst>
          </p:cNvPr>
          <p:cNvSpPr txBox="1">
            <a:spLocks noChangeArrowheads="1"/>
          </p:cNvSpPr>
          <p:nvPr/>
        </p:nvSpPr>
        <p:spPr bwMode="auto">
          <a:xfrm>
            <a:off x="5608638" y="1512649"/>
            <a:ext cx="1800225" cy="307777"/>
          </a:xfrm>
          <a:prstGeom prst="rect">
            <a:avLst/>
          </a:prstGeom>
          <a:solidFill>
            <a:schemeClr val="accent1">
              <a:lumMod val="20000"/>
              <a:lumOff val="80000"/>
            </a:schemeClr>
          </a:solidFill>
          <a:ln w="9525">
            <a:solidFill>
              <a:schemeClr val="tx1"/>
            </a:solidFill>
            <a:miter lim="800000"/>
            <a:headEnd/>
            <a:tailEnd/>
          </a:ln>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GB" altLang="nl-NL" sz="1400">
                <a:latin typeface="Arial Narrow" panose="020B0604020202020204" pitchFamily="34" charset="0"/>
              </a:rPr>
              <a:t>Lokale medicatie</a:t>
            </a:r>
          </a:p>
        </p:txBody>
      </p:sp>
      <p:sp>
        <p:nvSpPr>
          <p:cNvPr id="8" name="Tekstvak 7">
            <a:extLst>
              <a:ext uri="{FF2B5EF4-FFF2-40B4-BE49-F238E27FC236}">
                <a16:creationId xmlns:a16="http://schemas.microsoft.com/office/drawing/2014/main" id="{A7E2A99E-8F2A-B148-B2C0-7DE0E25C1A19}"/>
              </a:ext>
            </a:extLst>
          </p:cNvPr>
          <p:cNvSpPr txBox="1">
            <a:spLocks noChangeArrowheads="1"/>
          </p:cNvSpPr>
          <p:nvPr/>
        </p:nvSpPr>
        <p:spPr bwMode="auto">
          <a:xfrm>
            <a:off x="1946275" y="2166699"/>
            <a:ext cx="1905000" cy="307777"/>
          </a:xfrm>
          <a:prstGeom prst="rect">
            <a:avLst/>
          </a:prstGeom>
          <a:solidFill>
            <a:schemeClr val="accent1">
              <a:lumMod val="20000"/>
              <a:lumOff val="80000"/>
            </a:schemeClr>
          </a:solidFill>
          <a:ln w="9525">
            <a:solidFill>
              <a:schemeClr val="tx1"/>
            </a:solidFill>
            <a:miter lim="800000"/>
            <a:headEnd/>
            <a:tailEnd/>
          </a:ln>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GB" altLang="nl-NL" sz="1400" dirty="0" err="1">
                <a:latin typeface="Arial Narrow" panose="020B0604020202020204" pitchFamily="34" charset="0"/>
              </a:rPr>
              <a:t>Slaapstoornissen</a:t>
            </a:r>
            <a:r>
              <a:rPr lang="en-GB" altLang="nl-NL" sz="1400" dirty="0">
                <a:latin typeface="Arial Narrow" panose="020B0604020202020204" pitchFamily="34" charset="0"/>
              </a:rPr>
              <a:t>?</a:t>
            </a:r>
          </a:p>
        </p:txBody>
      </p:sp>
      <p:sp>
        <p:nvSpPr>
          <p:cNvPr id="9" name="Tekstvak 9">
            <a:extLst>
              <a:ext uri="{FF2B5EF4-FFF2-40B4-BE49-F238E27FC236}">
                <a16:creationId xmlns:a16="http://schemas.microsoft.com/office/drawing/2014/main" id="{3B2C6EB4-C7BB-0D4D-813B-DB106EED37C3}"/>
              </a:ext>
            </a:extLst>
          </p:cNvPr>
          <p:cNvSpPr txBox="1">
            <a:spLocks noChangeArrowheads="1"/>
          </p:cNvSpPr>
          <p:nvPr/>
        </p:nvSpPr>
        <p:spPr bwMode="auto">
          <a:xfrm>
            <a:off x="2936875" y="3184287"/>
            <a:ext cx="1800225" cy="307777"/>
          </a:xfrm>
          <a:prstGeom prst="rect">
            <a:avLst/>
          </a:prstGeom>
          <a:solidFill>
            <a:schemeClr val="accent1">
              <a:lumMod val="20000"/>
              <a:lumOff val="80000"/>
            </a:schemeClr>
          </a:solidFill>
          <a:ln w="9525">
            <a:solidFill>
              <a:schemeClr val="tx1"/>
            </a:solidFill>
            <a:miter lim="800000"/>
            <a:headEnd/>
            <a:tailEnd/>
          </a:ln>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GB" altLang="nl-NL" sz="1400" dirty="0" err="1">
                <a:latin typeface="Arial Narrow" panose="020B0604020202020204" pitchFamily="34" charset="0"/>
              </a:rPr>
              <a:t>Gabapentine</a:t>
            </a:r>
            <a:endParaRPr lang="en-GB" altLang="nl-NL" sz="1400" dirty="0">
              <a:latin typeface="Arial Narrow" panose="020B0604020202020204" pitchFamily="34" charset="0"/>
            </a:endParaRPr>
          </a:p>
        </p:txBody>
      </p:sp>
      <p:sp>
        <p:nvSpPr>
          <p:cNvPr id="10" name="Tekstvak 11">
            <a:extLst>
              <a:ext uri="{FF2B5EF4-FFF2-40B4-BE49-F238E27FC236}">
                <a16:creationId xmlns:a16="http://schemas.microsoft.com/office/drawing/2014/main" id="{7A68257F-32E0-2544-99B9-9FC7C87E3C67}"/>
              </a:ext>
            </a:extLst>
          </p:cNvPr>
          <p:cNvSpPr txBox="1">
            <a:spLocks noChangeArrowheads="1"/>
          </p:cNvSpPr>
          <p:nvPr/>
        </p:nvSpPr>
        <p:spPr bwMode="auto">
          <a:xfrm>
            <a:off x="2936875" y="3843099"/>
            <a:ext cx="1800225" cy="307777"/>
          </a:xfrm>
          <a:prstGeom prst="rect">
            <a:avLst/>
          </a:prstGeom>
          <a:solidFill>
            <a:schemeClr val="accent1">
              <a:lumMod val="20000"/>
              <a:lumOff val="80000"/>
            </a:schemeClr>
          </a:solidFill>
          <a:ln w="9525">
            <a:solidFill>
              <a:schemeClr val="tx1"/>
            </a:solidFill>
            <a:miter lim="800000"/>
            <a:headEnd/>
            <a:tailEnd/>
          </a:ln>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GB" altLang="nl-NL" sz="1400">
                <a:latin typeface="Arial Narrow" panose="020B0604020202020204" pitchFamily="34" charset="0"/>
              </a:rPr>
              <a:t>Voeg TCA toe</a:t>
            </a:r>
          </a:p>
        </p:txBody>
      </p:sp>
      <p:sp>
        <p:nvSpPr>
          <p:cNvPr id="11" name="Tekstvak 12">
            <a:extLst>
              <a:ext uri="{FF2B5EF4-FFF2-40B4-BE49-F238E27FC236}">
                <a16:creationId xmlns:a16="http://schemas.microsoft.com/office/drawing/2014/main" id="{F96FD97E-E113-A44A-B31B-BD850BD9D2B7}"/>
              </a:ext>
            </a:extLst>
          </p:cNvPr>
          <p:cNvSpPr txBox="1">
            <a:spLocks noChangeArrowheads="1"/>
          </p:cNvSpPr>
          <p:nvPr/>
        </p:nvSpPr>
        <p:spPr bwMode="auto">
          <a:xfrm>
            <a:off x="1934369" y="4767024"/>
            <a:ext cx="1928813" cy="307777"/>
          </a:xfrm>
          <a:prstGeom prst="rect">
            <a:avLst/>
          </a:prstGeom>
          <a:solidFill>
            <a:schemeClr val="accent1">
              <a:lumMod val="20000"/>
              <a:lumOff val="80000"/>
            </a:schemeClr>
          </a:solidFill>
          <a:ln w="9525">
            <a:solidFill>
              <a:schemeClr val="tx1"/>
            </a:solidFill>
            <a:miter lim="800000"/>
            <a:headEnd/>
            <a:tailEnd/>
          </a:ln>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GB" altLang="nl-NL" sz="1400" dirty="0" err="1">
                <a:latin typeface="Arial Narrow" panose="020B0604020202020204" pitchFamily="34" charset="0"/>
              </a:rPr>
              <a:t>Voeg</a:t>
            </a:r>
            <a:r>
              <a:rPr lang="en-GB" altLang="nl-NL" sz="1400" dirty="0">
                <a:latin typeface="Arial Narrow" panose="020B0604020202020204" pitchFamily="34" charset="0"/>
              </a:rPr>
              <a:t> tramadol toe</a:t>
            </a:r>
          </a:p>
        </p:txBody>
      </p:sp>
      <p:sp>
        <p:nvSpPr>
          <p:cNvPr id="12" name="Tekstvak 13">
            <a:extLst>
              <a:ext uri="{FF2B5EF4-FFF2-40B4-BE49-F238E27FC236}">
                <a16:creationId xmlns:a16="http://schemas.microsoft.com/office/drawing/2014/main" id="{1E875691-44A5-6D4D-90C2-0C2E9681D5B1}"/>
              </a:ext>
            </a:extLst>
          </p:cNvPr>
          <p:cNvSpPr txBox="1">
            <a:spLocks noChangeArrowheads="1"/>
          </p:cNvSpPr>
          <p:nvPr/>
        </p:nvSpPr>
        <p:spPr bwMode="auto">
          <a:xfrm>
            <a:off x="1934369" y="5414724"/>
            <a:ext cx="1928813" cy="523220"/>
          </a:xfrm>
          <a:prstGeom prst="rect">
            <a:avLst/>
          </a:prstGeom>
          <a:solidFill>
            <a:schemeClr val="accent1">
              <a:lumMod val="20000"/>
              <a:lumOff val="80000"/>
            </a:schemeClr>
          </a:solidFill>
          <a:ln w="9525">
            <a:solidFill>
              <a:schemeClr val="tx1"/>
            </a:solidFill>
            <a:miter lim="800000"/>
            <a:headEnd/>
            <a:tailEnd/>
          </a:ln>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GB" altLang="nl-NL" sz="1400">
                <a:latin typeface="Arial Narrow" panose="020B0604020202020204" pitchFamily="34" charset="0"/>
              </a:rPr>
              <a:t>Vervang tramadol door sterk opioïd</a:t>
            </a:r>
          </a:p>
        </p:txBody>
      </p:sp>
      <p:sp>
        <p:nvSpPr>
          <p:cNvPr id="13" name="Tekstvak 14">
            <a:extLst>
              <a:ext uri="{FF2B5EF4-FFF2-40B4-BE49-F238E27FC236}">
                <a16:creationId xmlns:a16="http://schemas.microsoft.com/office/drawing/2014/main" id="{AD27EB9E-5D12-D448-B4B4-AF9B52B7734C}"/>
              </a:ext>
            </a:extLst>
          </p:cNvPr>
          <p:cNvSpPr txBox="1">
            <a:spLocks noChangeArrowheads="1"/>
          </p:cNvSpPr>
          <p:nvPr/>
        </p:nvSpPr>
        <p:spPr bwMode="auto">
          <a:xfrm>
            <a:off x="5608638" y="3190637"/>
            <a:ext cx="1800225" cy="307777"/>
          </a:xfrm>
          <a:prstGeom prst="rect">
            <a:avLst/>
          </a:prstGeom>
          <a:solidFill>
            <a:schemeClr val="accent1">
              <a:lumMod val="20000"/>
              <a:lumOff val="80000"/>
            </a:schemeClr>
          </a:solidFill>
          <a:ln w="9525">
            <a:solidFill>
              <a:schemeClr val="tx1"/>
            </a:solidFill>
            <a:miter lim="800000"/>
            <a:headEnd/>
            <a:tailEnd/>
          </a:ln>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GB" altLang="nl-NL" sz="1400">
                <a:latin typeface="Arial Narrow" panose="020B0604020202020204" pitchFamily="34" charset="0"/>
              </a:rPr>
              <a:t>Capsaïcine</a:t>
            </a:r>
          </a:p>
        </p:txBody>
      </p:sp>
      <p:sp>
        <p:nvSpPr>
          <p:cNvPr id="14" name="Tekstvak 15">
            <a:extLst>
              <a:ext uri="{FF2B5EF4-FFF2-40B4-BE49-F238E27FC236}">
                <a16:creationId xmlns:a16="http://schemas.microsoft.com/office/drawing/2014/main" id="{F42F6530-5151-794E-A49D-68DB6205B206}"/>
              </a:ext>
            </a:extLst>
          </p:cNvPr>
          <p:cNvSpPr txBox="1">
            <a:spLocks noChangeArrowheads="1"/>
          </p:cNvSpPr>
          <p:nvPr/>
        </p:nvSpPr>
        <p:spPr bwMode="auto">
          <a:xfrm>
            <a:off x="4521200" y="1434862"/>
            <a:ext cx="438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GB" altLang="nl-NL">
                <a:latin typeface="Arial Narrow" panose="020B0604020202020204" pitchFamily="34" charset="0"/>
              </a:rPr>
              <a:t>+</a:t>
            </a:r>
          </a:p>
        </p:txBody>
      </p:sp>
      <p:cxnSp>
        <p:nvCxnSpPr>
          <p:cNvPr id="16" name="Verbindingslijn: gebogen 17">
            <a:extLst>
              <a:ext uri="{FF2B5EF4-FFF2-40B4-BE49-F238E27FC236}">
                <a16:creationId xmlns:a16="http://schemas.microsoft.com/office/drawing/2014/main" id="{4E993A9D-566E-454D-99DC-537F5B8F52DD}"/>
              </a:ext>
            </a:extLst>
          </p:cNvPr>
          <p:cNvCxnSpPr>
            <a:cxnSpLocks noChangeShapeType="1"/>
            <a:stCxn id="8" idx="2"/>
            <a:endCxn id="9" idx="0"/>
          </p:cNvCxnSpPr>
          <p:nvPr/>
        </p:nvCxnSpPr>
        <p:spPr bwMode="auto">
          <a:xfrm rot="16200000" flipH="1">
            <a:off x="3012976" y="2360274"/>
            <a:ext cx="709811" cy="938213"/>
          </a:xfrm>
          <a:prstGeom prst="bentConnector3">
            <a:avLst>
              <a:gd name="adj1" fmla="val 50000"/>
            </a:avLst>
          </a:prstGeom>
          <a:noFill/>
          <a:ln w="38100">
            <a:solidFill>
              <a:schemeClr val="tx1"/>
            </a:solidFill>
            <a:miter lim="800000"/>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sp>
        <p:nvSpPr>
          <p:cNvPr id="17" name="Tekstvak 18">
            <a:extLst>
              <a:ext uri="{FF2B5EF4-FFF2-40B4-BE49-F238E27FC236}">
                <a16:creationId xmlns:a16="http://schemas.microsoft.com/office/drawing/2014/main" id="{F5D0EDB7-1C44-6F4D-8C77-FC9FB2C2E443}"/>
              </a:ext>
            </a:extLst>
          </p:cNvPr>
          <p:cNvSpPr txBox="1">
            <a:spLocks noChangeArrowheads="1"/>
          </p:cNvSpPr>
          <p:nvPr/>
        </p:nvSpPr>
        <p:spPr bwMode="auto">
          <a:xfrm>
            <a:off x="2263775" y="2481276"/>
            <a:ext cx="347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GB" altLang="nl-NL" sz="1400" b="1" dirty="0" err="1">
                <a:latin typeface="Arial Narrow" panose="020B0604020202020204" pitchFamily="34" charset="0"/>
              </a:rPr>
              <a:t>Ja</a:t>
            </a:r>
            <a:endParaRPr lang="en-GB" altLang="nl-NL" sz="1400" b="1" dirty="0">
              <a:latin typeface="Arial Narrow" panose="020B0604020202020204" pitchFamily="34" charset="0"/>
            </a:endParaRPr>
          </a:p>
        </p:txBody>
      </p:sp>
      <p:sp>
        <p:nvSpPr>
          <p:cNvPr id="18" name="Tekstvak 19">
            <a:extLst>
              <a:ext uri="{FF2B5EF4-FFF2-40B4-BE49-F238E27FC236}">
                <a16:creationId xmlns:a16="http://schemas.microsoft.com/office/drawing/2014/main" id="{396FE78D-75B1-6E4D-A61A-2887319FC090}"/>
              </a:ext>
            </a:extLst>
          </p:cNvPr>
          <p:cNvSpPr txBox="1">
            <a:spLocks noChangeArrowheads="1"/>
          </p:cNvSpPr>
          <p:nvPr/>
        </p:nvSpPr>
        <p:spPr bwMode="auto">
          <a:xfrm>
            <a:off x="3165475" y="2501913"/>
            <a:ext cx="5482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GB" altLang="nl-NL" sz="1400" b="1" dirty="0">
                <a:latin typeface="Arial Narrow" panose="020B0604020202020204" pitchFamily="34" charset="0"/>
              </a:rPr>
              <a:t>Nee</a:t>
            </a:r>
          </a:p>
        </p:txBody>
      </p:sp>
      <p:cxnSp>
        <p:nvCxnSpPr>
          <p:cNvPr id="19" name="Rechte verbindingslijn met pijl 18">
            <a:extLst>
              <a:ext uri="{FF2B5EF4-FFF2-40B4-BE49-F238E27FC236}">
                <a16:creationId xmlns:a16="http://schemas.microsoft.com/office/drawing/2014/main" id="{872C48A5-F43A-D14A-85A3-517473FD71F0}"/>
              </a:ext>
            </a:extLst>
          </p:cNvPr>
          <p:cNvCxnSpPr>
            <a:cxnSpLocks noChangeShapeType="1"/>
            <a:stCxn id="7" idx="2"/>
            <a:endCxn id="13" idx="0"/>
          </p:cNvCxnSpPr>
          <p:nvPr/>
        </p:nvCxnSpPr>
        <p:spPr bwMode="auto">
          <a:xfrm>
            <a:off x="6508751" y="1820426"/>
            <a:ext cx="0" cy="1370211"/>
          </a:xfrm>
          <a:prstGeom prst="straightConnector1">
            <a:avLst/>
          </a:prstGeom>
          <a:noFill/>
          <a:ln w="38100">
            <a:solidFill>
              <a:schemeClr val="tx1"/>
            </a:solidFill>
            <a:round/>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20" name="Rechte verbindingslijn met pijl 19">
            <a:extLst>
              <a:ext uri="{FF2B5EF4-FFF2-40B4-BE49-F238E27FC236}">
                <a16:creationId xmlns:a16="http://schemas.microsoft.com/office/drawing/2014/main" id="{AB46CD21-5D7E-6648-B464-4988C35C0A5E}"/>
              </a:ext>
            </a:extLst>
          </p:cNvPr>
          <p:cNvCxnSpPr>
            <a:cxnSpLocks noChangeShapeType="1"/>
            <a:stCxn id="9" idx="2"/>
            <a:endCxn id="10" idx="0"/>
          </p:cNvCxnSpPr>
          <p:nvPr/>
        </p:nvCxnSpPr>
        <p:spPr bwMode="auto">
          <a:xfrm>
            <a:off x="3836988" y="3492064"/>
            <a:ext cx="0" cy="351035"/>
          </a:xfrm>
          <a:prstGeom prst="straightConnector1">
            <a:avLst/>
          </a:prstGeom>
          <a:noFill/>
          <a:ln w="38100">
            <a:solidFill>
              <a:schemeClr val="tx1"/>
            </a:solidFill>
            <a:round/>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22" name="Rechte verbindingslijn met pijl 21">
            <a:extLst>
              <a:ext uri="{FF2B5EF4-FFF2-40B4-BE49-F238E27FC236}">
                <a16:creationId xmlns:a16="http://schemas.microsoft.com/office/drawing/2014/main" id="{C08287FB-8758-CA4F-9F6E-DC547C3BDDE5}"/>
              </a:ext>
            </a:extLst>
          </p:cNvPr>
          <p:cNvCxnSpPr>
            <a:cxnSpLocks noChangeShapeType="1"/>
            <a:endCxn id="11" idx="0"/>
          </p:cNvCxnSpPr>
          <p:nvPr/>
        </p:nvCxnSpPr>
        <p:spPr bwMode="auto">
          <a:xfrm>
            <a:off x="1976438" y="4183022"/>
            <a:ext cx="922338" cy="584002"/>
          </a:xfrm>
          <a:prstGeom prst="straightConnector1">
            <a:avLst/>
          </a:prstGeom>
          <a:noFill/>
          <a:ln w="38100" cap="rnd">
            <a:solidFill>
              <a:schemeClr val="tx1"/>
            </a:solidFill>
            <a:round/>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23" name="Rechte verbindingslijn met pijl 22">
            <a:extLst>
              <a:ext uri="{FF2B5EF4-FFF2-40B4-BE49-F238E27FC236}">
                <a16:creationId xmlns:a16="http://schemas.microsoft.com/office/drawing/2014/main" id="{EF60B734-6CF5-4842-AA38-A4F9A9CB4CAC}"/>
              </a:ext>
            </a:extLst>
          </p:cNvPr>
          <p:cNvCxnSpPr>
            <a:cxnSpLocks noChangeShapeType="1"/>
            <a:endCxn id="11" idx="0"/>
          </p:cNvCxnSpPr>
          <p:nvPr/>
        </p:nvCxnSpPr>
        <p:spPr bwMode="auto">
          <a:xfrm flipH="1">
            <a:off x="2898776" y="4183022"/>
            <a:ext cx="938212" cy="584002"/>
          </a:xfrm>
          <a:prstGeom prst="straightConnector1">
            <a:avLst/>
          </a:prstGeom>
          <a:noFill/>
          <a:ln w="38100" cap="rnd">
            <a:solidFill>
              <a:schemeClr val="tx1"/>
            </a:solidFill>
            <a:round/>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24" name="Rechte verbindingslijn met pijl 23">
            <a:extLst>
              <a:ext uri="{FF2B5EF4-FFF2-40B4-BE49-F238E27FC236}">
                <a16:creationId xmlns:a16="http://schemas.microsoft.com/office/drawing/2014/main" id="{5FE85108-4B35-B74F-9D59-E3DDB0AE0CEF}"/>
              </a:ext>
            </a:extLst>
          </p:cNvPr>
          <p:cNvCxnSpPr>
            <a:cxnSpLocks noChangeShapeType="1"/>
            <a:stCxn id="11" idx="2"/>
            <a:endCxn id="12" idx="0"/>
          </p:cNvCxnSpPr>
          <p:nvPr/>
        </p:nvCxnSpPr>
        <p:spPr bwMode="auto">
          <a:xfrm>
            <a:off x="2898776" y="5074801"/>
            <a:ext cx="0" cy="339923"/>
          </a:xfrm>
          <a:prstGeom prst="straightConnector1">
            <a:avLst/>
          </a:prstGeom>
          <a:noFill/>
          <a:ln w="38100">
            <a:solidFill>
              <a:schemeClr val="tx1"/>
            </a:solidFill>
            <a:round/>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sp>
        <p:nvSpPr>
          <p:cNvPr id="25" name="Tekstvak 8">
            <a:extLst>
              <a:ext uri="{FF2B5EF4-FFF2-40B4-BE49-F238E27FC236}">
                <a16:creationId xmlns:a16="http://schemas.microsoft.com/office/drawing/2014/main" id="{952DD356-7559-5C4C-A3F1-2F60AC78FEE5}"/>
              </a:ext>
            </a:extLst>
          </p:cNvPr>
          <p:cNvSpPr txBox="1">
            <a:spLocks noChangeArrowheads="1"/>
          </p:cNvSpPr>
          <p:nvPr/>
        </p:nvSpPr>
        <p:spPr bwMode="auto">
          <a:xfrm>
            <a:off x="1079500" y="3183631"/>
            <a:ext cx="1800225" cy="307777"/>
          </a:xfrm>
          <a:prstGeom prst="rect">
            <a:avLst/>
          </a:prstGeom>
          <a:solidFill>
            <a:schemeClr val="accent1">
              <a:lumMod val="20000"/>
              <a:lumOff val="80000"/>
            </a:schemeClr>
          </a:solidFill>
          <a:ln w="9525">
            <a:solidFill>
              <a:schemeClr val="tx1"/>
            </a:solidFill>
            <a:miter lim="800000"/>
            <a:headEnd/>
            <a:tailEnd/>
          </a:ln>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GB" altLang="nl-NL" sz="1400" dirty="0">
                <a:latin typeface="Arial Narrow" panose="020B0604020202020204" pitchFamily="34" charset="0"/>
              </a:rPr>
              <a:t>TCA</a:t>
            </a:r>
          </a:p>
        </p:txBody>
      </p:sp>
      <p:sp>
        <p:nvSpPr>
          <p:cNvPr id="26" name="Tekstvak 10">
            <a:extLst>
              <a:ext uri="{FF2B5EF4-FFF2-40B4-BE49-F238E27FC236}">
                <a16:creationId xmlns:a16="http://schemas.microsoft.com/office/drawing/2014/main" id="{80113DF5-1294-A14A-BD61-C05EE28CB92C}"/>
              </a:ext>
            </a:extLst>
          </p:cNvPr>
          <p:cNvSpPr txBox="1">
            <a:spLocks noChangeArrowheads="1"/>
          </p:cNvSpPr>
          <p:nvPr/>
        </p:nvSpPr>
        <p:spPr bwMode="auto">
          <a:xfrm>
            <a:off x="1079500" y="3841699"/>
            <a:ext cx="1800225" cy="307777"/>
          </a:xfrm>
          <a:prstGeom prst="rect">
            <a:avLst/>
          </a:prstGeom>
          <a:solidFill>
            <a:schemeClr val="accent1">
              <a:lumMod val="20000"/>
              <a:lumOff val="80000"/>
            </a:schemeClr>
          </a:solidFill>
          <a:ln w="9525">
            <a:solidFill>
              <a:schemeClr val="tx1"/>
            </a:solidFill>
            <a:miter lim="800000"/>
            <a:headEnd/>
            <a:tailEnd/>
          </a:ln>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GB" altLang="nl-NL" sz="1400">
                <a:latin typeface="Arial Narrow" panose="020B0604020202020204" pitchFamily="34" charset="0"/>
              </a:rPr>
              <a:t>Voeg gabapentine toe</a:t>
            </a:r>
          </a:p>
        </p:txBody>
      </p:sp>
      <p:cxnSp>
        <p:nvCxnSpPr>
          <p:cNvPr id="27" name="Verbindingslijn: gebogen 17">
            <a:extLst>
              <a:ext uri="{FF2B5EF4-FFF2-40B4-BE49-F238E27FC236}">
                <a16:creationId xmlns:a16="http://schemas.microsoft.com/office/drawing/2014/main" id="{1FD4F4FC-51F7-1642-8992-1F20D6A1BFAA}"/>
              </a:ext>
            </a:extLst>
          </p:cNvPr>
          <p:cNvCxnSpPr>
            <a:cxnSpLocks noChangeShapeType="1"/>
            <a:endCxn id="25" idx="0"/>
          </p:cNvCxnSpPr>
          <p:nvPr/>
        </p:nvCxnSpPr>
        <p:spPr bwMode="auto">
          <a:xfrm rot="10800000" flipV="1">
            <a:off x="1979613" y="2833251"/>
            <a:ext cx="1857374" cy="350379"/>
          </a:xfrm>
          <a:prstGeom prst="bentConnector2">
            <a:avLst/>
          </a:prstGeom>
          <a:noFill/>
          <a:ln w="38100">
            <a:solidFill>
              <a:schemeClr val="tx1"/>
            </a:solidFill>
            <a:miter lim="800000"/>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36" name="Rechte verbindingslijn met pijl 35">
            <a:extLst>
              <a:ext uri="{FF2B5EF4-FFF2-40B4-BE49-F238E27FC236}">
                <a16:creationId xmlns:a16="http://schemas.microsoft.com/office/drawing/2014/main" id="{A1A437BB-F167-894D-919F-6C05BA299CC5}"/>
              </a:ext>
            </a:extLst>
          </p:cNvPr>
          <p:cNvCxnSpPr>
            <a:cxnSpLocks noChangeShapeType="1"/>
          </p:cNvCxnSpPr>
          <p:nvPr/>
        </p:nvCxnSpPr>
        <p:spPr bwMode="auto">
          <a:xfrm>
            <a:off x="1976438" y="3492064"/>
            <a:ext cx="0" cy="351035"/>
          </a:xfrm>
          <a:prstGeom prst="straightConnector1">
            <a:avLst/>
          </a:prstGeom>
          <a:noFill/>
          <a:ln w="38100">
            <a:solidFill>
              <a:schemeClr val="tx1"/>
            </a:solidFill>
            <a:round/>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023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376557E-A9C1-464F-904A-25E49FDFF77F}"/>
              </a:ext>
            </a:extLst>
          </p:cNvPr>
          <p:cNvSpPr>
            <a:spLocks noGrp="1"/>
          </p:cNvSpPr>
          <p:nvPr>
            <p:ph type="subTitle" idx="1"/>
          </p:nvPr>
        </p:nvSpPr>
        <p:spPr>
          <a:xfrm>
            <a:off x="814080" y="0"/>
            <a:ext cx="6586640" cy="968020"/>
          </a:xfrm>
        </p:spPr>
        <p:txBody>
          <a:bodyPr anchor="ctr">
            <a:normAutofit/>
          </a:bodyPr>
          <a:lstStyle/>
          <a:p>
            <a:r>
              <a:rPr lang="en-US" sz="2800" dirty="0" err="1"/>
              <a:t>Medicamenteuze</a:t>
            </a:r>
            <a:r>
              <a:rPr lang="en-US" sz="2800" dirty="0"/>
              <a:t> </a:t>
            </a:r>
            <a:r>
              <a:rPr lang="en-US" sz="2800" dirty="0" err="1"/>
              <a:t>behandeling</a:t>
            </a:r>
            <a:r>
              <a:rPr lang="en-US" sz="2800" dirty="0"/>
              <a:t> </a:t>
            </a:r>
            <a:r>
              <a:rPr lang="en-US" sz="2800" dirty="0" err="1"/>
              <a:t>Neuropathische</a:t>
            </a:r>
            <a:r>
              <a:rPr lang="en-US" sz="2800" dirty="0"/>
              <a:t> </a:t>
            </a:r>
            <a:r>
              <a:rPr lang="en-US" sz="2800" dirty="0" err="1"/>
              <a:t>pijn</a:t>
            </a:r>
            <a:r>
              <a:rPr lang="en-US" sz="2800" dirty="0"/>
              <a:t> (</a:t>
            </a:r>
            <a:r>
              <a:rPr lang="en-US" sz="2800" dirty="0" err="1"/>
              <a:t>NeuPSIG</a:t>
            </a:r>
            <a:r>
              <a:rPr lang="en-US" sz="2800" dirty="0"/>
              <a:t> 2015)</a:t>
            </a:r>
          </a:p>
        </p:txBody>
      </p:sp>
      <p:sp>
        <p:nvSpPr>
          <p:cNvPr id="2" name="Rechthoek 1">
            <a:extLst>
              <a:ext uri="{FF2B5EF4-FFF2-40B4-BE49-F238E27FC236}">
                <a16:creationId xmlns:a16="http://schemas.microsoft.com/office/drawing/2014/main" id="{64E1207A-3856-8F44-9B79-37A888E887B6}"/>
              </a:ext>
            </a:extLst>
          </p:cNvPr>
          <p:cNvSpPr/>
          <p:nvPr/>
        </p:nvSpPr>
        <p:spPr>
          <a:xfrm>
            <a:off x="935038" y="6330077"/>
            <a:ext cx="4850970" cy="123111"/>
          </a:xfrm>
          <a:prstGeom prst="rect">
            <a:avLst/>
          </a:prstGeom>
        </p:spPr>
        <p:txBody>
          <a:bodyPr wrap="square" lIns="0" tIns="0" rIns="0" bIns="0">
            <a:spAutoFit/>
          </a:bodyPr>
          <a:lstStyle/>
          <a:p>
            <a:pPr>
              <a:spcBef>
                <a:spcPct val="50000"/>
              </a:spcBef>
              <a:defRPr/>
            </a:pPr>
            <a:r>
              <a:rPr lang="en-US" sz="800" dirty="0" err="1">
                <a:solidFill>
                  <a:schemeClr val="bg1"/>
                </a:solidFill>
                <a:latin typeface="Arial" panose="020B0604020202020204" pitchFamily="34" charset="0"/>
                <a:ea typeface="ＭＳ Ｐゴシック" charset="0"/>
                <a:cs typeface="Arial" panose="020B0604020202020204" pitchFamily="34" charset="0"/>
              </a:rPr>
              <a:t>Finnerup</a:t>
            </a:r>
            <a:r>
              <a:rPr lang="en-US" sz="800" dirty="0">
                <a:solidFill>
                  <a:schemeClr val="bg1"/>
                </a:solidFill>
                <a:latin typeface="Arial" panose="020B0604020202020204" pitchFamily="34" charset="0"/>
                <a:ea typeface="ＭＳ Ｐゴシック" charset="0"/>
                <a:cs typeface="Arial" panose="020B0604020202020204" pitchFamily="34" charset="0"/>
              </a:rPr>
              <a:t> N.B. et al. Lancet Neurol. 2015 Feb; 14(2): 162–173</a:t>
            </a:r>
          </a:p>
        </p:txBody>
      </p:sp>
      <p:pic>
        <p:nvPicPr>
          <p:cNvPr id="6" name="Afbeelding 8">
            <a:extLst>
              <a:ext uri="{FF2B5EF4-FFF2-40B4-BE49-F238E27FC236}">
                <a16:creationId xmlns:a16="http://schemas.microsoft.com/office/drawing/2014/main" id="{A5A02BE0-9147-1042-BC28-9C4EB903B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26" y="1808163"/>
            <a:ext cx="8713787"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493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376557E-A9C1-464F-904A-25E49FDFF77F}"/>
              </a:ext>
            </a:extLst>
          </p:cNvPr>
          <p:cNvSpPr>
            <a:spLocks noGrp="1"/>
          </p:cNvSpPr>
          <p:nvPr>
            <p:ph type="subTitle" idx="1"/>
          </p:nvPr>
        </p:nvSpPr>
        <p:spPr>
          <a:xfrm>
            <a:off x="814080" y="0"/>
            <a:ext cx="6586640" cy="968020"/>
          </a:xfrm>
        </p:spPr>
        <p:txBody>
          <a:bodyPr anchor="ctr">
            <a:normAutofit/>
          </a:bodyPr>
          <a:lstStyle/>
          <a:p>
            <a:r>
              <a:rPr lang="en-US" sz="2800" dirty="0" err="1"/>
              <a:t>Chronische</a:t>
            </a:r>
            <a:r>
              <a:rPr lang="en-US" sz="2800" dirty="0"/>
              <a:t> </a:t>
            </a:r>
            <a:r>
              <a:rPr lang="en-US" sz="2800" dirty="0" err="1"/>
              <a:t>neuropathische</a:t>
            </a:r>
            <a:r>
              <a:rPr lang="en-US" sz="2800" dirty="0"/>
              <a:t> </a:t>
            </a:r>
            <a:r>
              <a:rPr lang="en-US" sz="2800" dirty="0" err="1"/>
              <a:t>pijn</a:t>
            </a:r>
            <a:r>
              <a:rPr lang="en-US" sz="2800" dirty="0"/>
              <a:t> TCA </a:t>
            </a:r>
            <a:r>
              <a:rPr lang="en-US" sz="2800" dirty="0" err="1"/>
              <a:t>en</a:t>
            </a:r>
            <a:r>
              <a:rPr lang="en-US" sz="2800" dirty="0"/>
              <a:t> SNRI’s</a:t>
            </a:r>
          </a:p>
        </p:txBody>
      </p:sp>
      <p:sp>
        <p:nvSpPr>
          <p:cNvPr id="6" name="Rechthoek 5">
            <a:extLst>
              <a:ext uri="{FF2B5EF4-FFF2-40B4-BE49-F238E27FC236}">
                <a16:creationId xmlns:a16="http://schemas.microsoft.com/office/drawing/2014/main" id="{C469FAD5-B1A7-5D42-9EE3-D165153F909F}"/>
              </a:ext>
            </a:extLst>
          </p:cNvPr>
          <p:cNvSpPr/>
          <p:nvPr/>
        </p:nvSpPr>
        <p:spPr>
          <a:xfrm>
            <a:off x="935038" y="6330077"/>
            <a:ext cx="4850970" cy="123111"/>
          </a:xfrm>
          <a:prstGeom prst="rect">
            <a:avLst/>
          </a:prstGeom>
        </p:spPr>
        <p:txBody>
          <a:bodyPr wrap="square" lIns="0" tIns="0" rIns="0" bIns="0">
            <a:spAutoFit/>
          </a:bodyPr>
          <a:lstStyle/>
          <a:p>
            <a:pPr>
              <a:spcBef>
                <a:spcPct val="50000"/>
              </a:spcBef>
              <a:defRPr/>
            </a:pPr>
            <a:r>
              <a:rPr lang="en-US" sz="800" dirty="0" err="1">
                <a:solidFill>
                  <a:schemeClr val="bg1"/>
                </a:solidFill>
                <a:latin typeface="Arial" panose="020B0604020202020204" pitchFamily="34" charset="0"/>
                <a:ea typeface="ＭＳ Ｐゴシック" charset="0"/>
                <a:cs typeface="Arial" panose="020B0604020202020204" pitchFamily="34" charset="0"/>
              </a:rPr>
              <a:t>Groeneveld,Jongen</a:t>
            </a:r>
            <a:r>
              <a:rPr lang="en-US" sz="800" dirty="0">
                <a:solidFill>
                  <a:schemeClr val="bg1"/>
                </a:solidFill>
                <a:latin typeface="Arial" panose="020B0604020202020204" pitchFamily="34" charset="0"/>
                <a:ea typeface="ＭＳ Ｐゴシック" charset="0"/>
                <a:cs typeface="Arial" panose="020B0604020202020204" pitchFamily="34" charset="0"/>
              </a:rPr>
              <a:t> </a:t>
            </a:r>
            <a:r>
              <a:rPr lang="en-US" sz="800" dirty="0" err="1">
                <a:solidFill>
                  <a:schemeClr val="bg1"/>
                </a:solidFill>
                <a:latin typeface="Arial" panose="020B0604020202020204" pitchFamily="34" charset="0"/>
                <a:ea typeface="ＭＳ Ｐゴシック" charset="0"/>
                <a:cs typeface="Arial" panose="020B0604020202020204" pitchFamily="34" charset="0"/>
              </a:rPr>
              <a:t>Tijdschr</a:t>
            </a:r>
            <a:r>
              <a:rPr lang="en-US" sz="800" dirty="0">
                <a:solidFill>
                  <a:schemeClr val="bg1"/>
                </a:solidFill>
                <a:latin typeface="Arial" panose="020B0604020202020204" pitchFamily="34" charset="0"/>
                <a:ea typeface="ＭＳ Ｐゴシック" charset="0"/>
                <a:cs typeface="Arial" panose="020B0604020202020204" pitchFamily="34" charset="0"/>
              </a:rPr>
              <a:t> Neurol </a:t>
            </a:r>
            <a:r>
              <a:rPr lang="en-US" sz="800" dirty="0" err="1">
                <a:solidFill>
                  <a:schemeClr val="bg1"/>
                </a:solidFill>
                <a:latin typeface="Arial" panose="020B0604020202020204" pitchFamily="34" charset="0"/>
                <a:ea typeface="ＭＳ Ｐゴシック" charset="0"/>
                <a:cs typeface="Arial" panose="020B0604020202020204" pitchFamily="34" charset="0"/>
              </a:rPr>
              <a:t>Neurochir</a:t>
            </a:r>
            <a:r>
              <a:rPr lang="en-US" sz="800" dirty="0">
                <a:solidFill>
                  <a:schemeClr val="bg1"/>
                </a:solidFill>
                <a:latin typeface="Arial" panose="020B0604020202020204" pitchFamily="34" charset="0"/>
                <a:ea typeface="ＭＳ Ｐゴシック" charset="0"/>
                <a:cs typeface="Arial" panose="020B0604020202020204" pitchFamily="34" charset="0"/>
              </a:rPr>
              <a:t> 2013;114:119-129 </a:t>
            </a:r>
          </a:p>
        </p:txBody>
      </p:sp>
      <p:graphicFrame>
        <p:nvGraphicFramePr>
          <p:cNvPr id="7" name="Tabel 6">
            <a:extLst>
              <a:ext uri="{FF2B5EF4-FFF2-40B4-BE49-F238E27FC236}">
                <a16:creationId xmlns:a16="http://schemas.microsoft.com/office/drawing/2014/main" id="{C0093C79-27F1-8145-906C-5508A5EAE564}"/>
              </a:ext>
            </a:extLst>
          </p:cNvPr>
          <p:cNvGraphicFramePr>
            <a:graphicFrameLocks noGrp="1"/>
          </p:cNvGraphicFramePr>
          <p:nvPr>
            <p:extLst>
              <p:ext uri="{D42A27DB-BD31-4B8C-83A1-F6EECF244321}">
                <p14:modId xmlns:p14="http://schemas.microsoft.com/office/powerpoint/2010/main" val="3392332533"/>
              </p:ext>
            </p:extLst>
          </p:nvPr>
        </p:nvGraphicFramePr>
        <p:xfrm>
          <a:off x="968905" y="1808163"/>
          <a:ext cx="7240058" cy="3566999"/>
        </p:xfrm>
        <a:graphic>
          <a:graphicData uri="http://schemas.openxmlformats.org/drawingml/2006/table">
            <a:tbl>
              <a:tblPr firstRow="1" bandRow="1">
                <a:tableStyleId>{69012ECD-51FC-41F1-AA8D-1B2483CD663E}</a:tableStyleId>
              </a:tblPr>
              <a:tblGrid>
                <a:gridCol w="1367976">
                  <a:extLst>
                    <a:ext uri="{9D8B030D-6E8A-4147-A177-3AD203B41FA5}">
                      <a16:colId xmlns:a16="http://schemas.microsoft.com/office/drawing/2014/main" val="1617930685"/>
                    </a:ext>
                  </a:extLst>
                </a:gridCol>
                <a:gridCol w="1427082">
                  <a:extLst>
                    <a:ext uri="{9D8B030D-6E8A-4147-A177-3AD203B41FA5}">
                      <a16:colId xmlns:a16="http://schemas.microsoft.com/office/drawing/2014/main" val="446989471"/>
                    </a:ext>
                  </a:extLst>
                </a:gridCol>
                <a:gridCol w="1473200">
                  <a:extLst>
                    <a:ext uri="{9D8B030D-6E8A-4147-A177-3AD203B41FA5}">
                      <a16:colId xmlns:a16="http://schemas.microsoft.com/office/drawing/2014/main" val="1146131858"/>
                    </a:ext>
                  </a:extLst>
                </a:gridCol>
                <a:gridCol w="1557866">
                  <a:extLst>
                    <a:ext uri="{9D8B030D-6E8A-4147-A177-3AD203B41FA5}">
                      <a16:colId xmlns:a16="http://schemas.microsoft.com/office/drawing/2014/main" val="1169023915"/>
                    </a:ext>
                  </a:extLst>
                </a:gridCol>
                <a:gridCol w="1413934">
                  <a:extLst>
                    <a:ext uri="{9D8B030D-6E8A-4147-A177-3AD203B41FA5}">
                      <a16:colId xmlns:a16="http://schemas.microsoft.com/office/drawing/2014/main" val="676195532"/>
                    </a:ext>
                  </a:extLst>
                </a:gridCol>
              </a:tblGrid>
              <a:tr h="138137">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1" i="0" u="none" strike="noStrike" cap="none" normalizeH="0" baseline="0" dirty="0" err="1">
                          <a:ln>
                            <a:noFill/>
                          </a:ln>
                          <a:solidFill>
                            <a:schemeClr val="bg2"/>
                          </a:solidFill>
                          <a:effectLst/>
                          <a:latin typeface="Arial" pitchFamily="34" charset="0"/>
                          <a:cs typeface="Arial" pitchFamily="34" charset="0"/>
                        </a:rPr>
                        <a:t>Geneesmiddel</a:t>
                      </a:r>
                      <a:r>
                        <a:rPr kumimoji="0" lang="de-DE" altLang="de-DE" sz="1200" b="1" i="0" u="none" strike="noStrike" cap="none" normalizeH="0" baseline="0" dirty="0">
                          <a:ln>
                            <a:noFill/>
                          </a:ln>
                          <a:solidFill>
                            <a:schemeClr val="bg2"/>
                          </a:solidFill>
                          <a:effectLst/>
                          <a:latin typeface="Arial" pitchFamily="34" charset="0"/>
                          <a:cs typeface="Arial" pitchFamily="34" charset="0"/>
                        </a:rPr>
                        <a:t>-klasse</a:t>
                      </a:r>
                    </a:p>
                  </a:txBody>
                  <a:tcPr marL="72000" marR="72000" marT="46783" marB="46783" anchor="ctr" horzOverflow="overflow">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200" b="1" i="0" u="none" strike="noStrike" cap="none" normalizeH="0" baseline="0" dirty="0" err="1">
                          <a:ln>
                            <a:noFill/>
                          </a:ln>
                          <a:solidFill>
                            <a:schemeClr val="bg2"/>
                          </a:solidFill>
                          <a:effectLst/>
                          <a:latin typeface="Arial" pitchFamily="34" charset="0"/>
                          <a:cs typeface="Arial" pitchFamily="34" charset="0"/>
                        </a:rPr>
                        <a:t>Startdosering</a:t>
                      </a:r>
                      <a:endParaRPr kumimoji="0" lang="en-US" altLang="de-DE" sz="1200" b="1" i="0" u="none" strike="noStrike" cap="none" normalizeH="0" baseline="0" dirty="0">
                        <a:ln>
                          <a:noFill/>
                        </a:ln>
                        <a:solidFill>
                          <a:schemeClr val="bg2"/>
                        </a:solidFill>
                        <a:effectLst/>
                        <a:latin typeface="Arial" pitchFamily="34" charset="0"/>
                        <a:cs typeface="Arial" pitchFamily="34" charset="0"/>
                      </a:endParaRPr>
                    </a:p>
                  </a:txBody>
                  <a:tcPr marL="72000" marR="72000" marT="46783" marB="46783" anchor="ctr" horzOverflow="overflow">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200" b="1" i="0" u="none" strike="noStrike" cap="none" normalizeH="0" baseline="0" dirty="0" err="1">
                          <a:ln>
                            <a:noFill/>
                          </a:ln>
                          <a:solidFill>
                            <a:schemeClr val="bg2"/>
                          </a:solidFill>
                          <a:effectLst/>
                          <a:latin typeface="Arial" pitchFamily="34" charset="0"/>
                          <a:cs typeface="Arial" pitchFamily="34" charset="0"/>
                        </a:rPr>
                        <a:t>Titratie</a:t>
                      </a:r>
                      <a:endParaRPr kumimoji="0" lang="en-US" altLang="de-DE" sz="1200" b="1" i="0" u="none" strike="noStrike" cap="none" normalizeH="0" baseline="0" dirty="0">
                        <a:ln>
                          <a:noFill/>
                        </a:ln>
                        <a:solidFill>
                          <a:schemeClr val="bg2"/>
                        </a:solidFill>
                        <a:effectLst/>
                        <a:latin typeface="Arial" pitchFamily="34" charset="0"/>
                        <a:cs typeface="Arial" pitchFamily="34" charset="0"/>
                      </a:endParaRPr>
                    </a:p>
                  </a:txBody>
                  <a:tcPr marL="72000" marR="72000" marT="46783" marB="46783" anchor="ctr" horzOverflow="overflow">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200" b="1" i="0" u="none" strike="noStrike" cap="none" normalizeH="0" baseline="0" dirty="0">
                          <a:ln>
                            <a:noFill/>
                          </a:ln>
                          <a:solidFill>
                            <a:schemeClr val="bg2"/>
                          </a:solidFill>
                          <a:effectLst/>
                          <a:latin typeface="Arial" pitchFamily="34" charset="0"/>
                          <a:cs typeface="Arial" pitchFamily="34" charset="0"/>
                        </a:rPr>
                        <a:t>Maximum </a:t>
                      </a:r>
                      <a:r>
                        <a:rPr kumimoji="0" lang="de-DE" altLang="de-DE" sz="1200" b="1" i="0" u="none" strike="noStrike" cap="none" normalizeH="0" baseline="0" dirty="0" err="1">
                          <a:ln>
                            <a:noFill/>
                          </a:ln>
                          <a:solidFill>
                            <a:schemeClr val="bg2"/>
                          </a:solidFill>
                          <a:effectLst/>
                          <a:latin typeface="Arial" pitchFamily="34" charset="0"/>
                          <a:cs typeface="Arial" pitchFamily="34" charset="0"/>
                        </a:rPr>
                        <a:t>dosis</a:t>
                      </a:r>
                      <a:endParaRPr kumimoji="0" lang="en-US" altLang="de-DE" sz="1200" b="1" i="0" u="none" strike="noStrike" cap="none" normalizeH="0" baseline="0" dirty="0">
                        <a:ln>
                          <a:noFill/>
                        </a:ln>
                        <a:solidFill>
                          <a:schemeClr val="bg2"/>
                        </a:solidFill>
                        <a:effectLst/>
                        <a:latin typeface="Arial" pitchFamily="34" charset="0"/>
                        <a:cs typeface="Arial" pitchFamily="34" charset="0"/>
                      </a:endParaRPr>
                    </a:p>
                  </a:txBody>
                  <a:tcPr marL="72000" marR="72000" marT="46783" marB="46783" anchor="ctr" horzOverflow="overflow">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200" b="1" i="0" u="none" strike="noStrike" cap="none" normalizeH="0" baseline="0" dirty="0" err="1">
                          <a:ln>
                            <a:noFill/>
                          </a:ln>
                          <a:solidFill>
                            <a:schemeClr val="bg2"/>
                          </a:solidFill>
                          <a:effectLst/>
                          <a:latin typeface="Arial" pitchFamily="34" charset="0"/>
                          <a:cs typeface="Arial" pitchFamily="34" charset="0"/>
                        </a:rPr>
                        <a:t>Duur</a:t>
                      </a:r>
                      <a:r>
                        <a:rPr kumimoji="0" lang="de-DE" altLang="de-DE" sz="1200" b="1" i="0" u="none" strike="noStrike" cap="none" normalizeH="0" baseline="0" dirty="0">
                          <a:ln>
                            <a:noFill/>
                          </a:ln>
                          <a:solidFill>
                            <a:schemeClr val="bg2"/>
                          </a:solidFill>
                          <a:effectLst/>
                          <a:latin typeface="Arial" pitchFamily="34" charset="0"/>
                          <a:cs typeface="Arial" pitchFamily="34" charset="0"/>
                        </a:rPr>
                        <a:t> van </a:t>
                      </a:r>
                      <a:r>
                        <a:rPr kumimoji="0" lang="de-DE" altLang="de-DE" sz="1200" b="1" i="0" u="none" strike="noStrike" cap="none" normalizeH="0" baseline="0" dirty="0" err="1">
                          <a:ln>
                            <a:noFill/>
                          </a:ln>
                          <a:solidFill>
                            <a:schemeClr val="bg2"/>
                          </a:solidFill>
                          <a:effectLst/>
                          <a:latin typeface="Arial" pitchFamily="34" charset="0"/>
                          <a:cs typeface="Arial" pitchFamily="34" charset="0"/>
                        </a:rPr>
                        <a:t>behandelpoging</a:t>
                      </a:r>
                      <a:endParaRPr kumimoji="0" lang="en-US" altLang="de-DE" sz="1200" b="1" i="0" u="none" strike="noStrike" cap="none" normalizeH="0" baseline="0" dirty="0">
                        <a:ln>
                          <a:noFill/>
                        </a:ln>
                        <a:solidFill>
                          <a:schemeClr val="bg2"/>
                        </a:solidFill>
                        <a:effectLst/>
                        <a:latin typeface="Arial" pitchFamily="34" charset="0"/>
                        <a:cs typeface="Arial" pitchFamily="34" charset="0"/>
                      </a:endParaRPr>
                    </a:p>
                  </a:txBody>
                  <a:tcPr marL="72000" marR="72000" marT="46783" marB="46783" anchor="ctr" horzOverflow="overflow">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560866637"/>
                  </a:ext>
                </a:extLst>
              </a:tr>
              <a:tr h="344833">
                <a:tc gridSpan="5">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1" i="0" u="none" strike="noStrike" cap="none" normalizeH="0" baseline="0" dirty="0" err="1">
                          <a:ln>
                            <a:noFill/>
                          </a:ln>
                          <a:solidFill>
                            <a:schemeClr val="tx1"/>
                          </a:solidFill>
                          <a:effectLst/>
                          <a:latin typeface="Arial" pitchFamily="34" charset="0"/>
                          <a:cs typeface="Arial" pitchFamily="34" charset="0"/>
                        </a:rPr>
                        <a:t>Tricyclische</a:t>
                      </a:r>
                      <a:r>
                        <a:rPr kumimoji="0" lang="de-DE" altLang="de-DE" sz="1100" b="1" i="0" u="none" strike="noStrike" cap="none" normalizeH="0" baseline="0" dirty="0">
                          <a:ln>
                            <a:noFill/>
                          </a:ln>
                          <a:solidFill>
                            <a:schemeClr val="tx1"/>
                          </a:solidFill>
                          <a:effectLst/>
                          <a:latin typeface="Arial" pitchFamily="34" charset="0"/>
                          <a:cs typeface="Arial" pitchFamily="34" charset="0"/>
                        </a:rPr>
                        <a:t> </a:t>
                      </a:r>
                      <a:r>
                        <a:rPr kumimoji="0" lang="de-DE" altLang="de-DE" sz="1100" b="1" i="0" u="none" strike="noStrike" cap="none" normalizeH="0" baseline="0" dirty="0" err="1">
                          <a:ln>
                            <a:noFill/>
                          </a:ln>
                          <a:solidFill>
                            <a:schemeClr val="tx1"/>
                          </a:solidFill>
                          <a:effectLst/>
                          <a:latin typeface="Arial" pitchFamily="34" charset="0"/>
                          <a:cs typeface="Arial" pitchFamily="34" charset="0"/>
                        </a:rPr>
                        <a:t>antidepressiva</a:t>
                      </a:r>
                      <a:endParaRPr kumimoji="0" lang="de-DE" altLang="de-DE" sz="1100" b="1" i="0" u="none" strike="noStrike" cap="none" normalizeH="0" baseline="0" dirty="0">
                        <a:ln>
                          <a:noFill/>
                        </a:ln>
                        <a:solidFill>
                          <a:schemeClr val="tx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lnL w="12700" cap="flat" cmpd="sng" algn="ctr">
                      <a:solidFill>
                        <a:schemeClr val="accent1"/>
                      </a:solidFill>
                      <a:prstDash val="solid"/>
                      <a:round/>
                      <a:headEnd type="none" w="med" len="med"/>
                      <a:tailEnd type="none" w="med" len="med"/>
                    </a:lnL>
                    <a:lnT w="6350" cap="flat" cmpd="sng" algn="ctr">
                      <a:noFill/>
                      <a:prstDash val="solid"/>
                      <a:miter lim="800000"/>
                    </a:lnT>
                  </a:tcPr>
                </a:tc>
                <a:extLst>
                  <a:ext uri="{0D108BD9-81ED-4DB2-BD59-A6C34878D82A}">
                    <a16:rowId xmlns:a16="http://schemas.microsoft.com/office/drawing/2014/main" val="3438331880"/>
                  </a:ext>
                </a:extLst>
              </a:tr>
              <a:tr h="475572">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err="1">
                          <a:ln>
                            <a:noFill/>
                          </a:ln>
                          <a:solidFill>
                            <a:schemeClr val="bg1"/>
                          </a:solidFill>
                          <a:effectLst/>
                          <a:latin typeface="Arial" pitchFamily="34" charset="0"/>
                          <a:cs typeface="Arial" pitchFamily="34" charset="0"/>
                        </a:rPr>
                        <a:t>nortriptyline</a:t>
                      </a:r>
                      <a:r>
                        <a:rPr kumimoji="0" lang="de-DE" altLang="de-DE" sz="1100" b="0" i="0" u="none" strike="noStrike" cap="none" normalizeH="0" baseline="0" dirty="0">
                          <a:ln>
                            <a:noFill/>
                          </a:ln>
                          <a:solidFill>
                            <a:schemeClr val="bg1"/>
                          </a:solidFill>
                          <a:effectLst/>
                          <a:latin typeface="Arial" pitchFamily="34" charset="0"/>
                          <a:cs typeface="Arial" pitchFamily="34" charset="0"/>
                        </a:rPr>
                        <a:t>, amitriptyline</a:t>
                      </a:r>
                      <a:r>
                        <a:rPr kumimoji="0" lang="de-DE" altLang="de-DE" sz="1100" b="0" i="0" u="none" strike="noStrike" cap="none" normalizeH="0" baseline="30000" dirty="0">
                          <a:ln>
                            <a:noFill/>
                          </a:ln>
                          <a:solidFill>
                            <a:schemeClr val="bg1"/>
                          </a:solidFill>
                          <a:effectLst/>
                          <a:latin typeface="Arial" pitchFamily="34" charset="0"/>
                          <a:cs typeface="Arial" pitchFamily="34" charset="0"/>
                        </a:rPr>
                        <a:t>1</a:t>
                      </a:r>
                      <a:r>
                        <a:rPr kumimoji="0" lang="de-DE" altLang="de-DE" sz="1100" b="0" i="0" u="none" strike="noStrike" cap="none" normalizeH="0" baseline="0" dirty="0">
                          <a:ln>
                            <a:noFill/>
                          </a:ln>
                          <a:solidFill>
                            <a:schemeClr val="bg1"/>
                          </a:solidFill>
                          <a:effectLst/>
                          <a:latin typeface="Arial" pitchFamily="34" charset="0"/>
                          <a:cs typeface="Arial" pitchFamily="34" charset="0"/>
                        </a:rPr>
                        <a:t> </a:t>
                      </a: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a:ln>
                            <a:noFill/>
                          </a:ln>
                          <a:solidFill>
                            <a:schemeClr val="bg1"/>
                          </a:solidFill>
                          <a:effectLst/>
                          <a:latin typeface="Arial" pitchFamily="34" charset="0"/>
                          <a:cs typeface="Arial" pitchFamily="34" charset="0"/>
                        </a:rPr>
                        <a:t>25 mg ante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noctem</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err="1">
                          <a:ln>
                            <a:noFill/>
                          </a:ln>
                          <a:solidFill>
                            <a:schemeClr val="bg1"/>
                          </a:solidFill>
                          <a:effectLst/>
                          <a:latin typeface="Arial" pitchFamily="34" charset="0"/>
                          <a:cs typeface="Arial" pitchFamily="34" charset="0"/>
                        </a:rPr>
                        <a:t>verhoog</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dosis</a:t>
                      </a:r>
                      <a:r>
                        <a:rPr kumimoji="0" lang="en-US" altLang="de-DE" sz="1100" b="0" i="0" u="none" strike="noStrike" cap="none" normalizeH="0" baseline="0" dirty="0">
                          <a:ln>
                            <a:noFill/>
                          </a:ln>
                          <a:solidFill>
                            <a:schemeClr val="bg1"/>
                          </a:solidFill>
                          <a:effectLst/>
                          <a:latin typeface="Arial" pitchFamily="34" charset="0"/>
                          <a:cs typeface="Arial" pitchFamily="34" charset="0"/>
                        </a:rPr>
                        <a:t> met 25 mg per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maand</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afhankelijk</a:t>
                      </a:r>
                      <a:r>
                        <a:rPr kumimoji="0" lang="en-US" altLang="de-DE" sz="1100" b="0" i="0" u="none" strike="noStrike" cap="none" normalizeH="0" baseline="0" dirty="0">
                          <a:ln>
                            <a:noFill/>
                          </a:ln>
                          <a:solidFill>
                            <a:schemeClr val="bg1"/>
                          </a:solidFill>
                          <a:effectLst/>
                          <a:latin typeface="Arial" pitchFamily="34" charset="0"/>
                          <a:cs typeface="Arial" pitchFamily="34" charset="0"/>
                        </a:rPr>
                        <a:t> van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bijwerkingen</a:t>
                      </a: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Arial" pitchFamily="34" charset="0"/>
                          <a:cs typeface="Arial" pitchFamily="34" charset="0"/>
                        </a:rPr>
                        <a:t>150 mg per dag.</a:t>
                      </a:r>
                      <a:r>
                        <a:rPr kumimoji="0" lang="de-DE" altLang="de-DE" sz="1100" b="0" i="0" u="none" strike="noStrike" cap="none" normalizeH="0" baseline="30000" dirty="0">
                          <a:ln>
                            <a:noFill/>
                          </a:ln>
                          <a:solidFill>
                            <a:schemeClr val="bg1"/>
                          </a:solidFill>
                          <a:effectLst/>
                          <a:latin typeface="Arial" pitchFamily="34" charset="0"/>
                          <a:cs typeface="Arial" pitchFamily="34" charset="0"/>
                        </a:rPr>
                        <a:t>2</a:t>
                      </a:r>
                      <a:r>
                        <a:rPr kumimoji="0" lang="de-DE" altLang="de-DE" sz="1100" b="0" i="0" u="none" strike="noStrike" cap="none" normalizeH="0" baseline="0" dirty="0">
                          <a:ln>
                            <a:noFill/>
                          </a:ln>
                          <a:solidFill>
                            <a:schemeClr val="bg1"/>
                          </a:solidFill>
                          <a:effectLst/>
                          <a:latin typeface="Arial" pitchFamily="34" charset="0"/>
                          <a:cs typeface="Arial" pitchFamily="34" charset="0"/>
                        </a:rPr>
                        <a:t> Als </a:t>
                      </a:r>
                      <a:r>
                        <a:rPr kumimoji="0" lang="de-DE" altLang="de-DE" sz="1100" b="0" i="0" u="none" strike="noStrike" cap="none" normalizeH="0" baseline="0" dirty="0" err="1">
                          <a:ln>
                            <a:noFill/>
                          </a:ln>
                          <a:solidFill>
                            <a:schemeClr val="bg1"/>
                          </a:solidFill>
                          <a:effectLst/>
                          <a:latin typeface="Arial" pitchFamily="34" charset="0"/>
                          <a:cs typeface="Arial" pitchFamily="34" charset="0"/>
                        </a:rPr>
                        <a:t>plasma</a:t>
                      </a:r>
                      <a:r>
                        <a:rPr kumimoji="0" lang="de-DE" altLang="de-DE" sz="1100" b="0" i="0" u="none" strike="noStrike" cap="none" normalizeH="0" baseline="0" dirty="0">
                          <a:ln>
                            <a:noFill/>
                          </a:ln>
                          <a:solidFill>
                            <a:schemeClr val="bg1"/>
                          </a:solidFill>
                          <a:effectLst/>
                          <a:latin typeface="Arial" pitchFamily="34" charset="0"/>
                          <a:cs typeface="Arial" pitchFamily="34" charset="0"/>
                        </a:rPr>
                        <a:t> </a:t>
                      </a:r>
                      <a:r>
                        <a:rPr kumimoji="0" lang="de-DE" altLang="de-DE" sz="1100" b="0" i="0" u="none" strike="noStrike" cap="none" normalizeH="0" baseline="0" dirty="0" err="1">
                          <a:ln>
                            <a:noFill/>
                          </a:ln>
                          <a:solidFill>
                            <a:schemeClr val="bg1"/>
                          </a:solidFill>
                          <a:effectLst/>
                          <a:latin typeface="Arial" pitchFamily="34" charset="0"/>
                          <a:cs typeface="Arial" pitchFamily="34" charset="0"/>
                        </a:rPr>
                        <a:t>concentratie</a:t>
                      </a:r>
                      <a:r>
                        <a:rPr kumimoji="0" lang="de-DE" altLang="de-DE" sz="1100" b="0" i="0" u="none" strike="noStrike" cap="none" normalizeH="0" baseline="0" dirty="0">
                          <a:ln>
                            <a:noFill/>
                          </a:ln>
                          <a:solidFill>
                            <a:schemeClr val="bg1"/>
                          </a:solidFill>
                          <a:effectLst/>
                          <a:latin typeface="Arial" pitchFamily="34" charset="0"/>
                          <a:cs typeface="Arial" pitchFamily="34" charset="0"/>
                        </a:rPr>
                        <a:t> van </a:t>
                      </a:r>
                      <a:r>
                        <a:rPr kumimoji="0" lang="de-DE" altLang="de-DE" sz="1100" b="0" i="0" u="none" strike="noStrike" cap="none" normalizeH="0" baseline="0" dirty="0" err="1">
                          <a:ln>
                            <a:noFill/>
                          </a:ln>
                          <a:solidFill>
                            <a:schemeClr val="bg1"/>
                          </a:solidFill>
                          <a:effectLst/>
                          <a:latin typeface="Arial" pitchFamily="34" charset="0"/>
                          <a:cs typeface="Arial" pitchFamily="34" charset="0"/>
                        </a:rPr>
                        <a:t>stof</a:t>
                      </a:r>
                      <a:r>
                        <a:rPr kumimoji="0" lang="de-DE" altLang="de-DE" sz="1100" b="0" i="0" u="none" strike="noStrike" cap="none" normalizeH="0" baseline="0" dirty="0">
                          <a:ln>
                            <a:noFill/>
                          </a:ln>
                          <a:solidFill>
                            <a:schemeClr val="bg1"/>
                          </a:solidFill>
                          <a:effectLst/>
                          <a:latin typeface="Arial" pitchFamily="34" charset="0"/>
                          <a:cs typeface="Arial" pitchFamily="34" charset="0"/>
                        </a:rPr>
                        <a:t> plus </a:t>
                      </a:r>
                      <a:r>
                        <a:rPr kumimoji="0" lang="de-DE" altLang="de-DE" sz="1100" b="0" i="0" u="none" strike="noStrike" cap="none" normalizeH="0" baseline="0" dirty="0" err="1">
                          <a:ln>
                            <a:noFill/>
                          </a:ln>
                          <a:solidFill>
                            <a:schemeClr val="bg1"/>
                          </a:solidFill>
                          <a:effectLst/>
                          <a:latin typeface="Arial" pitchFamily="34" charset="0"/>
                          <a:cs typeface="Arial" pitchFamily="34" charset="0"/>
                        </a:rPr>
                        <a:t>metaboliet</a:t>
                      </a:r>
                      <a:r>
                        <a:rPr kumimoji="0" lang="de-DE" altLang="de-DE" sz="1100" b="0" i="0" u="none" strike="noStrike" cap="none" normalizeH="0" baseline="0" dirty="0">
                          <a:ln>
                            <a:noFill/>
                          </a:ln>
                          <a:solidFill>
                            <a:schemeClr val="bg1"/>
                          </a:solidFill>
                          <a:effectLst/>
                          <a:latin typeface="Arial" pitchFamily="34" charset="0"/>
                          <a:cs typeface="Arial" pitchFamily="34" charset="0"/>
                        </a:rPr>
                        <a:t> &lt;100 </a:t>
                      </a:r>
                      <a:r>
                        <a:rPr kumimoji="0" lang="de-DE" altLang="de-DE" sz="1100" b="0" i="0" u="none" strike="noStrike" cap="none" normalizeH="0" baseline="0" dirty="0" err="1">
                          <a:ln>
                            <a:noFill/>
                          </a:ln>
                          <a:solidFill>
                            <a:schemeClr val="bg1"/>
                          </a:solidFill>
                          <a:effectLst/>
                          <a:latin typeface="Arial" pitchFamily="34" charset="0"/>
                          <a:cs typeface="Arial" pitchFamily="34" charset="0"/>
                        </a:rPr>
                        <a:t>ng</a:t>
                      </a:r>
                      <a:r>
                        <a:rPr kumimoji="0" lang="de-DE" altLang="de-DE" sz="1100" b="0" i="0" u="none" strike="noStrike" cap="none" normalizeH="0" baseline="0" dirty="0">
                          <a:ln>
                            <a:noFill/>
                          </a:ln>
                          <a:solidFill>
                            <a:schemeClr val="bg1"/>
                          </a:solidFill>
                          <a:effectLst/>
                          <a:latin typeface="Arial" pitchFamily="34" charset="0"/>
                          <a:cs typeface="Arial" pitchFamily="34" charset="0"/>
                        </a:rPr>
                        <a:t>/ml </a:t>
                      </a:r>
                      <a:r>
                        <a:rPr kumimoji="0" lang="de-DE" altLang="de-DE" sz="1100" b="0" i="0" u="none" strike="noStrike" cap="none" normalizeH="0" baseline="0" dirty="0" err="1">
                          <a:ln>
                            <a:noFill/>
                          </a:ln>
                          <a:solidFill>
                            <a:schemeClr val="bg1"/>
                          </a:solidFill>
                          <a:effectLst/>
                          <a:latin typeface="Arial" pitchFamily="34" charset="0"/>
                          <a:cs typeface="Arial" pitchFamily="34" charset="0"/>
                        </a:rPr>
                        <a:t>dan</a:t>
                      </a:r>
                      <a:r>
                        <a:rPr kumimoji="0" lang="de-DE" altLang="de-DE" sz="1100" b="0" i="0" u="none" strike="noStrike" cap="none" normalizeH="0" baseline="0" dirty="0">
                          <a:ln>
                            <a:noFill/>
                          </a:ln>
                          <a:solidFill>
                            <a:schemeClr val="bg1"/>
                          </a:solidFill>
                          <a:effectLst/>
                          <a:latin typeface="Arial" pitchFamily="34" charset="0"/>
                          <a:cs typeface="Arial" pitchFamily="34" charset="0"/>
                        </a:rPr>
                        <a:t> </a:t>
                      </a:r>
                      <a:r>
                        <a:rPr kumimoji="0" lang="de-DE" altLang="de-DE" sz="1100" b="0" i="0" u="none" strike="noStrike" cap="none" normalizeH="0" baseline="0" dirty="0" err="1">
                          <a:ln>
                            <a:noFill/>
                          </a:ln>
                          <a:solidFill>
                            <a:schemeClr val="bg1"/>
                          </a:solidFill>
                          <a:effectLst/>
                          <a:latin typeface="Arial" pitchFamily="34" charset="0"/>
                          <a:cs typeface="Arial" pitchFamily="34" charset="0"/>
                        </a:rPr>
                        <a:t>dosis</a:t>
                      </a:r>
                      <a:r>
                        <a:rPr kumimoji="0" lang="de-DE" altLang="de-DE" sz="1100" b="0" i="0" u="none" strike="noStrike" cap="none" normalizeH="0" baseline="0" dirty="0">
                          <a:ln>
                            <a:noFill/>
                          </a:ln>
                          <a:solidFill>
                            <a:schemeClr val="bg1"/>
                          </a:solidFill>
                          <a:effectLst/>
                          <a:latin typeface="Arial" pitchFamily="34" charset="0"/>
                          <a:cs typeface="Arial" pitchFamily="34" charset="0"/>
                        </a:rPr>
                        <a:t> </a:t>
                      </a:r>
                      <a:r>
                        <a:rPr kumimoji="0" lang="de-DE" altLang="de-DE" sz="1100" b="0" i="0" u="none" strike="noStrike" cap="none" normalizeH="0" baseline="0" dirty="0" err="1">
                          <a:ln>
                            <a:noFill/>
                          </a:ln>
                          <a:solidFill>
                            <a:schemeClr val="bg1"/>
                          </a:solidFill>
                          <a:effectLst/>
                          <a:latin typeface="Arial" pitchFamily="34" charset="0"/>
                          <a:cs typeface="Arial" pitchFamily="34" charset="0"/>
                        </a:rPr>
                        <a:t>voorzichtig</a:t>
                      </a:r>
                      <a:r>
                        <a:rPr kumimoji="0" lang="de-DE" altLang="de-DE" sz="1100" b="0" i="0" u="none" strike="noStrike" cap="none" normalizeH="0" baseline="0" dirty="0">
                          <a:ln>
                            <a:noFill/>
                          </a:ln>
                          <a:solidFill>
                            <a:schemeClr val="bg1"/>
                          </a:solidFill>
                          <a:effectLst/>
                          <a:latin typeface="Arial" pitchFamily="34" charset="0"/>
                          <a:cs typeface="Arial" pitchFamily="34" charset="0"/>
                        </a:rPr>
                        <a:t> </a:t>
                      </a:r>
                      <a:r>
                        <a:rPr kumimoji="0" lang="de-DE" altLang="de-DE" sz="1100" b="0" i="0" u="none" strike="noStrike" cap="none" normalizeH="0" baseline="0" dirty="0" err="1">
                          <a:ln>
                            <a:noFill/>
                          </a:ln>
                          <a:solidFill>
                            <a:schemeClr val="bg1"/>
                          </a:solidFill>
                          <a:effectLst/>
                          <a:latin typeface="Arial" pitchFamily="34" charset="0"/>
                          <a:cs typeface="Arial" pitchFamily="34" charset="0"/>
                        </a:rPr>
                        <a:t>verder</a:t>
                      </a:r>
                      <a:r>
                        <a:rPr kumimoji="0" lang="de-DE" altLang="de-DE" sz="1100" b="0" i="0" u="none" strike="noStrike" cap="none" normalizeH="0" baseline="0" dirty="0">
                          <a:ln>
                            <a:noFill/>
                          </a:ln>
                          <a:solidFill>
                            <a:schemeClr val="bg1"/>
                          </a:solidFill>
                          <a:effectLst/>
                          <a:latin typeface="Arial" pitchFamily="34" charset="0"/>
                          <a:cs typeface="Arial" pitchFamily="34" charset="0"/>
                        </a:rPr>
                        <a:t> </a:t>
                      </a:r>
                      <a:r>
                        <a:rPr kumimoji="0" lang="de-DE" altLang="de-DE" sz="1100" b="0" i="0" u="none" strike="noStrike" cap="none" normalizeH="0" baseline="0" dirty="0" err="1">
                          <a:ln>
                            <a:noFill/>
                          </a:ln>
                          <a:solidFill>
                            <a:schemeClr val="bg1"/>
                          </a:solidFill>
                          <a:effectLst/>
                          <a:latin typeface="Arial" pitchFamily="34" charset="0"/>
                          <a:cs typeface="Arial" pitchFamily="34" charset="0"/>
                        </a:rPr>
                        <a:t>verhogen</a:t>
                      </a:r>
                      <a:r>
                        <a:rPr kumimoji="0" lang="de-DE" altLang="de-DE" sz="1100" b="0" i="0" u="none" strike="noStrike" cap="none" normalizeH="0" baseline="0" dirty="0">
                          <a:ln>
                            <a:noFill/>
                          </a:ln>
                          <a:solidFill>
                            <a:schemeClr val="bg1"/>
                          </a:solidFill>
                          <a:effectLst/>
                          <a:latin typeface="Arial" pitchFamily="34" charset="0"/>
                          <a:cs typeface="Arial" pitchFamily="34" charset="0"/>
                        </a:rPr>
                        <a:t> </a:t>
                      </a: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de-DE" sz="1100" b="0" i="0" u="none" strike="noStrike" cap="none" normalizeH="0" baseline="0" dirty="0">
                          <a:ln>
                            <a:noFill/>
                          </a:ln>
                          <a:solidFill>
                            <a:schemeClr val="bg1"/>
                          </a:solidFill>
                          <a:effectLst/>
                          <a:latin typeface="Arial" pitchFamily="34" charset="0"/>
                          <a:cs typeface="Arial" pitchFamily="34" charset="0"/>
                        </a:rPr>
                        <a:t>6 tot 8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weken</a:t>
                      </a:r>
                      <a:r>
                        <a:rPr kumimoji="0" lang="en-US" altLang="de-DE" sz="1100" b="0" i="0" u="none" strike="noStrike" cap="none" normalizeH="0" baseline="0" dirty="0">
                          <a:ln>
                            <a:noFill/>
                          </a:ln>
                          <a:solidFill>
                            <a:schemeClr val="bg1"/>
                          </a:solidFill>
                          <a:effectLst/>
                          <a:latin typeface="Arial" pitchFamily="34" charset="0"/>
                          <a:cs typeface="Arial" pitchFamily="34" charset="0"/>
                        </a:rPr>
                        <a:t> met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tenminste</a:t>
                      </a:r>
                      <a:r>
                        <a:rPr kumimoji="0" lang="en-US" altLang="de-DE" sz="1100" b="0" i="0" u="none" strike="noStrike" cap="none" normalizeH="0" baseline="0" dirty="0">
                          <a:ln>
                            <a:noFill/>
                          </a:ln>
                          <a:solidFill>
                            <a:schemeClr val="bg1"/>
                          </a:solidFill>
                          <a:effectLst/>
                          <a:latin typeface="Arial" pitchFamily="34" charset="0"/>
                          <a:cs typeface="Arial" pitchFamily="34" charset="0"/>
                        </a:rPr>
                        <a:t> 2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weken</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bij</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hoogste</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te</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verdragen</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dosis</a:t>
                      </a:r>
                      <a:endParaRPr kumimoji="0" lang="de-DE"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07962353"/>
                  </a:ext>
                </a:extLst>
              </a:tr>
              <a:tr h="302822">
                <a:tc gridSpan="5">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1" i="0" u="none" strike="noStrike" cap="none" normalizeH="0" baseline="0" dirty="0" err="1">
                          <a:ln>
                            <a:noFill/>
                          </a:ln>
                          <a:solidFill>
                            <a:schemeClr val="tx1"/>
                          </a:solidFill>
                          <a:effectLst/>
                          <a:latin typeface="Arial" pitchFamily="34" charset="0"/>
                          <a:cs typeface="Arial" pitchFamily="34" charset="0"/>
                        </a:rPr>
                        <a:t>SNRl's</a:t>
                      </a:r>
                      <a:endParaRPr kumimoji="0" lang="en-US" altLang="de-DE" sz="1100" b="1" i="0" u="none" strike="noStrike" cap="none" normalizeH="0" baseline="0" dirty="0">
                        <a:ln>
                          <a:noFill/>
                        </a:ln>
                        <a:solidFill>
                          <a:schemeClr val="tx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669588885"/>
                  </a:ext>
                </a:extLst>
              </a:tr>
              <a:tr h="325664">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err="1">
                          <a:ln>
                            <a:noFill/>
                          </a:ln>
                          <a:solidFill>
                            <a:schemeClr val="bg1"/>
                          </a:solidFill>
                          <a:effectLst/>
                          <a:latin typeface="Arial" pitchFamily="34" charset="0"/>
                          <a:cs typeface="Arial" pitchFamily="34" charset="0"/>
                        </a:rPr>
                        <a:t>duloxetine</a:t>
                      </a:r>
                      <a:endParaRPr kumimoji="0" lang="de-DE"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Arial" pitchFamily="34" charset="0"/>
                          <a:cs typeface="Arial" pitchFamily="34" charset="0"/>
                        </a:rPr>
                        <a:t>1 x </a:t>
                      </a:r>
                      <a:r>
                        <a:rPr kumimoji="0" lang="de-DE" altLang="de-DE" sz="1100" b="0" i="0" u="none" strike="noStrike" cap="none" normalizeH="0" baseline="0" dirty="0" err="1">
                          <a:ln>
                            <a:noFill/>
                          </a:ln>
                          <a:solidFill>
                            <a:schemeClr val="bg1"/>
                          </a:solidFill>
                          <a:effectLst/>
                          <a:latin typeface="Arial" pitchFamily="34" charset="0"/>
                          <a:cs typeface="Arial" pitchFamily="34" charset="0"/>
                        </a:rPr>
                        <a:t>daags</a:t>
                      </a:r>
                      <a:r>
                        <a:rPr kumimoji="0" lang="de-DE" altLang="de-DE" sz="1100" b="0" i="0" u="none" strike="noStrike" cap="none" normalizeH="0" baseline="0" dirty="0">
                          <a:ln>
                            <a:noFill/>
                          </a:ln>
                          <a:solidFill>
                            <a:schemeClr val="bg1"/>
                          </a:solidFill>
                          <a:effectLst/>
                          <a:latin typeface="Arial" pitchFamily="34" charset="0"/>
                          <a:cs typeface="Arial" pitchFamily="34" charset="0"/>
                        </a:rPr>
                        <a:t> 30 mg </a:t>
                      </a: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err="1">
                          <a:ln>
                            <a:noFill/>
                          </a:ln>
                          <a:solidFill>
                            <a:schemeClr val="bg1"/>
                          </a:solidFill>
                          <a:effectLst/>
                          <a:latin typeface="Arial" pitchFamily="34" charset="0"/>
                          <a:cs typeface="Arial" pitchFamily="34" charset="0"/>
                        </a:rPr>
                        <a:t>na</a:t>
                      </a:r>
                      <a:r>
                        <a:rPr kumimoji="0" lang="en-US" altLang="de-DE" sz="1100" b="0" i="0" u="none" strike="noStrike" cap="none" normalizeH="0" baseline="0" dirty="0">
                          <a:ln>
                            <a:noFill/>
                          </a:ln>
                          <a:solidFill>
                            <a:schemeClr val="bg1"/>
                          </a:solidFill>
                          <a:effectLst/>
                          <a:latin typeface="Arial" pitchFamily="34" charset="0"/>
                          <a:cs typeface="Arial" pitchFamily="34" charset="0"/>
                        </a:rPr>
                        <a:t> 1 week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verhogen</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naar</a:t>
                      </a:r>
                      <a:r>
                        <a:rPr kumimoji="0" lang="en-US" altLang="de-DE" sz="1100" b="0" i="0" u="none" strike="noStrike" cap="none" normalizeH="0" baseline="0" dirty="0">
                          <a:ln>
                            <a:noFill/>
                          </a:ln>
                          <a:solidFill>
                            <a:schemeClr val="bg1"/>
                          </a:solidFill>
                          <a:effectLst/>
                          <a:latin typeface="Arial" pitchFamily="34" charset="0"/>
                          <a:cs typeface="Arial" pitchFamily="34" charset="0"/>
                        </a:rPr>
                        <a:t> 60 mg per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dag</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endParaRPr kumimoji="0" lang="de-DE"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Arial" pitchFamily="34" charset="0"/>
                          <a:cs typeface="Arial" pitchFamily="34" charset="0"/>
                        </a:rPr>
                        <a:t>2 x </a:t>
                      </a:r>
                      <a:r>
                        <a:rPr kumimoji="0" lang="de-DE" altLang="de-DE" sz="1100" b="0" i="0" u="none" strike="noStrike" cap="none" normalizeH="0" baseline="0" dirty="0" err="1">
                          <a:ln>
                            <a:noFill/>
                          </a:ln>
                          <a:solidFill>
                            <a:schemeClr val="bg1"/>
                          </a:solidFill>
                          <a:effectLst/>
                          <a:latin typeface="Arial" pitchFamily="34" charset="0"/>
                          <a:cs typeface="Arial" pitchFamily="34" charset="0"/>
                        </a:rPr>
                        <a:t>daags</a:t>
                      </a:r>
                      <a:r>
                        <a:rPr kumimoji="0" lang="de-DE" altLang="de-DE" sz="1100" b="0" i="0" u="none" strike="noStrike" cap="none" normalizeH="0" baseline="0" dirty="0">
                          <a:ln>
                            <a:noFill/>
                          </a:ln>
                          <a:solidFill>
                            <a:schemeClr val="bg1"/>
                          </a:solidFill>
                          <a:effectLst/>
                          <a:latin typeface="Arial" pitchFamily="34" charset="0"/>
                          <a:cs typeface="Arial" pitchFamily="34" charset="0"/>
                        </a:rPr>
                        <a:t> 60 mg </a:t>
                      </a: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a:ln>
                            <a:noFill/>
                          </a:ln>
                          <a:solidFill>
                            <a:schemeClr val="bg1"/>
                          </a:solidFill>
                          <a:effectLst/>
                          <a:latin typeface="Arial" pitchFamily="34" charset="0"/>
                          <a:cs typeface="Arial" pitchFamily="34" charset="0"/>
                        </a:rPr>
                        <a:t>4 weken </a:t>
                      </a:r>
                      <a:endParaRPr kumimoji="0" lang="de-DE"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61190707"/>
                  </a:ext>
                </a:extLst>
              </a:tr>
              <a:tr h="4881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err="1">
                          <a:ln>
                            <a:noFill/>
                          </a:ln>
                          <a:solidFill>
                            <a:schemeClr val="bg1"/>
                          </a:solidFill>
                          <a:effectLst/>
                          <a:latin typeface="Arial" pitchFamily="34" charset="0"/>
                          <a:cs typeface="Arial" pitchFamily="34" charset="0"/>
                        </a:rPr>
                        <a:t>venlafaxine</a:t>
                      </a: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a:ln>
                            <a:noFill/>
                          </a:ln>
                          <a:solidFill>
                            <a:schemeClr val="bg1"/>
                          </a:solidFill>
                          <a:effectLst/>
                          <a:latin typeface="Arial" pitchFamily="34" charset="0"/>
                          <a:cs typeface="Arial" pitchFamily="34" charset="0"/>
                        </a:rPr>
                        <a:t>1 x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daags</a:t>
                      </a:r>
                      <a:r>
                        <a:rPr kumimoji="0" lang="en-US" altLang="de-DE" sz="1100" b="0" i="0" u="none" strike="noStrike" cap="none" normalizeH="0" baseline="0" dirty="0">
                          <a:ln>
                            <a:noFill/>
                          </a:ln>
                          <a:solidFill>
                            <a:schemeClr val="bg1"/>
                          </a:solidFill>
                          <a:effectLst/>
                          <a:latin typeface="Arial" pitchFamily="34" charset="0"/>
                          <a:cs typeface="Arial" pitchFamily="34" charset="0"/>
                        </a:rPr>
                        <a:t> 37,5 mg </a:t>
                      </a: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err="1">
                          <a:ln>
                            <a:noFill/>
                          </a:ln>
                          <a:solidFill>
                            <a:schemeClr val="bg1"/>
                          </a:solidFill>
                          <a:effectLst/>
                          <a:latin typeface="Arial" pitchFamily="34" charset="0"/>
                          <a:cs typeface="Arial" pitchFamily="34" charset="0"/>
                        </a:rPr>
                        <a:t>na</a:t>
                      </a:r>
                      <a:r>
                        <a:rPr kumimoji="0" lang="en-US" altLang="de-DE" sz="1100" b="0" i="0" u="none" strike="noStrike" cap="none" normalizeH="0" baseline="0" dirty="0">
                          <a:ln>
                            <a:noFill/>
                          </a:ln>
                          <a:solidFill>
                            <a:schemeClr val="bg1"/>
                          </a:solidFill>
                          <a:effectLst/>
                          <a:latin typeface="Arial" pitchFamily="34" charset="0"/>
                          <a:cs typeface="Arial" pitchFamily="34" charset="0"/>
                        </a:rPr>
                        <a:t> 1 week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verhogen</a:t>
                      </a:r>
                      <a:r>
                        <a:rPr kumimoji="0" lang="en-US" altLang="de-DE" sz="1100" b="0" i="0" u="none" strike="noStrike" cap="none" normalizeH="0" baseline="0" dirty="0">
                          <a:ln>
                            <a:noFill/>
                          </a:ln>
                          <a:solidFill>
                            <a:schemeClr val="bg1"/>
                          </a:solidFill>
                          <a:effectLst/>
                          <a:latin typeface="Arial" pitchFamily="34" charset="0"/>
                          <a:cs typeface="Arial" pitchFamily="34" charset="0"/>
                        </a:rPr>
                        <a:t> tot 1 x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daags</a:t>
                      </a:r>
                      <a:r>
                        <a:rPr kumimoji="0" lang="en-US" altLang="de-DE" sz="1100" b="0" i="0" u="none" strike="noStrike" cap="none" normalizeH="0" baseline="0" dirty="0">
                          <a:ln>
                            <a:noFill/>
                          </a:ln>
                          <a:solidFill>
                            <a:schemeClr val="bg1"/>
                          </a:solidFill>
                          <a:effectLst/>
                          <a:latin typeface="Arial" pitchFamily="34" charset="0"/>
                          <a:cs typeface="Arial" pitchFamily="34" charset="0"/>
                        </a:rPr>
                        <a:t> 75 mg.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Daarna</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verhogen</a:t>
                      </a:r>
                      <a:r>
                        <a:rPr kumimoji="0" lang="en-US" altLang="de-DE" sz="1100" b="0" i="0" u="none" strike="noStrike" cap="none" normalizeH="0" baseline="0" dirty="0">
                          <a:ln>
                            <a:noFill/>
                          </a:ln>
                          <a:solidFill>
                            <a:schemeClr val="bg1"/>
                          </a:solidFill>
                          <a:effectLst/>
                          <a:latin typeface="Arial" pitchFamily="34" charset="0"/>
                          <a:cs typeface="Arial" pitchFamily="34" charset="0"/>
                        </a:rPr>
                        <a:t> met 75 mg per week. </a:t>
                      </a:r>
                      <a:r>
                        <a:rPr kumimoji="0" lang="de-DE" altLang="de-DE" sz="1100" b="0" i="0" u="none" strike="noStrike" cap="none" normalizeH="0" baseline="0" dirty="0">
                          <a:ln>
                            <a:noFill/>
                          </a:ln>
                          <a:solidFill>
                            <a:schemeClr val="bg1"/>
                          </a:solidFill>
                          <a:effectLst/>
                          <a:latin typeface="Arial" pitchFamily="34" charset="0"/>
                          <a:cs typeface="Arial" pitchFamily="34" charset="0"/>
                        </a:rPr>
                        <a:t> </a:t>
                      </a:r>
                      <a:br>
                        <a:rPr kumimoji="0" lang="de-DE" altLang="de-DE" sz="1100" b="0" i="0" u="none" strike="noStrike" cap="none" normalizeH="0" baseline="0" dirty="0">
                          <a:ln>
                            <a:noFill/>
                          </a:ln>
                          <a:solidFill>
                            <a:schemeClr val="bg1"/>
                          </a:solidFill>
                          <a:effectLst/>
                          <a:latin typeface="Arial" pitchFamily="34" charset="0"/>
                          <a:cs typeface="Arial" pitchFamily="34" charset="0"/>
                        </a:rPr>
                      </a:b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a:ln>
                            <a:noFill/>
                          </a:ln>
                          <a:solidFill>
                            <a:schemeClr val="bg1"/>
                          </a:solidFill>
                          <a:effectLst/>
                          <a:latin typeface="Arial" pitchFamily="34" charset="0"/>
                          <a:cs typeface="Arial" pitchFamily="34" charset="0"/>
                        </a:rPr>
                        <a:t>225 mg per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dag</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a:ln>
                            <a:noFill/>
                          </a:ln>
                          <a:solidFill>
                            <a:schemeClr val="bg1"/>
                          </a:solidFill>
                          <a:effectLst/>
                          <a:latin typeface="Arial" pitchFamily="34" charset="0"/>
                          <a:cs typeface="Arial" pitchFamily="34" charset="0"/>
                        </a:rPr>
                        <a:t>4-6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weken</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endParaRPr kumimoji="0" lang="de-DE"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74294118"/>
                  </a:ext>
                </a:extLst>
              </a:tr>
            </a:tbl>
          </a:graphicData>
        </a:graphic>
      </p:graphicFrame>
    </p:spTree>
    <p:extLst>
      <p:ext uri="{BB962C8B-B14F-4D97-AF65-F5344CB8AC3E}">
        <p14:creationId xmlns:p14="http://schemas.microsoft.com/office/powerpoint/2010/main" val="54516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376557E-A9C1-464F-904A-25E49FDFF77F}"/>
              </a:ext>
            </a:extLst>
          </p:cNvPr>
          <p:cNvSpPr>
            <a:spLocks noGrp="1"/>
          </p:cNvSpPr>
          <p:nvPr>
            <p:ph type="subTitle" idx="1"/>
          </p:nvPr>
        </p:nvSpPr>
        <p:spPr>
          <a:xfrm>
            <a:off x="814080" y="0"/>
            <a:ext cx="6586640" cy="968020"/>
          </a:xfrm>
        </p:spPr>
        <p:txBody>
          <a:bodyPr anchor="ctr">
            <a:normAutofit fontScale="92500" lnSpcReduction="10000"/>
          </a:bodyPr>
          <a:lstStyle/>
          <a:p>
            <a:r>
              <a:rPr lang="en-US" sz="2800" dirty="0" err="1"/>
              <a:t>Chronische</a:t>
            </a:r>
            <a:r>
              <a:rPr lang="en-US" sz="2800" dirty="0"/>
              <a:t> </a:t>
            </a:r>
            <a:r>
              <a:rPr lang="en-US" sz="2800" dirty="0" err="1"/>
              <a:t>neuropathische</a:t>
            </a:r>
            <a:r>
              <a:rPr lang="en-US" sz="2800" dirty="0"/>
              <a:t> </a:t>
            </a:r>
            <a:r>
              <a:rPr lang="en-US" sz="2800" dirty="0" err="1"/>
              <a:t>pijn</a:t>
            </a:r>
            <a:endParaRPr lang="en-US" sz="2800" dirty="0"/>
          </a:p>
          <a:p>
            <a:r>
              <a:rPr lang="en-US" sz="2800" dirty="0" err="1"/>
              <a:t>Gabapentine</a:t>
            </a:r>
            <a:r>
              <a:rPr lang="en-US" sz="2800" dirty="0"/>
              <a:t> </a:t>
            </a:r>
            <a:r>
              <a:rPr lang="en-US" sz="2800" dirty="0" err="1"/>
              <a:t>en</a:t>
            </a:r>
            <a:r>
              <a:rPr lang="en-US" sz="2800" dirty="0"/>
              <a:t> </a:t>
            </a:r>
            <a:r>
              <a:rPr lang="en-US" sz="2800" dirty="0" err="1"/>
              <a:t>Pregabaline</a:t>
            </a:r>
            <a:endParaRPr lang="en-US" sz="2800" dirty="0"/>
          </a:p>
        </p:txBody>
      </p:sp>
      <p:sp>
        <p:nvSpPr>
          <p:cNvPr id="5" name="Rechthoek 4">
            <a:extLst>
              <a:ext uri="{FF2B5EF4-FFF2-40B4-BE49-F238E27FC236}">
                <a16:creationId xmlns:a16="http://schemas.microsoft.com/office/drawing/2014/main" id="{FD0EBC43-BE9A-4645-A2E3-7D6D8AD84FE8}"/>
              </a:ext>
            </a:extLst>
          </p:cNvPr>
          <p:cNvSpPr/>
          <p:nvPr/>
        </p:nvSpPr>
        <p:spPr>
          <a:xfrm>
            <a:off x="935038" y="6330077"/>
            <a:ext cx="4850970" cy="123111"/>
          </a:xfrm>
          <a:prstGeom prst="rect">
            <a:avLst/>
          </a:prstGeom>
        </p:spPr>
        <p:txBody>
          <a:bodyPr wrap="square" lIns="0" tIns="0" rIns="0" bIns="0">
            <a:spAutoFit/>
          </a:bodyPr>
          <a:lstStyle/>
          <a:p>
            <a:pPr>
              <a:spcBef>
                <a:spcPct val="50000"/>
              </a:spcBef>
              <a:defRPr/>
            </a:pPr>
            <a:r>
              <a:rPr lang="en-US" sz="800" dirty="0" err="1">
                <a:solidFill>
                  <a:schemeClr val="bg1"/>
                </a:solidFill>
                <a:latin typeface="Arial" panose="020B0604020202020204" pitchFamily="34" charset="0"/>
                <a:ea typeface="ＭＳ Ｐゴシック" charset="0"/>
                <a:cs typeface="Arial" panose="020B0604020202020204" pitchFamily="34" charset="0"/>
              </a:rPr>
              <a:t>Groeneveld,Jongen</a:t>
            </a:r>
            <a:r>
              <a:rPr lang="en-US" sz="800" dirty="0">
                <a:solidFill>
                  <a:schemeClr val="bg1"/>
                </a:solidFill>
                <a:latin typeface="Arial" panose="020B0604020202020204" pitchFamily="34" charset="0"/>
                <a:ea typeface="ＭＳ Ｐゴシック" charset="0"/>
                <a:cs typeface="Arial" panose="020B0604020202020204" pitchFamily="34" charset="0"/>
              </a:rPr>
              <a:t> </a:t>
            </a:r>
            <a:r>
              <a:rPr lang="en-US" sz="800" dirty="0" err="1">
                <a:solidFill>
                  <a:schemeClr val="bg1"/>
                </a:solidFill>
                <a:latin typeface="Arial" panose="020B0604020202020204" pitchFamily="34" charset="0"/>
                <a:ea typeface="ＭＳ Ｐゴシック" charset="0"/>
                <a:cs typeface="Arial" panose="020B0604020202020204" pitchFamily="34" charset="0"/>
              </a:rPr>
              <a:t>Tijdschr</a:t>
            </a:r>
            <a:r>
              <a:rPr lang="en-US" sz="800" dirty="0">
                <a:solidFill>
                  <a:schemeClr val="bg1"/>
                </a:solidFill>
                <a:latin typeface="Arial" panose="020B0604020202020204" pitchFamily="34" charset="0"/>
                <a:ea typeface="ＭＳ Ｐゴシック" charset="0"/>
                <a:cs typeface="Arial" panose="020B0604020202020204" pitchFamily="34" charset="0"/>
              </a:rPr>
              <a:t> Neurol </a:t>
            </a:r>
            <a:r>
              <a:rPr lang="en-US" sz="800" dirty="0" err="1">
                <a:solidFill>
                  <a:schemeClr val="bg1"/>
                </a:solidFill>
                <a:latin typeface="Arial" panose="020B0604020202020204" pitchFamily="34" charset="0"/>
                <a:ea typeface="ＭＳ Ｐゴシック" charset="0"/>
                <a:cs typeface="Arial" panose="020B0604020202020204" pitchFamily="34" charset="0"/>
              </a:rPr>
              <a:t>Neurochir</a:t>
            </a:r>
            <a:r>
              <a:rPr lang="en-US" sz="800" dirty="0">
                <a:solidFill>
                  <a:schemeClr val="bg1"/>
                </a:solidFill>
                <a:latin typeface="Arial" panose="020B0604020202020204" pitchFamily="34" charset="0"/>
                <a:ea typeface="ＭＳ Ｐゴシック" charset="0"/>
                <a:cs typeface="Arial" panose="020B0604020202020204" pitchFamily="34" charset="0"/>
              </a:rPr>
              <a:t> 2013;114:119-129 </a:t>
            </a:r>
          </a:p>
        </p:txBody>
      </p:sp>
      <p:graphicFrame>
        <p:nvGraphicFramePr>
          <p:cNvPr id="7" name="Tabel 6">
            <a:extLst>
              <a:ext uri="{FF2B5EF4-FFF2-40B4-BE49-F238E27FC236}">
                <a16:creationId xmlns:a16="http://schemas.microsoft.com/office/drawing/2014/main" id="{5E5F7280-E6D5-3442-A7C0-5F113177660B}"/>
              </a:ext>
            </a:extLst>
          </p:cNvPr>
          <p:cNvGraphicFramePr>
            <a:graphicFrameLocks noGrp="1"/>
          </p:cNvGraphicFramePr>
          <p:nvPr>
            <p:extLst>
              <p:ext uri="{D42A27DB-BD31-4B8C-83A1-F6EECF244321}">
                <p14:modId xmlns:p14="http://schemas.microsoft.com/office/powerpoint/2010/main" val="1001330439"/>
              </p:ext>
            </p:extLst>
          </p:nvPr>
        </p:nvGraphicFramePr>
        <p:xfrm>
          <a:off x="968905" y="1808163"/>
          <a:ext cx="7585548" cy="1804698"/>
        </p:xfrm>
        <a:graphic>
          <a:graphicData uri="http://schemas.openxmlformats.org/drawingml/2006/table">
            <a:tbl>
              <a:tblPr firstRow="1" bandRow="1">
                <a:tableStyleId>{69012ECD-51FC-41F1-AA8D-1B2483CD663E}</a:tableStyleId>
              </a:tblPr>
              <a:tblGrid>
                <a:gridCol w="1433255">
                  <a:extLst>
                    <a:ext uri="{9D8B030D-6E8A-4147-A177-3AD203B41FA5}">
                      <a16:colId xmlns:a16="http://schemas.microsoft.com/office/drawing/2014/main" val="1617930685"/>
                    </a:ext>
                  </a:extLst>
                </a:gridCol>
                <a:gridCol w="1351693">
                  <a:extLst>
                    <a:ext uri="{9D8B030D-6E8A-4147-A177-3AD203B41FA5}">
                      <a16:colId xmlns:a16="http://schemas.microsoft.com/office/drawing/2014/main" val="446989471"/>
                    </a:ext>
                  </a:extLst>
                </a:gridCol>
                <a:gridCol w="1686988">
                  <a:extLst>
                    <a:ext uri="{9D8B030D-6E8A-4147-A177-3AD203B41FA5}">
                      <a16:colId xmlns:a16="http://schemas.microsoft.com/office/drawing/2014/main" val="1146131858"/>
                    </a:ext>
                  </a:extLst>
                </a:gridCol>
                <a:gridCol w="1632206">
                  <a:extLst>
                    <a:ext uri="{9D8B030D-6E8A-4147-A177-3AD203B41FA5}">
                      <a16:colId xmlns:a16="http://schemas.microsoft.com/office/drawing/2014/main" val="1169023915"/>
                    </a:ext>
                  </a:extLst>
                </a:gridCol>
                <a:gridCol w="1481406">
                  <a:extLst>
                    <a:ext uri="{9D8B030D-6E8A-4147-A177-3AD203B41FA5}">
                      <a16:colId xmlns:a16="http://schemas.microsoft.com/office/drawing/2014/main" val="676195532"/>
                    </a:ext>
                  </a:extLst>
                </a:gridCol>
              </a:tblGrid>
              <a:tr h="138137">
                <a:tc gridSpan="5">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1" i="0" u="none" strike="noStrike" cap="none" normalizeH="0" baseline="0" dirty="0">
                          <a:ln>
                            <a:noFill/>
                          </a:ln>
                          <a:solidFill>
                            <a:schemeClr val="bg2"/>
                          </a:solidFill>
                          <a:effectLst/>
                          <a:latin typeface="Geneva" panose="020B0503030404040204" pitchFamily="34" charset="0"/>
                          <a:ea typeface="Geneva" panose="020B0503030404040204" pitchFamily="34" charset="0"/>
                          <a:cs typeface="Arial" pitchFamily="34" charset="0"/>
                        </a:rPr>
                        <a:t>a2</a:t>
                      </a:r>
                      <a:r>
                        <a:rPr kumimoji="0" lang="el-GR" altLang="de-DE" sz="1200" b="1" i="0" u="none" strike="noStrike" cap="none" normalizeH="0" baseline="0" dirty="0">
                          <a:ln>
                            <a:noFill/>
                          </a:ln>
                          <a:solidFill>
                            <a:schemeClr val="bg2"/>
                          </a:solidFill>
                          <a:effectLst/>
                          <a:latin typeface="Geneva" panose="020B0503030404040204" pitchFamily="34" charset="0"/>
                          <a:ea typeface="Geneva" panose="020B0503030404040204" pitchFamily="34" charset="0"/>
                          <a:cs typeface="Arial" pitchFamily="34" charset="0"/>
                        </a:rPr>
                        <a:t>δ</a:t>
                      </a:r>
                      <a:r>
                        <a:rPr kumimoji="0" lang="de-DE" altLang="de-DE" sz="1200" b="1" i="0" u="none" strike="noStrike" cap="none" normalizeH="0" baseline="0" dirty="0">
                          <a:ln>
                            <a:noFill/>
                          </a:ln>
                          <a:solidFill>
                            <a:schemeClr val="bg2"/>
                          </a:solidFill>
                          <a:effectLst/>
                          <a:latin typeface="Arial" pitchFamily="34" charset="0"/>
                          <a:cs typeface="Arial" pitchFamily="34" charset="0"/>
                        </a:rPr>
                        <a:t> </a:t>
                      </a:r>
                      <a:r>
                        <a:rPr kumimoji="0" lang="de-DE" altLang="de-DE" sz="1200" b="1" i="0" u="none" strike="noStrike" cap="none" normalizeH="0" baseline="0" dirty="0" err="1">
                          <a:ln>
                            <a:noFill/>
                          </a:ln>
                          <a:solidFill>
                            <a:schemeClr val="bg2"/>
                          </a:solidFill>
                          <a:effectLst/>
                          <a:latin typeface="Arial" pitchFamily="34" charset="0"/>
                          <a:cs typeface="Arial" pitchFamily="34" charset="0"/>
                        </a:rPr>
                        <a:t>liganden</a:t>
                      </a:r>
                      <a:endParaRPr kumimoji="0" lang="de-DE" altLang="de-DE" sz="1200" b="1" i="0" u="none" strike="noStrike" cap="none" normalizeH="0" baseline="0" dirty="0">
                        <a:ln>
                          <a:noFill/>
                        </a:ln>
                        <a:solidFill>
                          <a:schemeClr val="bg2"/>
                        </a:solidFill>
                        <a:effectLst/>
                        <a:latin typeface="Arial" pitchFamily="34" charset="0"/>
                        <a:cs typeface="Arial" pitchFamily="34" charset="0"/>
                      </a:endParaRPr>
                    </a:p>
                  </a:txBody>
                  <a:tcPr marL="72000" marR="72000" marT="46783" marB="46783" anchor="ctr" horzOverflow="overflow">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hMerge="1">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de-DE" sz="1200" b="1" i="0" u="none" strike="noStrike" cap="none" normalizeH="0" baseline="0" dirty="0">
                        <a:ln>
                          <a:noFill/>
                        </a:ln>
                        <a:solidFill>
                          <a:schemeClr val="bg2"/>
                        </a:solidFill>
                        <a:effectLst/>
                        <a:latin typeface="Arial" pitchFamily="34" charset="0"/>
                        <a:cs typeface="Arial" pitchFamily="34" charset="0"/>
                      </a:endParaRPr>
                    </a:p>
                  </a:txBody>
                  <a:tcPr marL="72000" marR="72000" marT="46783" marB="46783" anchor="ctr" horzOverflow="overflow">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de-DE" sz="1200" b="1" i="0" u="none" strike="noStrike" cap="none" normalizeH="0" baseline="0" dirty="0">
                        <a:ln>
                          <a:noFill/>
                        </a:ln>
                        <a:solidFill>
                          <a:schemeClr val="bg2"/>
                        </a:solidFill>
                        <a:effectLst/>
                        <a:latin typeface="Arial" pitchFamily="34" charset="0"/>
                        <a:cs typeface="Arial" pitchFamily="34" charset="0"/>
                      </a:endParaRPr>
                    </a:p>
                  </a:txBody>
                  <a:tcPr marL="72000" marR="72000" marT="46783" marB="46783" anchor="ctr" horzOverflow="overflow">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de-DE" sz="1200" b="1" i="0" u="none" strike="noStrike" cap="none" normalizeH="0" baseline="0" dirty="0">
                        <a:ln>
                          <a:noFill/>
                        </a:ln>
                        <a:solidFill>
                          <a:schemeClr val="bg2"/>
                        </a:solidFill>
                        <a:effectLst/>
                        <a:latin typeface="Arial" pitchFamily="34" charset="0"/>
                        <a:cs typeface="Arial" pitchFamily="34" charset="0"/>
                      </a:endParaRPr>
                    </a:p>
                  </a:txBody>
                  <a:tcPr marL="72000" marR="72000" marT="46783" marB="46783" anchor="ctr" horzOverflow="overflow">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de-DE" sz="1200" b="1" i="0" u="none" strike="noStrike" cap="none" normalizeH="0" baseline="0" dirty="0">
                        <a:ln>
                          <a:noFill/>
                        </a:ln>
                        <a:solidFill>
                          <a:schemeClr val="bg2"/>
                        </a:solidFill>
                        <a:effectLst/>
                        <a:latin typeface="Arial" pitchFamily="34" charset="0"/>
                        <a:cs typeface="Arial" pitchFamily="34" charset="0"/>
                      </a:endParaRPr>
                    </a:p>
                  </a:txBody>
                  <a:tcPr marL="72000" marR="72000" marT="46783" marB="46783" anchor="ctr" horzOverflow="overflow">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560866637"/>
                  </a:ext>
                </a:extLst>
              </a:tr>
              <a:tr h="475572">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err="1">
                          <a:ln>
                            <a:noFill/>
                          </a:ln>
                          <a:solidFill>
                            <a:schemeClr val="bg1"/>
                          </a:solidFill>
                          <a:effectLst/>
                          <a:latin typeface="Arial" pitchFamily="34" charset="0"/>
                          <a:cs typeface="Arial" pitchFamily="34" charset="0"/>
                        </a:rPr>
                        <a:t>gabapentine</a:t>
                      </a: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err="1">
                          <a:ln>
                            <a:noFill/>
                          </a:ln>
                          <a:solidFill>
                            <a:schemeClr val="bg1"/>
                          </a:solidFill>
                          <a:effectLst/>
                          <a:latin typeface="Arial" pitchFamily="34" charset="0"/>
                          <a:cs typeface="Arial" pitchFamily="34" charset="0"/>
                        </a:rPr>
                        <a:t>dag</a:t>
                      </a:r>
                      <a:r>
                        <a:rPr kumimoji="0" lang="en-US" altLang="de-DE" sz="1100" b="0" i="0" u="none" strike="noStrike" cap="none" normalizeH="0" baseline="0" dirty="0">
                          <a:ln>
                            <a:noFill/>
                          </a:ln>
                          <a:solidFill>
                            <a:schemeClr val="bg1"/>
                          </a:solidFill>
                          <a:effectLst/>
                          <a:latin typeface="Arial" pitchFamily="34" charset="0"/>
                          <a:cs typeface="Arial" pitchFamily="34" charset="0"/>
                        </a:rPr>
                        <a:t> 1: 1dd300 mg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dag</a:t>
                      </a:r>
                      <a:r>
                        <a:rPr kumimoji="0" lang="en-US" altLang="de-DE" sz="1100" b="0" i="0" u="none" strike="noStrike" cap="none" normalizeH="0" baseline="0" dirty="0">
                          <a:ln>
                            <a:noFill/>
                          </a:ln>
                          <a:solidFill>
                            <a:schemeClr val="bg1"/>
                          </a:solidFill>
                          <a:effectLst/>
                          <a:latin typeface="Arial" pitchFamily="34" charset="0"/>
                          <a:cs typeface="Arial" pitchFamily="34" charset="0"/>
                        </a:rPr>
                        <a:t> 2: 2dd300 mg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dag</a:t>
                      </a:r>
                      <a:r>
                        <a:rPr kumimoji="0" lang="en-US" altLang="de-DE" sz="1100" b="0" i="0" u="none" strike="noStrike" cap="none" normalizeH="0" baseline="0" dirty="0">
                          <a:ln>
                            <a:noFill/>
                          </a:ln>
                          <a:solidFill>
                            <a:schemeClr val="bg1"/>
                          </a:solidFill>
                          <a:effectLst/>
                          <a:latin typeface="Arial" pitchFamily="34" charset="0"/>
                          <a:cs typeface="Arial" pitchFamily="34" charset="0"/>
                        </a:rPr>
                        <a:t> 3: 3dd300 mg</a:t>
                      </a: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50" b="0" i="0" u="none" strike="noStrike" cap="none" normalizeH="0" baseline="0" dirty="0" err="1">
                          <a:ln>
                            <a:noFill/>
                          </a:ln>
                          <a:solidFill>
                            <a:schemeClr val="bg1"/>
                          </a:solidFill>
                          <a:effectLst/>
                          <a:latin typeface="Arial" pitchFamily="34" charset="0"/>
                          <a:cs typeface="Arial" pitchFamily="34" charset="0"/>
                        </a:rPr>
                        <a:t>afhankelijk</a:t>
                      </a:r>
                      <a:r>
                        <a:rPr kumimoji="0" lang="en-US" altLang="de-DE" sz="1050" b="0" i="0" u="none" strike="noStrike" cap="none" normalizeH="0" baseline="0" dirty="0">
                          <a:ln>
                            <a:noFill/>
                          </a:ln>
                          <a:solidFill>
                            <a:schemeClr val="bg1"/>
                          </a:solidFill>
                          <a:effectLst/>
                          <a:latin typeface="Arial" pitchFamily="34" charset="0"/>
                          <a:cs typeface="Arial" pitchFamily="34" charset="0"/>
                        </a:rPr>
                        <a:t> van </a:t>
                      </a:r>
                      <a:r>
                        <a:rPr kumimoji="0" lang="en-US" altLang="de-DE" sz="1050" b="0" i="0" u="none" strike="noStrike" cap="none" normalizeH="0" baseline="0" dirty="0" err="1">
                          <a:ln>
                            <a:noFill/>
                          </a:ln>
                          <a:solidFill>
                            <a:schemeClr val="bg1"/>
                          </a:solidFill>
                          <a:effectLst/>
                          <a:latin typeface="Arial" pitchFamily="34" charset="0"/>
                          <a:cs typeface="Arial" pitchFamily="34" charset="0"/>
                        </a:rPr>
                        <a:t>respons</a:t>
                      </a:r>
                      <a:r>
                        <a:rPr kumimoji="0" lang="en-US" altLang="de-DE" sz="1050" b="0" i="0" u="none" strike="noStrike" cap="none" normalizeH="0" baseline="0" dirty="0">
                          <a:ln>
                            <a:noFill/>
                          </a:ln>
                          <a:solidFill>
                            <a:schemeClr val="bg1"/>
                          </a:solidFill>
                          <a:effectLst/>
                          <a:latin typeface="Arial" pitchFamily="34" charset="0"/>
                          <a:cs typeface="Arial" pitchFamily="34" charset="0"/>
                        </a:rPr>
                        <a:t> per 3 </a:t>
                      </a:r>
                      <a:r>
                        <a:rPr kumimoji="0" lang="en-US" altLang="de-DE" sz="1050" b="0" i="0" u="none" strike="noStrike" cap="none" normalizeH="0" baseline="0" dirty="0" err="1">
                          <a:ln>
                            <a:noFill/>
                          </a:ln>
                          <a:solidFill>
                            <a:schemeClr val="bg1"/>
                          </a:solidFill>
                          <a:effectLst/>
                          <a:latin typeface="Arial" pitchFamily="34" charset="0"/>
                          <a:cs typeface="Arial" pitchFamily="34" charset="0"/>
                        </a:rPr>
                        <a:t>dagen</a:t>
                      </a:r>
                      <a:r>
                        <a:rPr kumimoji="0" lang="en-US" altLang="de-DE" sz="1050" b="0" i="0" u="none" strike="noStrike" cap="none" normalizeH="0" baseline="0" dirty="0">
                          <a:ln>
                            <a:noFill/>
                          </a:ln>
                          <a:solidFill>
                            <a:schemeClr val="bg1"/>
                          </a:solidFill>
                          <a:effectLst/>
                          <a:latin typeface="Arial" pitchFamily="34" charset="0"/>
                          <a:cs typeface="Arial" pitchFamily="34" charset="0"/>
                        </a:rPr>
                        <a:t> </a:t>
                      </a:r>
                      <a:r>
                        <a:rPr kumimoji="0" lang="en-US" altLang="de-DE" sz="1050" b="0" i="0" u="none" strike="noStrike" cap="none" normalizeH="0" baseline="0" dirty="0" err="1">
                          <a:ln>
                            <a:noFill/>
                          </a:ln>
                          <a:solidFill>
                            <a:schemeClr val="bg1"/>
                          </a:solidFill>
                          <a:effectLst/>
                          <a:latin typeface="Arial" pitchFamily="34" charset="0"/>
                          <a:cs typeface="Arial" pitchFamily="34" charset="0"/>
                        </a:rPr>
                        <a:t>verhogen</a:t>
                      </a:r>
                      <a:r>
                        <a:rPr kumimoji="0" lang="en-US" altLang="de-DE" sz="1050" b="0" i="0" u="none" strike="noStrike" cap="none" normalizeH="0" baseline="0" dirty="0">
                          <a:ln>
                            <a:noFill/>
                          </a:ln>
                          <a:solidFill>
                            <a:schemeClr val="bg1"/>
                          </a:solidFill>
                          <a:effectLst/>
                          <a:latin typeface="Arial" pitchFamily="34" charset="0"/>
                          <a:cs typeface="Arial" pitchFamily="34" charset="0"/>
                        </a:rPr>
                        <a:t> met 300 mg </a:t>
                      </a: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Arial" pitchFamily="34" charset="0"/>
                          <a:cs typeface="Arial" pitchFamily="34" charset="0"/>
                        </a:rPr>
                        <a:t>3600 mg per </a:t>
                      </a:r>
                      <a:r>
                        <a:rPr kumimoji="0" lang="de-DE" altLang="de-DE" sz="1100" b="0" i="0" u="none" strike="noStrike" cap="none" normalizeH="0" baseline="0" dirty="0" err="1">
                          <a:ln>
                            <a:noFill/>
                          </a:ln>
                          <a:solidFill>
                            <a:schemeClr val="bg1"/>
                          </a:solidFill>
                          <a:effectLst/>
                          <a:latin typeface="Arial" pitchFamily="34" charset="0"/>
                          <a:cs typeface="Arial" pitchFamily="34" charset="0"/>
                        </a:rPr>
                        <a:t>dag</a:t>
                      </a:r>
                      <a:r>
                        <a:rPr kumimoji="0" lang="de-DE" altLang="de-DE" sz="1100" b="0" i="0" u="none" strike="noStrike" cap="none" normalizeH="0" baseline="0" dirty="0">
                          <a:ln>
                            <a:noFill/>
                          </a:ln>
                          <a:solidFill>
                            <a:schemeClr val="bg1"/>
                          </a:solidFill>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Arial" pitchFamily="34" charset="0"/>
                          <a:cs typeface="Arial" pitchFamily="34" charset="0"/>
                        </a:rPr>
                        <a:t>(3 x </a:t>
                      </a:r>
                      <a:r>
                        <a:rPr kumimoji="0" lang="de-DE" altLang="de-DE" sz="1100" b="0" i="0" u="none" strike="noStrike" cap="none" normalizeH="0" baseline="0" dirty="0" err="1">
                          <a:ln>
                            <a:noFill/>
                          </a:ln>
                          <a:solidFill>
                            <a:schemeClr val="bg1"/>
                          </a:solidFill>
                          <a:effectLst/>
                          <a:latin typeface="Arial" pitchFamily="34" charset="0"/>
                          <a:cs typeface="Arial" pitchFamily="34" charset="0"/>
                        </a:rPr>
                        <a:t>daags</a:t>
                      </a:r>
                      <a:r>
                        <a:rPr kumimoji="0" lang="de-DE" altLang="de-DE" sz="1100" b="0" i="0" u="none" strike="noStrike" cap="none" normalizeH="0" baseline="0" dirty="0">
                          <a:ln>
                            <a:noFill/>
                          </a:ln>
                          <a:solidFill>
                            <a:schemeClr val="bg1"/>
                          </a:solidFill>
                          <a:effectLst/>
                          <a:latin typeface="Arial" pitchFamily="34" charset="0"/>
                          <a:cs typeface="Arial" pitchFamily="34" charset="0"/>
                        </a:rPr>
                        <a:t> 1200 mg) </a:t>
                      </a: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de-DE" sz="1100" b="0" i="0" u="none" strike="noStrike" cap="none" normalizeH="0" baseline="0" dirty="0">
                          <a:ln>
                            <a:noFill/>
                          </a:ln>
                          <a:solidFill>
                            <a:schemeClr val="bg1"/>
                          </a:solidFill>
                          <a:effectLst/>
                          <a:latin typeface="Arial" pitchFamily="34" charset="0"/>
                          <a:cs typeface="Arial" pitchFamily="34" charset="0"/>
                        </a:rPr>
                        <a:t>3 tot 8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weken</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voor</a:t>
                      </a:r>
                      <a:r>
                        <a:rPr kumimoji="0" lang="en-US" altLang="de-DE" sz="1100" b="0" i="0" u="none" strike="noStrike" cap="none" normalizeH="0" baseline="0" dirty="0">
                          <a:ln>
                            <a:noFill/>
                          </a:ln>
                          <a:solidFill>
                            <a:schemeClr val="bg1"/>
                          </a:solidFill>
                          <a:effectLst/>
                          <a:latin typeface="Arial" pitchFamily="34" charset="0"/>
                          <a:cs typeface="Arial" pitchFamily="34" charset="0"/>
                        </a:rPr>
                        <a:t> de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titratieperiode</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en</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tenminste</a:t>
                      </a:r>
                      <a:r>
                        <a:rPr kumimoji="0" lang="en-US" altLang="de-DE" sz="1100" b="0" i="0" u="none" strike="noStrike" cap="none" normalizeH="0" baseline="0" dirty="0">
                          <a:ln>
                            <a:noFill/>
                          </a:ln>
                          <a:solidFill>
                            <a:schemeClr val="bg1"/>
                          </a:solidFill>
                          <a:effectLst/>
                          <a:latin typeface="Arial" pitchFamily="34" charset="0"/>
                          <a:cs typeface="Arial" pitchFamily="34" charset="0"/>
                        </a:rPr>
                        <a:t> 2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weken</a:t>
                      </a:r>
                      <a:r>
                        <a:rPr kumimoji="0" lang="en-US" altLang="de-DE" sz="1100" b="0" i="0" u="none" strike="noStrike" cap="none" normalizeH="0" baseline="0" dirty="0">
                          <a:ln>
                            <a:noFill/>
                          </a:ln>
                          <a:solidFill>
                            <a:schemeClr val="bg1"/>
                          </a:solidFill>
                          <a:effectLst/>
                          <a:latin typeface="Arial" pitchFamily="34" charset="0"/>
                          <a:cs typeface="Arial" pitchFamily="34" charset="0"/>
                        </a:rPr>
                        <a:t> op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hoogste</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dosis</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endParaRPr kumimoji="0" lang="de-DE"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07962353"/>
                  </a:ext>
                </a:extLst>
              </a:tr>
              <a:tr h="4881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err="1">
                          <a:ln>
                            <a:noFill/>
                          </a:ln>
                          <a:solidFill>
                            <a:schemeClr val="bg1"/>
                          </a:solidFill>
                          <a:effectLst/>
                          <a:latin typeface="Arial" pitchFamily="34" charset="0"/>
                          <a:cs typeface="Arial" pitchFamily="34" charset="0"/>
                        </a:rPr>
                        <a:t>pregabaline</a:t>
                      </a: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a:ln>
                            <a:noFill/>
                          </a:ln>
                          <a:solidFill>
                            <a:schemeClr val="bg1"/>
                          </a:solidFill>
                          <a:effectLst/>
                          <a:latin typeface="Arial" pitchFamily="34" charset="0"/>
                          <a:cs typeface="Arial" pitchFamily="34" charset="0"/>
                        </a:rPr>
                        <a:t>2 x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daags</a:t>
                      </a:r>
                      <a:r>
                        <a:rPr kumimoji="0" lang="en-US" altLang="de-DE" sz="1100" b="0" i="0" u="none" strike="noStrike" cap="none" normalizeH="0" baseline="0" dirty="0">
                          <a:ln>
                            <a:noFill/>
                          </a:ln>
                          <a:solidFill>
                            <a:schemeClr val="bg1"/>
                          </a:solidFill>
                          <a:effectLst/>
                          <a:latin typeface="Arial" pitchFamily="34" charset="0"/>
                          <a:cs typeface="Arial" pitchFamily="34" charset="0"/>
                        </a:rPr>
                        <a:t> 75 mg </a:t>
                      </a: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err="1">
                          <a:ln>
                            <a:noFill/>
                          </a:ln>
                          <a:solidFill>
                            <a:schemeClr val="bg1"/>
                          </a:solidFill>
                          <a:effectLst/>
                          <a:latin typeface="Arial" pitchFamily="34" charset="0"/>
                          <a:cs typeface="Arial" pitchFamily="34" charset="0"/>
                        </a:rPr>
                        <a:t>afhankelijk</a:t>
                      </a:r>
                      <a:r>
                        <a:rPr kumimoji="0" lang="en-US" altLang="de-DE" sz="1100" b="0" i="0" u="none" strike="noStrike" cap="none" normalizeH="0" baseline="0" dirty="0">
                          <a:ln>
                            <a:noFill/>
                          </a:ln>
                          <a:solidFill>
                            <a:schemeClr val="bg1"/>
                          </a:solidFill>
                          <a:effectLst/>
                          <a:latin typeface="Arial" pitchFamily="34" charset="0"/>
                          <a:cs typeface="Arial" pitchFamily="34" charset="0"/>
                        </a:rPr>
                        <a:t> van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respons</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na</a:t>
                      </a:r>
                      <a:r>
                        <a:rPr kumimoji="0" lang="en-US" altLang="de-DE" sz="1100" b="0" i="0" u="none" strike="noStrike" cap="none" normalizeH="0" baseline="0" dirty="0">
                          <a:ln>
                            <a:noFill/>
                          </a:ln>
                          <a:solidFill>
                            <a:schemeClr val="bg1"/>
                          </a:solidFill>
                          <a:effectLst/>
                          <a:latin typeface="Arial" pitchFamily="34" charset="0"/>
                          <a:cs typeface="Arial" pitchFamily="34" charset="0"/>
                        </a:rPr>
                        <a:t> 3 tot 7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dagen</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dosis</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verhogen</a:t>
                      </a:r>
                      <a:r>
                        <a:rPr kumimoji="0" lang="en-US" altLang="de-DE" sz="1100" b="0" i="0" u="none" strike="noStrike" cap="none" normalizeH="0" baseline="0" dirty="0">
                          <a:ln>
                            <a:noFill/>
                          </a:ln>
                          <a:solidFill>
                            <a:schemeClr val="bg1"/>
                          </a:solidFill>
                          <a:effectLst/>
                          <a:latin typeface="Arial" pitchFamily="34" charset="0"/>
                          <a:cs typeface="Arial" pitchFamily="34" charset="0"/>
                        </a:rPr>
                        <a:t> tot 2 x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daags</a:t>
                      </a:r>
                      <a:r>
                        <a:rPr kumimoji="0" lang="en-US" altLang="de-DE" sz="1100" b="0" i="0" u="none" strike="noStrike" cap="none" normalizeH="0" baseline="0" dirty="0">
                          <a:ln>
                            <a:noFill/>
                          </a:ln>
                          <a:solidFill>
                            <a:schemeClr val="bg1"/>
                          </a:solidFill>
                          <a:effectLst/>
                          <a:latin typeface="Arial" pitchFamily="34" charset="0"/>
                          <a:cs typeface="Arial" pitchFamily="34" charset="0"/>
                        </a:rPr>
                        <a:t> 150mg </a:t>
                      </a: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a:ln>
                            <a:noFill/>
                          </a:ln>
                          <a:solidFill>
                            <a:schemeClr val="bg1"/>
                          </a:solidFill>
                          <a:effectLst/>
                          <a:latin typeface="Arial" pitchFamily="34" charset="0"/>
                          <a:cs typeface="Arial" pitchFamily="34" charset="0"/>
                        </a:rPr>
                        <a:t>600 mg (2 x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daags</a:t>
                      </a:r>
                      <a:r>
                        <a:rPr kumimoji="0" lang="en-US" altLang="de-DE" sz="1100" b="0" i="0" u="none" strike="noStrike" cap="none" normalizeH="0" baseline="0" dirty="0">
                          <a:ln>
                            <a:noFill/>
                          </a:ln>
                          <a:solidFill>
                            <a:schemeClr val="bg1"/>
                          </a:solidFill>
                          <a:effectLst/>
                          <a:latin typeface="Arial" pitchFamily="34" charset="0"/>
                          <a:cs typeface="Arial" pitchFamily="34" charset="0"/>
                        </a:rPr>
                        <a:t> 300 mg) </a:t>
                      </a: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a:ln>
                            <a:noFill/>
                          </a:ln>
                          <a:solidFill>
                            <a:schemeClr val="bg1"/>
                          </a:solidFill>
                          <a:effectLst/>
                          <a:latin typeface="Arial" pitchFamily="34" charset="0"/>
                          <a:cs typeface="Arial" pitchFamily="34" charset="0"/>
                        </a:rPr>
                        <a:t>4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weken</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endParaRPr kumimoji="0" lang="de-DE"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74294118"/>
                  </a:ext>
                </a:extLst>
              </a:tr>
            </a:tbl>
          </a:graphicData>
        </a:graphic>
      </p:graphicFrame>
    </p:spTree>
    <p:extLst>
      <p:ext uri="{BB962C8B-B14F-4D97-AF65-F5344CB8AC3E}">
        <p14:creationId xmlns:p14="http://schemas.microsoft.com/office/powerpoint/2010/main" val="236024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376557E-A9C1-464F-904A-25E49FDFF77F}"/>
              </a:ext>
            </a:extLst>
          </p:cNvPr>
          <p:cNvSpPr>
            <a:spLocks noGrp="1"/>
          </p:cNvSpPr>
          <p:nvPr>
            <p:ph type="subTitle" idx="1"/>
          </p:nvPr>
        </p:nvSpPr>
        <p:spPr>
          <a:xfrm>
            <a:off x="814080" y="0"/>
            <a:ext cx="6586640" cy="968020"/>
          </a:xfrm>
        </p:spPr>
        <p:txBody>
          <a:bodyPr anchor="ctr">
            <a:normAutofit fontScale="92500" lnSpcReduction="10000"/>
          </a:bodyPr>
          <a:lstStyle/>
          <a:p>
            <a:r>
              <a:rPr lang="en-US" sz="2800" dirty="0" err="1"/>
              <a:t>Chronische</a:t>
            </a:r>
            <a:r>
              <a:rPr lang="en-US" sz="2800" dirty="0"/>
              <a:t> </a:t>
            </a:r>
            <a:r>
              <a:rPr lang="en-US" sz="2800" dirty="0" err="1"/>
              <a:t>neuropathische</a:t>
            </a:r>
            <a:r>
              <a:rPr lang="en-US" sz="2800" dirty="0"/>
              <a:t> </a:t>
            </a:r>
            <a:r>
              <a:rPr lang="en-US" sz="2800" dirty="0" err="1"/>
              <a:t>pijn</a:t>
            </a:r>
            <a:endParaRPr lang="en-US" sz="2800" dirty="0"/>
          </a:p>
          <a:p>
            <a:r>
              <a:rPr lang="en-US" sz="2800" dirty="0" err="1"/>
              <a:t>Lidocaïne</a:t>
            </a:r>
            <a:r>
              <a:rPr lang="en-US" sz="2800" dirty="0"/>
              <a:t> </a:t>
            </a:r>
            <a:r>
              <a:rPr lang="en-US" sz="2800" dirty="0" err="1"/>
              <a:t>en</a:t>
            </a:r>
            <a:r>
              <a:rPr lang="en-US" sz="2800" dirty="0"/>
              <a:t> </a:t>
            </a:r>
            <a:r>
              <a:rPr lang="en-US" sz="2800" dirty="0" err="1"/>
              <a:t>capsaïcine</a:t>
            </a:r>
            <a:r>
              <a:rPr lang="en-US" sz="2800" dirty="0"/>
              <a:t> </a:t>
            </a:r>
            <a:r>
              <a:rPr lang="en-US" sz="2800" dirty="0" err="1"/>
              <a:t>pleisters</a:t>
            </a:r>
            <a:endParaRPr lang="en-US" sz="2800" dirty="0"/>
          </a:p>
        </p:txBody>
      </p:sp>
      <p:sp>
        <p:nvSpPr>
          <p:cNvPr id="2" name="Rechthoek 1">
            <a:extLst>
              <a:ext uri="{FF2B5EF4-FFF2-40B4-BE49-F238E27FC236}">
                <a16:creationId xmlns:a16="http://schemas.microsoft.com/office/drawing/2014/main" id="{64E1207A-3856-8F44-9B79-37A888E887B6}"/>
              </a:ext>
            </a:extLst>
          </p:cNvPr>
          <p:cNvSpPr/>
          <p:nvPr/>
        </p:nvSpPr>
        <p:spPr>
          <a:xfrm>
            <a:off x="935038" y="6330077"/>
            <a:ext cx="4850970" cy="123111"/>
          </a:xfrm>
          <a:prstGeom prst="rect">
            <a:avLst/>
          </a:prstGeom>
        </p:spPr>
        <p:txBody>
          <a:bodyPr wrap="square" lIns="0" tIns="0" rIns="0" bIns="0">
            <a:spAutoFit/>
          </a:bodyPr>
          <a:lstStyle/>
          <a:p>
            <a:pPr>
              <a:spcBef>
                <a:spcPct val="50000"/>
              </a:spcBef>
              <a:defRPr/>
            </a:pPr>
            <a:r>
              <a:rPr lang="en-US" sz="800" dirty="0" err="1">
                <a:solidFill>
                  <a:schemeClr val="bg1"/>
                </a:solidFill>
                <a:latin typeface="Arial" panose="020B0604020202020204" pitchFamily="34" charset="0"/>
                <a:ea typeface="ＭＳ Ｐゴシック" charset="0"/>
                <a:cs typeface="Arial" panose="020B0604020202020204" pitchFamily="34" charset="0"/>
              </a:rPr>
              <a:t>Groeneveld,Jongen</a:t>
            </a:r>
            <a:r>
              <a:rPr lang="en-US" sz="800" dirty="0">
                <a:solidFill>
                  <a:schemeClr val="bg1"/>
                </a:solidFill>
                <a:latin typeface="Arial" panose="020B0604020202020204" pitchFamily="34" charset="0"/>
                <a:ea typeface="ＭＳ Ｐゴシック" charset="0"/>
                <a:cs typeface="Arial" panose="020B0604020202020204" pitchFamily="34" charset="0"/>
              </a:rPr>
              <a:t> </a:t>
            </a:r>
            <a:r>
              <a:rPr lang="en-US" sz="800" dirty="0" err="1">
                <a:solidFill>
                  <a:schemeClr val="bg1"/>
                </a:solidFill>
                <a:latin typeface="Arial" panose="020B0604020202020204" pitchFamily="34" charset="0"/>
                <a:ea typeface="ＭＳ Ｐゴシック" charset="0"/>
                <a:cs typeface="Arial" panose="020B0604020202020204" pitchFamily="34" charset="0"/>
              </a:rPr>
              <a:t>Tijdschr</a:t>
            </a:r>
            <a:r>
              <a:rPr lang="en-US" sz="800" dirty="0">
                <a:solidFill>
                  <a:schemeClr val="bg1"/>
                </a:solidFill>
                <a:latin typeface="Arial" panose="020B0604020202020204" pitchFamily="34" charset="0"/>
                <a:ea typeface="ＭＳ Ｐゴシック" charset="0"/>
                <a:cs typeface="Arial" panose="020B0604020202020204" pitchFamily="34" charset="0"/>
              </a:rPr>
              <a:t> Neurol </a:t>
            </a:r>
            <a:r>
              <a:rPr lang="en-US" sz="800" dirty="0" err="1">
                <a:solidFill>
                  <a:schemeClr val="bg1"/>
                </a:solidFill>
                <a:latin typeface="Arial" panose="020B0604020202020204" pitchFamily="34" charset="0"/>
                <a:ea typeface="ＭＳ Ｐゴシック" charset="0"/>
                <a:cs typeface="Arial" panose="020B0604020202020204" pitchFamily="34" charset="0"/>
              </a:rPr>
              <a:t>Neurochir</a:t>
            </a:r>
            <a:r>
              <a:rPr lang="en-US" sz="800" dirty="0">
                <a:solidFill>
                  <a:schemeClr val="bg1"/>
                </a:solidFill>
                <a:latin typeface="Arial" panose="020B0604020202020204" pitchFamily="34" charset="0"/>
                <a:ea typeface="ＭＳ Ｐゴシック" charset="0"/>
                <a:cs typeface="Arial" panose="020B0604020202020204" pitchFamily="34" charset="0"/>
              </a:rPr>
              <a:t> 2013;114:119-129 </a:t>
            </a:r>
          </a:p>
        </p:txBody>
      </p:sp>
      <p:graphicFrame>
        <p:nvGraphicFramePr>
          <p:cNvPr id="6" name="Tabel 5">
            <a:extLst>
              <a:ext uri="{FF2B5EF4-FFF2-40B4-BE49-F238E27FC236}">
                <a16:creationId xmlns:a16="http://schemas.microsoft.com/office/drawing/2014/main" id="{770CF882-45FD-574F-ADB2-FA452B4E3878}"/>
              </a:ext>
            </a:extLst>
          </p:cNvPr>
          <p:cNvGraphicFramePr>
            <a:graphicFrameLocks noGrp="1"/>
          </p:cNvGraphicFramePr>
          <p:nvPr>
            <p:extLst>
              <p:ext uri="{D42A27DB-BD31-4B8C-83A1-F6EECF244321}">
                <p14:modId xmlns:p14="http://schemas.microsoft.com/office/powerpoint/2010/main" val="1360309139"/>
              </p:ext>
            </p:extLst>
          </p:nvPr>
        </p:nvGraphicFramePr>
        <p:xfrm>
          <a:off x="968905" y="1808163"/>
          <a:ext cx="7240058" cy="1637058"/>
        </p:xfrm>
        <a:graphic>
          <a:graphicData uri="http://schemas.openxmlformats.org/drawingml/2006/table">
            <a:tbl>
              <a:tblPr firstRow="1" bandRow="1">
                <a:tableStyleId>{69012ECD-51FC-41F1-AA8D-1B2483CD663E}</a:tableStyleId>
              </a:tblPr>
              <a:tblGrid>
                <a:gridCol w="1367976">
                  <a:extLst>
                    <a:ext uri="{9D8B030D-6E8A-4147-A177-3AD203B41FA5}">
                      <a16:colId xmlns:a16="http://schemas.microsoft.com/office/drawing/2014/main" val="1617930685"/>
                    </a:ext>
                  </a:extLst>
                </a:gridCol>
                <a:gridCol w="1427082">
                  <a:extLst>
                    <a:ext uri="{9D8B030D-6E8A-4147-A177-3AD203B41FA5}">
                      <a16:colId xmlns:a16="http://schemas.microsoft.com/office/drawing/2014/main" val="446989471"/>
                    </a:ext>
                  </a:extLst>
                </a:gridCol>
                <a:gridCol w="1473200">
                  <a:extLst>
                    <a:ext uri="{9D8B030D-6E8A-4147-A177-3AD203B41FA5}">
                      <a16:colId xmlns:a16="http://schemas.microsoft.com/office/drawing/2014/main" val="1146131858"/>
                    </a:ext>
                  </a:extLst>
                </a:gridCol>
                <a:gridCol w="1557866">
                  <a:extLst>
                    <a:ext uri="{9D8B030D-6E8A-4147-A177-3AD203B41FA5}">
                      <a16:colId xmlns:a16="http://schemas.microsoft.com/office/drawing/2014/main" val="1169023915"/>
                    </a:ext>
                  </a:extLst>
                </a:gridCol>
                <a:gridCol w="1413934">
                  <a:extLst>
                    <a:ext uri="{9D8B030D-6E8A-4147-A177-3AD203B41FA5}">
                      <a16:colId xmlns:a16="http://schemas.microsoft.com/office/drawing/2014/main" val="676195532"/>
                    </a:ext>
                  </a:extLst>
                </a:gridCol>
              </a:tblGrid>
              <a:tr h="138137">
                <a:tc gridSpan="5">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1" i="0" u="none" strike="noStrike" cap="none" normalizeH="0" baseline="0" dirty="0">
                          <a:ln>
                            <a:noFill/>
                          </a:ln>
                          <a:solidFill>
                            <a:schemeClr val="bg2"/>
                          </a:solidFill>
                          <a:effectLst/>
                          <a:latin typeface="Geneva" panose="020B0503030404040204" pitchFamily="34" charset="0"/>
                          <a:ea typeface="Geneva" panose="020B0503030404040204" pitchFamily="34" charset="0"/>
                          <a:cs typeface="Arial" pitchFamily="34" charset="0"/>
                        </a:rPr>
                        <a:t>Lokale </a:t>
                      </a:r>
                      <a:r>
                        <a:rPr kumimoji="0" lang="de-DE" altLang="de-DE" sz="1200" b="1" i="0" u="none" strike="noStrike" cap="none" normalizeH="0" baseline="0" dirty="0" err="1">
                          <a:ln>
                            <a:noFill/>
                          </a:ln>
                          <a:solidFill>
                            <a:schemeClr val="bg2"/>
                          </a:solidFill>
                          <a:effectLst/>
                          <a:latin typeface="Geneva" panose="020B0503030404040204" pitchFamily="34" charset="0"/>
                          <a:ea typeface="Geneva" panose="020B0503030404040204" pitchFamily="34" charset="0"/>
                          <a:cs typeface="Arial" pitchFamily="34" charset="0"/>
                        </a:rPr>
                        <a:t>toediening</a:t>
                      </a:r>
                      <a:endParaRPr kumimoji="0" lang="de-DE" altLang="de-DE" sz="1200" b="1" i="0" u="none" strike="noStrike" cap="none" normalizeH="0" baseline="0" dirty="0">
                        <a:ln>
                          <a:noFill/>
                        </a:ln>
                        <a:solidFill>
                          <a:schemeClr val="bg2"/>
                        </a:solidFill>
                        <a:effectLst/>
                        <a:latin typeface="Arial" pitchFamily="34" charset="0"/>
                        <a:cs typeface="Arial" pitchFamily="34" charset="0"/>
                      </a:endParaRPr>
                    </a:p>
                  </a:txBody>
                  <a:tcPr marL="72000" marR="72000" marT="46783" marB="46783" anchor="ctr" horzOverflow="overflow">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hMerge="1">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de-DE" sz="1200" b="1" i="0" u="none" strike="noStrike" cap="none" normalizeH="0" baseline="0" dirty="0">
                        <a:ln>
                          <a:noFill/>
                        </a:ln>
                        <a:solidFill>
                          <a:schemeClr val="bg2"/>
                        </a:solidFill>
                        <a:effectLst/>
                        <a:latin typeface="Arial" pitchFamily="34" charset="0"/>
                        <a:cs typeface="Arial" pitchFamily="34" charset="0"/>
                      </a:endParaRPr>
                    </a:p>
                  </a:txBody>
                  <a:tcPr marL="72000" marR="72000" marT="46783" marB="46783" anchor="ctr" horzOverflow="overflow">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de-DE" sz="1200" b="1" i="0" u="none" strike="noStrike" cap="none" normalizeH="0" baseline="0" dirty="0">
                        <a:ln>
                          <a:noFill/>
                        </a:ln>
                        <a:solidFill>
                          <a:schemeClr val="bg2"/>
                        </a:solidFill>
                        <a:effectLst/>
                        <a:latin typeface="Arial" pitchFamily="34" charset="0"/>
                        <a:cs typeface="Arial" pitchFamily="34" charset="0"/>
                      </a:endParaRPr>
                    </a:p>
                  </a:txBody>
                  <a:tcPr marL="72000" marR="72000" marT="46783" marB="46783" anchor="ctr" horzOverflow="overflow">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de-DE" sz="1200" b="1" i="0" u="none" strike="noStrike" cap="none" normalizeH="0" baseline="0" dirty="0">
                        <a:ln>
                          <a:noFill/>
                        </a:ln>
                        <a:solidFill>
                          <a:schemeClr val="bg2"/>
                        </a:solidFill>
                        <a:effectLst/>
                        <a:latin typeface="Arial" pitchFamily="34" charset="0"/>
                        <a:cs typeface="Arial" pitchFamily="34" charset="0"/>
                      </a:endParaRPr>
                    </a:p>
                  </a:txBody>
                  <a:tcPr marL="72000" marR="72000" marT="46783" marB="46783" anchor="ctr" horzOverflow="overflow">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de-DE" sz="1200" b="1" i="0" u="none" strike="noStrike" cap="none" normalizeH="0" baseline="0" dirty="0">
                        <a:ln>
                          <a:noFill/>
                        </a:ln>
                        <a:solidFill>
                          <a:schemeClr val="bg2"/>
                        </a:solidFill>
                        <a:effectLst/>
                        <a:latin typeface="Arial" pitchFamily="34" charset="0"/>
                        <a:cs typeface="Arial" pitchFamily="34" charset="0"/>
                      </a:endParaRPr>
                    </a:p>
                  </a:txBody>
                  <a:tcPr marL="72000" marR="72000" marT="46783" marB="46783" anchor="ctr" horzOverflow="overflow">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560866637"/>
                  </a:ext>
                </a:extLst>
              </a:tr>
              <a:tr h="475572">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Arial" pitchFamily="34" charset="0"/>
                          <a:cs typeface="Arial" pitchFamily="34" charset="0"/>
                        </a:rPr>
                        <a:t>5% </a:t>
                      </a:r>
                      <a:r>
                        <a:rPr kumimoji="0" lang="de-DE" altLang="de-DE" sz="1100" b="0" i="0" u="none" strike="noStrike" cap="none" normalizeH="0" baseline="0" dirty="0" err="1">
                          <a:ln>
                            <a:noFill/>
                          </a:ln>
                          <a:solidFill>
                            <a:schemeClr val="bg1"/>
                          </a:solidFill>
                          <a:effectLst/>
                          <a:latin typeface="Arial" pitchFamily="34" charset="0"/>
                          <a:cs typeface="Arial" pitchFamily="34" charset="0"/>
                        </a:rPr>
                        <a:t>lidocaïne</a:t>
                      </a:r>
                      <a:r>
                        <a:rPr kumimoji="0" lang="de-DE" altLang="de-DE" sz="1100" b="0" i="0" u="none" strike="noStrike" cap="none" normalizeH="0" baseline="0" dirty="0">
                          <a:ln>
                            <a:noFill/>
                          </a:ln>
                          <a:solidFill>
                            <a:schemeClr val="bg1"/>
                          </a:solidFill>
                          <a:effectLst/>
                          <a:latin typeface="Arial" pitchFamily="34" charset="0"/>
                          <a:cs typeface="Arial" pitchFamily="34" charset="0"/>
                        </a:rPr>
                        <a:t> pleister</a:t>
                      </a:r>
                      <a:r>
                        <a:rPr kumimoji="0" lang="de-DE" altLang="de-DE" sz="1100" b="0" i="0" u="none" strike="noStrike" cap="none" normalizeH="0" baseline="30000" dirty="0">
                          <a:ln>
                            <a:noFill/>
                          </a:ln>
                          <a:solidFill>
                            <a:schemeClr val="bg1"/>
                          </a:solidFill>
                          <a:effectLst/>
                          <a:latin typeface="Arial" pitchFamily="34" charset="0"/>
                          <a:cs typeface="Arial" pitchFamily="34" charset="0"/>
                        </a:rPr>
                        <a:t>3</a:t>
                      </a:r>
                      <a:endParaRPr kumimoji="0" lang="en-US" altLang="de-DE" sz="1100" b="0" i="0" u="none" strike="noStrike" cap="none" normalizeH="0" baseline="3000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lvl1pPr>
                        <a:buClr>
                          <a:srgbClr val="33393A"/>
                        </a:buClr>
                        <a:buFont typeface="Wingdings" pitchFamily="2" charset="2"/>
                        <a:defRPr sz="2000">
                          <a:solidFill>
                            <a:srgbClr val="33393A"/>
                          </a:solidFill>
                          <a:latin typeface="Arial" pitchFamily="34" charset="0"/>
                        </a:defRPr>
                      </a:lvl1pPr>
                      <a:lvl2pPr marL="742950" indent="-285750">
                        <a:buClr>
                          <a:srgbClr val="33393A"/>
                        </a:buClr>
                        <a:buFont typeface="Wingdings" pitchFamily="2" charset="2"/>
                        <a:defRPr>
                          <a:solidFill>
                            <a:srgbClr val="33393A"/>
                          </a:solidFill>
                          <a:latin typeface="Arial" pitchFamily="34" charset="0"/>
                        </a:defRPr>
                      </a:lvl2pPr>
                      <a:lvl3pPr marL="1143000" indent="-228600">
                        <a:buClr>
                          <a:srgbClr val="33393A"/>
                        </a:buClr>
                        <a:buFont typeface="Wingdings" pitchFamily="2" charset="2"/>
                        <a:defRPr sz="1400">
                          <a:solidFill>
                            <a:srgbClr val="33393A"/>
                          </a:solidFill>
                          <a:latin typeface="Arial" pitchFamily="34" charset="0"/>
                        </a:defRPr>
                      </a:lvl3pPr>
                      <a:lvl4pPr marL="1600200" indent="-228600">
                        <a:buClr>
                          <a:srgbClr val="33393A"/>
                        </a:buClr>
                        <a:buFont typeface="Wingdings" pitchFamily="2" charset="2"/>
                        <a:defRPr sz="1400">
                          <a:solidFill>
                            <a:srgbClr val="33393A"/>
                          </a:solidFill>
                          <a:latin typeface="Arial" pitchFamily="34" charset="0"/>
                        </a:defRPr>
                      </a:lvl4pPr>
                      <a:lvl5pPr marL="2057400" indent="-228600">
                        <a:buClr>
                          <a:srgbClr val="33393A"/>
                        </a:buClr>
                        <a:buFont typeface="Wingdings" pitchFamily="2" charset="2"/>
                        <a:defRPr sz="1400">
                          <a:solidFill>
                            <a:srgbClr val="33393A"/>
                          </a:solidFill>
                          <a:latin typeface="Arial" pitchFamily="34" charset="0"/>
                        </a:defRPr>
                      </a:lvl5pPr>
                      <a:lvl6pPr marL="25146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6pPr>
                      <a:lvl7pPr marL="29718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7pPr>
                      <a:lvl8pPr marL="34290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8pPr>
                      <a:lvl9pPr marL="3886200" indent="-228600" fontAlgn="base">
                        <a:spcBef>
                          <a:spcPct val="0"/>
                        </a:spcBef>
                        <a:spcAft>
                          <a:spcPct val="0"/>
                        </a:spcAft>
                        <a:buClr>
                          <a:srgbClr val="33393A"/>
                        </a:buClr>
                        <a:buFont typeface="Wingdings" pitchFamily="2" charset="2"/>
                        <a:defRPr sz="1400">
                          <a:solidFill>
                            <a:srgbClr val="33393A"/>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err="1">
                          <a:ln>
                            <a:noFill/>
                          </a:ln>
                          <a:solidFill>
                            <a:schemeClr val="bg1"/>
                          </a:solidFill>
                          <a:effectLst/>
                          <a:latin typeface="Arial" pitchFamily="34" charset="0"/>
                          <a:cs typeface="Arial" pitchFamily="34" charset="0"/>
                        </a:rPr>
                        <a:t>maximaal</a:t>
                      </a:r>
                      <a:r>
                        <a:rPr kumimoji="0" lang="en-US" altLang="de-DE" sz="1100" b="0" i="0" u="none" strike="noStrike" cap="none" normalizeH="0" baseline="0" dirty="0">
                          <a:ln>
                            <a:noFill/>
                          </a:ln>
                          <a:solidFill>
                            <a:schemeClr val="bg1"/>
                          </a:solidFill>
                          <a:effectLst/>
                          <a:latin typeface="Arial" pitchFamily="34" charset="0"/>
                          <a:cs typeface="Arial" pitchFamily="34" charset="0"/>
                        </a:rPr>
                        <a:t> 3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pleisters</a:t>
                      </a:r>
                      <a:r>
                        <a:rPr kumimoji="0" lang="en-US" altLang="de-DE" sz="1100" b="0" i="0" u="none" strike="noStrike" cap="none" normalizeH="0" baseline="0" dirty="0">
                          <a:ln>
                            <a:noFill/>
                          </a:ln>
                          <a:solidFill>
                            <a:schemeClr val="bg1"/>
                          </a:solidFill>
                          <a:effectLst/>
                          <a:latin typeface="Arial" pitchFamily="34" charset="0"/>
                          <a:cs typeface="Arial" pitchFamily="34" charset="0"/>
                        </a:rPr>
                        <a:t> per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dag</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gedurende</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maximaal</a:t>
                      </a:r>
                      <a:r>
                        <a:rPr kumimoji="0" lang="en-US" altLang="de-DE" sz="1100" b="0" i="0" u="none" strike="noStrike" cap="none" normalizeH="0" baseline="0" dirty="0">
                          <a:ln>
                            <a:noFill/>
                          </a:ln>
                          <a:solidFill>
                            <a:schemeClr val="bg1"/>
                          </a:solidFill>
                          <a:effectLst/>
                          <a:latin typeface="Arial" pitchFamily="34" charset="0"/>
                          <a:cs typeface="Arial" pitchFamily="34" charset="0"/>
                        </a:rPr>
                        <a:t> 12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uur</a:t>
                      </a: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50" b="0" i="0" u="none" strike="noStrike" cap="none" normalizeH="0" baseline="0" dirty="0" err="1">
                          <a:ln>
                            <a:noFill/>
                          </a:ln>
                          <a:solidFill>
                            <a:schemeClr val="bg1"/>
                          </a:solidFill>
                          <a:effectLst/>
                          <a:latin typeface="Arial" pitchFamily="34" charset="0"/>
                          <a:cs typeface="Arial" pitchFamily="34" charset="0"/>
                        </a:rPr>
                        <a:t>Geen</a:t>
                      </a:r>
                      <a:r>
                        <a:rPr kumimoji="0" lang="en-US" altLang="de-DE" sz="1050" b="0" i="0" u="none" strike="noStrike" cap="none" normalizeH="0" baseline="0" dirty="0">
                          <a:ln>
                            <a:noFill/>
                          </a:ln>
                          <a:solidFill>
                            <a:schemeClr val="bg1"/>
                          </a:solidFill>
                          <a:effectLst/>
                          <a:latin typeface="Arial" pitchFamily="34" charset="0"/>
                          <a:cs typeface="Arial" pitchFamily="34" charset="0"/>
                        </a:rPr>
                        <a:t> </a:t>
                      </a:r>
                      <a:r>
                        <a:rPr kumimoji="0" lang="en-US" altLang="de-DE" sz="1050" b="0" i="0" u="none" strike="noStrike" cap="none" normalizeH="0" baseline="0" dirty="0" err="1">
                          <a:ln>
                            <a:noFill/>
                          </a:ln>
                          <a:solidFill>
                            <a:schemeClr val="bg1"/>
                          </a:solidFill>
                          <a:effectLst/>
                          <a:latin typeface="Arial" pitchFamily="34" charset="0"/>
                          <a:cs typeface="Arial" pitchFamily="34" charset="0"/>
                        </a:rPr>
                        <a:t>titratie</a:t>
                      </a:r>
                      <a:endParaRPr kumimoji="0" lang="en-US" altLang="de-DE" sz="105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err="1">
                          <a:ln>
                            <a:noFill/>
                          </a:ln>
                          <a:solidFill>
                            <a:schemeClr val="bg1"/>
                          </a:solidFill>
                          <a:effectLst/>
                          <a:latin typeface="Arial" pitchFamily="34" charset="0"/>
                          <a:cs typeface="Arial" pitchFamily="34" charset="0"/>
                        </a:rPr>
                        <a:t>Maximaal</a:t>
                      </a:r>
                      <a:r>
                        <a:rPr kumimoji="0" lang="de-DE" altLang="de-DE" sz="1100" b="0" i="0" u="none" strike="noStrike" cap="none" normalizeH="0" baseline="0" dirty="0">
                          <a:ln>
                            <a:noFill/>
                          </a:ln>
                          <a:solidFill>
                            <a:schemeClr val="bg1"/>
                          </a:solidFill>
                          <a:effectLst/>
                          <a:latin typeface="Arial" pitchFamily="34" charset="0"/>
                          <a:cs typeface="Arial" pitchFamily="34" charset="0"/>
                        </a:rPr>
                        <a:t> 3 </a:t>
                      </a:r>
                      <a:r>
                        <a:rPr kumimoji="0" lang="de-DE" altLang="de-DE" sz="1100" b="0" i="0" u="none" strike="noStrike" cap="none" normalizeH="0" baseline="0" dirty="0" err="1">
                          <a:ln>
                            <a:noFill/>
                          </a:ln>
                          <a:solidFill>
                            <a:schemeClr val="bg1"/>
                          </a:solidFill>
                          <a:effectLst/>
                          <a:latin typeface="Arial" pitchFamily="34" charset="0"/>
                          <a:cs typeface="Arial" pitchFamily="34" charset="0"/>
                        </a:rPr>
                        <a:t>pleisters</a:t>
                      </a:r>
                      <a:r>
                        <a:rPr kumimoji="0" lang="de-DE" altLang="de-DE" sz="1100" b="0" i="0" u="none" strike="noStrike" cap="none" normalizeH="0" baseline="0" dirty="0">
                          <a:ln>
                            <a:noFill/>
                          </a:ln>
                          <a:solidFill>
                            <a:schemeClr val="bg1"/>
                          </a:solidFill>
                          <a:effectLst/>
                          <a:latin typeface="Arial" pitchFamily="34" charset="0"/>
                          <a:cs typeface="Arial" pitchFamily="34" charset="0"/>
                        </a:rPr>
                        <a:t> per </a:t>
                      </a:r>
                      <a:r>
                        <a:rPr kumimoji="0" lang="de-DE" altLang="de-DE" sz="1100" b="0" i="0" u="none" strike="noStrike" cap="none" normalizeH="0" baseline="0" dirty="0" err="1">
                          <a:ln>
                            <a:noFill/>
                          </a:ln>
                          <a:solidFill>
                            <a:schemeClr val="bg1"/>
                          </a:solidFill>
                          <a:effectLst/>
                          <a:latin typeface="Arial" pitchFamily="34" charset="0"/>
                          <a:cs typeface="Arial" pitchFamily="34" charset="0"/>
                        </a:rPr>
                        <a:t>dag</a:t>
                      </a:r>
                      <a:r>
                        <a:rPr kumimoji="0" lang="de-DE" altLang="de-DE" sz="1100" b="0" i="0" u="none" strike="noStrike" cap="none" normalizeH="0" baseline="0" dirty="0">
                          <a:ln>
                            <a:noFill/>
                          </a:ln>
                          <a:solidFill>
                            <a:schemeClr val="bg1"/>
                          </a:solidFill>
                          <a:effectLst/>
                          <a:latin typeface="Arial" pitchFamily="34" charset="0"/>
                          <a:cs typeface="Arial" pitchFamily="34" charset="0"/>
                        </a:rPr>
                        <a:t> </a:t>
                      </a:r>
                      <a:r>
                        <a:rPr kumimoji="0" lang="de-DE" altLang="de-DE" sz="1100" b="0" i="0" u="none" strike="noStrike" cap="none" normalizeH="0" baseline="0" dirty="0" err="1">
                          <a:ln>
                            <a:noFill/>
                          </a:ln>
                          <a:solidFill>
                            <a:schemeClr val="bg1"/>
                          </a:solidFill>
                          <a:effectLst/>
                          <a:latin typeface="Arial" pitchFamily="34" charset="0"/>
                          <a:cs typeface="Arial" pitchFamily="34" charset="0"/>
                        </a:rPr>
                        <a:t>gedurende</a:t>
                      </a:r>
                      <a:r>
                        <a:rPr kumimoji="0" lang="de-DE" altLang="de-DE" sz="1100" b="0" i="0" u="none" strike="noStrike" cap="none" normalizeH="0" baseline="0" dirty="0">
                          <a:ln>
                            <a:noFill/>
                          </a:ln>
                          <a:solidFill>
                            <a:schemeClr val="bg1"/>
                          </a:solidFill>
                          <a:effectLst/>
                          <a:latin typeface="Arial" pitchFamily="34" charset="0"/>
                          <a:cs typeface="Arial" pitchFamily="34" charset="0"/>
                        </a:rPr>
                        <a:t> </a:t>
                      </a:r>
                      <a:r>
                        <a:rPr kumimoji="0" lang="de-DE" altLang="de-DE" sz="1100" b="0" i="0" u="none" strike="noStrike" cap="none" normalizeH="0" baseline="0" dirty="0" err="1">
                          <a:ln>
                            <a:noFill/>
                          </a:ln>
                          <a:solidFill>
                            <a:schemeClr val="bg1"/>
                          </a:solidFill>
                          <a:effectLst/>
                          <a:latin typeface="Arial" pitchFamily="34" charset="0"/>
                          <a:cs typeface="Arial" pitchFamily="34" charset="0"/>
                        </a:rPr>
                        <a:t>maximaal</a:t>
                      </a:r>
                      <a:r>
                        <a:rPr kumimoji="0" lang="de-DE" altLang="de-DE" sz="1100" b="0" i="0" u="none" strike="noStrike" cap="none" normalizeH="0" baseline="0" dirty="0">
                          <a:ln>
                            <a:noFill/>
                          </a:ln>
                          <a:solidFill>
                            <a:schemeClr val="bg1"/>
                          </a:solidFill>
                          <a:effectLst/>
                          <a:latin typeface="Arial" pitchFamily="34" charset="0"/>
                          <a:cs typeface="Arial" pitchFamily="34" charset="0"/>
                        </a:rPr>
                        <a:t> 18 per 24 </a:t>
                      </a:r>
                      <a:r>
                        <a:rPr kumimoji="0" lang="de-DE" altLang="de-DE" sz="1100" b="0" i="0" u="none" strike="noStrike" cap="none" normalizeH="0" baseline="0" dirty="0" err="1">
                          <a:ln>
                            <a:noFill/>
                          </a:ln>
                          <a:solidFill>
                            <a:schemeClr val="bg1"/>
                          </a:solidFill>
                          <a:effectLst/>
                          <a:latin typeface="Arial" pitchFamily="34" charset="0"/>
                          <a:cs typeface="Arial" pitchFamily="34" charset="0"/>
                        </a:rPr>
                        <a:t>uur</a:t>
                      </a: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de-DE" sz="1100" b="0" i="0" u="none" strike="noStrike" cap="none" normalizeH="0" baseline="0" dirty="0">
                          <a:ln>
                            <a:noFill/>
                          </a:ln>
                          <a:solidFill>
                            <a:schemeClr val="bg1"/>
                          </a:solidFill>
                          <a:effectLst/>
                          <a:latin typeface="Arial" pitchFamily="34" charset="0"/>
                          <a:cs typeface="Arial" pitchFamily="34" charset="0"/>
                        </a:rPr>
                        <a:t>3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weken</a:t>
                      </a:r>
                      <a:endParaRPr kumimoji="0" lang="de-DE"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07962353"/>
                  </a:ext>
                </a:extLst>
              </a:tr>
              <a:tr h="4881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Arial" pitchFamily="34" charset="0"/>
                          <a:cs typeface="Arial" pitchFamily="34" charset="0"/>
                        </a:rPr>
                        <a:t>8% </a:t>
                      </a:r>
                      <a:r>
                        <a:rPr kumimoji="0" lang="de-DE" altLang="de-DE" sz="1100" b="0" i="0" u="none" strike="noStrike" cap="none" normalizeH="0" baseline="0" dirty="0" err="1">
                          <a:ln>
                            <a:noFill/>
                          </a:ln>
                          <a:solidFill>
                            <a:schemeClr val="bg1"/>
                          </a:solidFill>
                          <a:effectLst/>
                          <a:latin typeface="Arial" pitchFamily="34" charset="0"/>
                          <a:cs typeface="Arial" pitchFamily="34" charset="0"/>
                        </a:rPr>
                        <a:t>capsaïcine</a:t>
                      </a:r>
                      <a:r>
                        <a:rPr kumimoji="0" lang="de-DE" altLang="de-DE" sz="1100" b="0" i="0" u="none" strike="noStrike" cap="none" normalizeH="0" baseline="0" dirty="0">
                          <a:ln>
                            <a:noFill/>
                          </a:ln>
                          <a:solidFill>
                            <a:schemeClr val="bg1"/>
                          </a:solidFill>
                          <a:effectLst/>
                          <a:latin typeface="Arial" pitchFamily="34" charset="0"/>
                          <a:cs typeface="Arial" pitchFamily="34" charset="0"/>
                        </a:rPr>
                        <a:t> pleisters</a:t>
                      </a:r>
                      <a:r>
                        <a:rPr kumimoji="0" lang="de-DE" altLang="de-DE" sz="1100" b="0" i="0" u="none" strike="noStrike" cap="none" normalizeH="0" baseline="30000" dirty="0">
                          <a:ln>
                            <a:noFill/>
                          </a:ln>
                          <a:solidFill>
                            <a:schemeClr val="bg1"/>
                          </a:solidFill>
                          <a:effectLst/>
                          <a:latin typeface="Arial" pitchFamily="34" charset="0"/>
                          <a:cs typeface="Arial" pitchFamily="34" charset="0"/>
                        </a:rPr>
                        <a:t>4</a:t>
                      </a:r>
                      <a:endParaRPr kumimoji="0" lang="en-US" altLang="de-DE" sz="1100" b="0" i="0" u="none" strike="noStrike" cap="none" normalizeH="0" baseline="3000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err="1">
                          <a:ln>
                            <a:noFill/>
                          </a:ln>
                          <a:solidFill>
                            <a:schemeClr val="bg1"/>
                          </a:solidFill>
                          <a:effectLst/>
                          <a:latin typeface="Arial" pitchFamily="34" charset="0"/>
                          <a:cs typeface="Arial" pitchFamily="34" charset="0"/>
                        </a:rPr>
                        <a:t>pleister</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aanbrengen</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en</a:t>
                      </a:r>
                      <a:r>
                        <a:rPr kumimoji="0" lang="en-US" altLang="de-DE" sz="1100" b="0" i="0" u="none" strike="noStrike" cap="none" normalizeH="0" baseline="0" dirty="0">
                          <a:ln>
                            <a:noFill/>
                          </a:ln>
                          <a:solidFill>
                            <a:schemeClr val="bg1"/>
                          </a:solidFill>
                          <a:effectLst/>
                          <a:latin typeface="Arial" pitchFamily="34" charset="0"/>
                          <a:cs typeface="Arial" pitchFamily="34" charset="0"/>
                        </a:rPr>
                        <a:t> 30 tot max 60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minuten</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laten</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zitten</a:t>
                      </a: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err="1">
                          <a:ln>
                            <a:noFill/>
                          </a:ln>
                          <a:solidFill>
                            <a:schemeClr val="bg1"/>
                          </a:solidFill>
                          <a:effectLst/>
                          <a:latin typeface="Arial" pitchFamily="34" charset="0"/>
                          <a:cs typeface="Arial" pitchFamily="34" charset="0"/>
                        </a:rPr>
                        <a:t>Geen</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titratie</a:t>
                      </a: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err="1">
                          <a:ln>
                            <a:noFill/>
                          </a:ln>
                          <a:solidFill>
                            <a:schemeClr val="bg1"/>
                          </a:solidFill>
                          <a:effectLst/>
                          <a:latin typeface="Arial" pitchFamily="34" charset="0"/>
                          <a:cs typeface="Arial" pitchFamily="34" charset="0"/>
                        </a:rPr>
                        <a:t>Maximaal</a:t>
                      </a:r>
                      <a:r>
                        <a:rPr kumimoji="0" lang="en-US" altLang="de-DE" sz="1100" b="0" i="0" u="none" strike="noStrike" cap="none" normalizeH="0" baseline="0" dirty="0">
                          <a:ln>
                            <a:noFill/>
                          </a:ln>
                          <a:solidFill>
                            <a:schemeClr val="bg1"/>
                          </a:solidFill>
                          <a:effectLst/>
                          <a:latin typeface="Arial" pitchFamily="34" charset="0"/>
                          <a:cs typeface="Arial" pitchFamily="34" charset="0"/>
                        </a:rPr>
                        <a:t> 4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pleisters</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tegelijk</a:t>
                      </a:r>
                      <a:r>
                        <a:rPr kumimoji="0" lang="en-US" altLang="de-DE" sz="1100" b="0" i="0" u="none" strike="noStrike" cap="none" normalizeH="0" baseline="0" dirty="0">
                          <a:ln>
                            <a:noFill/>
                          </a:ln>
                          <a:solidFill>
                            <a:schemeClr val="bg1"/>
                          </a:solidFill>
                          <a:effectLst/>
                          <a:latin typeface="Arial" pitchFamily="34" charset="0"/>
                          <a:cs typeface="Arial" pitchFamily="34" charset="0"/>
                        </a:rPr>
                        <a:t>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aanbrengen</a:t>
                      </a:r>
                      <a:endParaRPr kumimoji="0" lang="en-US"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dirty="0">
                          <a:ln>
                            <a:noFill/>
                          </a:ln>
                          <a:solidFill>
                            <a:schemeClr val="bg1"/>
                          </a:solidFill>
                          <a:effectLst/>
                          <a:latin typeface="Arial" pitchFamily="34" charset="0"/>
                          <a:cs typeface="Arial" pitchFamily="34" charset="0"/>
                        </a:rPr>
                        <a:t>90 </a:t>
                      </a:r>
                      <a:r>
                        <a:rPr kumimoji="0" lang="en-US" altLang="de-DE" sz="1100" b="0" i="0" u="none" strike="noStrike" cap="none" normalizeH="0" baseline="0" dirty="0" err="1">
                          <a:ln>
                            <a:noFill/>
                          </a:ln>
                          <a:solidFill>
                            <a:schemeClr val="bg1"/>
                          </a:solidFill>
                          <a:effectLst/>
                          <a:latin typeface="Arial" pitchFamily="34" charset="0"/>
                          <a:cs typeface="Arial" pitchFamily="34" charset="0"/>
                        </a:rPr>
                        <a:t>dagen</a:t>
                      </a:r>
                      <a:endParaRPr kumimoji="0" lang="de-DE" altLang="de-DE" sz="1100" b="0" i="0" u="none" strike="noStrike" cap="none" normalizeH="0" baseline="0" dirty="0">
                        <a:ln>
                          <a:noFill/>
                        </a:ln>
                        <a:solidFill>
                          <a:schemeClr val="bg1"/>
                        </a:solidFill>
                        <a:effectLst/>
                        <a:latin typeface="Arial" pitchFamily="34" charset="0"/>
                        <a:cs typeface="Arial" pitchFamily="34" charset="0"/>
                      </a:endParaRPr>
                    </a:p>
                  </a:txBody>
                  <a:tcPr marL="72000" marR="72000" marT="46783" marB="4678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74294118"/>
                  </a:ext>
                </a:extLst>
              </a:tr>
            </a:tbl>
          </a:graphicData>
        </a:graphic>
      </p:graphicFrame>
    </p:spTree>
    <p:extLst>
      <p:ext uri="{BB962C8B-B14F-4D97-AF65-F5344CB8AC3E}">
        <p14:creationId xmlns:p14="http://schemas.microsoft.com/office/powerpoint/2010/main" val="357983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376557E-A9C1-464F-904A-25E49FDFF77F}"/>
              </a:ext>
            </a:extLst>
          </p:cNvPr>
          <p:cNvSpPr>
            <a:spLocks noGrp="1"/>
          </p:cNvSpPr>
          <p:nvPr>
            <p:ph type="subTitle" idx="1"/>
          </p:nvPr>
        </p:nvSpPr>
        <p:spPr>
          <a:xfrm>
            <a:off x="814080" y="0"/>
            <a:ext cx="6586640" cy="968020"/>
          </a:xfrm>
        </p:spPr>
        <p:txBody>
          <a:bodyPr anchor="ctr">
            <a:normAutofit/>
          </a:bodyPr>
          <a:lstStyle/>
          <a:p>
            <a:r>
              <a:rPr lang="en-US" sz="2800" dirty="0" err="1"/>
              <a:t>Verschillen</a:t>
            </a:r>
            <a:r>
              <a:rPr lang="en-US" sz="2800" dirty="0"/>
              <a:t> in </a:t>
            </a:r>
            <a:r>
              <a:rPr lang="en-US" sz="2800" dirty="0" err="1"/>
              <a:t>bijwerkingenprofiel</a:t>
            </a:r>
            <a:r>
              <a:rPr lang="en-US" sz="2800" dirty="0"/>
              <a:t> (</a:t>
            </a:r>
            <a:r>
              <a:rPr lang="en-US" sz="2800" dirty="0" err="1"/>
              <a:t>systemisch</a:t>
            </a:r>
            <a:r>
              <a:rPr lang="en-US" sz="2800" dirty="0"/>
              <a:t> vs. </a:t>
            </a:r>
            <a:r>
              <a:rPr lang="en-US" sz="2800" dirty="0" err="1"/>
              <a:t>lokaal</a:t>
            </a:r>
            <a:r>
              <a:rPr lang="en-US" sz="2800" dirty="0"/>
              <a:t> </a:t>
            </a:r>
            <a:r>
              <a:rPr lang="en-US" sz="2800" dirty="0" err="1"/>
              <a:t>behandeling</a:t>
            </a:r>
            <a:r>
              <a:rPr lang="en-US" sz="2800" dirty="0"/>
              <a:t>)</a:t>
            </a:r>
          </a:p>
        </p:txBody>
      </p:sp>
      <p:sp>
        <p:nvSpPr>
          <p:cNvPr id="2" name="Rechthoek 1">
            <a:extLst>
              <a:ext uri="{FF2B5EF4-FFF2-40B4-BE49-F238E27FC236}">
                <a16:creationId xmlns:a16="http://schemas.microsoft.com/office/drawing/2014/main" id="{64E1207A-3856-8F44-9B79-37A888E887B6}"/>
              </a:ext>
            </a:extLst>
          </p:cNvPr>
          <p:cNvSpPr/>
          <p:nvPr/>
        </p:nvSpPr>
        <p:spPr>
          <a:xfrm>
            <a:off x="935038" y="6328488"/>
            <a:ext cx="4850970" cy="123111"/>
          </a:xfrm>
          <a:prstGeom prst="rect">
            <a:avLst/>
          </a:prstGeom>
        </p:spPr>
        <p:txBody>
          <a:bodyPr wrap="square" lIns="0" tIns="0" rIns="0" bIns="0">
            <a:spAutoFit/>
          </a:bodyPr>
          <a:lstStyle/>
          <a:p>
            <a:pPr>
              <a:spcBef>
                <a:spcPct val="50000"/>
              </a:spcBef>
              <a:defRPr/>
            </a:pPr>
            <a:r>
              <a:rPr lang="en-US" sz="800" dirty="0">
                <a:solidFill>
                  <a:schemeClr val="bg1"/>
                </a:solidFill>
                <a:latin typeface="Arial" panose="020B0604020202020204" pitchFamily="34" charset="0"/>
                <a:ea typeface="ＭＳ Ｐゴシック" charset="0"/>
                <a:cs typeface="Arial" panose="020B0604020202020204" pitchFamily="34" charset="0"/>
              </a:rPr>
              <a:t>1. </a:t>
            </a:r>
            <a:r>
              <a:rPr lang="en-US" sz="800" dirty="0" err="1">
                <a:solidFill>
                  <a:schemeClr val="bg1"/>
                </a:solidFill>
                <a:latin typeface="Arial" panose="020B0604020202020204" pitchFamily="34" charset="0"/>
                <a:ea typeface="ＭＳ Ｐゴシック" charset="0"/>
                <a:cs typeface="Arial" panose="020B0604020202020204" pitchFamily="34" charset="0"/>
              </a:rPr>
              <a:t>Haanpää</a:t>
            </a:r>
            <a:r>
              <a:rPr lang="en-US" sz="800" dirty="0">
                <a:solidFill>
                  <a:schemeClr val="bg1"/>
                </a:solidFill>
                <a:latin typeface="Arial" panose="020B0604020202020204" pitchFamily="34" charset="0"/>
                <a:ea typeface="ＭＳ Ｐゴシック" charset="0"/>
                <a:cs typeface="Arial" panose="020B0604020202020204" pitchFamily="34" charset="0"/>
              </a:rPr>
              <a:t> et al. Eur J Pain 20 (2016) 316-328.</a:t>
            </a:r>
          </a:p>
        </p:txBody>
      </p:sp>
      <p:pic>
        <p:nvPicPr>
          <p:cNvPr id="6" name="Afbeelding 5">
            <a:extLst>
              <a:ext uri="{FF2B5EF4-FFF2-40B4-BE49-F238E27FC236}">
                <a16:creationId xmlns:a16="http://schemas.microsoft.com/office/drawing/2014/main" id="{13F9BBF6-A63F-9F4A-B8D3-788481C8131D}"/>
              </a:ext>
            </a:extLst>
          </p:cNvPr>
          <p:cNvPicPr>
            <a:picLocks noGrp="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56" y="1808163"/>
            <a:ext cx="8672512" cy="374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hoek 3">
            <a:extLst>
              <a:ext uri="{FF2B5EF4-FFF2-40B4-BE49-F238E27FC236}">
                <a16:creationId xmlns:a16="http://schemas.microsoft.com/office/drawing/2014/main" id="{38C9185C-BACA-BC45-B236-8F94C3FF58DF}"/>
              </a:ext>
            </a:extLst>
          </p:cNvPr>
          <p:cNvSpPr/>
          <p:nvPr/>
        </p:nvSpPr>
        <p:spPr>
          <a:xfrm>
            <a:off x="988142" y="2245988"/>
            <a:ext cx="98323" cy="22466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BCFD167F-CED6-DA42-807A-9B1808707221}"/>
              </a:ext>
            </a:extLst>
          </p:cNvPr>
          <p:cNvSpPr/>
          <p:nvPr/>
        </p:nvSpPr>
        <p:spPr>
          <a:xfrm>
            <a:off x="1381433" y="2518833"/>
            <a:ext cx="98323" cy="19738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38AEB9B4-F564-5944-B64C-1E57F31D903D}"/>
              </a:ext>
            </a:extLst>
          </p:cNvPr>
          <p:cNvSpPr/>
          <p:nvPr/>
        </p:nvSpPr>
        <p:spPr>
          <a:xfrm>
            <a:off x="1779775" y="3014133"/>
            <a:ext cx="98323" cy="1478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B6866260-5433-5E4D-B9AE-6C5E5C4763DE}"/>
              </a:ext>
            </a:extLst>
          </p:cNvPr>
          <p:cNvSpPr/>
          <p:nvPr/>
        </p:nvSpPr>
        <p:spPr>
          <a:xfrm>
            <a:off x="2173066" y="3653367"/>
            <a:ext cx="98323" cy="8392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BBC4D3D7-D753-9D4F-A189-8BA759BE7F1F}"/>
              </a:ext>
            </a:extLst>
          </p:cNvPr>
          <p:cNvSpPr/>
          <p:nvPr/>
        </p:nvSpPr>
        <p:spPr>
          <a:xfrm>
            <a:off x="2567175" y="3996267"/>
            <a:ext cx="98323" cy="4963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940CEE9E-AA1A-334C-80F8-9F02F16E4693}"/>
              </a:ext>
            </a:extLst>
          </p:cNvPr>
          <p:cNvSpPr/>
          <p:nvPr/>
        </p:nvSpPr>
        <p:spPr>
          <a:xfrm>
            <a:off x="2960466" y="4385733"/>
            <a:ext cx="98323" cy="1069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BF8A2515-3DA5-5647-A538-D308B2DB044D}"/>
              </a:ext>
            </a:extLst>
          </p:cNvPr>
          <p:cNvSpPr/>
          <p:nvPr/>
        </p:nvSpPr>
        <p:spPr>
          <a:xfrm>
            <a:off x="3358399" y="4423833"/>
            <a:ext cx="98323" cy="688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D9DB5D20-42E3-B14C-B888-EA5F43C0C465}"/>
              </a:ext>
            </a:extLst>
          </p:cNvPr>
          <p:cNvSpPr/>
          <p:nvPr/>
        </p:nvSpPr>
        <p:spPr>
          <a:xfrm>
            <a:off x="3747866" y="4446939"/>
            <a:ext cx="9832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ACE2105F-9046-2E4E-826F-69E48FA5C244}"/>
              </a:ext>
            </a:extLst>
          </p:cNvPr>
          <p:cNvSpPr/>
          <p:nvPr/>
        </p:nvSpPr>
        <p:spPr>
          <a:xfrm>
            <a:off x="4145799" y="4446939"/>
            <a:ext cx="9832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A60B0CE2-8821-5D4B-9BD3-AC46591F955F}"/>
              </a:ext>
            </a:extLst>
          </p:cNvPr>
          <p:cNvSpPr/>
          <p:nvPr/>
        </p:nvSpPr>
        <p:spPr>
          <a:xfrm>
            <a:off x="6275166" y="2201383"/>
            <a:ext cx="79200" cy="802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415755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376557E-A9C1-464F-904A-25E49FDFF77F}"/>
              </a:ext>
            </a:extLst>
          </p:cNvPr>
          <p:cNvSpPr>
            <a:spLocks noGrp="1"/>
          </p:cNvSpPr>
          <p:nvPr>
            <p:ph type="subTitle" idx="1"/>
          </p:nvPr>
        </p:nvSpPr>
        <p:spPr>
          <a:xfrm>
            <a:off x="814080" y="0"/>
            <a:ext cx="6586640" cy="968020"/>
          </a:xfrm>
        </p:spPr>
        <p:txBody>
          <a:bodyPr anchor="ctr">
            <a:normAutofit/>
          </a:bodyPr>
          <a:lstStyle/>
          <a:p>
            <a:r>
              <a:rPr lang="en-US" sz="2800" dirty="0" err="1"/>
              <a:t>Farmacologische</a:t>
            </a:r>
            <a:r>
              <a:rPr lang="en-US" sz="2800" dirty="0"/>
              <a:t> </a:t>
            </a:r>
            <a:r>
              <a:rPr lang="en-US" sz="2800" dirty="0" err="1"/>
              <a:t>behandeling</a:t>
            </a:r>
            <a:r>
              <a:rPr lang="en-US" sz="2800" dirty="0"/>
              <a:t> CIPN - </a:t>
            </a:r>
            <a:r>
              <a:rPr lang="en-US" sz="2800" dirty="0" err="1"/>
              <a:t>Gabapentine</a:t>
            </a:r>
            <a:endParaRPr lang="en-US" sz="2800" dirty="0"/>
          </a:p>
        </p:txBody>
      </p:sp>
      <p:sp>
        <p:nvSpPr>
          <p:cNvPr id="2" name="Rechthoek 1">
            <a:extLst>
              <a:ext uri="{FF2B5EF4-FFF2-40B4-BE49-F238E27FC236}">
                <a16:creationId xmlns:a16="http://schemas.microsoft.com/office/drawing/2014/main" id="{64E1207A-3856-8F44-9B79-37A888E887B6}"/>
              </a:ext>
            </a:extLst>
          </p:cNvPr>
          <p:cNvSpPr/>
          <p:nvPr/>
        </p:nvSpPr>
        <p:spPr>
          <a:xfrm>
            <a:off x="935037" y="6330077"/>
            <a:ext cx="4850970" cy="123111"/>
          </a:xfrm>
          <a:prstGeom prst="rect">
            <a:avLst/>
          </a:prstGeom>
        </p:spPr>
        <p:txBody>
          <a:bodyPr wrap="square" lIns="0" tIns="0" rIns="0" bIns="0">
            <a:spAutoFit/>
          </a:bodyPr>
          <a:lstStyle/>
          <a:p>
            <a:pPr>
              <a:spcBef>
                <a:spcPct val="50000"/>
              </a:spcBef>
              <a:defRPr/>
            </a:pPr>
            <a:r>
              <a:rPr lang="en-US" sz="800" dirty="0" err="1">
                <a:solidFill>
                  <a:schemeClr val="bg1"/>
                </a:solidFill>
                <a:latin typeface="Arial" panose="020B0604020202020204" pitchFamily="34" charset="0"/>
                <a:ea typeface="ＭＳ Ｐゴシック" charset="0"/>
                <a:cs typeface="Arial" panose="020B0604020202020204" pitchFamily="34" charset="0"/>
              </a:rPr>
              <a:t>Tsavaris</a:t>
            </a:r>
            <a:r>
              <a:rPr lang="en-US" sz="800" dirty="0">
                <a:solidFill>
                  <a:schemeClr val="bg1"/>
                </a:solidFill>
                <a:latin typeface="Arial" panose="020B0604020202020204" pitchFamily="34" charset="0"/>
                <a:ea typeface="ＭＳ Ｐゴシック" charset="0"/>
                <a:cs typeface="Arial" panose="020B0604020202020204" pitchFamily="34" charset="0"/>
              </a:rPr>
              <a:t> N, et al. Pain Med. 2008;9(8):1209-16.</a:t>
            </a:r>
          </a:p>
        </p:txBody>
      </p:sp>
      <p:sp>
        <p:nvSpPr>
          <p:cNvPr id="4" name="Rechthoek 3">
            <a:extLst>
              <a:ext uri="{FF2B5EF4-FFF2-40B4-BE49-F238E27FC236}">
                <a16:creationId xmlns:a16="http://schemas.microsoft.com/office/drawing/2014/main" id="{08097659-2345-EA49-878B-5B4A66193A44}"/>
              </a:ext>
            </a:extLst>
          </p:cNvPr>
          <p:cNvSpPr/>
          <p:nvPr/>
        </p:nvSpPr>
        <p:spPr>
          <a:xfrm>
            <a:off x="935037" y="3577855"/>
            <a:ext cx="7426299" cy="1938992"/>
          </a:xfrm>
          <a:prstGeom prst="rect">
            <a:avLst/>
          </a:prstGeom>
        </p:spPr>
        <p:txBody>
          <a:bodyPr wrap="square" lIns="0" tIns="0" rIns="0" bIns="0">
            <a:spAutoFit/>
          </a:bodyPr>
          <a:lstStyle/>
          <a:p>
            <a:pPr marL="285750" indent="-285750">
              <a:buClr>
                <a:schemeClr val="accent1"/>
              </a:buClr>
              <a:buSzPct val="130000"/>
              <a:buFont typeface="Arial" panose="020B0604020202020204" pitchFamily="34" charset="0"/>
              <a:buChar char="•"/>
            </a:pPr>
            <a:r>
              <a:rPr lang="nl-NL" sz="1400" dirty="0">
                <a:solidFill>
                  <a:schemeClr val="bg1"/>
                </a:solidFill>
              </a:rPr>
              <a:t>Verschillende soorten kanker en chemotherapieën</a:t>
            </a:r>
          </a:p>
          <a:p>
            <a:pPr marL="285750" indent="-285750">
              <a:buClr>
                <a:schemeClr val="accent1"/>
              </a:buClr>
              <a:buSzPct val="130000"/>
              <a:buFont typeface="Arial" panose="020B0604020202020204" pitchFamily="34" charset="0"/>
              <a:buChar char="•"/>
            </a:pPr>
            <a:r>
              <a:rPr lang="nl-NL" sz="1400" dirty="0">
                <a:solidFill>
                  <a:schemeClr val="bg1"/>
                </a:solidFill>
              </a:rPr>
              <a:t>Observationeel onderzoek (open-label, niet-</a:t>
            </a:r>
            <a:r>
              <a:rPr lang="nl-NL" sz="1400" dirty="0" err="1">
                <a:solidFill>
                  <a:schemeClr val="bg1"/>
                </a:solidFill>
              </a:rPr>
              <a:t>interventioneel</a:t>
            </a:r>
            <a:r>
              <a:rPr lang="nl-NL" sz="1400" dirty="0">
                <a:solidFill>
                  <a:schemeClr val="bg1"/>
                </a:solidFill>
              </a:rPr>
              <a:t>)</a:t>
            </a:r>
          </a:p>
          <a:p>
            <a:pPr marL="285750" indent="-285750">
              <a:buClr>
                <a:schemeClr val="accent1"/>
              </a:buClr>
              <a:buSzPct val="130000"/>
              <a:buFont typeface="Arial" panose="020B0604020202020204" pitchFamily="34" charset="0"/>
              <a:buChar char="•"/>
            </a:pPr>
            <a:r>
              <a:rPr lang="nl-NL" sz="1400" dirty="0">
                <a:solidFill>
                  <a:schemeClr val="bg1"/>
                </a:solidFill>
              </a:rPr>
              <a:t>Uitkomstmaat: vermindering in pijn (patiënten vragenlijst, niet gespecificeerd)</a:t>
            </a:r>
          </a:p>
          <a:p>
            <a:pPr marL="285750" indent="-285750">
              <a:buClr>
                <a:schemeClr val="accent1"/>
              </a:buClr>
              <a:buSzPct val="130000"/>
              <a:buFont typeface="Arial" panose="020B0604020202020204" pitchFamily="34" charset="0"/>
              <a:buChar char="•"/>
            </a:pPr>
            <a:r>
              <a:rPr lang="nl-NL" sz="1400" dirty="0">
                <a:solidFill>
                  <a:schemeClr val="bg1"/>
                </a:solidFill>
              </a:rPr>
              <a:t>N=110 patiënten (75 in de </a:t>
            </a:r>
            <a:r>
              <a:rPr lang="nl-NL" sz="1400" dirty="0" err="1">
                <a:solidFill>
                  <a:schemeClr val="bg1"/>
                </a:solidFill>
              </a:rPr>
              <a:t>gabapentine</a:t>
            </a:r>
            <a:r>
              <a:rPr lang="nl-NL" sz="1400" dirty="0">
                <a:solidFill>
                  <a:schemeClr val="bg1"/>
                </a:solidFill>
              </a:rPr>
              <a:t> groep en 35 in de controlegroep)</a:t>
            </a:r>
          </a:p>
          <a:p>
            <a:pPr marL="285750" indent="-285750">
              <a:buClr>
                <a:schemeClr val="accent1"/>
              </a:buClr>
              <a:buSzPct val="130000"/>
              <a:buFont typeface="Arial" panose="020B0604020202020204" pitchFamily="34" charset="0"/>
              <a:buChar char="•"/>
            </a:pPr>
            <a:r>
              <a:rPr lang="nl-NL" sz="1400" dirty="0" err="1">
                <a:solidFill>
                  <a:schemeClr val="bg1"/>
                </a:solidFill>
              </a:rPr>
              <a:t>Gabapentine</a:t>
            </a:r>
            <a:r>
              <a:rPr lang="nl-NL" sz="1400" dirty="0">
                <a:solidFill>
                  <a:schemeClr val="bg1"/>
                </a:solidFill>
              </a:rPr>
              <a:t> 800 mg/dag (variabele duur, afhankelijk van respons, minimaal 3 weken)</a:t>
            </a:r>
          </a:p>
          <a:p>
            <a:pPr>
              <a:buClr>
                <a:schemeClr val="accent1"/>
              </a:buClr>
              <a:buSzPct val="130000"/>
            </a:pPr>
            <a:endParaRPr lang="nl-NL" sz="1400" dirty="0">
              <a:solidFill>
                <a:schemeClr val="bg1"/>
              </a:solidFill>
            </a:endParaRPr>
          </a:p>
          <a:p>
            <a:pPr marL="285750" indent="-285750">
              <a:buClr>
                <a:schemeClr val="accent1"/>
              </a:buClr>
              <a:buSzPct val="130000"/>
              <a:buFont typeface="Arial" panose="020B0604020202020204" pitchFamily="34" charset="0"/>
              <a:buChar char="•"/>
            </a:pPr>
            <a:endParaRPr lang="nl-NL" sz="1400" dirty="0">
              <a:solidFill>
                <a:schemeClr val="bg1"/>
              </a:solidFill>
            </a:endParaRPr>
          </a:p>
          <a:p>
            <a:pPr>
              <a:buClr>
                <a:schemeClr val="accent1"/>
              </a:buClr>
              <a:buSzPct val="130000"/>
            </a:pPr>
            <a:r>
              <a:rPr lang="nl-NL" sz="1400" b="1" dirty="0"/>
              <a:t>Conclusie: </a:t>
            </a:r>
            <a:endParaRPr lang="nl-NL" sz="1400" dirty="0">
              <a:solidFill>
                <a:schemeClr val="bg1"/>
              </a:solidFill>
            </a:endParaRPr>
          </a:p>
          <a:p>
            <a:pPr marL="285750" indent="-285750">
              <a:buClr>
                <a:schemeClr val="accent1"/>
              </a:buClr>
              <a:buSzPct val="130000"/>
              <a:buFont typeface="Arial" panose="020B0604020202020204" pitchFamily="34" charset="0"/>
              <a:buChar char="•"/>
            </a:pPr>
            <a:r>
              <a:rPr lang="nl-NL" sz="1400" dirty="0" err="1">
                <a:solidFill>
                  <a:schemeClr val="bg1"/>
                </a:solidFill>
              </a:rPr>
              <a:t>Gabapentine</a:t>
            </a:r>
            <a:r>
              <a:rPr lang="nl-NL" sz="1400" dirty="0">
                <a:solidFill>
                  <a:schemeClr val="bg1"/>
                </a:solidFill>
              </a:rPr>
              <a:t> gaf een statistisch significant verbetering in pijnscores t.o.v. de controlegroep.</a:t>
            </a:r>
          </a:p>
        </p:txBody>
      </p:sp>
      <p:pic>
        <p:nvPicPr>
          <p:cNvPr id="8" name="Afbeelding 1">
            <a:extLst>
              <a:ext uri="{FF2B5EF4-FFF2-40B4-BE49-F238E27FC236}">
                <a16:creationId xmlns:a16="http://schemas.microsoft.com/office/drawing/2014/main" id="{6952745D-1AD4-E54C-875A-42F295498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038" y="1202542"/>
            <a:ext cx="5145087" cy="2090737"/>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6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F69B4AC7-D005-7748-A46F-FED9F17E85FF}"/>
              </a:ext>
            </a:extLst>
          </p:cNvPr>
          <p:cNvSpPr>
            <a:spLocks noGrp="1"/>
          </p:cNvSpPr>
          <p:nvPr>
            <p:ph type="subTitle" idx="1"/>
          </p:nvPr>
        </p:nvSpPr>
        <p:spPr>
          <a:xfrm>
            <a:off x="814079" y="-793"/>
            <a:ext cx="7157551" cy="968813"/>
          </a:xfrm>
        </p:spPr>
        <p:txBody>
          <a:bodyPr anchor="ctr">
            <a:normAutofit/>
          </a:bodyPr>
          <a:lstStyle/>
          <a:p>
            <a:r>
              <a:rPr lang="en-GB" altLang="nl-NL" sz="2800" dirty="0" err="1">
                <a:latin typeface="Arial" panose="020B0604020202020204" pitchFamily="34" charset="0"/>
                <a:cs typeface="Arial" panose="020B0604020202020204" pitchFamily="34" charset="0"/>
              </a:rPr>
              <a:t>Incidentie</a:t>
            </a:r>
            <a:r>
              <a:rPr lang="en-GB" altLang="nl-NL" sz="2800" dirty="0">
                <a:latin typeface="Arial" panose="020B0604020202020204" pitchFamily="34" charset="0"/>
                <a:cs typeface="Arial" panose="020B0604020202020204" pitchFamily="34" charset="0"/>
              </a:rPr>
              <a:t> van </a:t>
            </a:r>
            <a:r>
              <a:rPr lang="en-GB" altLang="nl-NL" sz="2800" dirty="0" err="1">
                <a:latin typeface="Arial" panose="020B0604020202020204" pitchFamily="34" charset="0"/>
                <a:cs typeface="Arial" panose="020B0604020202020204" pitchFamily="34" charset="0"/>
              </a:rPr>
              <a:t>pijn</a:t>
            </a:r>
            <a:r>
              <a:rPr lang="en-GB" altLang="nl-NL" sz="2800" dirty="0">
                <a:latin typeface="Arial" panose="020B0604020202020204" pitchFamily="34" charset="0"/>
                <a:cs typeface="Arial" panose="020B0604020202020204" pitchFamily="34" charset="0"/>
              </a:rPr>
              <a:t> </a:t>
            </a:r>
            <a:r>
              <a:rPr lang="en-GB" altLang="nl-NL" sz="2800" dirty="0" err="1">
                <a:latin typeface="Arial" panose="020B0604020202020204" pitchFamily="34" charset="0"/>
                <a:cs typeface="Arial" panose="020B0604020202020204" pitchFamily="34" charset="0"/>
              </a:rPr>
              <a:t>bij</a:t>
            </a:r>
            <a:r>
              <a:rPr lang="en-GB" altLang="nl-NL" sz="2800" dirty="0">
                <a:latin typeface="Arial" panose="020B0604020202020204" pitchFamily="34" charset="0"/>
                <a:cs typeface="Arial" panose="020B0604020202020204" pitchFamily="34" charset="0"/>
              </a:rPr>
              <a:t> </a:t>
            </a:r>
            <a:r>
              <a:rPr lang="en-GB" altLang="nl-NL" sz="2800" dirty="0" err="1">
                <a:latin typeface="Arial" panose="020B0604020202020204" pitchFamily="34" charset="0"/>
                <a:cs typeface="Arial" panose="020B0604020202020204" pitchFamily="34" charset="0"/>
              </a:rPr>
              <a:t>patiënten</a:t>
            </a:r>
            <a:r>
              <a:rPr lang="en-GB" altLang="nl-NL" sz="2800" dirty="0">
                <a:latin typeface="Arial" panose="020B0604020202020204" pitchFamily="34" charset="0"/>
                <a:cs typeface="Arial" panose="020B0604020202020204" pitchFamily="34" charset="0"/>
              </a:rPr>
              <a:t> met </a:t>
            </a:r>
            <a:r>
              <a:rPr lang="en-GB" altLang="nl-NL" sz="2800" dirty="0" err="1">
                <a:latin typeface="Arial" panose="020B0604020202020204" pitchFamily="34" charset="0"/>
                <a:cs typeface="Arial" panose="020B0604020202020204" pitchFamily="34" charset="0"/>
              </a:rPr>
              <a:t>kanker</a:t>
            </a:r>
            <a:endParaRPr lang="en-GB" altLang="nl-NL" sz="2800" dirty="0">
              <a:latin typeface="Arial" panose="020B0604020202020204" pitchFamily="34" charset="0"/>
              <a:cs typeface="Arial" panose="020B0604020202020204" pitchFamily="34" charset="0"/>
            </a:endParaRPr>
          </a:p>
        </p:txBody>
      </p:sp>
      <p:sp>
        <p:nvSpPr>
          <p:cNvPr id="36" name="Segnaposto contenuto 9">
            <a:extLst>
              <a:ext uri="{FF2B5EF4-FFF2-40B4-BE49-F238E27FC236}">
                <a16:creationId xmlns:a16="http://schemas.microsoft.com/office/drawing/2014/main" id="{4558B4FF-5382-4988-B01D-AA52CEF9809F}"/>
              </a:ext>
            </a:extLst>
          </p:cNvPr>
          <p:cNvSpPr>
            <a:spLocks noGrp="1"/>
          </p:cNvSpPr>
          <p:nvPr/>
        </p:nvSpPr>
        <p:spPr bwMode="auto">
          <a:xfrm>
            <a:off x="945752" y="4999962"/>
            <a:ext cx="7516018" cy="787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ea typeface="MS PGothic" pitchFamily="34" charset="-128"/>
              </a:defRPr>
            </a:lvl5pPr>
            <a:lvl6pPr marL="25146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9pPr>
          </a:lstStyle>
          <a:p>
            <a:pPr>
              <a:buClr>
                <a:schemeClr val="accent1"/>
              </a:buClr>
              <a:buSzPct val="130000"/>
              <a:buFont typeface="Arial" panose="020B0604020202020204" pitchFamily="34" charset="0"/>
              <a:buChar char="•"/>
              <a:defRPr/>
            </a:pPr>
            <a:r>
              <a:rPr lang="nl-NL" altLang="nl-NL" sz="1600">
                <a:solidFill>
                  <a:schemeClr val="bg1"/>
                </a:solidFill>
              </a:rPr>
              <a:t>Patiënten met pijn: meer dan 1/3 had matige tot ernstige pijn</a:t>
            </a:r>
          </a:p>
          <a:p>
            <a:pPr>
              <a:buClr>
                <a:schemeClr val="accent1"/>
              </a:buClr>
              <a:buSzPct val="130000"/>
              <a:buFont typeface="Arial" panose="020B0604020202020204" pitchFamily="34" charset="0"/>
              <a:buChar char="•"/>
              <a:defRPr/>
            </a:pPr>
            <a:r>
              <a:rPr lang="nl-NL" altLang="nl-NL" sz="1600">
                <a:solidFill>
                  <a:schemeClr val="bg1"/>
                </a:solidFill>
              </a:rPr>
              <a:t>Prevalentie van pijn was &gt;50% bij alle tumoren met de hoogste prevalentie </a:t>
            </a:r>
            <a:br>
              <a:rPr lang="nl-NL" altLang="nl-NL" sz="1600">
                <a:solidFill>
                  <a:schemeClr val="bg1"/>
                </a:solidFill>
              </a:rPr>
            </a:br>
            <a:r>
              <a:rPr lang="nl-NL" altLang="nl-NL" sz="1600">
                <a:solidFill>
                  <a:schemeClr val="bg1"/>
                </a:solidFill>
              </a:rPr>
              <a:t>bij patiënten met hoofd-halstumoren</a:t>
            </a:r>
          </a:p>
        </p:txBody>
      </p:sp>
      <p:grpSp>
        <p:nvGrpSpPr>
          <p:cNvPr id="65" name="Groep 64">
            <a:extLst>
              <a:ext uri="{FF2B5EF4-FFF2-40B4-BE49-F238E27FC236}">
                <a16:creationId xmlns:a16="http://schemas.microsoft.com/office/drawing/2014/main" id="{6DEE303C-9DFA-D44C-85B2-D749C1BCD6F2}"/>
              </a:ext>
            </a:extLst>
          </p:cNvPr>
          <p:cNvGrpSpPr/>
          <p:nvPr/>
        </p:nvGrpSpPr>
        <p:grpSpPr>
          <a:xfrm>
            <a:off x="904563" y="1775416"/>
            <a:ext cx="6685756" cy="2713037"/>
            <a:chOff x="842963" y="1137444"/>
            <a:chExt cx="6685756" cy="2713037"/>
          </a:xfrm>
        </p:grpSpPr>
        <p:sp>
          <p:nvSpPr>
            <p:cNvPr id="37" name="Rectangle 61">
              <a:extLst>
                <a:ext uri="{FF2B5EF4-FFF2-40B4-BE49-F238E27FC236}">
                  <a16:creationId xmlns:a16="http://schemas.microsoft.com/office/drawing/2014/main" id="{0D1993AE-6083-4753-BD79-D0D92CB07DB6}"/>
                </a:ext>
              </a:extLst>
            </p:cNvPr>
            <p:cNvSpPr>
              <a:spLocks noChangeArrowheads="1"/>
            </p:cNvSpPr>
            <p:nvPr/>
          </p:nvSpPr>
          <p:spPr bwMode="auto">
            <a:xfrm rot="16200000">
              <a:off x="496094" y="2268538"/>
              <a:ext cx="879475" cy="185737"/>
            </a:xfrm>
            <a:prstGeom prst="rect">
              <a:avLst/>
            </a:prstGeom>
            <a:noFill/>
            <a:ln w="9525">
              <a:noFill/>
              <a:round/>
              <a:headEnd/>
              <a:tailEnd/>
            </a:ln>
          </p:spPr>
          <p:txBody>
            <a:bodyPr wrap="none" lIns="0" tIns="0" rIns="0" bIns="0">
              <a:spAutoFit/>
            </a:bodyPr>
            <a:lstStyle>
              <a:defPPr>
                <a:defRPr lang="nl-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algn="ctr" eaLnBrk="1" hangingPunct="1">
                <a:defRPr/>
              </a:pPr>
              <a:r>
                <a:rPr lang="en-US" sz="1200" b="1" dirty="0">
                  <a:solidFill>
                    <a:schemeClr val="bg1"/>
                  </a:solidFill>
                  <a:latin typeface="+mn-lt"/>
                  <a:ea typeface="Tahoma" pitchFamily="34" charset="0"/>
                  <a:cs typeface="Tahoma" pitchFamily="34" charset="0"/>
                </a:rPr>
                <a:t>Patients </a:t>
              </a:r>
              <a:r>
                <a:rPr lang="en-US" sz="1200" dirty="0">
                  <a:solidFill>
                    <a:schemeClr val="bg1"/>
                  </a:solidFill>
                  <a:latin typeface="+mn-lt"/>
                  <a:ea typeface="Tahoma" pitchFamily="34" charset="0"/>
                  <a:cs typeface="Tahoma" pitchFamily="34" charset="0"/>
                </a:rPr>
                <a:t>(%)</a:t>
              </a:r>
            </a:p>
          </p:txBody>
        </p:sp>
        <p:sp>
          <p:nvSpPr>
            <p:cNvPr id="38" name="Line 50">
              <a:extLst>
                <a:ext uri="{FF2B5EF4-FFF2-40B4-BE49-F238E27FC236}">
                  <a16:creationId xmlns:a16="http://schemas.microsoft.com/office/drawing/2014/main" id="{292E630D-873D-4886-9235-80993781ECC4}"/>
                </a:ext>
              </a:extLst>
            </p:cNvPr>
            <p:cNvSpPr>
              <a:spLocks noChangeShapeType="1"/>
            </p:cNvSpPr>
            <p:nvPr/>
          </p:nvSpPr>
          <p:spPr bwMode="auto">
            <a:xfrm>
              <a:off x="1437481" y="1219994"/>
              <a:ext cx="1588" cy="2303462"/>
            </a:xfrm>
            <a:prstGeom prst="line">
              <a:avLst/>
            </a:prstGeom>
            <a:noFill/>
            <a:ln w="9525">
              <a:solidFill>
                <a:schemeClr val="bg1"/>
              </a:solid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eaLnBrk="1" hangingPunct="1">
                <a:defRPr/>
              </a:pPr>
              <a:endParaRPr lang="it-IT">
                <a:solidFill>
                  <a:schemeClr val="tx1">
                    <a:lumMod val="65000"/>
                    <a:lumOff val="35000"/>
                  </a:schemeClr>
                </a:solidFill>
                <a:latin typeface="+mn-lt"/>
                <a:ea typeface="Tahoma" pitchFamily="34" charset="0"/>
                <a:cs typeface="Tahoma" pitchFamily="34" charset="0"/>
              </a:endParaRPr>
            </a:p>
          </p:txBody>
        </p:sp>
        <p:sp>
          <p:nvSpPr>
            <p:cNvPr id="39" name="Rectangle 52">
              <a:extLst>
                <a:ext uri="{FF2B5EF4-FFF2-40B4-BE49-F238E27FC236}">
                  <a16:creationId xmlns:a16="http://schemas.microsoft.com/office/drawing/2014/main" id="{47628A26-A4AA-4FBB-888F-1373F05E6302}"/>
                </a:ext>
              </a:extLst>
            </p:cNvPr>
            <p:cNvSpPr>
              <a:spLocks noChangeArrowheads="1"/>
            </p:cNvSpPr>
            <p:nvPr/>
          </p:nvSpPr>
          <p:spPr bwMode="auto">
            <a:xfrm>
              <a:off x="1281906" y="3415506"/>
              <a:ext cx="77788" cy="169863"/>
            </a:xfrm>
            <a:prstGeom prst="rect">
              <a:avLst/>
            </a:prstGeom>
            <a:noFill/>
            <a:ln w="9525">
              <a:noFill/>
              <a:round/>
              <a:headEnd/>
              <a:tailEnd/>
            </a:ln>
          </p:spPr>
          <p:txBody>
            <a:bodyPr wrap="none" lIns="0" tIns="0" rIns="0" bIns="0" anchor="ctr">
              <a:spAutoFit/>
            </a:bodyPr>
            <a:lstStyle>
              <a:defPPr>
                <a:defRPr lang="nl-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algn="r" eaLnBrk="1" hangingPunct="1">
                <a:defRPr/>
              </a:pPr>
              <a:r>
                <a:rPr lang="en-GB" sz="1100" dirty="0">
                  <a:solidFill>
                    <a:schemeClr val="bg1"/>
                  </a:solidFill>
                  <a:latin typeface="+mn-lt"/>
                  <a:ea typeface="Tahoma" pitchFamily="34" charset="0"/>
                  <a:cs typeface="Tahoma" pitchFamily="34" charset="0"/>
                </a:rPr>
                <a:t>0</a:t>
              </a:r>
            </a:p>
          </p:txBody>
        </p:sp>
        <p:sp>
          <p:nvSpPr>
            <p:cNvPr id="40" name="Rectangle 56">
              <a:extLst>
                <a:ext uri="{FF2B5EF4-FFF2-40B4-BE49-F238E27FC236}">
                  <a16:creationId xmlns:a16="http://schemas.microsoft.com/office/drawing/2014/main" id="{454185B3-D8B6-4F50-A51C-07ACEF4AE6EA}"/>
                </a:ext>
              </a:extLst>
            </p:cNvPr>
            <p:cNvSpPr>
              <a:spLocks noChangeArrowheads="1"/>
            </p:cNvSpPr>
            <p:nvPr/>
          </p:nvSpPr>
          <p:spPr bwMode="auto">
            <a:xfrm>
              <a:off x="1202531" y="2977356"/>
              <a:ext cx="157163" cy="168275"/>
            </a:xfrm>
            <a:prstGeom prst="rect">
              <a:avLst/>
            </a:prstGeom>
            <a:noFill/>
            <a:ln w="9525">
              <a:noFill/>
              <a:round/>
              <a:headEnd/>
              <a:tailEnd/>
            </a:ln>
          </p:spPr>
          <p:txBody>
            <a:bodyPr wrap="none" lIns="0" tIns="0" rIns="0" bIns="0" anchor="ctr">
              <a:spAutoFit/>
            </a:bodyPr>
            <a:lstStyle>
              <a:defPPr>
                <a:defRPr lang="nl-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algn="r" eaLnBrk="1" hangingPunct="1">
                <a:defRPr/>
              </a:pPr>
              <a:r>
                <a:rPr lang="it-IT" sz="1100" dirty="0">
                  <a:solidFill>
                    <a:schemeClr val="bg1"/>
                  </a:solidFill>
                  <a:latin typeface="+mn-lt"/>
                  <a:ea typeface="Tahoma" pitchFamily="34" charset="0"/>
                  <a:cs typeface="Tahoma" pitchFamily="34" charset="0"/>
                </a:rPr>
                <a:t>20</a:t>
              </a:r>
            </a:p>
          </p:txBody>
        </p:sp>
        <p:sp>
          <p:nvSpPr>
            <p:cNvPr id="41" name="Rectangle 60">
              <a:extLst>
                <a:ext uri="{FF2B5EF4-FFF2-40B4-BE49-F238E27FC236}">
                  <a16:creationId xmlns:a16="http://schemas.microsoft.com/office/drawing/2014/main" id="{4D75568A-7C01-44D4-ABB2-0009D8119CC0}"/>
                </a:ext>
              </a:extLst>
            </p:cNvPr>
            <p:cNvSpPr>
              <a:spLocks noChangeArrowheads="1"/>
            </p:cNvSpPr>
            <p:nvPr/>
          </p:nvSpPr>
          <p:spPr bwMode="auto">
            <a:xfrm>
              <a:off x="1124744" y="1137444"/>
              <a:ext cx="234950" cy="169862"/>
            </a:xfrm>
            <a:prstGeom prst="rect">
              <a:avLst/>
            </a:prstGeom>
            <a:noFill/>
            <a:ln w="9525">
              <a:noFill/>
              <a:round/>
              <a:headEnd/>
              <a:tailEnd/>
            </a:ln>
          </p:spPr>
          <p:txBody>
            <a:bodyPr wrap="none" lIns="0" tIns="0" rIns="0" bIns="0" anchor="ctr">
              <a:spAutoFit/>
            </a:bodyPr>
            <a:lstStyle>
              <a:defPPr>
                <a:defRPr lang="nl-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algn="r" eaLnBrk="1" hangingPunct="1">
                <a:defRPr/>
              </a:pPr>
              <a:r>
                <a:rPr lang="it-IT" sz="1100" dirty="0">
                  <a:solidFill>
                    <a:schemeClr val="bg1"/>
                  </a:solidFill>
                  <a:latin typeface="+mn-lt"/>
                  <a:ea typeface="Tahoma" pitchFamily="34" charset="0"/>
                  <a:cs typeface="Tahoma" pitchFamily="34" charset="0"/>
                </a:rPr>
                <a:t>100</a:t>
              </a:r>
            </a:p>
          </p:txBody>
        </p:sp>
        <p:sp>
          <p:nvSpPr>
            <p:cNvPr id="42" name="Rectangle 70">
              <a:extLst>
                <a:ext uri="{FF2B5EF4-FFF2-40B4-BE49-F238E27FC236}">
                  <a16:creationId xmlns:a16="http://schemas.microsoft.com/office/drawing/2014/main" id="{48B9E27C-B3B6-4735-B076-F63C8F31702E}"/>
                </a:ext>
              </a:extLst>
            </p:cNvPr>
            <p:cNvSpPr>
              <a:spLocks noChangeArrowheads="1"/>
            </p:cNvSpPr>
            <p:nvPr/>
          </p:nvSpPr>
          <p:spPr bwMode="auto">
            <a:xfrm>
              <a:off x="1202531" y="2066131"/>
              <a:ext cx="157163" cy="169863"/>
            </a:xfrm>
            <a:prstGeom prst="rect">
              <a:avLst/>
            </a:prstGeom>
            <a:noFill/>
            <a:ln w="9525">
              <a:noFill/>
              <a:round/>
              <a:headEnd/>
              <a:tailEnd/>
            </a:ln>
          </p:spPr>
          <p:txBody>
            <a:bodyPr wrap="none" lIns="0" tIns="0" rIns="0" bIns="0" anchor="ctr">
              <a:spAutoFit/>
            </a:bodyPr>
            <a:lstStyle>
              <a:defPPr>
                <a:defRPr lang="nl-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algn="r" eaLnBrk="1" hangingPunct="1">
                <a:defRPr/>
              </a:pPr>
              <a:r>
                <a:rPr lang="it-IT" sz="1100" dirty="0">
                  <a:solidFill>
                    <a:schemeClr val="bg1"/>
                  </a:solidFill>
                  <a:latin typeface="+mn-lt"/>
                  <a:ea typeface="Tahoma" pitchFamily="34" charset="0"/>
                  <a:cs typeface="Tahoma" pitchFamily="34" charset="0"/>
                </a:rPr>
                <a:t>60</a:t>
              </a:r>
            </a:p>
          </p:txBody>
        </p:sp>
        <p:sp>
          <p:nvSpPr>
            <p:cNvPr id="43" name="Rectangle 60">
              <a:extLst>
                <a:ext uri="{FF2B5EF4-FFF2-40B4-BE49-F238E27FC236}">
                  <a16:creationId xmlns:a16="http://schemas.microsoft.com/office/drawing/2014/main" id="{42DE1922-A669-4FE7-876C-DDB012CEAA85}"/>
                </a:ext>
              </a:extLst>
            </p:cNvPr>
            <p:cNvSpPr>
              <a:spLocks noChangeArrowheads="1"/>
            </p:cNvSpPr>
            <p:nvPr/>
          </p:nvSpPr>
          <p:spPr bwMode="auto">
            <a:xfrm>
              <a:off x="1202531" y="1602581"/>
              <a:ext cx="157163" cy="169863"/>
            </a:xfrm>
            <a:prstGeom prst="rect">
              <a:avLst/>
            </a:prstGeom>
            <a:noFill/>
            <a:ln w="9525">
              <a:noFill/>
              <a:round/>
              <a:headEnd/>
              <a:tailEnd/>
            </a:ln>
          </p:spPr>
          <p:txBody>
            <a:bodyPr wrap="none" lIns="0" tIns="0" rIns="0" bIns="0" anchor="ctr">
              <a:spAutoFit/>
            </a:bodyPr>
            <a:lstStyle>
              <a:defPPr>
                <a:defRPr lang="nl-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algn="r" eaLnBrk="1" hangingPunct="1">
                <a:defRPr/>
              </a:pPr>
              <a:r>
                <a:rPr lang="it-IT" sz="1100" dirty="0">
                  <a:solidFill>
                    <a:schemeClr val="bg1"/>
                  </a:solidFill>
                  <a:latin typeface="+mn-lt"/>
                  <a:ea typeface="Tahoma" pitchFamily="34" charset="0"/>
                  <a:cs typeface="Tahoma" pitchFamily="34" charset="0"/>
                </a:rPr>
                <a:t>80</a:t>
              </a:r>
            </a:p>
          </p:txBody>
        </p:sp>
        <p:sp>
          <p:nvSpPr>
            <p:cNvPr id="44" name="Rectangle 60">
              <a:extLst>
                <a:ext uri="{FF2B5EF4-FFF2-40B4-BE49-F238E27FC236}">
                  <a16:creationId xmlns:a16="http://schemas.microsoft.com/office/drawing/2014/main" id="{92227F2F-5541-4512-874E-64D3A6461E28}"/>
                </a:ext>
              </a:extLst>
            </p:cNvPr>
            <p:cNvSpPr>
              <a:spLocks noChangeArrowheads="1"/>
            </p:cNvSpPr>
            <p:nvPr/>
          </p:nvSpPr>
          <p:spPr bwMode="auto">
            <a:xfrm>
              <a:off x="1202531" y="2531269"/>
              <a:ext cx="157163" cy="169862"/>
            </a:xfrm>
            <a:prstGeom prst="rect">
              <a:avLst/>
            </a:prstGeom>
            <a:noFill/>
            <a:ln w="9525">
              <a:noFill/>
              <a:round/>
              <a:headEnd/>
              <a:tailEnd/>
            </a:ln>
          </p:spPr>
          <p:txBody>
            <a:bodyPr wrap="none" lIns="0" tIns="0" rIns="0" bIns="0" anchor="ctr">
              <a:spAutoFit/>
            </a:bodyPr>
            <a:lstStyle>
              <a:defPPr>
                <a:defRPr lang="nl-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algn="r" eaLnBrk="1" hangingPunct="1">
                <a:defRPr/>
              </a:pPr>
              <a:r>
                <a:rPr lang="it-IT" sz="1100" dirty="0">
                  <a:solidFill>
                    <a:schemeClr val="bg1"/>
                  </a:solidFill>
                  <a:latin typeface="+mn-lt"/>
                  <a:ea typeface="Tahoma" pitchFamily="34" charset="0"/>
                  <a:cs typeface="Tahoma" pitchFamily="34" charset="0"/>
                </a:rPr>
                <a:t>40</a:t>
              </a:r>
            </a:p>
          </p:txBody>
        </p:sp>
        <p:sp>
          <p:nvSpPr>
            <p:cNvPr id="45" name="Rectangle 60">
              <a:extLst>
                <a:ext uri="{FF2B5EF4-FFF2-40B4-BE49-F238E27FC236}">
                  <a16:creationId xmlns:a16="http://schemas.microsoft.com/office/drawing/2014/main" id="{25070DFB-99DE-472A-8AA2-97188AFFE376}"/>
                </a:ext>
              </a:extLst>
            </p:cNvPr>
            <p:cNvSpPr>
              <a:spLocks noChangeArrowheads="1"/>
            </p:cNvSpPr>
            <p:nvPr/>
          </p:nvSpPr>
          <p:spPr bwMode="auto">
            <a:xfrm>
              <a:off x="1202531" y="3196431"/>
              <a:ext cx="157163" cy="169863"/>
            </a:xfrm>
            <a:prstGeom prst="rect">
              <a:avLst/>
            </a:prstGeom>
            <a:noFill/>
            <a:ln w="9525">
              <a:noFill/>
              <a:round/>
              <a:headEnd/>
              <a:tailEnd/>
            </a:ln>
          </p:spPr>
          <p:txBody>
            <a:bodyPr wrap="none" lIns="0" tIns="0" rIns="0" bIns="0" anchor="ctr">
              <a:spAutoFit/>
            </a:bodyPr>
            <a:lstStyle>
              <a:defPPr>
                <a:defRPr lang="nl-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algn="r" eaLnBrk="1" hangingPunct="1">
                <a:defRPr/>
              </a:pPr>
              <a:r>
                <a:rPr lang="it-IT" sz="1100" dirty="0">
                  <a:solidFill>
                    <a:schemeClr val="bg1"/>
                  </a:solidFill>
                  <a:latin typeface="+mn-lt"/>
                  <a:ea typeface="Tahoma" pitchFamily="34" charset="0"/>
                  <a:cs typeface="Tahoma" pitchFamily="34" charset="0"/>
                </a:rPr>
                <a:t>10</a:t>
              </a:r>
            </a:p>
          </p:txBody>
        </p:sp>
        <p:sp>
          <p:nvSpPr>
            <p:cNvPr id="46" name="Rectangle 74">
              <a:extLst>
                <a:ext uri="{FF2B5EF4-FFF2-40B4-BE49-F238E27FC236}">
                  <a16:creationId xmlns:a16="http://schemas.microsoft.com/office/drawing/2014/main" id="{6676A1CE-5A5F-4C18-AFAD-A642E6E6C9B5}"/>
                </a:ext>
              </a:extLst>
            </p:cNvPr>
            <p:cNvSpPr>
              <a:spLocks noChangeArrowheads="1"/>
            </p:cNvSpPr>
            <p:nvPr/>
          </p:nvSpPr>
          <p:spPr bwMode="auto">
            <a:xfrm>
              <a:off x="1935956" y="3613944"/>
              <a:ext cx="471488" cy="236537"/>
            </a:xfrm>
            <a:prstGeom prst="rect">
              <a:avLst/>
            </a:prstGeom>
            <a:noFill/>
            <a:ln w="9525">
              <a:noFill/>
              <a:round/>
              <a:headEnd/>
              <a:tailEnd/>
            </a:ln>
          </p:spPr>
          <p:txBody>
            <a:bodyPr wrap="none" lIns="0" tIns="0" rIns="0" bIns="0"/>
            <a:lstStyle>
              <a:defPPr>
                <a:defRPr lang="nl-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algn="ctr" eaLnBrk="1" hangingPunct="1">
                <a:lnSpc>
                  <a:spcPts val="1200"/>
                </a:lnSpc>
                <a:defRPr/>
              </a:pPr>
              <a:r>
                <a:rPr lang="en-GB" sz="1100" b="1" dirty="0">
                  <a:solidFill>
                    <a:schemeClr val="bg1"/>
                  </a:solidFill>
                  <a:latin typeface="+mn-lt"/>
                  <a:ea typeface="Tahoma" pitchFamily="34" charset="0"/>
                  <a:cs typeface="Tahoma" pitchFamily="34" charset="0"/>
                </a:rPr>
                <a:t>Patients after</a:t>
              </a:r>
              <a:br>
                <a:rPr lang="en-GB" sz="1100" b="1" dirty="0">
                  <a:solidFill>
                    <a:schemeClr val="bg1"/>
                  </a:solidFill>
                  <a:latin typeface="+mn-lt"/>
                  <a:ea typeface="Tahoma" pitchFamily="34" charset="0"/>
                  <a:cs typeface="Tahoma" pitchFamily="34" charset="0"/>
                </a:rPr>
              </a:br>
              <a:r>
                <a:rPr lang="en-GB" sz="1100" b="1" dirty="0">
                  <a:solidFill>
                    <a:schemeClr val="bg1"/>
                  </a:solidFill>
                  <a:latin typeface="+mn-lt"/>
                  <a:ea typeface="Tahoma" pitchFamily="34" charset="0"/>
                  <a:cs typeface="Tahoma" pitchFamily="34" charset="0"/>
                </a:rPr>
                <a:t>curative treatment</a:t>
              </a:r>
              <a:br>
                <a:rPr lang="en-GB" sz="1100" b="1" dirty="0">
                  <a:solidFill>
                    <a:schemeClr val="bg1"/>
                  </a:solidFill>
                  <a:latin typeface="+mn-lt"/>
                  <a:ea typeface="Tahoma" pitchFamily="34" charset="0"/>
                  <a:cs typeface="Tahoma" pitchFamily="34" charset="0"/>
                </a:rPr>
              </a:br>
              <a:r>
                <a:rPr lang="en-GB" sz="1100" dirty="0">
                  <a:solidFill>
                    <a:schemeClr val="bg1"/>
                  </a:solidFill>
                  <a:latin typeface="+mn-lt"/>
                  <a:ea typeface="Tahoma" pitchFamily="34" charset="0"/>
                  <a:cs typeface="Tahoma" pitchFamily="34" charset="0"/>
                </a:rPr>
                <a:t> (95% CI: 21% to 46%)</a:t>
              </a:r>
            </a:p>
          </p:txBody>
        </p:sp>
        <p:sp>
          <p:nvSpPr>
            <p:cNvPr id="47" name="Rectangle 8">
              <a:extLst>
                <a:ext uri="{FF2B5EF4-FFF2-40B4-BE49-F238E27FC236}">
                  <a16:creationId xmlns:a16="http://schemas.microsoft.com/office/drawing/2014/main" id="{3B30AC8A-F2E6-4E32-9600-EEDBCF6AC5DD}"/>
                </a:ext>
              </a:extLst>
            </p:cNvPr>
            <p:cNvSpPr>
              <a:spLocks noChangeArrowheads="1"/>
            </p:cNvSpPr>
            <p:nvPr/>
          </p:nvSpPr>
          <p:spPr bwMode="auto">
            <a:xfrm>
              <a:off x="1869281" y="2769394"/>
              <a:ext cx="604838" cy="739775"/>
            </a:xfrm>
            <a:prstGeom prst="rect">
              <a:avLst/>
            </a:prstGeom>
            <a:solidFill>
              <a:schemeClr val="accent1"/>
            </a:solidFill>
            <a:ln w="19050">
              <a:noFill/>
              <a:miter lim="800000"/>
              <a:headEnd/>
              <a:tailEnd/>
            </a:ln>
          </p:spPr>
          <p:txBody>
            <a:bodyPr anchor="ctr"/>
            <a:lstStyle>
              <a:defPPr>
                <a:defRPr lang="nl-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eaLnBrk="1" hangingPunct="1">
                <a:defRPr/>
              </a:pPr>
              <a:endParaRPr lang="it-IT" dirty="0">
                <a:latin typeface="+mn-lt"/>
                <a:ea typeface="Tahoma" pitchFamily="34" charset="0"/>
                <a:cs typeface="Tahoma" pitchFamily="34" charset="0"/>
              </a:endParaRPr>
            </a:p>
          </p:txBody>
        </p:sp>
        <p:sp>
          <p:nvSpPr>
            <p:cNvPr id="48" name="Rectangle 74">
              <a:extLst>
                <a:ext uri="{FF2B5EF4-FFF2-40B4-BE49-F238E27FC236}">
                  <a16:creationId xmlns:a16="http://schemas.microsoft.com/office/drawing/2014/main" id="{9D9DE78C-4032-4FB9-865D-BF96CB67706A}"/>
                </a:ext>
              </a:extLst>
            </p:cNvPr>
            <p:cNvSpPr>
              <a:spLocks noChangeArrowheads="1"/>
            </p:cNvSpPr>
            <p:nvPr/>
          </p:nvSpPr>
          <p:spPr bwMode="auto">
            <a:xfrm>
              <a:off x="3620294" y="3613944"/>
              <a:ext cx="471487"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lstStyle>
              <a:defPPr>
                <a:defRPr lang="nl-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algn="ctr" eaLnBrk="1" hangingPunct="1">
                <a:lnSpc>
                  <a:spcPts val="1200"/>
                </a:lnSpc>
                <a:spcBef>
                  <a:spcPct val="0"/>
                </a:spcBef>
                <a:buClrTx/>
                <a:buSzTx/>
                <a:buFontTx/>
                <a:buNone/>
                <a:defRPr/>
              </a:pPr>
              <a:r>
                <a:rPr lang="en-GB" altLang="nl-NL" sz="1100" b="1" dirty="0">
                  <a:solidFill>
                    <a:schemeClr val="bg1"/>
                  </a:solidFill>
                  <a:latin typeface="+mn-lt"/>
                  <a:cs typeface="Tahoma" panose="020B0604030504040204" pitchFamily="34" charset="0"/>
                </a:rPr>
                <a:t>Patients under</a:t>
              </a:r>
              <a:br>
                <a:rPr lang="en-GB" altLang="nl-NL" sz="1100" b="1" dirty="0">
                  <a:solidFill>
                    <a:schemeClr val="bg1"/>
                  </a:solidFill>
                  <a:latin typeface="+mn-lt"/>
                  <a:cs typeface="Tahoma" panose="020B0604030504040204" pitchFamily="34" charset="0"/>
                </a:rPr>
              </a:br>
              <a:r>
                <a:rPr lang="en-GB" altLang="nl-NL" sz="1100" b="1" dirty="0">
                  <a:solidFill>
                    <a:schemeClr val="bg1"/>
                  </a:solidFill>
                  <a:latin typeface="+mn-lt"/>
                  <a:cs typeface="Tahoma" panose="020B0604030504040204" pitchFamily="34" charset="0"/>
                </a:rPr>
                <a:t>anticancer treatment</a:t>
              </a:r>
              <a:br>
                <a:rPr lang="en-GB" altLang="nl-NL" sz="1100" dirty="0">
                  <a:solidFill>
                    <a:schemeClr val="bg1"/>
                  </a:solidFill>
                  <a:latin typeface="+mn-lt"/>
                  <a:cs typeface="Tahoma" panose="020B0604030504040204" pitchFamily="34" charset="0"/>
                </a:rPr>
              </a:br>
              <a:r>
                <a:rPr lang="en-GB" altLang="nl-NL" sz="1100" dirty="0">
                  <a:solidFill>
                    <a:schemeClr val="bg1"/>
                  </a:solidFill>
                  <a:latin typeface="+mn-lt"/>
                  <a:cs typeface="Tahoma" panose="020B0604030504040204" pitchFamily="34" charset="0"/>
                </a:rPr>
                <a:t>(95% CI: 44% to 73%)</a:t>
              </a:r>
            </a:p>
          </p:txBody>
        </p:sp>
        <p:sp>
          <p:nvSpPr>
            <p:cNvPr id="49" name="Rectangle 8">
              <a:extLst>
                <a:ext uri="{FF2B5EF4-FFF2-40B4-BE49-F238E27FC236}">
                  <a16:creationId xmlns:a16="http://schemas.microsoft.com/office/drawing/2014/main" id="{CA352840-BE5D-4CCD-997A-B6EB168D8902}"/>
                </a:ext>
              </a:extLst>
            </p:cNvPr>
            <p:cNvSpPr>
              <a:spLocks noChangeArrowheads="1"/>
            </p:cNvSpPr>
            <p:nvPr/>
          </p:nvSpPr>
          <p:spPr bwMode="auto">
            <a:xfrm>
              <a:off x="3553619" y="2169319"/>
              <a:ext cx="606425" cy="1339850"/>
            </a:xfrm>
            <a:prstGeom prst="rect">
              <a:avLst/>
            </a:prstGeom>
            <a:solidFill>
              <a:schemeClr val="accent1"/>
            </a:solidFill>
            <a:ln w="19050">
              <a:noFill/>
              <a:miter lim="800000"/>
              <a:headEnd/>
              <a:tailEnd/>
            </a:ln>
          </p:spPr>
          <p:txBody>
            <a:bodyPr anchor="ctr"/>
            <a:lstStyle>
              <a:defPPr>
                <a:defRPr lang="nl-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eaLnBrk="1" hangingPunct="1">
                <a:defRPr/>
              </a:pPr>
              <a:endParaRPr lang="it-IT">
                <a:solidFill>
                  <a:schemeClr val="tx1">
                    <a:lumMod val="65000"/>
                    <a:lumOff val="35000"/>
                  </a:schemeClr>
                </a:solidFill>
                <a:latin typeface="+mn-lt"/>
                <a:ea typeface="Tahoma" pitchFamily="34" charset="0"/>
                <a:cs typeface="Tahoma" pitchFamily="34" charset="0"/>
              </a:endParaRPr>
            </a:p>
          </p:txBody>
        </p:sp>
        <p:sp>
          <p:nvSpPr>
            <p:cNvPr id="50" name="Rectangle 74">
              <a:extLst>
                <a:ext uri="{FF2B5EF4-FFF2-40B4-BE49-F238E27FC236}">
                  <a16:creationId xmlns:a16="http://schemas.microsoft.com/office/drawing/2014/main" id="{254ACA91-2D9D-48EE-9689-4539ADE00F8B}"/>
                </a:ext>
              </a:extLst>
            </p:cNvPr>
            <p:cNvSpPr>
              <a:spLocks noChangeArrowheads="1"/>
            </p:cNvSpPr>
            <p:nvPr/>
          </p:nvSpPr>
          <p:spPr bwMode="auto">
            <a:xfrm>
              <a:off x="5306219" y="3613944"/>
              <a:ext cx="471487" cy="236537"/>
            </a:xfrm>
            <a:prstGeom prst="rect">
              <a:avLst/>
            </a:prstGeom>
            <a:noFill/>
            <a:ln w="9525">
              <a:noFill/>
              <a:round/>
              <a:headEnd/>
              <a:tailEnd/>
            </a:ln>
          </p:spPr>
          <p:txBody>
            <a:bodyPr wrap="none" lIns="0" tIns="0" rIns="0" bIns="0"/>
            <a:lstStyle>
              <a:defPPr>
                <a:defRPr lang="nl-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algn="ctr" eaLnBrk="1" hangingPunct="1">
                <a:lnSpc>
                  <a:spcPts val="1200"/>
                </a:lnSpc>
                <a:defRPr/>
              </a:pPr>
              <a:r>
                <a:rPr lang="en-GB" sz="1100" b="1" dirty="0">
                  <a:solidFill>
                    <a:schemeClr val="bg1"/>
                  </a:solidFill>
                  <a:latin typeface="+mn-lt"/>
                  <a:ea typeface="Tahoma" pitchFamily="34" charset="0"/>
                  <a:cs typeface="Tahoma" pitchFamily="34" charset="0"/>
                </a:rPr>
                <a:t>Patients characterised</a:t>
              </a:r>
              <a:br>
                <a:rPr lang="en-GB" sz="1100" b="1" dirty="0">
                  <a:solidFill>
                    <a:schemeClr val="bg1"/>
                  </a:solidFill>
                  <a:latin typeface="+mn-lt"/>
                  <a:ea typeface="Tahoma" pitchFamily="34" charset="0"/>
                  <a:cs typeface="Tahoma" pitchFamily="34" charset="0"/>
                </a:rPr>
              </a:br>
              <a:r>
                <a:rPr lang="en-GB" sz="1100" b="1" dirty="0">
                  <a:solidFill>
                    <a:schemeClr val="bg1"/>
                  </a:solidFill>
                  <a:latin typeface="+mn-lt"/>
                  <a:ea typeface="Tahoma" pitchFamily="34" charset="0"/>
                  <a:cs typeface="Tahoma" pitchFamily="34" charset="0"/>
                </a:rPr>
                <a:t>as advanced/metastatic/</a:t>
              </a:r>
              <a:br>
                <a:rPr lang="en-GB" sz="1100" b="1" dirty="0">
                  <a:solidFill>
                    <a:schemeClr val="bg1"/>
                  </a:solidFill>
                  <a:latin typeface="+mn-lt"/>
                  <a:ea typeface="Tahoma" pitchFamily="34" charset="0"/>
                  <a:cs typeface="Tahoma" pitchFamily="34" charset="0"/>
                </a:rPr>
              </a:br>
              <a:r>
                <a:rPr lang="en-GB" sz="1100" b="1" dirty="0">
                  <a:solidFill>
                    <a:schemeClr val="bg1"/>
                  </a:solidFill>
                  <a:latin typeface="+mn-lt"/>
                  <a:ea typeface="Tahoma" pitchFamily="34" charset="0"/>
                  <a:cs typeface="Tahoma" pitchFamily="34" charset="0"/>
                </a:rPr>
                <a:t>terminal disease </a:t>
              </a:r>
              <a:br>
                <a:rPr lang="en-GB" sz="1100" b="1" dirty="0">
                  <a:solidFill>
                    <a:schemeClr val="bg1"/>
                  </a:solidFill>
                  <a:latin typeface="+mn-lt"/>
                  <a:ea typeface="Tahoma" pitchFamily="34" charset="0"/>
                  <a:cs typeface="Tahoma" pitchFamily="34" charset="0"/>
                </a:rPr>
              </a:br>
              <a:r>
                <a:rPr lang="en-GB" sz="1100" dirty="0">
                  <a:solidFill>
                    <a:schemeClr val="bg1"/>
                  </a:solidFill>
                  <a:latin typeface="+mn-lt"/>
                  <a:ea typeface="Tahoma" pitchFamily="34" charset="0"/>
                  <a:cs typeface="Tahoma" pitchFamily="34" charset="0"/>
                </a:rPr>
                <a:t> (95% CI: 58% to 69%)</a:t>
              </a:r>
            </a:p>
          </p:txBody>
        </p:sp>
        <p:sp>
          <p:nvSpPr>
            <p:cNvPr id="51" name="Rectangle 8">
              <a:extLst>
                <a:ext uri="{FF2B5EF4-FFF2-40B4-BE49-F238E27FC236}">
                  <a16:creationId xmlns:a16="http://schemas.microsoft.com/office/drawing/2014/main" id="{CA271222-B2CA-45D7-B122-33502344EFB4}"/>
                </a:ext>
              </a:extLst>
            </p:cNvPr>
            <p:cNvSpPr>
              <a:spLocks noChangeArrowheads="1"/>
            </p:cNvSpPr>
            <p:nvPr/>
          </p:nvSpPr>
          <p:spPr bwMode="auto">
            <a:xfrm>
              <a:off x="5237956" y="2053431"/>
              <a:ext cx="606425" cy="1455738"/>
            </a:xfrm>
            <a:prstGeom prst="rect">
              <a:avLst/>
            </a:prstGeom>
            <a:solidFill>
              <a:schemeClr val="accent1"/>
            </a:solidFill>
            <a:ln w="19050">
              <a:noFill/>
              <a:miter lim="800000"/>
              <a:headEnd/>
              <a:tailEnd/>
            </a:ln>
          </p:spPr>
          <p:txBody>
            <a:bodyPr anchor="ctr"/>
            <a:lstStyle>
              <a:defPPr>
                <a:defRPr lang="nl-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eaLnBrk="1" hangingPunct="1">
                <a:defRPr/>
              </a:pPr>
              <a:endParaRPr lang="it-IT">
                <a:solidFill>
                  <a:schemeClr val="tx1">
                    <a:lumMod val="65000"/>
                    <a:lumOff val="35000"/>
                  </a:schemeClr>
                </a:solidFill>
                <a:latin typeface="+mn-lt"/>
                <a:ea typeface="Tahoma" pitchFamily="34" charset="0"/>
                <a:cs typeface="Tahoma" pitchFamily="34" charset="0"/>
              </a:endParaRPr>
            </a:p>
          </p:txBody>
        </p:sp>
        <p:sp>
          <p:nvSpPr>
            <p:cNvPr id="52" name="Rectangle 74">
              <a:extLst>
                <a:ext uri="{FF2B5EF4-FFF2-40B4-BE49-F238E27FC236}">
                  <a16:creationId xmlns:a16="http://schemas.microsoft.com/office/drawing/2014/main" id="{F897463B-28AF-4A5A-8E68-69EB1DDF4681}"/>
                </a:ext>
              </a:extLst>
            </p:cNvPr>
            <p:cNvSpPr>
              <a:spLocks noChangeArrowheads="1"/>
            </p:cNvSpPr>
            <p:nvPr/>
          </p:nvSpPr>
          <p:spPr bwMode="auto">
            <a:xfrm>
              <a:off x="6990556" y="3613944"/>
              <a:ext cx="471488" cy="236537"/>
            </a:xfrm>
            <a:prstGeom prst="rect">
              <a:avLst/>
            </a:prstGeom>
            <a:noFill/>
            <a:ln w="9525">
              <a:noFill/>
              <a:round/>
              <a:headEnd/>
              <a:tailEnd/>
            </a:ln>
          </p:spPr>
          <p:txBody>
            <a:bodyPr wrap="none" lIns="0" tIns="0" rIns="0" bIns="0"/>
            <a:lstStyle>
              <a:defPPr>
                <a:defRPr lang="nl-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algn="ctr" eaLnBrk="1" hangingPunct="1">
                <a:lnSpc>
                  <a:spcPts val="1200"/>
                </a:lnSpc>
                <a:defRPr/>
              </a:pPr>
              <a:r>
                <a:rPr lang="en-GB" sz="1100" b="1" dirty="0">
                  <a:solidFill>
                    <a:schemeClr val="bg1"/>
                  </a:solidFill>
                  <a:latin typeface="+mn-lt"/>
                  <a:ea typeface="Tahoma" pitchFamily="34" charset="0"/>
                  <a:cs typeface="Tahoma" pitchFamily="34" charset="0"/>
                </a:rPr>
                <a:t>Patients at all</a:t>
              </a:r>
            </a:p>
            <a:p>
              <a:pPr algn="ctr" eaLnBrk="1" hangingPunct="1">
                <a:lnSpc>
                  <a:spcPts val="1200"/>
                </a:lnSpc>
                <a:defRPr/>
              </a:pPr>
              <a:r>
                <a:rPr lang="en-GB" sz="1100" b="1" dirty="0">
                  <a:solidFill>
                    <a:schemeClr val="bg1"/>
                  </a:solidFill>
                  <a:latin typeface="+mn-lt"/>
                  <a:ea typeface="Tahoma" pitchFamily="34" charset="0"/>
                  <a:cs typeface="Tahoma" pitchFamily="34" charset="0"/>
                </a:rPr>
                <a:t>disease stages</a:t>
              </a:r>
              <a:br>
                <a:rPr lang="en-GB" sz="1100" b="1" dirty="0">
                  <a:solidFill>
                    <a:schemeClr val="bg1"/>
                  </a:solidFill>
                  <a:latin typeface="+mn-lt"/>
                  <a:ea typeface="Tahoma" pitchFamily="34" charset="0"/>
                  <a:cs typeface="Tahoma" pitchFamily="34" charset="0"/>
                </a:rPr>
              </a:br>
              <a:r>
                <a:rPr lang="en-GB" sz="1100" dirty="0">
                  <a:solidFill>
                    <a:schemeClr val="bg1"/>
                  </a:solidFill>
                  <a:latin typeface="+mn-lt"/>
                  <a:ea typeface="Tahoma" pitchFamily="34" charset="0"/>
                  <a:cs typeface="Tahoma" pitchFamily="34" charset="0"/>
                </a:rPr>
                <a:t>(95% CI: 43% to 63%)</a:t>
              </a:r>
            </a:p>
          </p:txBody>
        </p:sp>
        <p:sp>
          <p:nvSpPr>
            <p:cNvPr id="53" name="Rectangle 8">
              <a:extLst>
                <a:ext uri="{FF2B5EF4-FFF2-40B4-BE49-F238E27FC236}">
                  <a16:creationId xmlns:a16="http://schemas.microsoft.com/office/drawing/2014/main" id="{4C48B896-D898-4867-A1B9-B3373A0102BD}"/>
                </a:ext>
              </a:extLst>
            </p:cNvPr>
            <p:cNvSpPr>
              <a:spLocks noChangeArrowheads="1"/>
            </p:cNvSpPr>
            <p:nvPr/>
          </p:nvSpPr>
          <p:spPr bwMode="auto">
            <a:xfrm>
              <a:off x="6923881" y="2307431"/>
              <a:ext cx="604838" cy="1201738"/>
            </a:xfrm>
            <a:prstGeom prst="rect">
              <a:avLst/>
            </a:prstGeom>
            <a:solidFill>
              <a:schemeClr val="accent1"/>
            </a:solidFill>
            <a:ln w="19050">
              <a:noFill/>
              <a:miter lim="800000"/>
              <a:headEnd/>
              <a:tailEnd/>
            </a:ln>
          </p:spPr>
          <p:txBody>
            <a:bodyPr anchor="ctr"/>
            <a:lstStyle>
              <a:defPPr>
                <a:defRPr lang="nl-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eaLnBrk="1" hangingPunct="1">
                <a:defRPr/>
              </a:pPr>
              <a:endParaRPr lang="it-IT">
                <a:solidFill>
                  <a:schemeClr val="tx1">
                    <a:lumMod val="65000"/>
                    <a:lumOff val="35000"/>
                  </a:schemeClr>
                </a:solidFill>
                <a:latin typeface="+mn-lt"/>
                <a:ea typeface="Tahoma" pitchFamily="34" charset="0"/>
                <a:cs typeface="Tahoma" pitchFamily="34" charset="0"/>
              </a:endParaRPr>
            </a:p>
          </p:txBody>
        </p:sp>
        <p:sp>
          <p:nvSpPr>
            <p:cNvPr id="56" name="Rectangle 60">
              <a:extLst>
                <a:ext uri="{FF2B5EF4-FFF2-40B4-BE49-F238E27FC236}">
                  <a16:creationId xmlns:a16="http://schemas.microsoft.com/office/drawing/2014/main" id="{1264A469-A58D-46A0-8415-14477878EB2A}"/>
                </a:ext>
              </a:extLst>
            </p:cNvPr>
            <p:cNvSpPr>
              <a:spLocks noChangeArrowheads="1"/>
            </p:cNvSpPr>
            <p:nvPr/>
          </p:nvSpPr>
          <p:spPr bwMode="auto">
            <a:xfrm>
              <a:off x="1202531" y="1370806"/>
              <a:ext cx="157163" cy="168275"/>
            </a:xfrm>
            <a:prstGeom prst="rect">
              <a:avLst/>
            </a:prstGeom>
            <a:noFill/>
            <a:ln w="9525">
              <a:noFill/>
              <a:round/>
              <a:headEnd/>
              <a:tailEnd/>
            </a:ln>
          </p:spPr>
          <p:txBody>
            <a:bodyPr wrap="none" lIns="0" tIns="0" rIns="0" bIns="0" anchor="ctr">
              <a:spAutoFit/>
            </a:bodyPr>
            <a:lstStyle>
              <a:defPPr>
                <a:defRPr lang="nl-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algn="r" eaLnBrk="1" hangingPunct="1">
                <a:defRPr/>
              </a:pPr>
              <a:r>
                <a:rPr lang="it-IT" sz="1100" dirty="0">
                  <a:solidFill>
                    <a:schemeClr val="bg1"/>
                  </a:solidFill>
                  <a:latin typeface="+mn-lt"/>
                  <a:ea typeface="Tahoma" pitchFamily="34" charset="0"/>
                  <a:cs typeface="Tahoma" pitchFamily="34" charset="0"/>
                </a:rPr>
                <a:t>90</a:t>
              </a:r>
            </a:p>
          </p:txBody>
        </p:sp>
        <p:sp>
          <p:nvSpPr>
            <p:cNvPr id="57" name="Rectangle 60">
              <a:extLst>
                <a:ext uri="{FF2B5EF4-FFF2-40B4-BE49-F238E27FC236}">
                  <a16:creationId xmlns:a16="http://schemas.microsoft.com/office/drawing/2014/main" id="{6055EE18-9300-4E38-AF5B-66D33D8D4BA4}"/>
                </a:ext>
              </a:extLst>
            </p:cNvPr>
            <p:cNvSpPr>
              <a:spLocks noChangeArrowheads="1"/>
            </p:cNvSpPr>
            <p:nvPr/>
          </p:nvSpPr>
          <p:spPr bwMode="auto">
            <a:xfrm>
              <a:off x="1202531" y="1834356"/>
              <a:ext cx="157163" cy="169863"/>
            </a:xfrm>
            <a:prstGeom prst="rect">
              <a:avLst/>
            </a:prstGeom>
            <a:noFill/>
            <a:ln w="9525">
              <a:noFill/>
              <a:round/>
              <a:headEnd/>
              <a:tailEnd/>
            </a:ln>
          </p:spPr>
          <p:txBody>
            <a:bodyPr wrap="none" lIns="0" tIns="0" rIns="0" bIns="0" anchor="ctr">
              <a:spAutoFit/>
            </a:bodyPr>
            <a:lstStyle>
              <a:defPPr>
                <a:defRPr lang="nl-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algn="r" eaLnBrk="1" hangingPunct="1">
                <a:defRPr/>
              </a:pPr>
              <a:r>
                <a:rPr lang="it-IT" sz="1100" dirty="0">
                  <a:solidFill>
                    <a:schemeClr val="bg1"/>
                  </a:solidFill>
                  <a:latin typeface="+mn-lt"/>
                  <a:ea typeface="Tahoma" pitchFamily="34" charset="0"/>
                  <a:cs typeface="Tahoma" pitchFamily="34" charset="0"/>
                </a:rPr>
                <a:t>70</a:t>
              </a:r>
            </a:p>
          </p:txBody>
        </p:sp>
        <p:sp>
          <p:nvSpPr>
            <p:cNvPr id="58" name="Rectangle 70">
              <a:extLst>
                <a:ext uri="{FF2B5EF4-FFF2-40B4-BE49-F238E27FC236}">
                  <a16:creationId xmlns:a16="http://schemas.microsoft.com/office/drawing/2014/main" id="{C3D272C3-1EBE-4D75-8F25-5ACBA9F24F03}"/>
                </a:ext>
              </a:extLst>
            </p:cNvPr>
            <p:cNvSpPr>
              <a:spLocks noChangeArrowheads="1"/>
            </p:cNvSpPr>
            <p:nvPr/>
          </p:nvSpPr>
          <p:spPr bwMode="auto">
            <a:xfrm>
              <a:off x="1202531" y="2299494"/>
              <a:ext cx="157163" cy="168275"/>
            </a:xfrm>
            <a:prstGeom prst="rect">
              <a:avLst/>
            </a:prstGeom>
            <a:noFill/>
            <a:ln w="9525">
              <a:noFill/>
              <a:round/>
              <a:headEnd/>
              <a:tailEnd/>
            </a:ln>
          </p:spPr>
          <p:txBody>
            <a:bodyPr wrap="none" lIns="0" tIns="0" rIns="0" bIns="0" anchor="ctr">
              <a:spAutoFit/>
            </a:bodyPr>
            <a:lstStyle>
              <a:defPPr>
                <a:defRPr lang="nl-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algn="r" eaLnBrk="1" hangingPunct="1">
                <a:defRPr/>
              </a:pPr>
              <a:r>
                <a:rPr lang="it-IT" sz="1100" dirty="0">
                  <a:solidFill>
                    <a:schemeClr val="bg1"/>
                  </a:solidFill>
                  <a:latin typeface="+mn-lt"/>
                  <a:ea typeface="Tahoma" pitchFamily="34" charset="0"/>
                  <a:cs typeface="Tahoma" pitchFamily="34" charset="0"/>
                </a:rPr>
                <a:t>50</a:t>
              </a:r>
            </a:p>
          </p:txBody>
        </p:sp>
        <p:sp>
          <p:nvSpPr>
            <p:cNvPr id="59" name="Rectangle 60">
              <a:extLst>
                <a:ext uri="{FF2B5EF4-FFF2-40B4-BE49-F238E27FC236}">
                  <a16:creationId xmlns:a16="http://schemas.microsoft.com/office/drawing/2014/main" id="{9C4225EB-AB92-4EB3-9F29-33E4B12C3A9D}"/>
                </a:ext>
              </a:extLst>
            </p:cNvPr>
            <p:cNvSpPr>
              <a:spLocks noChangeArrowheads="1"/>
            </p:cNvSpPr>
            <p:nvPr/>
          </p:nvSpPr>
          <p:spPr bwMode="auto">
            <a:xfrm>
              <a:off x="1202531" y="2756694"/>
              <a:ext cx="157163" cy="169862"/>
            </a:xfrm>
            <a:prstGeom prst="rect">
              <a:avLst/>
            </a:prstGeom>
            <a:noFill/>
            <a:ln w="9525">
              <a:noFill/>
              <a:round/>
              <a:headEnd/>
              <a:tailEnd/>
            </a:ln>
          </p:spPr>
          <p:txBody>
            <a:bodyPr wrap="none" lIns="0" tIns="0" rIns="0" bIns="0" anchor="ctr">
              <a:spAutoFit/>
            </a:bodyPr>
            <a:lstStyle>
              <a:defPPr>
                <a:defRPr lang="nl-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algn="r" eaLnBrk="1" hangingPunct="1">
                <a:defRPr/>
              </a:pPr>
              <a:r>
                <a:rPr lang="it-IT" sz="1100" dirty="0">
                  <a:solidFill>
                    <a:schemeClr val="bg1"/>
                  </a:solidFill>
                  <a:latin typeface="+mn-lt"/>
                  <a:ea typeface="Tahoma" pitchFamily="34" charset="0"/>
                  <a:cs typeface="Tahoma" pitchFamily="34" charset="0"/>
                </a:rPr>
                <a:t>30</a:t>
              </a:r>
            </a:p>
          </p:txBody>
        </p:sp>
        <p:sp>
          <p:nvSpPr>
            <p:cNvPr id="60" name="Rectangle 74">
              <a:extLst>
                <a:ext uri="{FF2B5EF4-FFF2-40B4-BE49-F238E27FC236}">
                  <a16:creationId xmlns:a16="http://schemas.microsoft.com/office/drawing/2014/main" id="{C9CFC971-2564-4B5B-BA48-FE79AE025F83}"/>
                </a:ext>
              </a:extLst>
            </p:cNvPr>
            <p:cNvSpPr>
              <a:spLocks noChangeArrowheads="1"/>
            </p:cNvSpPr>
            <p:nvPr/>
          </p:nvSpPr>
          <p:spPr bwMode="auto">
            <a:xfrm>
              <a:off x="1993106" y="2448719"/>
              <a:ext cx="358775" cy="215900"/>
            </a:xfrm>
            <a:prstGeom prst="rect">
              <a:avLst/>
            </a:prstGeom>
            <a:noFill/>
            <a:ln w="9525">
              <a:noFill/>
              <a:round/>
              <a:headEnd/>
              <a:tailEnd/>
            </a:ln>
          </p:spPr>
          <p:txBody>
            <a:bodyPr wrap="none" lIns="0" tIns="0" rIns="0" bIns="0">
              <a:spAutoFit/>
            </a:bodyPr>
            <a:lstStyle>
              <a:defPPr>
                <a:defRPr lang="nl-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algn="ctr" eaLnBrk="1" hangingPunct="1">
                <a:buFont typeface="Arial" pitchFamily="34" charset="0"/>
                <a:buNone/>
                <a:defRPr/>
              </a:pPr>
              <a:r>
                <a:rPr lang="it-IT" sz="1400" b="1" dirty="0">
                  <a:solidFill>
                    <a:schemeClr val="bg1"/>
                  </a:solidFill>
                  <a:latin typeface="+mn-lt"/>
                  <a:ea typeface="Tahoma" pitchFamily="34" charset="0"/>
                  <a:cs typeface="Tahoma" pitchFamily="34" charset="0"/>
                </a:rPr>
                <a:t>33%</a:t>
              </a:r>
            </a:p>
          </p:txBody>
        </p:sp>
        <p:sp>
          <p:nvSpPr>
            <p:cNvPr id="61" name="Rectangle 74">
              <a:extLst>
                <a:ext uri="{FF2B5EF4-FFF2-40B4-BE49-F238E27FC236}">
                  <a16:creationId xmlns:a16="http://schemas.microsoft.com/office/drawing/2014/main" id="{2297C3F7-752C-4E5B-BE23-F220D8C88BA4}"/>
                </a:ext>
              </a:extLst>
            </p:cNvPr>
            <p:cNvSpPr>
              <a:spLocks noChangeArrowheads="1"/>
            </p:cNvSpPr>
            <p:nvPr/>
          </p:nvSpPr>
          <p:spPr bwMode="auto">
            <a:xfrm>
              <a:off x="3677444" y="1866106"/>
              <a:ext cx="358775" cy="215900"/>
            </a:xfrm>
            <a:prstGeom prst="rect">
              <a:avLst/>
            </a:prstGeom>
            <a:noFill/>
            <a:ln w="9525">
              <a:noFill/>
              <a:round/>
              <a:headEnd/>
              <a:tailEnd/>
            </a:ln>
          </p:spPr>
          <p:txBody>
            <a:bodyPr wrap="none" lIns="0" tIns="0" rIns="0" bIns="0">
              <a:spAutoFit/>
            </a:bodyPr>
            <a:lstStyle>
              <a:defPPr>
                <a:defRPr lang="nl-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algn="ctr" eaLnBrk="1" hangingPunct="1">
                <a:buFont typeface="Arial" pitchFamily="34" charset="0"/>
                <a:buNone/>
                <a:defRPr/>
              </a:pPr>
              <a:r>
                <a:rPr lang="it-IT" sz="1400" b="1" dirty="0">
                  <a:solidFill>
                    <a:schemeClr val="bg1"/>
                  </a:solidFill>
                  <a:latin typeface="+mn-lt"/>
                  <a:ea typeface="Tahoma" pitchFamily="34" charset="0"/>
                  <a:cs typeface="Tahoma" pitchFamily="34" charset="0"/>
                </a:rPr>
                <a:t>59%</a:t>
              </a:r>
            </a:p>
          </p:txBody>
        </p:sp>
        <p:sp>
          <p:nvSpPr>
            <p:cNvPr id="62" name="Rectangle 74">
              <a:extLst>
                <a:ext uri="{FF2B5EF4-FFF2-40B4-BE49-F238E27FC236}">
                  <a16:creationId xmlns:a16="http://schemas.microsoft.com/office/drawing/2014/main" id="{976A37E0-CFC8-4246-BB2D-A5951633AF75}"/>
                </a:ext>
              </a:extLst>
            </p:cNvPr>
            <p:cNvSpPr>
              <a:spLocks noChangeArrowheads="1"/>
            </p:cNvSpPr>
            <p:nvPr/>
          </p:nvSpPr>
          <p:spPr bwMode="auto">
            <a:xfrm>
              <a:off x="5361781" y="1724819"/>
              <a:ext cx="358775" cy="215900"/>
            </a:xfrm>
            <a:prstGeom prst="rect">
              <a:avLst/>
            </a:prstGeom>
            <a:noFill/>
            <a:ln w="9525">
              <a:noFill/>
              <a:round/>
              <a:headEnd/>
              <a:tailEnd/>
            </a:ln>
          </p:spPr>
          <p:txBody>
            <a:bodyPr wrap="none" lIns="0" tIns="0" rIns="0" bIns="0">
              <a:spAutoFit/>
            </a:bodyPr>
            <a:lstStyle>
              <a:defPPr>
                <a:defRPr lang="nl-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algn="ctr" eaLnBrk="1" hangingPunct="1">
                <a:buFont typeface="Arial" pitchFamily="34" charset="0"/>
                <a:buNone/>
                <a:defRPr/>
              </a:pPr>
              <a:r>
                <a:rPr lang="it-IT" sz="1400" b="1" dirty="0">
                  <a:solidFill>
                    <a:schemeClr val="bg1"/>
                  </a:solidFill>
                  <a:latin typeface="+mn-lt"/>
                  <a:ea typeface="Tahoma" pitchFamily="34" charset="0"/>
                  <a:cs typeface="Tahoma" pitchFamily="34" charset="0"/>
                </a:rPr>
                <a:t>64%</a:t>
              </a:r>
            </a:p>
          </p:txBody>
        </p:sp>
        <p:sp>
          <p:nvSpPr>
            <p:cNvPr id="63" name="Rectangle 74">
              <a:extLst>
                <a:ext uri="{FF2B5EF4-FFF2-40B4-BE49-F238E27FC236}">
                  <a16:creationId xmlns:a16="http://schemas.microsoft.com/office/drawing/2014/main" id="{3903DD24-E4E9-461C-ACCF-E1286E93E538}"/>
                </a:ext>
              </a:extLst>
            </p:cNvPr>
            <p:cNvSpPr>
              <a:spLocks noChangeArrowheads="1"/>
            </p:cNvSpPr>
            <p:nvPr/>
          </p:nvSpPr>
          <p:spPr bwMode="auto">
            <a:xfrm>
              <a:off x="7046119" y="1996281"/>
              <a:ext cx="358775" cy="215900"/>
            </a:xfrm>
            <a:prstGeom prst="rect">
              <a:avLst/>
            </a:prstGeom>
            <a:noFill/>
            <a:ln w="9525">
              <a:noFill/>
              <a:round/>
              <a:headEnd/>
              <a:tailEnd/>
            </a:ln>
          </p:spPr>
          <p:txBody>
            <a:bodyPr wrap="none" lIns="0" tIns="0" rIns="0" bIns="0">
              <a:spAutoFit/>
            </a:bodyPr>
            <a:lstStyle>
              <a:defPPr>
                <a:defRPr lang="nl-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algn="ctr" eaLnBrk="1" hangingPunct="1">
                <a:buFont typeface="Arial" pitchFamily="34" charset="0"/>
                <a:buNone/>
                <a:defRPr/>
              </a:pPr>
              <a:r>
                <a:rPr lang="it-IT" sz="1400" b="1" dirty="0">
                  <a:solidFill>
                    <a:schemeClr val="bg1"/>
                  </a:solidFill>
                  <a:latin typeface="+mn-lt"/>
                  <a:ea typeface="Tahoma" pitchFamily="34" charset="0"/>
                  <a:cs typeface="Tahoma" pitchFamily="34" charset="0"/>
                </a:rPr>
                <a:t>53%</a:t>
              </a:r>
            </a:p>
          </p:txBody>
        </p:sp>
      </p:grpSp>
      <p:sp>
        <p:nvSpPr>
          <p:cNvPr id="64" name="Textfeld 4">
            <a:extLst>
              <a:ext uri="{FF2B5EF4-FFF2-40B4-BE49-F238E27FC236}">
                <a16:creationId xmlns:a16="http://schemas.microsoft.com/office/drawing/2014/main" id="{0C8FD65E-A0B5-DE42-8A63-CC823C7AC5E9}"/>
              </a:ext>
            </a:extLst>
          </p:cNvPr>
          <p:cNvSpPr txBox="1">
            <a:spLocks noChangeArrowheads="1"/>
          </p:cNvSpPr>
          <p:nvPr/>
        </p:nvSpPr>
        <p:spPr bwMode="auto">
          <a:xfrm>
            <a:off x="941853" y="6164610"/>
            <a:ext cx="3958136" cy="293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6800" rIns="0" bIns="0">
            <a:spAutoFit/>
          </a:bodyPr>
          <a:lstStyle>
            <a:defPPr>
              <a:defRPr lang="nl-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r>
              <a:rPr lang="en-US" altLang="nl-NL" sz="800" dirty="0">
                <a:solidFill>
                  <a:schemeClr val="bg1"/>
                </a:solidFill>
                <a:latin typeface="Arial" panose="020B0604020202020204" pitchFamily="34" charset="0"/>
                <a:cs typeface="Arial" panose="020B0604020202020204" pitchFamily="34" charset="0"/>
              </a:rPr>
              <a:t>CI= Confidence Interval </a:t>
            </a:r>
            <a:endParaRPr lang="nl-NL" altLang="nl-NL" sz="800" dirty="0">
              <a:solidFill>
                <a:schemeClr val="bg1"/>
              </a:solidFill>
              <a:latin typeface="Arial" panose="020B0604020202020204" pitchFamily="34" charset="0"/>
              <a:cs typeface="Arial" panose="020B0604020202020204" pitchFamily="34" charset="0"/>
            </a:endParaRPr>
          </a:p>
          <a:p>
            <a:pPr>
              <a:spcBef>
                <a:spcPct val="0"/>
              </a:spcBef>
              <a:buClrTx/>
              <a:buSzTx/>
            </a:pPr>
            <a:r>
              <a:rPr lang="nl-NL" altLang="nl-NL" sz="800" dirty="0">
                <a:solidFill>
                  <a:schemeClr val="bg1"/>
                </a:solidFill>
                <a:latin typeface="Arial" panose="020B0604020202020204" pitchFamily="34" charset="0"/>
                <a:cs typeface="Arial" panose="020B0604020202020204" pitchFamily="34" charset="0"/>
              </a:rPr>
              <a:t>2) van den Beuken-van Everdingen MH, et al. Ann </a:t>
            </a:r>
            <a:r>
              <a:rPr lang="nl-NL" altLang="nl-NL" sz="800" dirty="0" err="1">
                <a:solidFill>
                  <a:schemeClr val="bg1"/>
                </a:solidFill>
                <a:latin typeface="Arial" panose="020B0604020202020204" pitchFamily="34" charset="0"/>
                <a:cs typeface="Arial" panose="020B0604020202020204" pitchFamily="34" charset="0"/>
              </a:rPr>
              <a:t>Oncol</a:t>
            </a:r>
            <a:r>
              <a:rPr lang="nl-NL" altLang="nl-NL" sz="800" dirty="0">
                <a:solidFill>
                  <a:schemeClr val="bg1"/>
                </a:solidFill>
                <a:latin typeface="Arial" panose="020B0604020202020204" pitchFamily="34" charset="0"/>
                <a:cs typeface="Arial" panose="020B0604020202020204" pitchFamily="34" charset="0"/>
              </a:rPr>
              <a:t>. 2007;18(9):1437-49. </a:t>
            </a:r>
          </a:p>
        </p:txBody>
      </p:sp>
      <p:sp>
        <p:nvSpPr>
          <p:cNvPr id="54" name="Line 74">
            <a:extLst>
              <a:ext uri="{FF2B5EF4-FFF2-40B4-BE49-F238E27FC236}">
                <a16:creationId xmlns:a16="http://schemas.microsoft.com/office/drawing/2014/main" id="{CEAB1BCB-4148-4E6D-A782-A7453C8BB963}"/>
              </a:ext>
            </a:extLst>
          </p:cNvPr>
          <p:cNvSpPr>
            <a:spLocks noChangeShapeType="1"/>
          </p:cNvSpPr>
          <p:nvPr/>
        </p:nvSpPr>
        <p:spPr bwMode="auto">
          <a:xfrm>
            <a:off x="1506830" y="4146064"/>
            <a:ext cx="6535737" cy="0"/>
          </a:xfrm>
          <a:prstGeom prst="line">
            <a:avLst/>
          </a:prstGeom>
          <a:noFill/>
          <a:ln w="38100">
            <a:solidFill>
              <a:schemeClr val="bg1"/>
            </a:solid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eaLnBrk="1" hangingPunct="1">
              <a:defRPr/>
            </a:pPr>
            <a:endParaRPr lang="en-GB" dirty="0">
              <a:solidFill>
                <a:schemeClr val="tx1">
                  <a:lumMod val="65000"/>
                  <a:lumOff val="35000"/>
                </a:schemeClr>
              </a:solidFill>
              <a:latin typeface="+mn-lt"/>
              <a:ea typeface="Tahoma" pitchFamily="34" charset="0"/>
              <a:cs typeface="Tahoma" pitchFamily="34" charset="0"/>
            </a:endParaRPr>
          </a:p>
        </p:txBody>
      </p:sp>
    </p:spTree>
    <p:extLst>
      <p:ext uri="{BB962C8B-B14F-4D97-AF65-F5344CB8AC3E}">
        <p14:creationId xmlns:p14="http://schemas.microsoft.com/office/powerpoint/2010/main" val="114329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376557E-A9C1-464F-904A-25E49FDFF77F}"/>
              </a:ext>
            </a:extLst>
          </p:cNvPr>
          <p:cNvSpPr>
            <a:spLocks noGrp="1"/>
          </p:cNvSpPr>
          <p:nvPr>
            <p:ph type="subTitle" idx="1"/>
          </p:nvPr>
        </p:nvSpPr>
        <p:spPr>
          <a:xfrm>
            <a:off x="814080" y="0"/>
            <a:ext cx="6586640" cy="968020"/>
          </a:xfrm>
        </p:spPr>
        <p:txBody>
          <a:bodyPr anchor="ctr">
            <a:normAutofit/>
          </a:bodyPr>
          <a:lstStyle/>
          <a:p>
            <a:r>
              <a:rPr lang="en-US" sz="2800" dirty="0" err="1"/>
              <a:t>Farmacologische</a:t>
            </a:r>
            <a:r>
              <a:rPr lang="en-US" sz="2800" dirty="0"/>
              <a:t> </a:t>
            </a:r>
            <a:r>
              <a:rPr lang="en-US" sz="2800" dirty="0" err="1"/>
              <a:t>behandeling</a:t>
            </a:r>
            <a:r>
              <a:rPr lang="en-US" sz="2800" dirty="0"/>
              <a:t> CIPN - Duloxetine</a:t>
            </a:r>
          </a:p>
        </p:txBody>
      </p:sp>
      <p:sp>
        <p:nvSpPr>
          <p:cNvPr id="2" name="Rechthoek 1">
            <a:extLst>
              <a:ext uri="{FF2B5EF4-FFF2-40B4-BE49-F238E27FC236}">
                <a16:creationId xmlns:a16="http://schemas.microsoft.com/office/drawing/2014/main" id="{64E1207A-3856-8F44-9B79-37A888E887B6}"/>
              </a:ext>
            </a:extLst>
          </p:cNvPr>
          <p:cNvSpPr/>
          <p:nvPr/>
        </p:nvSpPr>
        <p:spPr>
          <a:xfrm>
            <a:off x="935037" y="6347348"/>
            <a:ext cx="4850970" cy="123111"/>
          </a:xfrm>
          <a:prstGeom prst="rect">
            <a:avLst/>
          </a:prstGeom>
        </p:spPr>
        <p:txBody>
          <a:bodyPr wrap="square" lIns="0" tIns="0" rIns="0" bIns="0">
            <a:spAutoFit/>
          </a:bodyPr>
          <a:lstStyle/>
          <a:p>
            <a:pPr>
              <a:spcBef>
                <a:spcPct val="50000"/>
              </a:spcBef>
              <a:defRPr/>
            </a:pPr>
            <a:r>
              <a:rPr lang="en-US" sz="800" dirty="0">
                <a:solidFill>
                  <a:schemeClr val="bg1"/>
                </a:solidFill>
                <a:latin typeface="Arial" panose="020B0604020202020204" pitchFamily="34" charset="0"/>
                <a:ea typeface="ＭＳ Ｐゴシック" charset="0"/>
                <a:cs typeface="Arial" panose="020B0604020202020204" pitchFamily="34" charset="0"/>
              </a:rPr>
              <a:t>Smith EM, et al. Eur J Cancer Care, 2017;26(2).</a:t>
            </a:r>
          </a:p>
        </p:txBody>
      </p:sp>
      <p:sp>
        <p:nvSpPr>
          <p:cNvPr id="4" name="Rechthoek 3">
            <a:extLst>
              <a:ext uri="{FF2B5EF4-FFF2-40B4-BE49-F238E27FC236}">
                <a16:creationId xmlns:a16="http://schemas.microsoft.com/office/drawing/2014/main" id="{08097659-2345-EA49-878B-5B4A66193A44}"/>
              </a:ext>
            </a:extLst>
          </p:cNvPr>
          <p:cNvSpPr/>
          <p:nvPr/>
        </p:nvSpPr>
        <p:spPr>
          <a:xfrm>
            <a:off x="935037" y="3577855"/>
            <a:ext cx="7426299" cy="2677656"/>
          </a:xfrm>
          <a:prstGeom prst="rect">
            <a:avLst/>
          </a:prstGeom>
        </p:spPr>
        <p:txBody>
          <a:bodyPr wrap="square" lIns="0" tIns="0" rIns="0" bIns="0">
            <a:spAutoFit/>
          </a:bodyPr>
          <a:lstStyle/>
          <a:p>
            <a:pPr marL="285750" indent="-285750">
              <a:buClr>
                <a:schemeClr val="accent1"/>
              </a:buClr>
              <a:buSzPct val="130000"/>
              <a:buFont typeface="Arial" panose="020B0604020202020204" pitchFamily="34" charset="0"/>
              <a:buChar char="•"/>
            </a:pPr>
            <a:r>
              <a:rPr lang="nl-NL" sz="1400" dirty="0" err="1">
                <a:solidFill>
                  <a:schemeClr val="bg1"/>
                </a:solidFill>
              </a:rPr>
              <a:t>Oxaliplatin</a:t>
            </a:r>
            <a:r>
              <a:rPr lang="nl-NL" sz="1400" dirty="0">
                <a:solidFill>
                  <a:schemeClr val="bg1"/>
                </a:solidFill>
              </a:rPr>
              <a:t>-geïnduceerde CIPN</a:t>
            </a:r>
          </a:p>
          <a:p>
            <a:pPr marL="285750" indent="-285750">
              <a:buClr>
                <a:schemeClr val="accent1"/>
              </a:buClr>
              <a:buSzPct val="130000"/>
              <a:buFont typeface="Arial" panose="020B0604020202020204" pitchFamily="34" charset="0"/>
              <a:buChar char="•"/>
            </a:pPr>
            <a:r>
              <a:rPr lang="nl-NL" sz="1400" dirty="0">
                <a:solidFill>
                  <a:schemeClr val="bg1"/>
                </a:solidFill>
              </a:rPr>
              <a:t>Gerandomiseerd, dubbelblind, placebo-gecontroleerde studie</a:t>
            </a:r>
          </a:p>
          <a:p>
            <a:pPr marL="285750" indent="-285750">
              <a:buClr>
                <a:schemeClr val="accent1"/>
              </a:buClr>
              <a:buSzPct val="130000"/>
              <a:buFont typeface="Arial" panose="020B0604020202020204" pitchFamily="34" charset="0"/>
              <a:buChar char="•"/>
            </a:pPr>
            <a:r>
              <a:rPr lang="nl-NL" sz="1400" dirty="0">
                <a:solidFill>
                  <a:schemeClr val="bg1"/>
                </a:solidFill>
              </a:rPr>
              <a:t>Primaire uitkomstmaat: Verandering in pijn en </a:t>
            </a:r>
            <a:r>
              <a:rPr lang="nl-NL" sz="1400" dirty="0" err="1">
                <a:solidFill>
                  <a:schemeClr val="bg1"/>
                </a:solidFill>
              </a:rPr>
              <a:t>QoL</a:t>
            </a:r>
            <a:r>
              <a:rPr lang="nl-NL" sz="1400" dirty="0">
                <a:solidFill>
                  <a:schemeClr val="bg1"/>
                </a:solidFill>
              </a:rPr>
              <a:t> (BPI-SF en EORTC QLQ-30)</a:t>
            </a:r>
          </a:p>
          <a:p>
            <a:pPr marL="285750" indent="-285750">
              <a:buClr>
                <a:schemeClr val="accent1"/>
              </a:buClr>
              <a:buSzPct val="130000"/>
              <a:buFont typeface="Arial" panose="020B0604020202020204" pitchFamily="34" charset="0"/>
              <a:buChar char="•"/>
            </a:pPr>
            <a:r>
              <a:rPr lang="nl-NL" sz="1400" dirty="0">
                <a:solidFill>
                  <a:schemeClr val="bg1"/>
                </a:solidFill>
              </a:rPr>
              <a:t>n=106 (</a:t>
            </a:r>
            <a:r>
              <a:rPr lang="nl-NL" sz="1400" dirty="0" err="1">
                <a:solidFill>
                  <a:schemeClr val="bg1"/>
                </a:solidFill>
              </a:rPr>
              <a:t>duloxetine</a:t>
            </a:r>
            <a:r>
              <a:rPr lang="nl-NL" sz="1400" dirty="0">
                <a:solidFill>
                  <a:schemeClr val="bg1"/>
                </a:solidFill>
              </a:rPr>
              <a:t> n=49 en placebo n=57)</a:t>
            </a:r>
          </a:p>
          <a:p>
            <a:pPr marL="285750" indent="-285750">
              <a:buClr>
                <a:schemeClr val="accent1"/>
              </a:buClr>
              <a:buSzPct val="130000"/>
              <a:buFont typeface="Arial" panose="020B0604020202020204" pitchFamily="34" charset="0"/>
              <a:buChar char="•"/>
            </a:pPr>
            <a:r>
              <a:rPr lang="nl-NL" sz="1400" dirty="0" err="1">
                <a:solidFill>
                  <a:schemeClr val="bg1"/>
                </a:solidFill>
              </a:rPr>
              <a:t>Duloxetine</a:t>
            </a:r>
            <a:r>
              <a:rPr lang="nl-NL" sz="1400" dirty="0">
                <a:solidFill>
                  <a:schemeClr val="bg1"/>
                </a:solidFill>
              </a:rPr>
              <a:t> 30 mg/dag (7 dagen), 60 mg/dag (4 weken) t.o.v. placebo</a:t>
            </a:r>
          </a:p>
          <a:p>
            <a:pPr>
              <a:buClr>
                <a:schemeClr val="accent1"/>
              </a:buClr>
              <a:buSzPct val="130000"/>
            </a:pPr>
            <a:endParaRPr lang="nl-NL" sz="1400" dirty="0">
              <a:solidFill>
                <a:schemeClr val="bg1"/>
              </a:solidFill>
            </a:endParaRPr>
          </a:p>
          <a:p>
            <a:pPr marL="285750" indent="-285750">
              <a:buClr>
                <a:schemeClr val="accent1"/>
              </a:buClr>
              <a:buSzPct val="130000"/>
              <a:buFont typeface="Arial" panose="020B0604020202020204" pitchFamily="34" charset="0"/>
              <a:buChar char="•"/>
            </a:pPr>
            <a:endParaRPr lang="nl-NL" sz="1400" dirty="0">
              <a:solidFill>
                <a:schemeClr val="bg1"/>
              </a:solidFill>
            </a:endParaRPr>
          </a:p>
          <a:p>
            <a:pPr>
              <a:buClr>
                <a:schemeClr val="accent1"/>
              </a:buClr>
              <a:buSzPct val="130000"/>
            </a:pPr>
            <a:r>
              <a:rPr lang="nl-NL" sz="1400" b="1" dirty="0"/>
              <a:t>Conclusie:</a:t>
            </a:r>
          </a:p>
          <a:p>
            <a:pPr marL="285750" indent="-285750">
              <a:buClr>
                <a:schemeClr val="accent1"/>
              </a:buClr>
              <a:buSzPct val="130000"/>
              <a:buFont typeface="Arial" panose="020B0604020202020204" pitchFamily="34" charset="0"/>
              <a:buChar char="•"/>
            </a:pPr>
            <a:r>
              <a:rPr lang="nl-NL" sz="1400" dirty="0">
                <a:solidFill>
                  <a:schemeClr val="bg1"/>
                </a:solidFill>
              </a:rPr>
              <a:t>Patiënten behandeld met </a:t>
            </a:r>
            <a:r>
              <a:rPr lang="nl-NL" sz="1400" dirty="0" err="1">
                <a:solidFill>
                  <a:schemeClr val="bg1"/>
                </a:solidFill>
              </a:rPr>
              <a:t>duloxetine</a:t>
            </a:r>
            <a:r>
              <a:rPr lang="nl-NL" sz="1400" dirty="0">
                <a:solidFill>
                  <a:schemeClr val="bg1"/>
                </a:solidFill>
              </a:rPr>
              <a:t> rapporteerden een significant verbeterd globale gezondheid (p = 0,005), cognitieve functie (p = 0,021) en pijn (p = 0,020) t.o.v. placebo behandelde patiënten</a:t>
            </a:r>
          </a:p>
          <a:p>
            <a:pPr marL="285750" indent="-285750">
              <a:buClr>
                <a:schemeClr val="accent1"/>
              </a:buClr>
              <a:buSzPct val="130000"/>
              <a:buFont typeface="Arial" panose="020B0604020202020204" pitchFamily="34" charset="0"/>
              <a:buChar char="•"/>
            </a:pPr>
            <a:endParaRPr lang="nl-NL" sz="1400" dirty="0">
              <a:solidFill>
                <a:schemeClr val="bg1"/>
              </a:solidFill>
            </a:endParaRPr>
          </a:p>
        </p:txBody>
      </p:sp>
      <p:pic>
        <p:nvPicPr>
          <p:cNvPr id="7" name="Afbeelding 1">
            <a:extLst>
              <a:ext uri="{FF2B5EF4-FFF2-40B4-BE49-F238E27FC236}">
                <a16:creationId xmlns:a16="http://schemas.microsoft.com/office/drawing/2014/main" id="{DE899BE3-B965-EB42-BFB1-7547AABDF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486" t="41600" r="12440" b="24622"/>
          <a:stretch>
            <a:fillRect/>
          </a:stretch>
        </p:blipFill>
        <p:spPr bwMode="auto">
          <a:xfrm>
            <a:off x="935038" y="1624382"/>
            <a:ext cx="4332288" cy="1655763"/>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24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376557E-A9C1-464F-904A-25E49FDFF77F}"/>
              </a:ext>
            </a:extLst>
          </p:cNvPr>
          <p:cNvSpPr>
            <a:spLocks noGrp="1"/>
          </p:cNvSpPr>
          <p:nvPr>
            <p:ph type="subTitle" idx="1"/>
          </p:nvPr>
        </p:nvSpPr>
        <p:spPr>
          <a:xfrm>
            <a:off x="814080" y="0"/>
            <a:ext cx="6586640" cy="968020"/>
          </a:xfrm>
        </p:spPr>
        <p:txBody>
          <a:bodyPr anchor="ctr">
            <a:normAutofit/>
          </a:bodyPr>
          <a:lstStyle/>
          <a:p>
            <a:r>
              <a:rPr lang="en-US" sz="2800" dirty="0" err="1"/>
              <a:t>Farmacologische</a:t>
            </a:r>
            <a:r>
              <a:rPr lang="en-US" sz="2800" dirty="0"/>
              <a:t> </a:t>
            </a:r>
            <a:r>
              <a:rPr lang="en-US" sz="2800" dirty="0" err="1"/>
              <a:t>behandeling</a:t>
            </a:r>
            <a:r>
              <a:rPr lang="en-US" sz="2800" dirty="0"/>
              <a:t> CINP - Amitriptyline</a:t>
            </a:r>
          </a:p>
        </p:txBody>
      </p:sp>
      <p:sp>
        <p:nvSpPr>
          <p:cNvPr id="6" name="Rechthoek 5">
            <a:extLst>
              <a:ext uri="{FF2B5EF4-FFF2-40B4-BE49-F238E27FC236}">
                <a16:creationId xmlns:a16="http://schemas.microsoft.com/office/drawing/2014/main" id="{D0EF72EC-3DF2-424E-8338-A777B2FCFF0D}"/>
              </a:ext>
            </a:extLst>
          </p:cNvPr>
          <p:cNvSpPr/>
          <p:nvPr/>
        </p:nvSpPr>
        <p:spPr>
          <a:xfrm>
            <a:off x="935037" y="6337778"/>
            <a:ext cx="4850970" cy="123111"/>
          </a:xfrm>
          <a:prstGeom prst="rect">
            <a:avLst/>
          </a:prstGeom>
        </p:spPr>
        <p:txBody>
          <a:bodyPr wrap="square" lIns="0" tIns="0" rIns="0" bIns="0">
            <a:spAutoFit/>
          </a:bodyPr>
          <a:lstStyle/>
          <a:p>
            <a:pPr>
              <a:spcBef>
                <a:spcPct val="50000"/>
              </a:spcBef>
              <a:defRPr/>
            </a:pPr>
            <a:r>
              <a:rPr lang="en-US" sz="800" dirty="0" err="1">
                <a:solidFill>
                  <a:schemeClr val="bg1"/>
                </a:solidFill>
                <a:latin typeface="Arial" panose="020B0604020202020204" pitchFamily="34" charset="0"/>
                <a:ea typeface="ＭＳ Ｐゴシック" charset="0"/>
                <a:cs typeface="Arial" panose="020B0604020202020204" pitchFamily="34" charset="0"/>
              </a:rPr>
              <a:t>Kautio</a:t>
            </a:r>
            <a:r>
              <a:rPr lang="en-US" sz="800" dirty="0">
                <a:solidFill>
                  <a:schemeClr val="bg1"/>
                </a:solidFill>
                <a:latin typeface="Arial" panose="020B0604020202020204" pitchFamily="34" charset="0"/>
                <a:ea typeface="ＭＳ Ｐゴシック" charset="0"/>
                <a:cs typeface="Arial" panose="020B0604020202020204" pitchFamily="34" charset="0"/>
              </a:rPr>
              <a:t> AL, et al J Pain Symptom Manage, 2008;35(1):31-39.</a:t>
            </a:r>
          </a:p>
        </p:txBody>
      </p:sp>
      <p:sp>
        <p:nvSpPr>
          <p:cNvPr id="8" name="Rechthoek 7">
            <a:extLst>
              <a:ext uri="{FF2B5EF4-FFF2-40B4-BE49-F238E27FC236}">
                <a16:creationId xmlns:a16="http://schemas.microsoft.com/office/drawing/2014/main" id="{1395E1A3-F227-AD43-B382-DE4AFC57447F}"/>
              </a:ext>
            </a:extLst>
          </p:cNvPr>
          <p:cNvSpPr/>
          <p:nvPr/>
        </p:nvSpPr>
        <p:spPr>
          <a:xfrm>
            <a:off x="935037" y="3577855"/>
            <a:ext cx="7426299" cy="2462213"/>
          </a:xfrm>
          <a:prstGeom prst="rect">
            <a:avLst/>
          </a:prstGeom>
        </p:spPr>
        <p:txBody>
          <a:bodyPr wrap="square" lIns="0" tIns="0" rIns="0" bIns="0">
            <a:spAutoFit/>
          </a:bodyPr>
          <a:lstStyle/>
          <a:p>
            <a:pPr marL="285750" indent="-285750">
              <a:buClr>
                <a:schemeClr val="accent1"/>
              </a:buClr>
              <a:buSzPct val="130000"/>
              <a:buFont typeface="Arial" panose="020B0604020202020204" pitchFamily="34" charset="0"/>
              <a:buChar char="•"/>
            </a:pPr>
            <a:r>
              <a:rPr lang="nl-NL" sz="1400" dirty="0">
                <a:solidFill>
                  <a:schemeClr val="bg1"/>
                </a:solidFill>
              </a:rPr>
              <a:t>Verschillende soorten kanker en chemotherapieën</a:t>
            </a:r>
          </a:p>
          <a:p>
            <a:pPr marL="285750" indent="-285750">
              <a:buClr>
                <a:schemeClr val="accent1"/>
              </a:buClr>
              <a:buSzPct val="130000"/>
              <a:buFont typeface="Arial" panose="020B0604020202020204" pitchFamily="34" charset="0"/>
              <a:buChar char="•"/>
            </a:pPr>
            <a:r>
              <a:rPr lang="nl-NL" sz="1400" dirty="0">
                <a:solidFill>
                  <a:schemeClr val="bg1"/>
                </a:solidFill>
              </a:rPr>
              <a:t>Behandeling CINP (waaronder CIPN)</a:t>
            </a:r>
          </a:p>
          <a:p>
            <a:pPr marL="285750" indent="-285750">
              <a:buClr>
                <a:schemeClr val="accent1"/>
              </a:buClr>
              <a:buSzPct val="130000"/>
              <a:buFont typeface="Arial" panose="020B0604020202020204" pitchFamily="34" charset="0"/>
              <a:buChar char="•"/>
            </a:pPr>
            <a:r>
              <a:rPr lang="nl-NL" sz="1400" dirty="0">
                <a:solidFill>
                  <a:schemeClr val="bg1"/>
                </a:solidFill>
              </a:rPr>
              <a:t>Gerandomiseerd, dubbelblind, placebo-gecontroleerde studie</a:t>
            </a:r>
          </a:p>
          <a:p>
            <a:pPr marL="285750" indent="-285750">
              <a:buClr>
                <a:schemeClr val="accent1"/>
              </a:buClr>
              <a:buSzPct val="130000"/>
              <a:buFont typeface="Arial" panose="020B0604020202020204" pitchFamily="34" charset="0"/>
              <a:buChar char="•"/>
            </a:pPr>
            <a:r>
              <a:rPr lang="nl-NL" sz="1400" dirty="0">
                <a:solidFill>
                  <a:schemeClr val="bg1"/>
                </a:solidFill>
              </a:rPr>
              <a:t>Primaire uitkomstmaat: Verbetering in </a:t>
            </a:r>
            <a:r>
              <a:rPr lang="nl-NL" sz="1400" dirty="0" err="1">
                <a:solidFill>
                  <a:schemeClr val="bg1"/>
                </a:solidFill>
              </a:rPr>
              <a:t>neuropathische</a:t>
            </a:r>
            <a:r>
              <a:rPr lang="nl-NL" sz="1400" dirty="0">
                <a:solidFill>
                  <a:schemeClr val="bg1"/>
                </a:solidFill>
              </a:rPr>
              <a:t> symptomen t.o.v. placebo</a:t>
            </a:r>
          </a:p>
          <a:p>
            <a:pPr marL="285750" indent="-285750">
              <a:buClr>
                <a:schemeClr val="accent1"/>
              </a:buClr>
              <a:buSzPct val="130000"/>
              <a:buFont typeface="Arial" panose="020B0604020202020204" pitchFamily="34" charset="0"/>
              <a:buChar char="•"/>
            </a:pPr>
            <a:r>
              <a:rPr lang="nl-NL" sz="1400" dirty="0">
                <a:solidFill>
                  <a:schemeClr val="bg1"/>
                </a:solidFill>
              </a:rPr>
              <a:t>n=44 (n=22 Amitriptyline en n=22 placebo)</a:t>
            </a:r>
          </a:p>
          <a:p>
            <a:pPr marL="285750" indent="-285750">
              <a:buClr>
                <a:schemeClr val="accent1"/>
              </a:buClr>
              <a:buSzPct val="130000"/>
              <a:buFont typeface="Arial" panose="020B0604020202020204" pitchFamily="34" charset="0"/>
              <a:buChar char="•"/>
            </a:pPr>
            <a:r>
              <a:rPr lang="nl-NL" sz="1400" dirty="0">
                <a:solidFill>
                  <a:schemeClr val="bg1"/>
                </a:solidFill>
              </a:rPr>
              <a:t>Amitriptyline (10mg/dag titreren tot max 50mg/dag, onderhoudsdosering voor 4 weken)</a:t>
            </a:r>
          </a:p>
          <a:p>
            <a:pPr marL="285750" indent="-285750">
              <a:buClr>
                <a:schemeClr val="accent1"/>
              </a:buClr>
              <a:buSzPct val="130000"/>
              <a:buFont typeface="Arial" panose="020B0604020202020204" pitchFamily="34" charset="0"/>
              <a:buChar char="•"/>
            </a:pPr>
            <a:endParaRPr lang="nl-NL" sz="1400" dirty="0">
              <a:solidFill>
                <a:schemeClr val="bg1"/>
              </a:solidFill>
            </a:endParaRPr>
          </a:p>
          <a:p>
            <a:pPr>
              <a:buClr>
                <a:schemeClr val="accent1"/>
              </a:buClr>
              <a:buSzPct val="130000"/>
            </a:pPr>
            <a:r>
              <a:rPr lang="nl-NL" sz="1400" b="1" dirty="0"/>
              <a:t>Conclusie:</a:t>
            </a:r>
          </a:p>
          <a:p>
            <a:pPr marL="285750" indent="-285750">
              <a:buClr>
                <a:schemeClr val="accent1"/>
              </a:buClr>
              <a:buSzPct val="130000"/>
              <a:buFont typeface="Arial" panose="020B0604020202020204" pitchFamily="34" charset="0"/>
              <a:buChar char="•"/>
            </a:pPr>
            <a:r>
              <a:rPr lang="nl-NL" sz="1400" dirty="0">
                <a:solidFill>
                  <a:schemeClr val="bg1"/>
                </a:solidFill>
              </a:rPr>
              <a:t>Gering vermindering in </a:t>
            </a:r>
            <a:r>
              <a:rPr lang="nl-NL" sz="1400" dirty="0" err="1">
                <a:solidFill>
                  <a:schemeClr val="bg1"/>
                </a:solidFill>
              </a:rPr>
              <a:t>neuropathische</a:t>
            </a:r>
            <a:r>
              <a:rPr lang="nl-NL" sz="1400" dirty="0">
                <a:solidFill>
                  <a:schemeClr val="bg1"/>
                </a:solidFill>
              </a:rPr>
              <a:t> pijnklachten. </a:t>
            </a:r>
          </a:p>
          <a:p>
            <a:pPr marL="285750" indent="-285750">
              <a:buClr>
                <a:schemeClr val="accent1"/>
              </a:buClr>
              <a:buSzPct val="130000"/>
              <a:buFont typeface="Arial" panose="020B0604020202020204" pitchFamily="34" charset="0"/>
              <a:buChar char="•"/>
            </a:pPr>
            <a:r>
              <a:rPr lang="nl-NL" sz="1400" dirty="0">
                <a:solidFill>
                  <a:schemeClr val="bg1"/>
                </a:solidFill>
              </a:rPr>
              <a:t>Geen verschil tussen de amitriptyline groep en de controlegroep.</a:t>
            </a:r>
          </a:p>
          <a:p>
            <a:pPr marL="285750" indent="-285750">
              <a:buClr>
                <a:schemeClr val="accent1"/>
              </a:buClr>
              <a:buSzPct val="130000"/>
              <a:buFont typeface="Arial" panose="020B0604020202020204" pitchFamily="34" charset="0"/>
              <a:buChar char="•"/>
            </a:pPr>
            <a:endParaRPr lang="nl-NL" sz="1400" dirty="0" err="1">
              <a:solidFill>
                <a:schemeClr val="bg1"/>
              </a:solidFill>
            </a:endParaRPr>
          </a:p>
        </p:txBody>
      </p:sp>
      <p:pic>
        <p:nvPicPr>
          <p:cNvPr id="9" name="Afbeelding 1">
            <a:extLst>
              <a:ext uri="{FF2B5EF4-FFF2-40B4-BE49-F238E27FC236}">
                <a16:creationId xmlns:a16="http://schemas.microsoft.com/office/drawing/2014/main" id="{2FECD071-6E59-D942-971E-837D432E8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038" y="1562470"/>
            <a:ext cx="4070350" cy="1717675"/>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43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D0EF72EC-3DF2-424E-8338-A777B2FCFF0D}"/>
              </a:ext>
            </a:extLst>
          </p:cNvPr>
          <p:cNvSpPr/>
          <p:nvPr/>
        </p:nvSpPr>
        <p:spPr>
          <a:xfrm>
            <a:off x="935037" y="6330077"/>
            <a:ext cx="4850970" cy="123111"/>
          </a:xfrm>
          <a:prstGeom prst="rect">
            <a:avLst/>
          </a:prstGeom>
        </p:spPr>
        <p:txBody>
          <a:bodyPr wrap="square" lIns="0" tIns="0" rIns="0" bIns="0">
            <a:spAutoFit/>
          </a:bodyPr>
          <a:lstStyle/>
          <a:p>
            <a:pPr>
              <a:spcBef>
                <a:spcPct val="50000"/>
              </a:spcBef>
              <a:defRPr/>
            </a:pPr>
            <a:r>
              <a:rPr lang="en-US" sz="800" dirty="0" err="1">
                <a:solidFill>
                  <a:schemeClr val="bg1"/>
                </a:solidFill>
                <a:latin typeface="Arial" panose="020B0604020202020204" pitchFamily="34" charset="0"/>
                <a:ea typeface="ＭＳ Ｐゴシック" charset="0"/>
                <a:cs typeface="Arial" panose="020B0604020202020204" pitchFamily="34" charset="0"/>
              </a:rPr>
              <a:t>Filipczak-Bryniarska</a:t>
            </a:r>
            <a:r>
              <a:rPr lang="en-US" sz="800" dirty="0">
                <a:solidFill>
                  <a:schemeClr val="bg1"/>
                </a:solidFill>
                <a:latin typeface="Arial" panose="020B0604020202020204" pitchFamily="34" charset="0"/>
                <a:ea typeface="ＭＳ Ｐゴシック" charset="0"/>
                <a:cs typeface="Arial" panose="020B0604020202020204" pitchFamily="34" charset="0"/>
              </a:rPr>
              <a:t> I, et al. Med Oncol 2017;34(9): 162.</a:t>
            </a:r>
          </a:p>
        </p:txBody>
      </p:sp>
      <p:sp>
        <p:nvSpPr>
          <p:cNvPr id="8" name="Rechthoek 7">
            <a:extLst>
              <a:ext uri="{FF2B5EF4-FFF2-40B4-BE49-F238E27FC236}">
                <a16:creationId xmlns:a16="http://schemas.microsoft.com/office/drawing/2014/main" id="{1395E1A3-F227-AD43-B382-DE4AFC57447F}"/>
              </a:ext>
            </a:extLst>
          </p:cNvPr>
          <p:cNvSpPr/>
          <p:nvPr/>
        </p:nvSpPr>
        <p:spPr>
          <a:xfrm>
            <a:off x="935037" y="3704113"/>
            <a:ext cx="7426299" cy="1723549"/>
          </a:xfrm>
          <a:prstGeom prst="rect">
            <a:avLst/>
          </a:prstGeom>
        </p:spPr>
        <p:txBody>
          <a:bodyPr wrap="square" lIns="0" tIns="0" rIns="0" bIns="0">
            <a:spAutoFit/>
          </a:bodyPr>
          <a:lstStyle/>
          <a:p>
            <a:pPr marL="285750" indent="-285750">
              <a:buClr>
                <a:schemeClr val="accent1"/>
              </a:buClr>
              <a:buSzPct val="130000"/>
              <a:buFont typeface="Arial" panose="020B0604020202020204" pitchFamily="34" charset="0"/>
              <a:buChar char="•"/>
            </a:pPr>
            <a:r>
              <a:rPr lang="nl-NL" sz="1400" dirty="0">
                <a:solidFill>
                  <a:schemeClr val="bg1"/>
                </a:solidFill>
              </a:rPr>
              <a:t>Single center observationeel studie</a:t>
            </a:r>
            <a:endParaRPr lang="nl-NL" sz="1400" baseline="30000" dirty="0">
              <a:solidFill>
                <a:schemeClr val="bg1"/>
              </a:solidFill>
            </a:endParaRPr>
          </a:p>
          <a:p>
            <a:pPr marL="285750" indent="-285750">
              <a:buClr>
                <a:schemeClr val="accent1"/>
              </a:buClr>
              <a:buSzPct val="130000"/>
              <a:buFont typeface="Arial" panose="020B0604020202020204" pitchFamily="34" charset="0"/>
              <a:buChar char="•"/>
            </a:pPr>
            <a:r>
              <a:rPr lang="nl-NL" sz="1400" dirty="0" err="1">
                <a:solidFill>
                  <a:schemeClr val="bg1"/>
                </a:solidFill>
              </a:rPr>
              <a:t>Capsaicin</a:t>
            </a:r>
            <a:r>
              <a:rPr lang="nl-NL" sz="1400" dirty="0">
                <a:solidFill>
                  <a:schemeClr val="bg1"/>
                </a:solidFill>
              </a:rPr>
              <a:t> 8% pleister bij (</a:t>
            </a:r>
            <a:r>
              <a:rPr lang="nl-NL" sz="1400" dirty="0" err="1">
                <a:solidFill>
                  <a:schemeClr val="bg1"/>
                </a:solidFill>
              </a:rPr>
              <a:t>oxaliplatin</a:t>
            </a:r>
            <a:r>
              <a:rPr lang="nl-NL" sz="1400" dirty="0">
                <a:solidFill>
                  <a:schemeClr val="bg1"/>
                </a:solidFill>
              </a:rPr>
              <a:t> geïnduceerd CIPN, n=18)</a:t>
            </a:r>
          </a:p>
          <a:p>
            <a:pPr marL="285750" indent="-285750">
              <a:buClr>
                <a:schemeClr val="accent1"/>
              </a:buClr>
              <a:buSzPct val="130000"/>
              <a:buFont typeface="Arial" panose="020B0604020202020204" pitchFamily="34" charset="0"/>
              <a:buChar char="•"/>
            </a:pPr>
            <a:r>
              <a:rPr lang="nl-NL" sz="1400" dirty="0">
                <a:solidFill>
                  <a:schemeClr val="bg1"/>
                </a:solidFill>
              </a:rPr>
              <a:t>Uitkomstmaten: Veiligheid en effectiviteit (pijnreductie 24-h NRS)</a:t>
            </a:r>
          </a:p>
          <a:p>
            <a:pPr marL="285750" indent="-285750">
              <a:buClr>
                <a:schemeClr val="accent1"/>
              </a:buClr>
              <a:buSzPct val="130000"/>
              <a:buFont typeface="Arial" panose="020B0604020202020204" pitchFamily="34" charset="0"/>
              <a:buChar char="•"/>
            </a:pPr>
            <a:r>
              <a:rPr lang="nl-NL" sz="1400" dirty="0" err="1">
                <a:solidFill>
                  <a:schemeClr val="bg1"/>
                </a:solidFill>
              </a:rPr>
              <a:t>Één</a:t>
            </a:r>
            <a:r>
              <a:rPr lang="nl-NL" sz="1400" dirty="0">
                <a:solidFill>
                  <a:schemeClr val="bg1"/>
                </a:solidFill>
              </a:rPr>
              <a:t> behandeling  met </a:t>
            </a:r>
            <a:r>
              <a:rPr lang="nl-NL" sz="1400" dirty="0" err="1">
                <a:solidFill>
                  <a:schemeClr val="bg1"/>
                </a:solidFill>
              </a:rPr>
              <a:t>Capsaicine</a:t>
            </a:r>
            <a:r>
              <a:rPr lang="nl-NL" sz="1400" dirty="0">
                <a:solidFill>
                  <a:schemeClr val="bg1"/>
                </a:solidFill>
              </a:rPr>
              <a:t> 8% pleister (12 weken observatie)</a:t>
            </a:r>
          </a:p>
          <a:p>
            <a:pPr marL="285750" indent="-285750">
              <a:buClr>
                <a:schemeClr val="accent1"/>
              </a:buClr>
              <a:buSzPct val="130000"/>
              <a:buFont typeface="Arial" panose="020B0604020202020204" pitchFamily="34" charset="0"/>
              <a:buChar char="•"/>
            </a:pPr>
            <a:endParaRPr lang="nl-NL" sz="1400" dirty="0">
              <a:solidFill>
                <a:schemeClr val="bg1"/>
              </a:solidFill>
            </a:endParaRPr>
          </a:p>
          <a:p>
            <a:pPr>
              <a:buClr>
                <a:schemeClr val="accent1"/>
              </a:buClr>
              <a:buSzPct val="130000"/>
            </a:pPr>
            <a:r>
              <a:rPr lang="nl-NL" sz="1400" b="1" dirty="0"/>
              <a:t>Conclusie:</a:t>
            </a:r>
          </a:p>
          <a:p>
            <a:pPr marL="285750" indent="-285750">
              <a:buClr>
                <a:schemeClr val="accent1"/>
              </a:buClr>
              <a:buSzPct val="130000"/>
              <a:buFont typeface="Arial" panose="020B0604020202020204" pitchFamily="34" charset="0"/>
              <a:buChar char="•"/>
            </a:pPr>
            <a:r>
              <a:rPr lang="nl-NL" sz="1400" dirty="0">
                <a:solidFill>
                  <a:schemeClr val="bg1"/>
                </a:solidFill>
              </a:rPr>
              <a:t>Significant pijnverlichting (84-97% vermindering bij week 12 t.o.v. baseline). </a:t>
            </a:r>
            <a:br>
              <a:rPr lang="nl-NL" sz="1400" dirty="0">
                <a:solidFill>
                  <a:schemeClr val="bg1"/>
                </a:solidFill>
              </a:rPr>
            </a:br>
            <a:r>
              <a:rPr lang="nl-NL" sz="1400" dirty="0">
                <a:solidFill>
                  <a:schemeClr val="bg1"/>
                </a:solidFill>
              </a:rPr>
              <a:t>Geen ernstige </a:t>
            </a:r>
            <a:r>
              <a:rPr lang="nl-NL" sz="1400" dirty="0" err="1">
                <a:solidFill>
                  <a:schemeClr val="bg1"/>
                </a:solidFill>
              </a:rPr>
              <a:t>AE’s</a:t>
            </a:r>
            <a:r>
              <a:rPr lang="nl-NL" sz="1400" dirty="0">
                <a:solidFill>
                  <a:schemeClr val="bg1"/>
                </a:solidFill>
              </a:rPr>
              <a:t>.</a:t>
            </a:r>
          </a:p>
        </p:txBody>
      </p:sp>
      <p:pic>
        <p:nvPicPr>
          <p:cNvPr id="10" name="Afbeelding 11">
            <a:extLst>
              <a:ext uri="{FF2B5EF4-FFF2-40B4-BE49-F238E27FC236}">
                <a16:creationId xmlns:a16="http://schemas.microsoft.com/office/drawing/2014/main" id="{BF3C85D7-1E69-1249-BA88-B78E209F0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038" y="1430338"/>
            <a:ext cx="5686425" cy="2032000"/>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4" name="Ondertitel 3">
            <a:extLst>
              <a:ext uri="{FF2B5EF4-FFF2-40B4-BE49-F238E27FC236}">
                <a16:creationId xmlns:a16="http://schemas.microsoft.com/office/drawing/2014/main" id="{E1332D5A-9684-FA4E-B654-F34264A8944F}"/>
              </a:ext>
            </a:extLst>
          </p:cNvPr>
          <p:cNvSpPr>
            <a:spLocks noGrp="1"/>
          </p:cNvSpPr>
          <p:nvPr>
            <p:ph type="subTitle" idx="1"/>
          </p:nvPr>
        </p:nvSpPr>
        <p:spPr>
          <a:xfrm>
            <a:off x="814080" y="320400"/>
            <a:ext cx="6841362" cy="647620"/>
          </a:xfrm>
        </p:spPr>
        <p:txBody>
          <a:bodyPr>
            <a:normAutofit fontScale="85000" lnSpcReduction="10000"/>
          </a:bodyPr>
          <a:lstStyle/>
          <a:p>
            <a:r>
              <a:rPr lang="nl-NL" dirty="0"/>
              <a:t>Farmacologische behandeling CIPN - </a:t>
            </a:r>
            <a:r>
              <a:rPr lang="nl-NL" dirty="0" err="1"/>
              <a:t>Capsaicin</a:t>
            </a:r>
            <a:r>
              <a:rPr lang="nl-NL" dirty="0"/>
              <a:t> 8%</a:t>
            </a:r>
          </a:p>
          <a:p>
            <a:endParaRPr lang="nl-NL" dirty="0"/>
          </a:p>
          <a:p>
            <a:endParaRPr lang="nl-NL" dirty="0"/>
          </a:p>
        </p:txBody>
      </p:sp>
    </p:spTree>
    <p:extLst>
      <p:ext uri="{BB962C8B-B14F-4D97-AF65-F5344CB8AC3E}">
        <p14:creationId xmlns:p14="http://schemas.microsoft.com/office/powerpoint/2010/main" val="77892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376557E-A9C1-464F-904A-25E49FDFF77F}"/>
              </a:ext>
            </a:extLst>
          </p:cNvPr>
          <p:cNvSpPr>
            <a:spLocks noGrp="1"/>
          </p:cNvSpPr>
          <p:nvPr>
            <p:ph type="subTitle" idx="1"/>
          </p:nvPr>
        </p:nvSpPr>
        <p:spPr>
          <a:xfrm>
            <a:off x="814080" y="0"/>
            <a:ext cx="6586640" cy="968020"/>
          </a:xfrm>
        </p:spPr>
        <p:txBody>
          <a:bodyPr anchor="ctr">
            <a:normAutofit/>
          </a:bodyPr>
          <a:lstStyle/>
          <a:p>
            <a:r>
              <a:rPr lang="en-US" sz="2800" dirty="0" err="1"/>
              <a:t>Farmacologische</a:t>
            </a:r>
            <a:r>
              <a:rPr lang="en-US" sz="2800" dirty="0"/>
              <a:t> </a:t>
            </a:r>
            <a:r>
              <a:rPr lang="en-US" sz="2800" dirty="0" err="1"/>
              <a:t>behandeling</a:t>
            </a:r>
            <a:r>
              <a:rPr lang="en-US" sz="2800" dirty="0"/>
              <a:t> CIPN - Capsaicin 8%</a:t>
            </a:r>
          </a:p>
        </p:txBody>
      </p:sp>
      <p:sp>
        <p:nvSpPr>
          <p:cNvPr id="6" name="Rechthoek 5">
            <a:extLst>
              <a:ext uri="{FF2B5EF4-FFF2-40B4-BE49-F238E27FC236}">
                <a16:creationId xmlns:a16="http://schemas.microsoft.com/office/drawing/2014/main" id="{D0EF72EC-3DF2-424E-8338-A777B2FCFF0D}"/>
              </a:ext>
            </a:extLst>
          </p:cNvPr>
          <p:cNvSpPr/>
          <p:nvPr/>
        </p:nvSpPr>
        <p:spPr>
          <a:xfrm>
            <a:off x="935038" y="6269325"/>
            <a:ext cx="4850970" cy="338554"/>
          </a:xfrm>
          <a:prstGeom prst="rect">
            <a:avLst/>
          </a:prstGeom>
        </p:spPr>
        <p:txBody>
          <a:bodyPr wrap="square" lIns="0" tIns="0" rIns="0" bIns="0">
            <a:spAutoFit/>
          </a:bodyPr>
          <a:lstStyle/>
          <a:p>
            <a:pPr>
              <a:spcBef>
                <a:spcPct val="50000"/>
              </a:spcBef>
              <a:defRPr/>
            </a:pPr>
            <a:r>
              <a:rPr lang="en-US" sz="1000" dirty="0">
                <a:solidFill>
                  <a:schemeClr val="bg1"/>
                </a:solidFill>
                <a:latin typeface="Arial" panose="020B0604020202020204" pitchFamily="34" charset="0"/>
                <a:ea typeface="ＭＳ Ｐゴシック" charset="0"/>
                <a:cs typeface="Arial" panose="020B0604020202020204" pitchFamily="34" charset="0"/>
              </a:rPr>
              <a:t>* </a:t>
            </a:r>
            <a:r>
              <a:rPr lang="nl-NL" sz="1000" dirty="0">
                <a:solidFill>
                  <a:schemeClr val="bg1"/>
                </a:solidFill>
              </a:rPr>
              <a:t>3 maanden na behandeling t.o.v. baseline</a:t>
            </a:r>
            <a:r>
              <a:rPr lang="en-US" sz="1000" dirty="0">
                <a:solidFill>
                  <a:schemeClr val="bg1"/>
                </a:solidFill>
                <a:latin typeface="Arial" panose="020B0604020202020204" pitchFamily="34" charset="0"/>
                <a:ea typeface="ＭＳ Ｐゴシック" charset="0"/>
                <a:cs typeface="Arial" panose="020B0604020202020204" pitchFamily="34" charset="0"/>
              </a:rPr>
              <a:t> </a:t>
            </a:r>
          </a:p>
          <a:p>
            <a:pPr>
              <a:spcBef>
                <a:spcPct val="50000"/>
              </a:spcBef>
              <a:defRPr/>
            </a:pPr>
            <a:r>
              <a:rPr lang="en-US" sz="800" dirty="0">
                <a:solidFill>
                  <a:schemeClr val="bg1"/>
                </a:solidFill>
                <a:latin typeface="Arial" panose="020B0604020202020204" pitchFamily="34" charset="0"/>
                <a:ea typeface="ＭＳ Ｐゴシック" charset="0"/>
                <a:cs typeface="Arial" panose="020B0604020202020204" pitchFamily="34" charset="0"/>
              </a:rPr>
              <a:t>Anand et al, J Pain Res 2019;12:2039-2052.</a:t>
            </a:r>
          </a:p>
        </p:txBody>
      </p:sp>
      <p:sp>
        <p:nvSpPr>
          <p:cNvPr id="8" name="Rechthoek 7">
            <a:extLst>
              <a:ext uri="{FF2B5EF4-FFF2-40B4-BE49-F238E27FC236}">
                <a16:creationId xmlns:a16="http://schemas.microsoft.com/office/drawing/2014/main" id="{1395E1A3-F227-AD43-B382-DE4AFC57447F}"/>
              </a:ext>
            </a:extLst>
          </p:cNvPr>
          <p:cNvSpPr/>
          <p:nvPr/>
        </p:nvSpPr>
        <p:spPr>
          <a:xfrm>
            <a:off x="935038" y="2926926"/>
            <a:ext cx="7273926" cy="3016210"/>
          </a:xfrm>
          <a:prstGeom prst="rect">
            <a:avLst/>
          </a:prstGeom>
        </p:spPr>
        <p:txBody>
          <a:bodyPr wrap="square" lIns="0" tIns="0" rIns="0" bIns="0">
            <a:spAutoFit/>
          </a:bodyPr>
          <a:lstStyle/>
          <a:p>
            <a:pPr marL="285750" indent="-285750">
              <a:buClr>
                <a:schemeClr val="accent1"/>
              </a:buClr>
              <a:buSzPct val="130000"/>
              <a:buFont typeface="Arial" panose="020B0604020202020204" pitchFamily="34" charset="0"/>
              <a:buChar char="•"/>
            </a:pPr>
            <a:r>
              <a:rPr lang="nl-NL" sz="1400" dirty="0">
                <a:solidFill>
                  <a:schemeClr val="bg1"/>
                </a:solidFill>
              </a:rPr>
              <a:t>Single center, observationeel studie en mechanistisch onderzoek</a:t>
            </a:r>
            <a:endParaRPr lang="nl-NL" sz="1400" baseline="30000" dirty="0">
              <a:solidFill>
                <a:schemeClr val="bg1"/>
              </a:solidFill>
            </a:endParaRPr>
          </a:p>
          <a:p>
            <a:pPr marL="285750" indent="-285750">
              <a:buClr>
                <a:schemeClr val="accent1"/>
              </a:buClr>
              <a:buSzPct val="130000"/>
              <a:buFont typeface="Arial" panose="020B0604020202020204" pitchFamily="34" charset="0"/>
              <a:buChar char="•"/>
            </a:pPr>
            <a:r>
              <a:rPr lang="nl-NL" sz="1400" dirty="0">
                <a:solidFill>
                  <a:schemeClr val="bg1"/>
                </a:solidFill>
              </a:rPr>
              <a:t>Capsaicin 8% pleister bij CIPN (&gt;3maanden, &gt;4/10 NPRS)</a:t>
            </a:r>
          </a:p>
          <a:p>
            <a:pPr marL="285750" indent="-285750">
              <a:buClr>
                <a:schemeClr val="accent1"/>
              </a:buClr>
              <a:buSzPct val="130000"/>
              <a:buFont typeface="Arial" panose="020B0604020202020204" pitchFamily="34" charset="0"/>
              <a:buChar char="•"/>
            </a:pPr>
            <a:r>
              <a:rPr lang="nl-NL" sz="1400" dirty="0">
                <a:solidFill>
                  <a:schemeClr val="bg1"/>
                </a:solidFill>
              </a:rPr>
              <a:t>Verschillende kankervormen en chemotherapieën, n=16</a:t>
            </a:r>
          </a:p>
          <a:p>
            <a:pPr marL="285750" indent="-285750">
              <a:buClr>
                <a:schemeClr val="accent1"/>
              </a:buClr>
              <a:buSzPct val="130000"/>
              <a:buFont typeface="Arial" panose="020B0604020202020204" pitchFamily="34" charset="0"/>
              <a:buChar char="•"/>
            </a:pPr>
            <a:r>
              <a:rPr lang="nl-NL" sz="1400" dirty="0" err="1">
                <a:solidFill>
                  <a:schemeClr val="bg1"/>
                </a:solidFill>
              </a:rPr>
              <a:t>Één</a:t>
            </a:r>
            <a:r>
              <a:rPr lang="nl-NL" sz="1400" dirty="0">
                <a:solidFill>
                  <a:schemeClr val="bg1"/>
                </a:solidFill>
              </a:rPr>
              <a:t> behandeling  met </a:t>
            </a:r>
            <a:r>
              <a:rPr lang="nl-NL" sz="1400" dirty="0" err="1">
                <a:solidFill>
                  <a:schemeClr val="bg1"/>
                </a:solidFill>
              </a:rPr>
              <a:t>Capsaicine</a:t>
            </a:r>
            <a:r>
              <a:rPr lang="nl-NL" sz="1400" dirty="0">
                <a:solidFill>
                  <a:schemeClr val="bg1"/>
                </a:solidFill>
              </a:rPr>
              <a:t> 8% pleister, 30min (3 maanden observatie)</a:t>
            </a:r>
          </a:p>
          <a:p>
            <a:pPr marL="285750" indent="-285750">
              <a:buClr>
                <a:schemeClr val="accent1"/>
              </a:buClr>
              <a:buSzPct val="130000"/>
              <a:buFont typeface="Arial" panose="020B0604020202020204" pitchFamily="34" charset="0"/>
              <a:buChar char="•"/>
            </a:pPr>
            <a:r>
              <a:rPr lang="nl-NL" sz="1400" dirty="0">
                <a:solidFill>
                  <a:schemeClr val="bg1"/>
                </a:solidFill>
              </a:rPr>
              <a:t>Uitkomstmaten: Pijnvermindering (NRS, Short form </a:t>
            </a:r>
            <a:r>
              <a:rPr lang="nl-NL" sz="1400" dirty="0" err="1">
                <a:solidFill>
                  <a:schemeClr val="bg1"/>
                </a:solidFill>
              </a:rPr>
              <a:t>McGill</a:t>
            </a:r>
            <a:r>
              <a:rPr lang="nl-NL" sz="1400" dirty="0">
                <a:solidFill>
                  <a:schemeClr val="bg1"/>
                </a:solidFill>
              </a:rPr>
              <a:t> </a:t>
            </a:r>
            <a:r>
              <a:rPr lang="nl-NL" sz="1400" dirty="0" err="1">
                <a:solidFill>
                  <a:schemeClr val="bg1"/>
                </a:solidFill>
              </a:rPr>
              <a:t>Pain</a:t>
            </a:r>
            <a:r>
              <a:rPr lang="nl-NL" sz="1400" dirty="0">
                <a:solidFill>
                  <a:schemeClr val="bg1"/>
                </a:solidFill>
              </a:rPr>
              <a:t> vragenlijst en PGIC)</a:t>
            </a:r>
          </a:p>
          <a:p>
            <a:pPr>
              <a:buClr>
                <a:schemeClr val="accent1"/>
              </a:buClr>
              <a:buSzPct val="130000"/>
            </a:pPr>
            <a:endParaRPr lang="nl-NL" sz="1400" dirty="0">
              <a:solidFill>
                <a:schemeClr val="bg1"/>
              </a:solidFill>
            </a:endParaRPr>
          </a:p>
          <a:p>
            <a:pPr>
              <a:buClr>
                <a:schemeClr val="accent1"/>
              </a:buClr>
              <a:buSzPct val="130000"/>
            </a:pPr>
            <a:r>
              <a:rPr lang="nl-NL" sz="1400" b="1" dirty="0"/>
              <a:t>Conclusie:</a:t>
            </a:r>
          </a:p>
          <a:p>
            <a:pPr marL="285750" indent="-285750">
              <a:buClr>
                <a:schemeClr val="accent1"/>
              </a:buClr>
              <a:buSzPct val="130000"/>
              <a:buFont typeface="Arial" panose="020B0604020202020204" pitchFamily="34" charset="0"/>
              <a:buChar char="•"/>
            </a:pPr>
            <a:r>
              <a:rPr lang="nl-NL" sz="1400" dirty="0">
                <a:solidFill>
                  <a:schemeClr val="bg1"/>
                </a:solidFill>
              </a:rPr>
              <a:t>Significant verbetering PGIC*</a:t>
            </a:r>
          </a:p>
          <a:p>
            <a:pPr marL="285750" indent="-285750">
              <a:buClr>
                <a:schemeClr val="accent1"/>
              </a:buClr>
              <a:buSzPct val="130000"/>
              <a:buFont typeface="Arial" panose="020B0604020202020204" pitchFamily="34" charset="0"/>
              <a:buChar char="•"/>
            </a:pPr>
            <a:r>
              <a:rPr lang="nl-NL" sz="1400" dirty="0">
                <a:solidFill>
                  <a:schemeClr val="bg1"/>
                </a:solidFill>
              </a:rPr>
              <a:t>Significant vermindering NRS (</a:t>
            </a:r>
            <a:r>
              <a:rPr lang="nl-NL" sz="1400" dirty="0" err="1">
                <a:solidFill>
                  <a:schemeClr val="bg1"/>
                </a:solidFill>
              </a:rPr>
              <a:t>spontaneous</a:t>
            </a:r>
            <a:r>
              <a:rPr lang="nl-NL" sz="1400" dirty="0">
                <a:solidFill>
                  <a:schemeClr val="bg1"/>
                </a:solidFill>
              </a:rPr>
              <a:t>, light </a:t>
            </a:r>
            <a:r>
              <a:rPr lang="nl-NL" sz="1400" dirty="0" err="1">
                <a:solidFill>
                  <a:schemeClr val="bg1"/>
                </a:solidFill>
              </a:rPr>
              <a:t>touch</a:t>
            </a:r>
            <a:r>
              <a:rPr lang="nl-NL" sz="1400" dirty="0">
                <a:solidFill>
                  <a:schemeClr val="bg1"/>
                </a:solidFill>
              </a:rPr>
              <a:t> </a:t>
            </a:r>
            <a:r>
              <a:rPr lang="nl-NL" sz="1400" dirty="0" err="1">
                <a:solidFill>
                  <a:schemeClr val="bg1"/>
                </a:solidFill>
              </a:rPr>
              <a:t>evoked</a:t>
            </a:r>
            <a:r>
              <a:rPr lang="nl-NL" sz="1400" dirty="0">
                <a:solidFill>
                  <a:schemeClr val="bg1"/>
                </a:solidFill>
              </a:rPr>
              <a:t> </a:t>
            </a:r>
            <a:r>
              <a:rPr lang="nl-NL" sz="1400" dirty="0" err="1">
                <a:solidFill>
                  <a:schemeClr val="bg1"/>
                </a:solidFill>
              </a:rPr>
              <a:t>and</a:t>
            </a:r>
            <a:r>
              <a:rPr lang="nl-NL" sz="1400" dirty="0">
                <a:solidFill>
                  <a:schemeClr val="bg1"/>
                </a:solidFill>
              </a:rPr>
              <a:t> </a:t>
            </a:r>
            <a:r>
              <a:rPr lang="nl-NL" sz="1400" dirty="0" err="1">
                <a:solidFill>
                  <a:schemeClr val="bg1"/>
                </a:solidFill>
              </a:rPr>
              <a:t>cold</a:t>
            </a:r>
            <a:r>
              <a:rPr lang="nl-NL" sz="1400" dirty="0">
                <a:solidFill>
                  <a:schemeClr val="bg1"/>
                </a:solidFill>
              </a:rPr>
              <a:t> </a:t>
            </a:r>
            <a:r>
              <a:rPr lang="nl-NL" sz="1400" dirty="0" err="1">
                <a:solidFill>
                  <a:schemeClr val="bg1"/>
                </a:solidFill>
              </a:rPr>
              <a:t>evoked</a:t>
            </a:r>
            <a:r>
              <a:rPr lang="nl-NL" sz="1400" dirty="0">
                <a:solidFill>
                  <a:schemeClr val="bg1"/>
                </a:solidFill>
              </a:rPr>
              <a:t> </a:t>
            </a:r>
            <a:r>
              <a:rPr lang="nl-NL" sz="1400" dirty="0" err="1">
                <a:solidFill>
                  <a:schemeClr val="bg1"/>
                </a:solidFill>
              </a:rPr>
              <a:t>pain</a:t>
            </a:r>
            <a:r>
              <a:rPr lang="nl-NL" sz="1400" dirty="0">
                <a:solidFill>
                  <a:schemeClr val="bg1"/>
                </a:solidFill>
              </a:rPr>
              <a:t>)* en </a:t>
            </a:r>
            <a:r>
              <a:rPr lang="nl-NL" sz="1400" dirty="0" err="1">
                <a:solidFill>
                  <a:schemeClr val="bg1"/>
                </a:solidFill>
              </a:rPr>
              <a:t>McGill</a:t>
            </a:r>
            <a:r>
              <a:rPr lang="nl-NL" sz="1400" dirty="0">
                <a:solidFill>
                  <a:schemeClr val="bg1"/>
                </a:solidFill>
              </a:rPr>
              <a:t> PQ (voor neuropathische en voortdurende pijn)* </a:t>
            </a:r>
            <a:br>
              <a:rPr lang="nl-NL" sz="1400" dirty="0">
                <a:solidFill>
                  <a:schemeClr val="bg1"/>
                </a:solidFill>
              </a:rPr>
            </a:br>
            <a:r>
              <a:rPr lang="nl-NL" sz="1400" dirty="0">
                <a:solidFill>
                  <a:schemeClr val="bg1"/>
                </a:solidFill>
              </a:rPr>
              <a:t>Geen veranderingen in QST*</a:t>
            </a:r>
          </a:p>
          <a:p>
            <a:pPr marL="285750" indent="-285750">
              <a:buClr>
                <a:schemeClr val="accent1"/>
              </a:buClr>
              <a:buSzPct val="130000"/>
              <a:buFont typeface="Arial" panose="020B0604020202020204" pitchFamily="34" charset="0"/>
              <a:buChar char="•"/>
            </a:pPr>
            <a:r>
              <a:rPr lang="nl-NL" sz="1400" dirty="0">
                <a:solidFill>
                  <a:schemeClr val="bg1"/>
                </a:solidFill>
              </a:rPr>
              <a:t>Huidbiopten bij baseline en 3 maanden na behandeling laten een herstel zien in intra- en sub-epidermale zenuwvezels.</a:t>
            </a:r>
          </a:p>
          <a:p>
            <a:pPr marL="285750" indent="-285750">
              <a:buClr>
                <a:schemeClr val="accent1"/>
              </a:buClr>
              <a:buSzPct val="130000"/>
              <a:buFont typeface="Arial" panose="020B0604020202020204" pitchFamily="34" charset="0"/>
              <a:buChar char="•"/>
            </a:pPr>
            <a:r>
              <a:rPr lang="nl-NL" sz="1400" dirty="0">
                <a:solidFill>
                  <a:schemeClr val="bg1"/>
                </a:solidFill>
              </a:rPr>
              <a:t>Geen systemische </a:t>
            </a:r>
            <a:r>
              <a:rPr lang="nl-NL" sz="1400" dirty="0" err="1">
                <a:solidFill>
                  <a:schemeClr val="bg1"/>
                </a:solidFill>
              </a:rPr>
              <a:t>AE’s</a:t>
            </a:r>
            <a:endParaRPr lang="nl-NL" sz="1400" dirty="0">
              <a:solidFill>
                <a:schemeClr val="bg1"/>
              </a:solidFill>
            </a:endParaRPr>
          </a:p>
        </p:txBody>
      </p:sp>
      <p:pic>
        <p:nvPicPr>
          <p:cNvPr id="7" name="Afbeelding 6">
            <a:extLst>
              <a:ext uri="{FF2B5EF4-FFF2-40B4-BE49-F238E27FC236}">
                <a16:creationId xmlns:a16="http://schemas.microsoft.com/office/drawing/2014/main" id="{283D7B3C-8A05-2149-8DE4-E7B1DF21A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038" y="1225458"/>
            <a:ext cx="4745038" cy="1392238"/>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45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376557E-A9C1-464F-904A-25E49FDFF77F}"/>
              </a:ext>
            </a:extLst>
          </p:cNvPr>
          <p:cNvSpPr>
            <a:spLocks noGrp="1"/>
          </p:cNvSpPr>
          <p:nvPr>
            <p:ph type="subTitle" idx="1"/>
          </p:nvPr>
        </p:nvSpPr>
        <p:spPr>
          <a:xfrm>
            <a:off x="814080" y="0"/>
            <a:ext cx="6586640" cy="968020"/>
          </a:xfrm>
        </p:spPr>
        <p:txBody>
          <a:bodyPr anchor="ctr">
            <a:normAutofit/>
          </a:bodyPr>
          <a:lstStyle/>
          <a:p>
            <a:r>
              <a:rPr lang="en-US" sz="2800" dirty="0" err="1"/>
              <a:t>Conclusies</a:t>
            </a:r>
            <a:endParaRPr lang="en-US" sz="2800" dirty="0"/>
          </a:p>
        </p:txBody>
      </p:sp>
      <p:sp>
        <p:nvSpPr>
          <p:cNvPr id="9" name="Rechthoek 8">
            <a:extLst>
              <a:ext uri="{FF2B5EF4-FFF2-40B4-BE49-F238E27FC236}">
                <a16:creationId xmlns:a16="http://schemas.microsoft.com/office/drawing/2014/main" id="{AA9EE9B5-319C-E041-BE4B-A80F7779A499}"/>
              </a:ext>
            </a:extLst>
          </p:cNvPr>
          <p:cNvSpPr/>
          <p:nvPr/>
        </p:nvSpPr>
        <p:spPr>
          <a:xfrm>
            <a:off x="935037" y="1808163"/>
            <a:ext cx="7795603" cy="3411190"/>
          </a:xfrm>
          <a:prstGeom prst="rect">
            <a:avLst/>
          </a:prstGeom>
        </p:spPr>
        <p:txBody>
          <a:bodyPr wrap="square" lIns="0" tIns="0" rIns="0" bIns="0">
            <a:spAutoFit/>
          </a:bodyPr>
          <a:lstStyle/>
          <a:p>
            <a:pPr>
              <a:buClr>
                <a:schemeClr val="accent1"/>
              </a:buClr>
              <a:buSzPct val="130000"/>
            </a:pPr>
            <a:r>
              <a:rPr lang="nl-NL" b="1" dirty="0" err="1"/>
              <a:t>Neuropatische</a:t>
            </a:r>
            <a:r>
              <a:rPr lang="nl-NL" b="1" dirty="0"/>
              <a:t> pijn bij kanker</a:t>
            </a:r>
            <a:endParaRPr lang="nl-NL" dirty="0">
              <a:solidFill>
                <a:schemeClr val="bg1"/>
              </a:solidFill>
            </a:endParaRPr>
          </a:p>
          <a:p>
            <a:pPr>
              <a:buClr>
                <a:schemeClr val="accent1"/>
              </a:buClr>
              <a:buSzPct val="130000"/>
            </a:pPr>
            <a:endParaRPr lang="nl-NL" dirty="0">
              <a:solidFill>
                <a:schemeClr val="bg1"/>
              </a:solidFill>
            </a:endParaRPr>
          </a:p>
          <a:p>
            <a:pPr marL="285750" indent="-285750">
              <a:lnSpc>
                <a:spcPct val="150000"/>
              </a:lnSpc>
              <a:buClr>
                <a:schemeClr val="accent1"/>
              </a:buClr>
              <a:buSzPct val="130000"/>
              <a:buFont typeface="Arial" panose="020B0604020202020204" pitchFamily="34" charset="0"/>
              <a:buChar char="•"/>
            </a:pPr>
            <a:r>
              <a:rPr lang="nl-NL" dirty="0">
                <a:solidFill>
                  <a:schemeClr val="bg1"/>
                </a:solidFill>
              </a:rPr>
              <a:t>Komt veel voor</a:t>
            </a:r>
          </a:p>
          <a:p>
            <a:pPr marL="285750" indent="-285750">
              <a:lnSpc>
                <a:spcPct val="150000"/>
              </a:lnSpc>
              <a:buClr>
                <a:schemeClr val="accent1"/>
              </a:buClr>
              <a:buSzPct val="130000"/>
              <a:buFont typeface="Arial" panose="020B0604020202020204" pitchFamily="34" charset="0"/>
              <a:buChar char="•"/>
            </a:pPr>
            <a:r>
              <a:rPr lang="nl-NL" dirty="0">
                <a:solidFill>
                  <a:schemeClr val="bg1"/>
                </a:solidFill>
              </a:rPr>
              <a:t>Vaak in combinatie met </a:t>
            </a:r>
            <a:r>
              <a:rPr lang="nl-NL" dirty="0" err="1">
                <a:solidFill>
                  <a:schemeClr val="bg1"/>
                </a:solidFill>
              </a:rPr>
              <a:t>nociceptieve</a:t>
            </a:r>
            <a:r>
              <a:rPr lang="nl-NL" dirty="0">
                <a:solidFill>
                  <a:schemeClr val="bg1"/>
                </a:solidFill>
              </a:rPr>
              <a:t> pijn</a:t>
            </a:r>
          </a:p>
          <a:p>
            <a:pPr marL="285750" indent="-285750">
              <a:lnSpc>
                <a:spcPct val="150000"/>
              </a:lnSpc>
              <a:buClr>
                <a:schemeClr val="accent1"/>
              </a:buClr>
              <a:buSzPct val="130000"/>
              <a:buFont typeface="Arial" panose="020B0604020202020204" pitchFamily="34" charset="0"/>
              <a:buChar char="•"/>
            </a:pPr>
            <a:r>
              <a:rPr lang="nl-NL" dirty="0">
                <a:solidFill>
                  <a:schemeClr val="bg1"/>
                </a:solidFill>
              </a:rPr>
              <a:t>Wordt veroorzaakt door tumor en de therapieën</a:t>
            </a:r>
          </a:p>
          <a:p>
            <a:pPr marL="285750" indent="-285750">
              <a:lnSpc>
                <a:spcPct val="150000"/>
              </a:lnSpc>
              <a:buClr>
                <a:schemeClr val="accent1"/>
              </a:buClr>
              <a:buSzPct val="130000"/>
              <a:buFont typeface="Arial" panose="020B0604020202020204" pitchFamily="34" charset="0"/>
              <a:buChar char="•"/>
            </a:pPr>
            <a:r>
              <a:rPr lang="nl-NL" dirty="0">
                <a:solidFill>
                  <a:schemeClr val="bg1"/>
                </a:solidFill>
              </a:rPr>
              <a:t>Houd rekening met lever- en nierfunctiestoornissen</a:t>
            </a:r>
          </a:p>
          <a:p>
            <a:pPr marL="285750" indent="-285750">
              <a:lnSpc>
                <a:spcPct val="150000"/>
              </a:lnSpc>
              <a:buClr>
                <a:schemeClr val="accent1"/>
              </a:buClr>
              <a:buSzPct val="130000"/>
              <a:buFont typeface="Arial" panose="020B0604020202020204" pitchFamily="34" charset="0"/>
              <a:buChar char="•"/>
            </a:pPr>
            <a:r>
              <a:rPr lang="nl-NL" dirty="0">
                <a:solidFill>
                  <a:schemeClr val="bg1"/>
                </a:solidFill>
              </a:rPr>
              <a:t>Onderscheid acute en chronische patiënten </a:t>
            </a:r>
          </a:p>
          <a:p>
            <a:pPr marL="285750" indent="-285750">
              <a:lnSpc>
                <a:spcPct val="150000"/>
              </a:lnSpc>
              <a:buClr>
                <a:schemeClr val="accent1"/>
              </a:buClr>
              <a:buSzPct val="130000"/>
              <a:buFont typeface="Arial" panose="020B0604020202020204" pitchFamily="34" charset="0"/>
              <a:buChar char="•"/>
            </a:pPr>
            <a:r>
              <a:rPr lang="nl-NL" dirty="0">
                <a:solidFill>
                  <a:schemeClr val="bg1"/>
                </a:solidFill>
              </a:rPr>
              <a:t>Combineer middelen met verschillende werkingsmechanismen</a:t>
            </a:r>
          </a:p>
          <a:p>
            <a:pPr marL="285750" indent="-285750">
              <a:lnSpc>
                <a:spcPct val="150000"/>
              </a:lnSpc>
              <a:buClr>
                <a:schemeClr val="accent1"/>
              </a:buClr>
              <a:buSzPct val="130000"/>
              <a:buFont typeface="Arial" panose="020B0604020202020204" pitchFamily="34" charset="0"/>
              <a:buChar char="•"/>
            </a:pPr>
            <a:r>
              <a:rPr lang="nl-NL" dirty="0">
                <a:solidFill>
                  <a:schemeClr val="bg1"/>
                </a:solidFill>
              </a:rPr>
              <a:t>Weeg voor- en nadelen verschillende farmacologische behandelingen af</a:t>
            </a:r>
          </a:p>
        </p:txBody>
      </p:sp>
    </p:spTree>
    <p:extLst>
      <p:ext uri="{BB962C8B-B14F-4D97-AF65-F5344CB8AC3E}">
        <p14:creationId xmlns:p14="http://schemas.microsoft.com/office/powerpoint/2010/main" val="256002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376557E-A9C1-464F-904A-25E49FDFF77F}"/>
              </a:ext>
            </a:extLst>
          </p:cNvPr>
          <p:cNvSpPr>
            <a:spLocks noGrp="1"/>
          </p:cNvSpPr>
          <p:nvPr>
            <p:ph type="subTitle" idx="1"/>
          </p:nvPr>
        </p:nvSpPr>
        <p:spPr>
          <a:xfrm>
            <a:off x="814080" y="0"/>
            <a:ext cx="6586640" cy="968020"/>
          </a:xfrm>
        </p:spPr>
        <p:txBody>
          <a:bodyPr anchor="ctr">
            <a:normAutofit/>
          </a:bodyPr>
          <a:lstStyle/>
          <a:p>
            <a:r>
              <a:rPr lang="en-US" sz="2800" dirty="0" err="1"/>
              <a:t>Wanneer</a:t>
            </a:r>
            <a:r>
              <a:rPr lang="en-US" sz="2800" dirty="0"/>
              <a:t> </a:t>
            </a:r>
            <a:r>
              <a:rPr lang="en-US" sz="2800" dirty="0" err="1"/>
              <a:t>doorsturen</a:t>
            </a:r>
            <a:r>
              <a:rPr lang="en-US" sz="2800" dirty="0"/>
              <a:t> </a:t>
            </a:r>
            <a:r>
              <a:rPr lang="en-US" sz="2800" dirty="0" err="1"/>
              <a:t>pijn</a:t>
            </a:r>
            <a:r>
              <a:rPr lang="en-US" sz="2800" dirty="0"/>
              <a:t> / </a:t>
            </a:r>
            <a:r>
              <a:rPr lang="en-US" sz="2800" dirty="0" err="1"/>
              <a:t>palliatief</a:t>
            </a:r>
            <a:r>
              <a:rPr lang="en-US" sz="2800" dirty="0"/>
              <a:t> team?</a:t>
            </a:r>
          </a:p>
        </p:txBody>
      </p:sp>
      <p:sp>
        <p:nvSpPr>
          <p:cNvPr id="9" name="Rechthoek 8">
            <a:extLst>
              <a:ext uri="{FF2B5EF4-FFF2-40B4-BE49-F238E27FC236}">
                <a16:creationId xmlns:a16="http://schemas.microsoft.com/office/drawing/2014/main" id="{AA9EE9B5-319C-E041-BE4B-A80F7779A499}"/>
              </a:ext>
            </a:extLst>
          </p:cNvPr>
          <p:cNvSpPr/>
          <p:nvPr/>
        </p:nvSpPr>
        <p:spPr>
          <a:xfrm>
            <a:off x="935037" y="1808163"/>
            <a:ext cx="7426299" cy="3046988"/>
          </a:xfrm>
          <a:prstGeom prst="rect">
            <a:avLst/>
          </a:prstGeom>
        </p:spPr>
        <p:txBody>
          <a:bodyPr wrap="square" lIns="0" tIns="0" rIns="0" bIns="0">
            <a:spAutoFit/>
          </a:bodyPr>
          <a:lstStyle/>
          <a:p>
            <a:pPr marL="285750" indent="-285750">
              <a:buClr>
                <a:schemeClr val="accent1"/>
              </a:buClr>
              <a:buSzPct val="130000"/>
              <a:buFont typeface="Arial" panose="020B0604020202020204" pitchFamily="34" charset="0"/>
              <a:buChar char="•"/>
            </a:pPr>
            <a:r>
              <a:rPr lang="nl-NL" dirty="0">
                <a:solidFill>
                  <a:schemeClr val="bg1"/>
                </a:solidFill>
              </a:rPr>
              <a:t>Opioïde switch, methadon</a:t>
            </a:r>
          </a:p>
          <a:p>
            <a:pPr marL="285750" indent="-285750">
              <a:buClr>
                <a:schemeClr val="accent1"/>
              </a:buClr>
              <a:buSzPct val="130000"/>
              <a:buFont typeface="Arial" panose="020B0604020202020204" pitchFamily="34" charset="0"/>
              <a:buChar char="•"/>
            </a:pPr>
            <a:endParaRPr lang="nl-NL" dirty="0">
              <a:solidFill>
                <a:schemeClr val="bg1"/>
              </a:solidFill>
            </a:endParaRPr>
          </a:p>
          <a:p>
            <a:pPr marL="285750" indent="-285750">
              <a:buClr>
                <a:schemeClr val="accent1"/>
              </a:buClr>
              <a:buSzPct val="130000"/>
              <a:buFont typeface="Arial" panose="020B0604020202020204" pitchFamily="34" charset="0"/>
              <a:buChar char="•"/>
            </a:pPr>
            <a:r>
              <a:rPr lang="nl-NL" dirty="0">
                <a:solidFill>
                  <a:schemeClr val="bg1"/>
                </a:solidFill>
              </a:rPr>
              <a:t>Invasieve techniek</a:t>
            </a:r>
          </a:p>
          <a:p>
            <a:pPr marL="285750" indent="-285750">
              <a:buClr>
                <a:schemeClr val="accent1"/>
              </a:buClr>
              <a:buSzPct val="130000"/>
              <a:buFont typeface="Arial" panose="020B0604020202020204" pitchFamily="34" charset="0"/>
              <a:buChar char="•"/>
            </a:pPr>
            <a:endParaRPr lang="nl-NL" dirty="0">
              <a:solidFill>
                <a:schemeClr val="bg1"/>
              </a:solidFill>
            </a:endParaRPr>
          </a:p>
          <a:p>
            <a:pPr marL="285750" indent="-285750">
              <a:buClr>
                <a:schemeClr val="accent1"/>
              </a:buClr>
              <a:buSzPct val="130000"/>
              <a:buFont typeface="Arial" panose="020B0604020202020204" pitchFamily="34" charset="0"/>
              <a:buChar char="•"/>
            </a:pPr>
            <a:r>
              <a:rPr lang="nl-NL" dirty="0" err="1">
                <a:solidFill>
                  <a:schemeClr val="bg1"/>
                </a:solidFill>
              </a:rPr>
              <a:t>Ketamine</a:t>
            </a:r>
            <a:r>
              <a:rPr lang="nl-NL" dirty="0">
                <a:solidFill>
                  <a:schemeClr val="bg1"/>
                </a:solidFill>
              </a:rPr>
              <a:t>  </a:t>
            </a:r>
          </a:p>
          <a:p>
            <a:pPr marL="285750" indent="-285750">
              <a:buClr>
                <a:schemeClr val="accent1"/>
              </a:buClr>
              <a:buSzPct val="130000"/>
              <a:buFont typeface="Arial" panose="020B0604020202020204" pitchFamily="34" charset="0"/>
              <a:buChar char="•"/>
            </a:pPr>
            <a:endParaRPr lang="nl-NL" dirty="0">
              <a:solidFill>
                <a:schemeClr val="bg1"/>
              </a:solidFill>
            </a:endParaRPr>
          </a:p>
          <a:p>
            <a:pPr marL="285750" indent="-285750">
              <a:buClr>
                <a:schemeClr val="accent1"/>
              </a:buClr>
              <a:buSzPct val="130000"/>
              <a:buFont typeface="Arial" panose="020B0604020202020204" pitchFamily="34" charset="0"/>
              <a:buChar char="•"/>
            </a:pPr>
            <a:r>
              <a:rPr lang="nl-NL" dirty="0" err="1">
                <a:solidFill>
                  <a:schemeClr val="bg1"/>
                </a:solidFill>
              </a:rPr>
              <a:t>Capsaïcine</a:t>
            </a:r>
            <a:r>
              <a:rPr lang="nl-NL" dirty="0">
                <a:solidFill>
                  <a:schemeClr val="bg1"/>
                </a:solidFill>
              </a:rPr>
              <a:t> 8% huidpleister</a:t>
            </a:r>
          </a:p>
          <a:p>
            <a:pPr marL="285750" indent="-285750">
              <a:buClr>
                <a:schemeClr val="accent1"/>
              </a:buClr>
              <a:buSzPct val="130000"/>
              <a:buFont typeface="Arial" panose="020B0604020202020204" pitchFamily="34" charset="0"/>
              <a:buChar char="•"/>
            </a:pPr>
            <a:endParaRPr lang="nl-NL" dirty="0">
              <a:solidFill>
                <a:schemeClr val="bg1"/>
              </a:solidFill>
            </a:endParaRPr>
          </a:p>
          <a:p>
            <a:pPr marL="285750" indent="-285750">
              <a:buClr>
                <a:schemeClr val="accent1"/>
              </a:buClr>
              <a:buSzPct val="130000"/>
              <a:buFont typeface="Arial" panose="020B0604020202020204" pitchFamily="34" charset="0"/>
              <a:buChar char="•"/>
            </a:pPr>
            <a:r>
              <a:rPr lang="nl-NL" dirty="0">
                <a:solidFill>
                  <a:schemeClr val="bg1"/>
                </a:solidFill>
              </a:rPr>
              <a:t>Ondersteuning</a:t>
            </a:r>
            <a:br>
              <a:rPr lang="nl-NL" dirty="0">
                <a:solidFill>
                  <a:schemeClr val="bg1"/>
                </a:solidFill>
              </a:rPr>
            </a:br>
            <a:r>
              <a:rPr lang="nl-NL" dirty="0">
                <a:solidFill>
                  <a:schemeClr val="bg1"/>
                </a:solidFill>
              </a:rPr>
              <a:t>- Opvang stress</a:t>
            </a:r>
            <a:br>
              <a:rPr lang="nl-NL" dirty="0">
                <a:solidFill>
                  <a:schemeClr val="bg1"/>
                </a:solidFill>
              </a:rPr>
            </a:br>
            <a:r>
              <a:rPr lang="nl-NL" dirty="0">
                <a:solidFill>
                  <a:schemeClr val="bg1"/>
                </a:solidFill>
              </a:rPr>
              <a:t>- Ondersteuning naasten</a:t>
            </a:r>
          </a:p>
        </p:txBody>
      </p:sp>
    </p:spTree>
    <p:extLst>
      <p:ext uri="{BB962C8B-B14F-4D97-AF65-F5344CB8AC3E}">
        <p14:creationId xmlns:p14="http://schemas.microsoft.com/office/powerpoint/2010/main" val="250908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F2CD96-DE49-594C-BBA9-8958145B785C}"/>
              </a:ext>
            </a:extLst>
          </p:cNvPr>
          <p:cNvSpPr>
            <a:spLocks noGrp="1"/>
          </p:cNvSpPr>
          <p:nvPr>
            <p:ph type="ctrTitle"/>
          </p:nvPr>
        </p:nvSpPr>
        <p:spPr>
          <a:xfrm>
            <a:off x="814080" y="1808162"/>
            <a:ext cx="8065760" cy="2591117"/>
          </a:xfrm>
        </p:spPr>
        <p:txBody>
          <a:bodyPr>
            <a:normAutofit/>
          </a:bodyPr>
          <a:lstStyle/>
          <a:p>
            <a:r>
              <a:rPr lang="nl-NL" sz="4800" b="1" dirty="0"/>
              <a:t>Dank voor jullie aandacht</a:t>
            </a:r>
            <a:br>
              <a:rPr lang="nl-NL" sz="4800" dirty="0"/>
            </a:br>
            <a:br>
              <a:rPr lang="nl-NL" sz="4800" dirty="0"/>
            </a:br>
            <a:r>
              <a:rPr lang="nl-NL" sz="4800" dirty="0"/>
              <a:t>Vragen?</a:t>
            </a:r>
          </a:p>
        </p:txBody>
      </p:sp>
      <p:sp>
        <p:nvSpPr>
          <p:cNvPr id="3" name="Rechthoek 2">
            <a:extLst>
              <a:ext uri="{FF2B5EF4-FFF2-40B4-BE49-F238E27FC236}">
                <a16:creationId xmlns:a16="http://schemas.microsoft.com/office/drawing/2014/main" id="{EF1ED30C-7212-464A-8ABD-BC86656B5F19}"/>
              </a:ext>
            </a:extLst>
          </p:cNvPr>
          <p:cNvSpPr/>
          <p:nvPr/>
        </p:nvSpPr>
        <p:spPr>
          <a:xfrm>
            <a:off x="819424" y="6412207"/>
            <a:ext cx="1231427" cy="215444"/>
          </a:xfrm>
          <a:prstGeom prst="rect">
            <a:avLst/>
          </a:prstGeom>
        </p:spPr>
        <p:txBody>
          <a:bodyPr wrap="none">
            <a:spAutoFit/>
          </a:bodyPr>
          <a:lstStyle/>
          <a:p>
            <a:r>
              <a:rPr lang="nl-NL" sz="800" dirty="0">
                <a:solidFill>
                  <a:schemeClr val="bg1"/>
                </a:solidFill>
                <a:cs typeface="Arial Narrow" panose="020B0604020202020204" pitchFamily="34" charset="0"/>
              </a:rPr>
              <a:t>M-N/A-NL-10-19-0003 </a:t>
            </a:r>
          </a:p>
        </p:txBody>
      </p:sp>
    </p:spTree>
    <p:extLst>
      <p:ext uri="{BB962C8B-B14F-4D97-AF65-F5344CB8AC3E}">
        <p14:creationId xmlns:p14="http://schemas.microsoft.com/office/powerpoint/2010/main" val="201316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FE021632-3B38-E543-AFD9-014FF4315CA2}"/>
              </a:ext>
            </a:extLst>
          </p:cNvPr>
          <p:cNvSpPr>
            <a:spLocks noGrp="1"/>
          </p:cNvSpPr>
          <p:nvPr>
            <p:ph type="subTitle" idx="1"/>
          </p:nvPr>
        </p:nvSpPr>
        <p:spPr>
          <a:xfrm>
            <a:off x="814080" y="0"/>
            <a:ext cx="6586640" cy="968020"/>
          </a:xfrm>
        </p:spPr>
        <p:txBody>
          <a:bodyPr anchor="ctr"/>
          <a:lstStyle/>
          <a:p>
            <a:r>
              <a:rPr lang="en-US" dirty="0" err="1"/>
              <a:t>Pijn</a:t>
            </a:r>
            <a:r>
              <a:rPr lang="en-US" dirty="0"/>
              <a:t> </a:t>
            </a:r>
            <a:r>
              <a:rPr lang="en-US" dirty="0" err="1"/>
              <a:t>bij</a:t>
            </a:r>
            <a:r>
              <a:rPr lang="en-US" dirty="0"/>
              <a:t> </a:t>
            </a:r>
            <a:r>
              <a:rPr lang="en-US" dirty="0" err="1"/>
              <a:t>patiënten</a:t>
            </a:r>
            <a:r>
              <a:rPr lang="en-US" dirty="0"/>
              <a:t> met </a:t>
            </a:r>
            <a:r>
              <a:rPr lang="en-US" dirty="0" err="1"/>
              <a:t>kanker</a:t>
            </a:r>
            <a:endParaRPr lang="nl-NL" dirty="0"/>
          </a:p>
        </p:txBody>
      </p:sp>
      <p:graphicFrame>
        <p:nvGraphicFramePr>
          <p:cNvPr id="4" name="Tableau 5">
            <a:extLst>
              <a:ext uri="{FF2B5EF4-FFF2-40B4-BE49-F238E27FC236}">
                <a16:creationId xmlns:a16="http://schemas.microsoft.com/office/drawing/2014/main" id="{52499C0E-5A8C-394F-AB52-A77E68B717F4}"/>
              </a:ext>
            </a:extLst>
          </p:cNvPr>
          <p:cNvGraphicFramePr>
            <a:graphicFrameLocks noGrp="1"/>
          </p:cNvGraphicFramePr>
          <p:nvPr>
            <p:extLst>
              <p:ext uri="{D42A27DB-BD31-4B8C-83A1-F6EECF244321}">
                <p14:modId xmlns:p14="http://schemas.microsoft.com/office/powerpoint/2010/main" val="2093301726"/>
              </p:ext>
            </p:extLst>
          </p:nvPr>
        </p:nvGraphicFramePr>
        <p:xfrm>
          <a:off x="935038" y="3525961"/>
          <a:ext cx="3514397" cy="1463333"/>
        </p:xfrm>
        <a:graphic>
          <a:graphicData uri="http://schemas.openxmlformats.org/drawingml/2006/table">
            <a:tbl>
              <a:tblPr firstRow="1" bandRow="1">
                <a:tableStyleId>{5C22544A-7EE6-4342-B048-85BDC9FD1C3A}</a:tableStyleId>
              </a:tblPr>
              <a:tblGrid>
                <a:gridCol w="658018">
                  <a:extLst>
                    <a:ext uri="{9D8B030D-6E8A-4147-A177-3AD203B41FA5}">
                      <a16:colId xmlns:a16="http://schemas.microsoft.com/office/drawing/2014/main" val="20000"/>
                    </a:ext>
                  </a:extLst>
                </a:gridCol>
                <a:gridCol w="1235869">
                  <a:extLst>
                    <a:ext uri="{9D8B030D-6E8A-4147-A177-3AD203B41FA5}">
                      <a16:colId xmlns:a16="http://schemas.microsoft.com/office/drawing/2014/main" val="20001"/>
                    </a:ext>
                  </a:extLst>
                </a:gridCol>
                <a:gridCol w="907278">
                  <a:extLst>
                    <a:ext uri="{9D8B030D-6E8A-4147-A177-3AD203B41FA5}">
                      <a16:colId xmlns:a16="http://schemas.microsoft.com/office/drawing/2014/main" val="20002"/>
                    </a:ext>
                  </a:extLst>
                </a:gridCol>
                <a:gridCol w="713232">
                  <a:extLst>
                    <a:ext uri="{9D8B030D-6E8A-4147-A177-3AD203B41FA5}">
                      <a16:colId xmlns:a16="http://schemas.microsoft.com/office/drawing/2014/main" val="20003"/>
                    </a:ext>
                  </a:extLst>
                </a:gridCol>
              </a:tblGrid>
              <a:tr h="313190">
                <a:tc>
                  <a:txBody>
                    <a:bodyPr/>
                    <a:lstStyle/>
                    <a:p>
                      <a:pPr algn="ctr"/>
                      <a:r>
                        <a:rPr lang="nl-NL" sz="1000" noProof="0" dirty="0">
                          <a:solidFill>
                            <a:schemeClr val="bg2"/>
                          </a:solidFill>
                          <a:latin typeface="+mn-lt"/>
                        </a:rPr>
                        <a:t>Jaar</a:t>
                      </a:r>
                    </a:p>
                  </a:txBody>
                  <a:tcPr marL="51451" marR="51451" marT="25701" marB="2570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nl-NL" sz="1000" noProof="0" dirty="0">
                          <a:solidFill>
                            <a:schemeClr val="bg2"/>
                          </a:solidFill>
                          <a:latin typeface="+mn-lt"/>
                        </a:rPr>
                        <a:t>Auteur</a:t>
                      </a:r>
                    </a:p>
                  </a:txBody>
                  <a:tcPr marL="51451" marR="51451" marT="25701" marB="2570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nl-NL" sz="1000" noProof="0" dirty="0">
                          <a:solidFill>
                            <a:schemeClr val="bg2"/>
                          </a:solidFill>
                          <a:latin typeface="+mn-lt"/>
                        </a:rPr>
                        <a:t> Prevalentie</a:t>
                      </a:r>
                    </a:p>
                  </a:txBody>
                  <a:tcPr marL="51451" marR="51451" marT="25701" marB="2570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nl-NL" sz="1000" noProof="0" dirty="0">
                          <a:solidFill>
                            <a:schemeClr val="bg2"/>
                          </a:solidFill>
                          <a:latin typeface="+mn-lt"/>
                        </a:rPr>
                        <a:t>N </a:t>
                      </a:r>
                    </a:p>
                  </a:txBody>
                  <a:tcPr marL="51451" marR="51451" marT="25701" marB="2570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85750">
                <a:tc>
                  <a:txBody>
                    <a:bodyPr/>
                    <a:lstStyle/>
                    <a:p>
                      <a:pPr algn="ctr"/>
                      <a:r>
                        <a:rPr lang="nl-NL" sz="1000" noProof="0" dirty="0">
                          <a:solidFill>
                            <a:schemeClr val="bg1"/>
                          </a:solidFill>
                          <a:latin typeface="+mn-lt"/>
                        </a:rPr>
                        <a:t>1995</a:t>
                      </a:r>
                    </a:p>
                  </a:txBody>
                  <a:tcPr marL="51451" marR="51451" marT="25701" marB="2570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gn="ctr"/>
                      <a:r>
                        <a:rPr lang="nl-NL" sz="1000" noProof="0" dirty="0">
                          <a:solidFill>
                            <a:schemeClr val="bg1"/>
                          </a:solidFill>
                          <a:latin typeface="+mn-lt"/>
                        </a:rPr>
                        <a:t>Larue</a:t>
                      </a:r>
                    </a:p>
                  </a:txBody>
                  <a:tcPr marL="51451" marR="51451" marT="25701" marB="2570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gn="ctr"/>
                      <a:r>
                        <a:rPr lang="nl-NL" sz="1000" noProof="0" dirty="0">
                          <a:solidFill>
                            <a:schemeClr val="bg1"/>
                          </a:solidFill>
                          <a:latin typeface="+mn-lt"/>
                        </a:rPr>
                        <a:t>57 %</a:t>
                      </a:r>
                    </a:p>
                  </a:txBody>
                  <a:tcPr marL="51451" marR="51451" marT="25701" marB="2570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gn="ctr"/>
                      <a:r>
                        <a:rPr lang="nl-NL" sz="1000" noProof="0" dirty="0">
                          <a:solidFill>
                            <a:schemeClr val="bg1"/>
                          </a:solidFill>
                          <a:latin typeface="+mn-lt"/>
                        </a:rPr>
                        <a:t>605</a:t>
                      </a:r>
                    </a:p>
                  </a:txBody>
                  <a:tcPr marL="51451" marR="51451" marT="25701" marB="2570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92893">
                <a:tc>
                  <a:txBody>
                    <a:bodyPr/>
                    <a:lstStyle/>
                    <a:p>
                      <a:pPr algn="ctr"/>
                      <a:r>
                        <a:rPr lang="nl-NL" sz="1000" noProof="0" dirty="0">
                          <a:solidFill>
                            <a:schemeClr val="bg1"/>
                          </a:solidFill>
                          <a:latin typeface="+mn-lt"/>
                        </a:rPr>
                        <a:t>2007</a:t>
                      </a:r>
                    </a:p>
                  </a:txBody>
                  <a:tcPr marL="51451" marR="51451" marT="25701" marB="2570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gn="ctr"/>
                      <a:r>
                        <a:rPr lang="nl-NL" sz="1000" noProof="0" dirty="0">
                          <a:solidFill>
                            <a:schemeClr val="bg1"/>
                          </a:solidFill>
                          <a:latin typeface="+mn-lt"/>
                        </a:rPr>
                        <a:t>van den Beuken</a:t>
                      </a:r>
                    </a:p>
                  </a:txBody>
                  <a:tcPr marL="51451" marR="51451" marT="25701" marB="2570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gn="ctr"/>
                      <a:r>
                        <a:rPr lang="nl-NL" sz="1000" noProof="0" dirty="0">
                          <a:solidFill>
                            <a:schemeClr val="bg1"/>
                          </a:solidFill>
                          <a:latin typeface="+mn-lt"/>
                        </a:rPr>
                        <a:t>53 %</a:t>
                      </a:r>
                    </a:p>
                  </a:txBody>
                  <a:tcPr marL="51451" marR="51451" marT="25701" marB="2570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gn="ctr"/>
                      <a:r>
                        <a:rPr lang="nl-NL" sz="1000" noProof="0" dirty="0">
                          <a:solidFill>
                            <a:schemeClr val="bg1"/>
                          </a:solidFill>
                          <a:latin typeface="+mn-lt"/>
                        </a:rPr>
                        <a:t>8008</a:t>
                      </a:r>
                    </a:p>
                  </a:txBody>
                  <a:tcPr marL="51451" marR="51451" marT="25701" marB="2570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300038">
                <a:tc>
                  <a:txBody>
                    <a:bodyPr/>
                    <a:lstStyle/>
                    <a:p>
                      <a:pPr algn="ctr"/>
                      <a:r>
                        <a:rPr lang="nl-NL" sz="1000" noProof="0" dirty="0">
                          <a:solidFill>
                            <a:schemeClr val="bg1"/>
                          </a:solidFill>
                          <a:latin typeface="+mn-lt"/>
                        </a:rPr>
                        <a:t>2009</a:t>
                      </a:r>
                    </a:p>
                  </a:txBody>
                  <a:tcPr marL="51451" marR="51451" marT="25701" marB="2570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gn="ctr"/>
                      <a:r>
                        <a:rPr lang="nl-NL" sz="1000" noProof="0" dirty="0" err="1">
                          <a:solidFill>
                            <a:schemeClr val="bg1"/>
                          </a:solidFill>
                          <a:latin typeface="+mn-lt"/>
                        </a:rPr>
                        <a:t>Breivik</a:t>
                      </a:r>
                      <a:endParaRPr lang="nl-NL" sz="1000" noProof="0" dirty="0">
                        <a:solidFill>
                          <a:schemeClr val="bg1"/>
                        </a:solidFill>
                        <a:latin typeface="+mn-lt"/>
                      </a:endParaRPr>
                    </a:p>
                  </a:txBody>
                  <a:tcPr marL="51451" marR="51451" marT="25701" marB="2570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gn="ctr"/>
                      <a:r>
                        <a:rPr lang="nl-NL" sz="1000" noProof="0" dirty="0">
                          <a:solidFill>
                            <a:schemeClr val="bg1"/>
                          </a:solidFill>
                          <a:latin typeface="+mn-lt"/>
                        </a:rPr>
                        <a:t>56 %</a:t>
                      </a:r>
                    </a:p>
                  </a:txBody>
                  <a:tcPr marL="51451" marR="51451" marT="25701" marB="2570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gn="ctr"/>
                      <a:r>
                        <a:rPr lang="nl-NL" sz="1000" noProof="0" dirty="0">
                          <a:solidFill>
                            <a:schemeClr val="bg1"/>
                          </a:solidFill>
                          <a:latin typeface="+mn-lt"/>
                        </a:rPr>
                        <a:t>5084</a:t>
                      </a:r>
                    </a:p>
                  </a:txBody>
                  <a:tcPr marL="51451" marR="51451" marT="25701" marB="2570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271462">
                <a:tc>
                  <a:txBody>
                    <a:bodyPr/>
                    <a:lstStyle/>
                    <a:p>
                      <a:pPr algn="ctr"/>
                      <a:r>
                        <a:rPr lang="nl-NL" sz="1000" noProof="0" dirty="0">
                          <a:solidFill>
                            <a:schemeClr val="bg1"/>
                          </a:solidFill>
                          <a:latin typeface="+mn-lt"/>
                        </a:rPr>
                        <a:t>2016</a:t>
                      </a:r>
                    </a:p>
                  </a:txBody>
                  <a:tcPr marL="51451" marR="51451" marT="25701" marB="2570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gn="ctr"/>
                      <a:r>
                        <a:rPr lang="nl-NL" sz="1000" noProof="0" dirty="0">
                          <a:solidFill>
                            <a:schemeClr val="bg1"/>
                          </a:solidFill>
                          <a:latin typeface="+mn-lt"/>
                        </a:rPr>
                        <a:t>van den Beuken</a:t>
                      </a:r>
                    </a:p>
                  </a:txBody>
                  <a:tcPr marL="51451" marR="51451" marT="25701" marB="2570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gn="ctr"/>
                      <a:r>
                        <a:rPr lang="nl-NL" sz="1000" noProof="0" dirty="0">
                          <a:solidFill>
                            <a:schemeClr val="bg1"/>
                          </a:solidFill>
                          <a:latin typeface="+mn-lt"/>
                        </a:rPr>
                        <a:t>55 %</a:t>
                      </a:r>
                    </a:p>
                  </a:txBody>
                  <a:tcPr marL="51451" marR="51451" marT="25701" marB="2570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gn="ctr"/>
                      <a:r>
                        <a:rPr lang="nl-NL" sz="1000" noProof="0" dirty="0">
                          <a:solidFill>
                            <a:schemeClr val="bg1"/>
                          </a:solidFill>
                          <a:latin typeface="+mn-lt"/>
                        </a:rPr>
                        <a:t>63.533</a:t>
                      </a:r>
                    </a:p>
                  </a:txBody>
                  <a:tcPr marL="51451" marR="51451" marT="25701" marB="2570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bl>
          </a:graphicData>
        </a:graphic>
      </p:graphicFrame>
      <p:sp>
        <p:nvSpPr>
          <p:cNvPr id="6" name="Espace réservé du contenu 5">
            <a:extLst>
              <a:ext uri="{FF2B5EF4-FFF2-40B4-BE49-F238E27FC236}">
                <a16:creationId xmlns:a16="http://schemas.microsoft.com/office/drawing/2014/main" id="{ED9A8D84-58A1-0042-BCDD-0D74346C0E75}"/>
              </a:ext>
            </a:extLst>
          </p:cNvPr>
          <p:cNvSpPr txBox="1">
            <a:spLocks/>
          </p:cNvSpPr>
          <p:nvPr/>
        </p:nvSpPr>
        <p:spPr>
          <a:xfrm>
            <a:off x="935038" y="1819139"/>
            <a:ext cx="3316922" cy="1289821"/>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1"/>
              </a:buClr>
              <a:buSzPct val="130000"/>
              <a:buFont typeface="Arial" panose="020B0604020202020204" pitchFamily="34" charset="0"/>
              <a:buNone/>
              <a:defRPr sz="26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Wingdings" pitchFamily="2" charset="2"/>
              <a:buNone/>
              <a:defRPr/>
            </a:pPr>
            <a:r>
              <a:rPr lang="nl-NL" b="1" dirty="0"/>
              <a:t>Geen significant </a:t>
            </a:r>
            <a:br>
              <a:rPr lang="nl-NL" b="1" dirty="0"/>
            </a:br>
            <a:r>
              <a:rPr lang="nl-NL" b="1" dirty="0"/>
              <a:t>verbetering </a:t>
            </a:r>
            <a:br>
              <a:rPr lang="nl-NL" b="1" dirty="0"/>
            </a:br>
            <a:r>
              <a:rPr lang="nl-NL" b="1" dirty="0"/>
              <a:t>over &gt;15 jaar!</a:t>
            </a:r>
            <a:endParaRPr lang="en-US" b="1" dirty="0"/>
          </a:p>
        </p:txBody>
      </p:sp>
      <p:sp>
        <p:nvSpPr>
          <p:cNvPr id="7" name="Textfeld 4">
            <a:extLst>
              <a:ext uri="{FF2B5EF4-FFF2-40B4-BE49-F238E27FC236}">
                <a16:creationId xmlns:a16="http://schemas.microsoft.com/office/drawing/2014/main" id="{E7A851D2-A0F2-2F48-9264-9EACB24B0D4C}"/>
              </a:ext>
            </a:extLst>
          </p:cNvPr>
          <p:cNvSpPr txBox="1">
            <a:spLocks noChangeArrowheads="1"/>
          </p:cNvSpPr>
          <p:nvPr/>
        </p:nvSpPr>
        <p:spPr bwMode="auto">
          <a:xfrm>
            <a:off x="948533" y="6206967"/>
            <a:ext cx="56908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 typeface="Wingdings" panose="05000000000000000000" pitchFamily="2" charset="2"/>
              <a:buNone/>
              <a:defRPr/>
            </a:pPr>
            <a:r>
              <a:rPr lang="nl-NL" altLang="nl-NL" sz="800" dirty="0">
                <a:solidFill>
                  <a:schemeClr val="bg1"/>
                </a:solidFill>
                <a:cs typeface="Arial" panose="020B0604020202020204" pitchFamily="34" charset="0"/>
              </a:rPr>
              <a:t>Larue F, et al. BMJ, 1995;310(6986):1034-37; van den Beuken-van Everdingen MH, et al. Ann </a:t>
            </a:r>
            <a:r>
              <a:rPr lang="nl-NL" altLang="nl-NL" sz="800" dirty="0" err="1">
                <a:solidFill>
                  <a:schemeClr val="bg1"/>
                </a:solidFill>
                <a:cs typeface="Arial" panose="020B0604020202020204" pitchFamily="34" charset="0"/>
              </a:rPr>
              <a:t>Oncol</a:t>
            </a:r>
            <a:r>
              <a:rPr lang="nl-NL" altLang="nl-NL" sz="800" dirty="0">
                <a:solidFill>
                  <a:schemeClr val="bg1"/>
                </a:solidFill>
                <a:cs typeface="Arial" panose="020B0604020202020204" pitchFamily="34" charset="0"/>
              </a:rPr>
              <a:t>. 2007;18(9):1437-49; </a:t>
            </a:r>
            <a:br>
              <a:rPr lang="nl-NL" altLang="nl-NL" sz="800" dirty="0">
                <a:solidFill>
                  <a:schemeClr val="bg1"/>
                </a:solidFill>
                <a:cs typeface="Arial" panose="020B0604020202020204" pitchFamily="34" charset="0"/>
              </a:rPr>
            </a:br>
            <a:r>
              <a:rPr lang="nl-NL" altLang="nl-NL" sz="800" dirty="0" err="1">
                <a:solidFill>
                  <a:schemeClr val="bg1"/>
                </a:solidFill>
                <a:cs typeface="Arial" panose="020B0604020202020204" pitchFamily="34" charset="0"/>
              </a:rPr>
              <a:t>Breivik</a:t>
            </a:r>
            <a:r>
              <a:rPr lang="nl-NL" altLang="nl-NL" sz="800" dirty="0">
                <a:solidFill>
                  <a:schemeClr val="bg1"/>
                </a:solidFill>
                <a:cs typeface="Arial" panose="020B0604020202020204" pitchFamily="34" charset="0"/>
              </a:rPr>
              <a:t> H, et al. Ann </a:t>
            </a:r>
            <a:r>
              <a:rPr lang="nl-NL" altLang="nl-NL" sz="800" dirty="0" err="1">
                <a:solidFill>
                  <a:schemeClr val="bg1"/>
                </a:solidFill>
                <a:cs typeface="Arial" panose="020B0604020202020204" pitchFamily="34" charset="0"/>
              </a:rPr>
              <a:t>Oncol</a:t>
            </a:r>
            <a:r>
              <a:rPr lang="nl-NL" altLang="nl-NL" sz="800" dirty="0">
                <a:solidFill>
                  <a:schemeClr val="bg1"/>
                </a:solidFill>
                <a:cs typeface="Arial" panose="020B0604020202020204" pitchFamily="34" charset="0"/>
              </a:rPr>
              <a:t>. 2009;20(8):1420-33; van den Beuken, et al. J </a:t>
            </a:r>
            <a:r>
              <a:rPr lang="nl-NL" altLang="nl-NL" sz="800" dirty="0" err="1">
                <a:solidFill>
                  <a:schemeClr val="bg1"/>
                </a:solidFill>
                <a:cs typeface="Arial" panose="020B0604020202020204" pitchFamily="34" charset="0"/>
              </a:rPr>
              <a:t>Pain</a:t>
            </a:r>
            <a:r>
              <a:rPr lang="nl-NL" altLang="nl-NL" sz="800" dirty="0">
                <a:solidFill>
                  <a:schemeClr val="bg1"/>
                </a:solidFill>
                <a:cs typeface="Arial" panose="020B0604020202020204" pitchFamily="34" charset="0"/>
              </a:rPr>
              <a:t> </a:t>
            </a:r>
            <a:r>
              <a:rPr lang="nl-NL" altLang="nl-NL" sz="800" dirty="0" err="1">
                <a:solidFill>
                  <a:schemeClr val="bg1"/>
                </a:solidFill>
                <a:cs typeface="Arial" panose="020B0604020202020204" pitchFamily="34" charset="0"/>
              </a:rPr>
              <a:t>Symptom</a:t>
            </a:r>
            <a:r>
              <a:rPr lang="nl-NL" altLang="nl-NL" sz="800" dirty="0">
                <a:solidFill>
                  <a:schemeClr val="bg1"/>
                </a:solidFill>
                <a:cs typeface="Arial" panose="020B0604020202020204" pitchFamily="34" charset="0"/>
              </a:rPr>
              <a:t> Manage. 2016;51(6):1070-90.</a:t>
            </a:r>
          </a:p>
        </p:txBody>
      </p:sp>
      <p:pic>
        <p:nvPicPr>
          <p:cNvPr id="11" name="Afbeelding 10">
            <a:extLst>
              <a:ext uri="{FF2B5EF4-FFF2-40B4-BE49-F238E27FC236}">
                <a16:creationId xmlns:a16="http://schemas.microsoft.com/office/drawing/2014/main" id="{759F4E89-DEF6-E048-9E84-EE1E99103BC4}"/>
              </a:ext>
            </a:extLst>
          </p:cNvPr>
          <p:cNvPicPr>
            <a:picLocks noChangeAspect="1"/>
          </p:cNvPicPr>
          <p:nvPr/>
        </p:nvPicPr>
        <p:blipFill>
          <a:blip r:embed="rId2"/>
          <a:stretch>
            <a:fillRect/>
          </a:stretch>
        </p:blipFill>
        <p:spPr>
          <a:xfrm>
            <a:off x="4572000" y="1860423"/>
            <a:ext cx="4262697" cy="3137153"/>
          </a:xfrm>
          <a:prstGeom prst="rect">
            <a:avLst/>
          </a:prstGeom>
        </p:spPr>
      </p:pic>
    </p:spTree>
    <p:extLst>
      <p:ext uri="{BB962C8B-B14F-4D97-AF65-F5344CB8AC3E}">
        <p14:creationId xmlns:p14="http://schemas.microsoft.com/office/powerpoint/2010/main" val="288744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F58DB5-DD9C-A546-BF6F-5F3986623582}"/>
              </a:ext>
            </a:extLst>
          </p:cNvPr>
          <p:cNvSpPr>
            <a:spLocks noGrp="1"/>
          </p:cNvSpPr>
          <p:nvPr>
            <p:ph type="ctrTitle"/>
          </p:nvPr>
        </p:nvSpPr>
        <p:spPr>
          <a:xfrm>
            <a:off x="935038" y="1808163"/>
            <a:ext cx="7273925" cy="2387600"/>
          </a:xfrm>
        </p:spPr>
        <p:txBody>
          <a:bodyPr lIns="0" tIns="0" rIns="0" bIns="0">
            <a:normAutofit/>
          </a:bodyPr>
          <a:lstStyle/>
          <a:p>
            <a:pPr>
              <a:lnSpc>
                <a:spcPct val="100000"/>
              </a:lnSpc>
              <a:defRPr/>
            </a:pPr>
            <a:r>
              <a:rPr lang="nl-NL" altLang="nl-NL" sz="2600" dirty="0">
                <a:latin typeface="Arial" panose="020B0604020202020204" pitchFamily="34" charset="0"/>
                <a:cs typeface="Arial" panose="020B0604020202020204" pitchFamily="34" charset="0"/>
              </a:rPr>
              <a:t>Een 56 jarige patiënte die u kent met een st. na mammacarcinoom, 2 jaar geleden behandeld met een operatie en chemotherapie, thans alleen tamoxifen.</a:t>
            </a:r>
          </a:p>
        </p:txBody>
      </p:sp>
      <p:sp>
        <p:nvSpPr>
          <p:cNvPr id="3" name="Ondertitel 2">
            <a:extLst>
              <a:ext uri="{FF2B5EF4-FFF2-40B4-BE49-F238E27FC236}">
                <a16:creationId xmlns:a16="http://schemas.microsoft.com/office/drawing/2014/main" id="{4A116AEF-DB19-1647-8CDD-C205DB92ABDC}"/>
              </a:ext>
            </a:extLst>
          </p:cNvPr>
          <p:cNvSpPr>
            <a:spLocks noGrp="1"/>
          </p:cNvSpPr>
          <p:nvPr>
            <p:ph type="subTitle" idx="1"/>
          </p:nvPr>
        </p:nvSpPr>
        <p:spPr>
          <a:xfrm>
            <a:off x="814080" y="-1"/>
            <a:ext cx="6586640" cy="976393"/>
          </a:xfrm>
        </p:spPr>
        <p:txBody>
          <a:bodyPr anchor="ctr">
            <a:normAutofit/>
          </a:bodyPr>
          <a:lstStyle/>
          <a:p>
            <a:r>
              <a:rPr lang="nl-NL" dirty="0">
                <a:ea typeface="ＭＳ Ｐゴシック" charset="0"/>
                <a:cs typeface="Calibri"/>
              </a:rPr>
              <a:t>Beginnen met een Casus </a:t>
            </a:r>
            <a:r>
              <a:rPr lang="nl-NL" dirty="0" err="1">
                <a:ea typeface="ＭＳ Ｐゴシック" charset="0"/>
                <a:cs typeface="Calibri"/>
              </a:rPr>
              <a:t>mw</a:t>
            </a:r>
            <a:r>
              <a:rPr lang="nl-NL" dirty="0">
                <a:ea typeface="ＭＳ Ｐゴシック" charset="0"/>
                <a:cs typeface="Calibri"/>
              </a:rPr>
              <a:t> T</a:t>
            </a:r>
            <a:endParaRPr lang="nl-NL" dirty="0"/>
          </a:p>
        </p:txBody>
      </p:sp>
    </p:spTree>
    <p:extLst>
      <p:ext uri="{BB962C8B-B14F-4D97-AF65-F5344CB8AC3E}">
        <p14:creationId xmlns:p14="http://schemas.microsoft.com/office/powerpoint/2010/main" val="298862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F58DB5-DD9C-A546-BF6F-5F3986623582}"/>
              </a:ext>
            </a:extLst>
          </p:cNvPr>
          <p:cNvSpPr>
            <a:spLocks noGrp="1"/>
          </p:cNvSpPr>
          <p:nvPr>
            <p:ph type="ctrTitle"/>
          </p:nvPr>
        </p:nvSpPr>
        <p:spPr>
          <a:xfrm>
            <a:off x="966523" y="1808163"/>
            <a:ext cx="7242440" cy="2387600"/>
          </a:xfrm>
        </p:spPr>
        <p:txBody>
          <a:bodyPr lIns="0" tIns="0" rIns="0" bIns="0">
            <a:normAutofit/>
          </a:bodyPr>
          <a:lstStyle/>
          <a:p>
            <a:pPr>
              <a:lnSpc>
                <a:spcPct val="100000"/>
              </a:lnSpc>
              <a:defRPr/>
            </a:pPr>
            <a:r>
              <a:rPr lang="nl-NL" altLang="nl-NL" sz="2600" dirty="0">
                <a:latin typeface="Arial" panose="020B0604020202020204" pitchFamily="34" charset="0"/>
                <a:cs typeface="Arial" panose="020B0604020202020204" pitchFamily="34" charset="0"/>
              </a:rPr>
              <a:t>Sinds een aantal weken is de pijn acuut begonnen tussen de schouderbladen en is niet meer weggegaan. Zij heeft met name ‘s nachts pijn en platliggen gaat moeilijk. Door de vermoeidheid is haar langer bestaande rugpijn ook verergerd.</a:t>
            </a:r>
          </a:p>
        </p:txBody>
      </p:sp>
      <p:sp>
        <p:nvSpPr>
          <p:cNvPr id="3" name="Ondertitel 2">
            <a:extLst>
              <a:ext uri="{FF2B5EF4-FFF2-40B4-BE49-F238E27FC236}">
                <a16:creationId xmlns:a16="http://schemas.microsoft.com/office/drawing/2014/main" id="{4A116AEF-DB19-1647-8CDD-C205DB92ABDC}"/>
              </a:ext>
            </a:extLst>
          </p:cNvPr>
          <p:cNvSpPr>
            <a:spLocks noGrp="1"/>
          </p:cNvSpPr>
          <p:nvPr>
            <p:ph type="subTitle" idx="1"/>
          </p:nvPr>
        </p:nvSpPr>
        <p:spPr>
          <a:xfrm>
            <a:off x="814080" y="-1"/>
            <a:ext cx="6586640" cy="976393"/>
          </a:xfrm>
        </p:spPr>
        <p:txBody>
          <a:bodyPr anchor="ctr">
            <a:normAutofit/>
          </a:bodyPr>
          <a:lstStyle/>
          <a:p>
            <a:r>
              <a:rPr lang="nl-NL" dirty="0">
                <a:ea typeface="ＭＳ Ｐゴシック" charset="0"/>
                <a:cs typeface="Calibri"/>
              </a:rPr>
              <a:t>Anamnese</a:t>
            </a:r>
            <a:endParaRPr lang="nl-NL" dirty="0"/>
          </a:p>
        </p:txBody>
      </p:sp>
    </p:spTree>
    <p:extLst>
      <p:ext uri="{BB962C8B-B14F-4D97-AF65-F5344CB8AC3E}">
        <p14:creationId xmlns:p14="http://schemas.microsoft.com/office/powerpoint/2010/main" val="294256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7692D98-799C-4A42-8BC6-697D6F5C62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6292" y="1447607"/>
            <a:ext cx="4383378" cy="438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42C23D86-2E9B-F043-95AA-BE98F20A650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78804" y="1519345"/>
            <a:ext cx="2930160" cy="4258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59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ot en Happening">
  <a:themeElements>
    <a:clrScheme name="Hot en Happening">
      <a:dk1>
        <a:srgbClr val="008337"/>
      </a:dk1>
      <a:lt1>
        <a:srgbClr val="7C7A7A"/>
      </a:lt1>
      <a:dk2>
        <a:srgbClr val="000000"/>
      </a:dk2>
      <a:lt2>
        <a:srgbClr val="FEFFFF"/>
      </a:lt2>
      <a:accent1>
        <a:srgbClr val="6CB434"/>
      </a:accent1>
      <a:accent2>
        <a:srgbClr val="D99900"/>
      </a:accent2>
      <a:accent3>
        <a:srgbClr val="5D2365"/>
      </a:accent3>
      <a:accent4>
        <a:srgbClr val="000000"/>
      </a:accent4>
      <a:accent5>
        <a:srgbClr val="000000"/>
      </a:accent5>
      <a:accent6>
        <a:srgbClr val="0000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BD140BCFA09F747AADD3DE0013F3BD3" ma:contentTypeVersion="10" ma:contentTypeDescription="Ein neues Dokument erstellen." ma:contentTypeScope="" ma:versionID="3ac36748e9f23a3c161777c24c6f8c6d">
  <xsd:schema xmlns:xsd="http://www.w3.org/2001/XMLSchema" xmlns:xs="http://www.w3.org/2001/XMLSchema" xmlns:p="http://schemas.microsoft.com/office/2006/metadata/properties" xmlns:ns3="a47c5f5b-2b64-4ab5-a03c-e531b93e3dca" xmlns:ns4="18d5802c-a5af-4007-82ed-95a2de54ffd5" targetNamespace="http://schemas.microsoft.com/office/2006/metadata/properties" ma:root="true" ma:fieldsID="95e181f5e022e325f2a477c1daa554b0" ns3:_="" ns4:_="">
    <xsd:import namespace="a47c5f5b-2b64-4ab5-a03c-e531b93e3dca"/>
    <xsd:import namespace="18d5802c-a5af-4007-82ed-95a2de54ffd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7c5f5b-2b64-4ab5-a03c-e531b93e3dc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d5802c-a5af-4007-82ed-95a2de54ffd5"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SharingHintHash" ma:index="14"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A70D4C-9A6B-4CC6-A182-B40C90A347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7c5f5b-2b64-4ab5-a03c-e531b93e3dca"/>
    <ds:schemaRef ds:uri="18d5802c-a5af-4007-82ed-95a2de54f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688BB5-42AD-468F-AE5F-4BC08A419224}">
  <ds:schemaRefs>
    <ds:schemaRef ds:uri="18d5802c-a5af-4007-82ed-95a2de54ffd5"/>
    <ds:schemaRef ds:uri="http://purl.org/dc/terms/"/>
    <ds:schemaRef ds:uri="http://schemas.openxmlformats.org/package/2006/metadata/core-properties"/>
    <ds:schemaRef ds:uri="http://schemas.microsoft.com/office/2006/documentManagement/types"/>
    <ds:schemaRef ds:uri="a47c5f5b-2b64-4ab5-a03c-e531b93e3dca"/>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AC20012-A4E7-4EE2-8D26-7DEC1FFE7C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4408</Words>
  <Application>Microsoft Office PowerPoint</Application>
  <PresentationFormat>On-screen Show (4:3)</PresentationFormat>
  <Paragraphs>763</Paragraphs>
  <Slides>56</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4" baseType="lpstr">
      <vt:lpstr>Arial</vt:lpstr>
      <vt:lpstr>Arial Narrow</vt:lpstr>
      <vt:lpstr>Calibri</vt:lpstr>
      <vt:lpstr>Geneva</vt:lpstr>
      <vt:lpstr>Times New Roman</vt:lpstr>
      <vt:lpstr>Wingdings</vt:lpstr>
      <vt:lpstr>Hot en Happening</vt:lpstr>
      <vt:lpstr>Clip</vt:lpstr>
      <vt:lpstr>PowerPoint Presentation</vt:lpstr>
      <vt:lpstr>Behandeling van pijn bij kanker en chemotherapie-geïnduceerde neuropathische pijn</vt:lpstr>
      <vt:lpstr>PowerPoint Presentation</vt:lpstr>
      <vt:lpstr>PowerPoint Presentation</vt:lpstr>
      <vt:lpstr>PowerPoint Presentation</vt:lpstr>
      <vt:lpstr>PowerPoint Presentation</vt:lpstr>
      <vt:lpstr>Een 56 jarige patiënte die u kent met een st. na mammacarcinoom, 2 jaar geleden behandeld met een operatie en chemotherapie, thans alleen tamoxifen.</vt:lpstr>
      <vt:lpstr>Sinds een aantal weken is de pijn acuut begonnen tussen de schouderbladen en is niet meer weggegaan. Zij heeft met name ‘s nachts pijn en platliggen gaat moeilijk. Door de vermoeidheid is haar langer bestaande rugpijn ook verergerd.</vt:lpstr>
      <vt:lpstr>PowerPoint Presentation</vt:lpstr>
      <vt:lpstr>•  Ossaal gemetastaseerd mammacarcinoom Wervelmetastasen: thoracaal en lumbaal   •  Biopt: adenocarcinoom met positieve oestrogeenreceptor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Meest gebruikte medicatie neuropathische pijn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Dank voor jullie aandacht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 User</dc:creator>
  <cp:lastModifiedBy>Groos, Saskia</cp:lastModifiedBy>
  <cp:revision>104</cp:revision>
  <dcterms:created xsi:type="dcterms:W3CDTF">2019-01-31T08:27:11Z</dcterms:created>
  <dcterms:modified xsi:type="dcterms:W3CDTF">2019-10-14T09:37:33Z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f22b0d6-cb08-48e4-b81e-c118f64f4880_Enabled">
    <vt:lpwstr>True</vt:lpwstr>
  </property>
  <property fmtid="{D5CDD505-2E9C-101B-9397-08002B2CF9AE}" pid="3" name="MSIP_Label_1f22b0d6-cb08-48e4-b81e-c118f64f4880_SiteId">
    <vt:lpwstr>1aa3f197-39d5-4269-bcea-93372aa086d9</vt:lpwstr>
  </property>
  <property fmtid="{D5CDD505-2E9C-101B-9397-08002B2CF9AE}" pid="4" name="MSIP_Label_1f22b0d6-cb08-48e4-b81e-c118f64f4880_Owner">
    <vt:lpwstr>Henrik.Gold@grunenthal.com</vt:lpwstr>
  </property>
  <property fmtid="{D5CDD505-2E9C-101B-9397-08002B2CF9AE}" pid="5" name="MSIP_Label_1f22b0d6-cb08-48e4-b81e-c118f64f4880_SetDate">
    <vt:lpwstr>2019-10-14T04:20:27.6758193Z</vt:lpwstr>
  </property>
  <property fmtid="{D5CDD505-2E9C-101B-9397-08002B2CF9AE}" pid="6" name="MSIP_Label_1f22b0d6-cb08-48e4-b81e-c118f64f4880_Name">
    <vt:lpwstr>Business Use</vt:lpwstr>
  </property>
  <property fmtid="{D5CDD505-2E9C-101B-9397-08002B2CF9AE}" pid="7" name="MSIP_Label_1f22b0d6-cb08-48e4-b81e-c118f64f4880_Application">
    <vt:lpwstr>Microsoft Azure Information Protection</vt:lpwstr>
  </property>
  <property fmtid="{D5CDD505-2E9C-101B-9397-08002B2CF9AE}" pid="8" name="MSIP_Label_1f22b0d6-cb08-48e4-b81e-c118f64f4880_ActionId">
    <vt:lpwstr>d69c7c7f-f765-46af-b957-e092ad874240</vt:lpwstr>
  </property>
  <property fmtid="{D5CDD505-2E9C-101B-9397-08002B2CF9AE}" pid="9" name="MSIP_Label_1f22b0d6-cb08-48e4-b81e-c118f64f4880_Extended_MSFT_Method">
    <vt:lpwstr>Automatic</vt:lpwstr>
  </property>
  <property fmtid="{D5CDD505-2E9C-101B-9397-08002B2CF9AE}" pid="10" name="Sensitivity">
    <vt:lpwstr>Business Use</vt:lpwstr>
  </property>
  <property fmtid="{D5CDD505-2E9C-101B-9397-08002B2CF9AE}" pid="11" name="ContentTypeId">
    <vt:lpwstr>0x0101001BD140BCFA09F747AADD3DE0013F3BD3</vt:lpwstr>
  </property>
</Properties>
</file>