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558" r:id="rId2"/>
    <p:sldId id="566" r:id="rId3"/>
    <p:sldId id="567" r:id="rId4"/>
    <p:sldId id="568" r:id="rId5"/>
    <p:sldId id="569" r:id="rId6"/>
    <p:sldId id="570" r:id="rId7"/>
    <p:sldId id="557" r:id="rId8"/>
    <p:sldId id="535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3" r:id="rId17"/>
    <p:sldId id="544" r:id="rId18"/>
    <p:sldId id="545" r:id="rId19"/>
    <p:sldId id="546" r:id="rId20"/>
    <p:sldId id="547" r:id="rId21"/>
    <p:sldId id="548" r:id="rId22"/>
    <p:sldId id="549" r:id="rId23"/>
    <p:sldId id="550" r:id="rId24"/>
    <p:sldId id="551" r:id="rId25"/>
    <p:sldId id="552" r:id="rId26"/>
    <p:sldId id="565" r:id="rId27"/>
    <p:sldId id="553" r:id="rId28"/>
    <p:sldId id="554" r:id="rId29"/>
    <p:sldId id="555" r:id="rId30"/>
    <p:sldId id="556" r:id="rId31"/>
    <p:sldId id="560" r:id="rId32"/>
    <p:sldId id="571" r:id="rId33"/>
    <p:sldId id="572" r:id="rId34"/>
    <p:sldId id="573" r:id="rId35"/>
    <p:sldId id="574" r:id="rId36"/>
    <p:sldId id="528" r:id="rId37"/>
    <p:sldId id="492" r:id="rId38"/>
    <p:sldId id="493" r:id="rId39"/>
    <p:sldId id="494" r:id="rId40"/>
    <p:sldId id="495" r:id="rId41"/>
    <p:sldId id="496" r:id="rId42"/>
    <p:sldId id="497" r:id="rId43"/>
    <p:sldId id="529" r:id="rId44"/>
    <p:sldId id="499" r:id="rId45"/>
    <p:sldId id="500" r:id="rId46"/>
    <p:sldId id="501" r:id="rId47"/>
    <p:sldId id="502" r:id="rId48"/>
    <p:sldId id="503" r:id="rId49"/>
    <p:sldId id="504" r:id="rId50"/>
    <p:sldId id="505" r:id="rId51"/>
    <p:sldId id="506" r:id="rId52"/>
    <p:sldId id="507" r:id="rId53"/>
    <p:sldId id="508" r:id="rId54"/>
    <p:sldId id="509" r:id="rId55"/>
    <p:sldId id="510" r:id="rId56"/>
    <p:sldId id="511" r:id="rId57"/>
    <p:sldId id="512" r:id="rId58"/>
    <p:sldId id="513" r:id="rId59"/>
    <p:sldId id="514" r:id="rId60"/>
    <p:sldId id="515" r:id="rId61"/>
    <p:sldId id="516" r:id="rId62"/>
    <p:sldId id="517" r:id="rId63"/>
    <p:sldId id="518" r:id="rId64"/>
    <p:sldId id="519" r:id="rId65"/>
    <p:sldId id="520" r:id="rId66"/>
    <p:sldId id="521" r:id="rId67"/>
    <p:sldId id="522" r:id="rId68"/>
    <p:sldId id="523" r:id="rId69"/>
    <p:sldId id="524" r:id="rId70"/>
    <p:sldId id="525" r:id="rId71"/>
    <p:sldId id="526" r:id="rId72"/>
    <p:sldId id="527" r:id="rId7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054745" initials="p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45"/>
    <p:restoredTop sz="95103" autoAdjust="0"/>
  </p:normalViewPr>
  <p:slideViewPr>
    <p:cSldViewPr>
      <p:cViewPr>
        <p:scale>
          <a:sx n="105" d="100"/>
          <a:sy n="105" d="100"/>
        </p:scale>
        <p:origin x="-612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B9A24-22C6-45B8-92AF-E81F0EDAB7B0}" type="datetimeFigureOut">
              <a:rPr lang="nl-NL" smtClean="0"/>
              <a:t>24-1-2019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89C57-D5B8-4F7A-9D2C-323A9AF777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15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A6D82-2E67-4095-8B4B-190BBDC2D74D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76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A6D82-2E67-4095-8B4B-190BBDC2D74D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76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A6D82-2E67-4095-8B4B-190BBDC2D74D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76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A6D82-2E67-4095-8B4B-190BBDC2D74D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76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A6D82-2E67-4095-8B4B-190BBDC2D74D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76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A6D82-2E67-4095-8B4B-190BBDC2D74D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76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A6D82-2E67-4095-8B4B-190BBDC2D74D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76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A6D82-2E67-4095-8B4B-190BBDC2D74D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76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A6D82-2E67-4095-8B4B-190BBDC2D74D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76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A6D82-2E67-4095-8B4B-190BBDC2D74D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76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A6D82-2E67-4095-8B4B-190BBDC2D74D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7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A6D82-2E67-4095-8B4B-190BBDC2D74D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76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A6D82-2E67-4095-8B4B-190BBDC2D74D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76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A6D82-2E67-4095-8B4B-190BBDC2D74D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76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Helaas is er toch behoorlijke progressie van de ziekte. Meerdere</a:t>
            </a:r>
            <a:r>
              <a:rPr lang="nl-NL" baseline="0" dirty="0" smtClean="0"/>
              <a:t> klieren aangedaan en wellicht ook </a:t>
            </a:r>
            <a:r>
              <a:rPr lang="nl-NL" baseline="0" dirty="0" err="1" smtClean="0"/>
              <a:t>ossale</a:t>
            </a:r>
            <a:r>
              <a:rPr lang="nl-NL" baseline="0" dirty="0" smtClean="0"/>
              <a:t> metastase. </a:t>
            </a:r>
            <a:r>
              <a:rPr lang="nl-NL" baseline="0" dirty="0" err="1" smtClean="0"/>
              <a:t>Psa</a:t>
            </a:r>
            <a:r>
              <a:rPr lang="nl-NL" baseline="0" dirty="0" smtClean="0"/>
              <a:t> loopt snel op, dus goede reden om te starten met hormonale therapie. Gezien zijn cardiovasculair risico is </a:t>
            </a:r>
            <a:r>
              <a:rPr lang="nl-NL" baseline="0" dirty="0" err="1" smtClean="0"/>
              <a:t>degarelix</a:t>
            </a:r>
            <a:r>
              <a:rPr lang="nl-NL" baseline="0" dirty="0" smtClean="0"/>
              <a:t> beter dan LHRN/analogen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D82AAE5-B73D-445E-980D-ABCA5850BFBE}" type="datetime2">
              <a:rPr lang="nl-NL" altLang="nl-NL" smtClean="0">
                <a:solidFill>
                  <a:prstClr val="black"/>
                </a:solidFill>
              </a:rPr>
              <a:pPr/>
              <a:t>donderdag 24 januari 2019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63BF9F-6AF3-4047-A3C6-C1F58B0F5E43}" type="slidenum">
              <a:rPr lang="nl-NL" altLang="nl-NL" smtClean="0">
                <a:solidFill>
                  <a:prstClr val="black"/>
                </a:solidFill>
              </a:rPr>
              <a:pPr/>
              <a:t>34</a:t>
            </a:fld>
            <a:endParaRPr lang="nl-NL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77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Helaas is er toch behoorlijke progressie van de ziekte. Meerdere</a:t>
            </a:r>
            <a:r>
              <a:rPr lang="nl-NL" baseline="0" dirty="0" smtClean="0"/>
              <a:t> klieren aangedaan en wellicht ook </a:t>
            </a:r>
            <a:r>
              <a:rPr lang="nl-NL" baseline="0" dirty="0" err="1" smtClean="0"/>
              <a:t>ossale</a:t>
            </a:r>
            <a:r>
              <a:rPr lang="nl-NL" baseline="0" dirty="0" smtClean="0"/>
              <a:t> metastase. </a:t>
            </a:r>
            <a:r>
              <a:rPr lang="nl-NL" baseline="0" dirty="0" err="1" smtClean="0"/>
              <a:t>Psa</a:t>
            </a:r>
            <a:r>
              <a:rPr lang="nl-NL" baseline="0" dirty="0" smtClean="0"/>
              <a:t> loopt snel op, dus goede reden om te starten met hormonale therapie. Gezien zijn cardiovasculair risico is </a:t>
            </a:r>
            <a:r>
              <a:rPr lang="nl-NL" baseline="0" dirty="0" err="1" smtClean="0"/>
              <a:t>degarelix</a:t>
            </a:r>
            <a:r>
              <a:rPr lang="nl-NL" baseline="0" dirty="0" smtClean="0"/>
              <a:t> beter dan LHRN/analogen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D82AAE5-B73D-445E-980D-ABCA5850BFBE}" type="datetime2">
              <a:rPr lang="nl-NL" altLang="nl-NL" smtClean="0">
                <a:solidFill>
                  <a:prstClr val="black"/>
                </a:solidFill>
              </a:rPr>
              <a:pPr/>
              <a:t>donderdag 24 januari 2019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63BF9F-6AF3-4047-A3C6-C1F58B0F5E43}" type="slidenum">
              <a:rPr lang="nl-NL" altLang="nl-NL" smtClean="0">
                <a:solidFill>
                  <a:prstClr val="black"/>
                </a:solidFill>
              </a:rPr>
              <a:pPr/>
              <a:t>35</a:t>
            </a:fld>
            <a:endParaRPr lang="nl-NL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644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Overwegingen zoals besproken in MDO</a:t>
            </a:r>
          </a:p>
          <a:p>
            <a:r>
              <a:rPr lang="nl-NL" dirty="0" smtClean="0"/>
              <a:t>Twijfel in MDO over toegevoegde waarde</a:t>
            </a:r>
          </a:p>
          <a:p>
            <a:r>
              <a:rPr lang="nl-NL" dirty="0" smtClean="0"/>
              <a:t>Verwijzen naar oncoloog om </a:t>
            </a:r>
            <a:r>
              <a:rPr lang="nl-NL" dirty="0" err="1" smtClean="0"/>
              <a:t>eea</a:t>
            </a:r>
            <a:r>
              <a:rPr lang="nl-NL" dirty="0" smtClean="0"/>
              <a:t> te bespreken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2AAE5-B73D-445E-980D-ABCA5850BFBE}" type="datetime2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donderdag 24 januari 2019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3BF9F-6AF3-4047-A3C6-C1F58B0F5E43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03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Oncoloog</a:t>
            </a:r>
            <a:r>
              <a:rPr lang="nl-NL" baseline="0" dirty="0" smtClean="0"/>
              <a:t> behandelt naast uroloog op 2 tijdstippen </a:t>
            </a:r>
          </a:p>
          <a:p>
            <a:r>
              <a:rPr lang="nl-NL" baseline="0" dirty="0" smtClean="0"/>
              <a:t>Grote vraag is wie, wanneer en hoe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2AAE5-B73D-445E-980D-ABCA5850BFBE}" type="datetime2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donderdag 24 januari 2019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3BF9F-6AF3-4047-A3C6-C1F58B0F5E43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9900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Eerste bericht op teletekst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2AAE5-B73D-445E-980D-ABCA5850BFBE}" type="datetime2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donderdag 24 januari 2019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3BF9F-6AF3-4047-A3C6-C1F58B0F5E43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627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Discussie</a:t>
            </a:r>
            <a:r>
              <a:rPr lang="nl-NL" baseline="0" dirty="0" smtClean="0"/>
              <a:t> met de zaal voorafgaande aan presentatie gegevens </a:t>
            </a:r>
            <a:r>
              <a:rPr lang="nl-NL" baseline="0" dirty="0" err="1" smtClean="0"/>
              <a:t>Chaarted</a:t>
            </a:r>
            <a:r>
              <a:rPr lang="nl-NL" baseline="0" dirty="0" smtClean="0"/>
              <a:t> en </a:t>
            </a:r>
            <a:r>
              <a:rPr lang="nl-NL" baseline="0" dirty="0" err="1" smtClean="0"/>
              <a:t>Stampede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2AAE5-B73D-445E-980D-ABCA5850BFBE}" type="datetime2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donderdag 24 januari 2019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3BF9F-6AF3-4047-A3C6-C1F58B0F5E43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470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Discussie</a:t>
            </a:r>
            <a:r>
              <a:rPr lang="nl-NL" baseline="0" dirty="0" smtClean="0"/>
              <a:t> met de zaal voorafgaande aan presentatie gegevens </a:t>
            </a:r>
            <a:r>
              <a:rPr lang="nl-NL" baseline="0" dirty="0" err="1" smtClean="0"/>
              <a:t>Chaarted</a:t>
            </a:r>
            <a:r>
              <a:rPr lang="nl-NL" baseline="0" dirty="0" smtClean="0"/>
              <a:t> en </a:t>
            </a:r>
            <a:r>
              <a:rPr lang="nl-NL" baseline="0" dirty="0" err="1" smtClean="0"/>
              <a:t>Stampede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2AAE5-B73D-445E-980D-ABCA5850BFBE}" type="datetime2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donderdag 24 januari 2019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3BF9F-6AF3-4047-A3C6-C1F58B0F5E43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4701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Opzet eerste studie met 6 kuren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2AAE5-B73D-445E-980D-ABCA5850BFBE}" type="datetime2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donderdag 24 januari 2019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3BF9F-6AF3-4047-A3C6-C1F58B0F5E43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700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A6D82-2E67-4095-8B4B-190BBDC2D74D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769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OS</a:t>
            </a:r>
            <a:r>
              <a:rPr lang="nl-NL" baseline="0" dirty="0" smtClean="0"/>
              <a:t> alle </a:t>
            </a:r>
            <a:r>
              <a:rPr lang="nl-NL" baseline="0" dirty="0" err="1" smtClean="0"/>
              <a:t>patienten</a:t>
            </a:r>
            <a:r>
              <a:rPr lang="nl-NL" baseline="0" dirty="0" smtClean="0"/>
              <a:t>, verschil in hoog en laag volume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C1283-906C-4C17-AC6B-707A7736E73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6006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Hoe definitie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2AAE5-B73D-445E-980D-ABCA5850BFBE}" type="datetime2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donderdag 24 januari 2019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3BF9F-6AF3-4047-A3C6-C1F58B0F5E43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672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Tweede studie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2AAE5-B73D-445E-980D-ABCA5850BFBE}" type="datetime2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donderdag 24 januari 2019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3BF9F-6AF3-4047-A3C6-C1F58B0F5E43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490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Overlevingsvoordeel groot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2AAE5-B73D-445E-980D-ABCA5850BFBE}" type="datetime2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donderdag 24 januari 2019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3BF9F-6AF3-4047-A3C6-C1F58B0F5E43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2930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Discussie</a:t>
            </a:r>
            <a:r>
              <a:rPr lang="nl-NL" baseline="0" dirty="0" smtClean="0"/>
              <a:t> met de zaal voorafgaande aan presentatie gegevens </a:t>
            </a:r>
            <a:r>
              <a:rPr lang="nl-NL" baseline="0" dirty="0" err="1" smtClean="0"/>
              <a:t>Chaarted</a:t>
            </a:r>
            <a:r>
              <a:rPr lang="nl-NL" baseline="0" dirty="0" smtClean="0"/>
              <a:t> en </a:t>
            </a:r>
            <a:r>
              <a:rPr lang="nl-NL" baseline="0" dirty="0" err="1" smtClean="0"/>
              <a:t>Stampede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2AAE5-B73D-445E-980D-ABCA5850BFBE}" type="datetime2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donderdag 24 januari 2019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3BF9F-6AF3-4047-A3C6-C1F58B0F5E43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4701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Hoe 6 kuren gegeven?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2AAE5-B73D-445E-980D-ABCA5850BFBE}" type="datetime2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donderdag 24 januari 2019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3BF9F-6AF3-4047-A3C6-C1F58B0F5E43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2395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Follow-up weer gewoon via uroloog mi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2AAE5-B73D-445E-980D-ABCA5850BFBE}" type="datetime2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donderdag 24 januari 2019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3BF9F-6AF3-4047-A3C6-C1F58B0F5E43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1356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2AAE5-B73D-445E-980D-ABCA5850BFBE}" type="datetime2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donderdag 24 januari 2019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3BF9F-6AF3-4047-A3C6-C1F58B0F5E43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5669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89C57-D5B8-4F7A-9D2C-323A9AF777CE}" type="slidenum">
              <a:rPr lang="nl-NL" smtClean="0"/>
              <a:t>72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2324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A6D82-2E67-4095-8B4B-190BBDC2D74D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76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A6D82-2E67-4095-8B4B-190BBDC2D74D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76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A6D82-2E67-4095-8B4B-190BBDC2D74D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76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A6D82-2E67-4095-8B4B-190BBDC2D74D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76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A6D82-2E67-4095-8B4B-190BBDC2D74D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76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A6D82-2E67-4095-8B4B-190BBDC2D74D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7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CBFB-B2C6-41EB-9F7E-20EDCBE4B8F1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504" y="6382105"/>
            <a:ext cx="3059833" cy="45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67652"/>
            <a:ext cx="27051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32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CBFB-B2C6-41EB-9F7E-20EDCBE4B8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5674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CBFB-B2C6-41EB-9F7E-20EDCBE4B8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75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vidence -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23850" y="1184988"/>
            <a:ext cx="8191500" cy="5355771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nl-BE" dirty="0" smtClean="0"/>
              <a:t>Add object</a:t>
            </a:r>
            <a:endParaRPr lang="nl-BE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728601"/>
            <a:ext cx="9144000" cy="1370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23850" y="365126"/>
            <a:ext cx="8191500" cy="511821"/>
          </a:xfrm>
        </p:spPr>
        <p:txBody>
          <a:bodyPr>
            <a:noAutofit/>
          </a:bodyPr>
          <a:lstStyle>
            <a:lvl1pPr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14609" y="6444138"/>
            <a:ext cx="4143083" cy="237196"/>
          </a:xfr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9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600075" indent="-257175"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42975" indent="-257175">
              <a:buFont typeface="Arial" panose="020B0604020202020204" pitchFamily="34" charset="0"/>
              <a:buChar char="•"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Add optional reference</a:t>
            </a:r>
          </a:p>
        </p:txBody>
      </p:sp>
    </p:spTree>
    <p:extLst>
      <p:ext uri="{BB962C8B-B14F-4D97-AF65-F5344CB8AC3E}">
        <p14:creationId xmlns:p14="http://schemas.microsoft.com/office/powerpoint/2010/main" val="3276755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CBFB-B2C6-41EB-9F7E-20EDCBE4B8F1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504" y="6382105"/>
            <a:ext cx="3059833" cy="45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67652"/>
            <a:ext cx="27051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04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CBFB-B2C6-41EB-9F7E-20EDCBE4B8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1593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CBFB-B2C6-41EB-9F7E-20EDCBE4B8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652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CBFB-B2C6-41EB-9F7E-20EDCBE4B8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8433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CBFB-B2C6-41EB-9F7E-20EDCBE4B8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902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CBFB-B2C6-41EB-9F7E-20EDCBE4B8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9917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CBFB-B2C6-41EB-9F7E-20EDCBE4B8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325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CBFB-B2C6-41EB-9F7E-20EDCBE4B8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8606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19872" y="64051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2CBFB-B2C6-41EB-9F7E-20EDCBE4B8F1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504" y="6382105"/>
            <a:ext cx="3059833" cy="45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67652"/>
            <a:ext cx="27051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91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Ytu-kr9HTAhVMvBQKHc7lCK4QjRwIBw&amp;url=http://www.urologiebj.org/prostatectomie_rad_coelioscopique.html&amp;psig=AFQjCNE3ON--_ayJme6GoDcuFUjwyRtt_g&amp;ust=149381999229065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d8dXBu7LTAhXEXBQKHWLHDL4QjRwIBw&amp;url=http://clipartix.com/thumbs-up-clipart/&amp;psig=AFQjCNFcLexzNbe3I1Wu7-Noh-sTB7NUJg&amp;ust=149275812811937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d8dXBu7LTAhXEXBQKHWLHDL4QjRwIBw&amp;url=http://clipartix.com/thumbs-up-clipart/&amp;psig=AFQjCNFcLexzNbe3I1Wu7-Noh-sTB7NUJg&amp;ust=149275812811937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2ahUKEwiOo5m81fffAhVQ_aQKHexYBHgQjRx6BAgBEAU&amp;url=https://medicalxpress.com/news/2017-01-therapeutic-agent-effective-treatment-advanced.html&amp;psig=AOvVaw0To_k3_64VhpEc5zBeMvTg&amp;ust=154791247290546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www.google.nl/url?sa=i&amp;rct=j&amp;q=&amp;esrc=s&amp;source=images&amp;cd=&amp;ved=2ahUKEwiX5q_j1fffAhVBM-wKHXuoBeAQjRx6BAgBEAU&amp;url=https://www.researchgate.net/figure/Mechanism-of-therapy-with-lutetium-177-labelled-prostate-specific-membrane-antigen-Lu_fig1_322032114&amp;psig=AOvVaw0To_k3_64VhpEc5zBeMvTg&amp;ust=1547912472905468" TargetMode="Externa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uact=8&amp;ved=0CAcQjRw&amp;url=http://www.slideshare.net/OSUCCCJames/osu-2014-asco-review-monk-pres-genitourinary&amp;ei=EDMEVeLUDMnUaqOhgYgF&amp;bvm=bv.88198703,d.d2s&amp;psig=AFQjCNFt-6GkbxB_LtPqOyARq37hujxf4w&amp;ust=1426424965847731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nl-NL" b="1" smtClean="0"/>
              <a:t>Blok 3</a:t>
            </a:r>
            <a:r>
              <a:rPr lang="nl-NL" smtClean="0"/>
              <a:t> </a:t>
            </a:r>
            <a:r>
              <a:rPr lang="nl-NL"/>
              <a:t/>
            </a:r>
            <a:br>
              <a:rPr lang="nl-NL"/>
            </a:br>
            <a:r>
              <a:rPr lang="nl-NL" smtClean="0"/>
              <a:t>Recidief/M+ prostaatcarcinoom</a:t>
            </a:r>
            <a:endParaRPr lang="nl-NL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nl-NL" sz="4000" b="1" smtClean="0">
                <a:solidFill>
                  <a:schemeClr val="tx1"/>
                </a:solidFill>
              </a:rPr>
              <a:t>Casus</a:t>
            </a:r>
          </a:p>
          <a:p>
            <a:r>
              <a:rPr lang="nl-NL" smtClean="0">
                <a:solidFill>
                  <a:schemeClr val="tx1"/>
                </a:solidFill>
              </a:rPr>
              <a:t>Marita van den Berg</a:t>
            </a:r>
          </a:p>
          <a:p>
            <a:r>
              <a:rPr lang="nl-NL">
                <a:solidFill>
                  <a:schemeClr val="tx1"/>
                </a:solidFill>
              </a:rPr>
              <a:t>v</a:t>
            </a:r>
            <a:r>
              <a:rPr lang="nl-NL" smtClean="0">
                <a:solidFill>
                  <a:schemeClr val="tx1"/>
                </a:solidFill>
              </a:rPr>
              <a:t>erpleegkundig specialist urologie</a:t>
            </a:r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smtClean="0"/>
              <a:t>Behandeling </a:t>
            </a:r>
            <a:r>
              <a:rPr lang="nl-NL" sz="3300" b="1" i="1" smtClean="0"/>
              <a:t>recidief</a:t>
            </a:r>
            <a:r>
              <a:rPr lang="nl-NL" sz="3300" b="1" smtClean="0"/>
              <a:t> prostaatcarcinoom</a:t>
            </a:r>
            <a:r>
              <a:rPr lang="nl-NL" sz="4000" smtClean="0"/>
              <a:t/>
            </a:r>
            <a:br>
              <a:rPr lang="nl-NL" sz="4000" smtClean="0"/>
            </a:br>
            <a:r>
              <a:rPr lang="nl-NL" sz="2400" smtClean="0"/>
              <a:t>Radiotherapie - definitie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78592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smtClean="0"/>
              <a:t>Wat is een </a:t>
            </a:r>
            <a:r>
              <a:rPr lang="nl-NL" sz="2800" u="sng" smtClean="0"/>
              <a:t>biochemisch</a:t>
            </a:r>
            <a:r>
              <a:rPr lang="nl-NL" sz="2800" smtClean="0"/>
              <a:t> recidief na </a:t>
            </a:r>
          </a:p>
          <a:p>
            <a:pPr marL="0" indent="0">
              <a:buNone/>
            </a:pPr>
            <a:r>
              <a:rPr lang="nl-NL" sz="2800" smtClean="0"/>
              <a:t>radicale prostatectomie?</a:t>
            </a:r>
          </a:p>
          <a:p>
            <a:endParaRPr lang="nl-NL" sz="2800"/>
          </a:p>
          <a:p>
            <a:r>
              <a:rPr lang="nl-NL" sz="2800" smtClean="0"/>
              <a:t>Oncoline/EAU:</a:t>
            </a:r>
          </a:p>
          <a:p>
            <a:pPr marL="0" indent="0">
              <a:buNone/>
            </a:pPr>
            <a:r>
              <a:rPr lang="nl-NL" sz="2800">
                <a:latin typeface="Arial"/>
                <a:cs typeface="Arial"/>
              </a:rPr>
              <a:t>≥</a:t>
            </a:r>
            <a:r>
              <a:rPr lang="nl-NL" sz="2800"/>
              <a:t>2 PSA bepalingen &gt;0.2 ug/l (interval 3 mnd</a:t>
            </a:r>
            <a:r>
              <a:rPr lang="nl-NL" sz="2800" smtClean="0"/>
              <a:t>)</a:t>
            </a:r>
          </a:p>
          <a:p>
            <a:r>
              <a:rPr lang="nl-NL" sz="2800" smtClean="0"/>
              <a:t>In tijdperk ultrasensitieve metingen:</a:t>
            </a:r>
          </a:p>
          <a:p>
            <a:pPr marL="0" indent="0">
              <a:buNone/>
            </a:pPr>
            <a:r>
              <a:rPr lang="nl-NL" sz="2800" smtClean="0">
                <a:latin typeface="Arial"/>
                <a:cs typeface="Arial"/>
              </a:rPr>
              <a:t>≥</a:t>
            </a:r>
            <a:r>
              <a:rPr lang="nl-NL" sz="2800" smtClean="0"/>
              <a:t>3 </a:t>
            </a:r>
            <a:r>
              <a:rPr lang="nl-NL" sz="2800"/>
              <a:t>PSA bepalingen </a:t>
            </a:r>
            <a:r>
              <a:rPr lang="nl-NL" sz="2800" smtClean="0"/>
              <a:t>met stijgend PSA</a:t>
            </a:r>
            <a:endParaRPr lang="nl-NL" sz="2800"/>
          </a:p>
          <a:p>
            <a:pPr marL="0" indent="0">
              <a:buNone/>
            </a:pPr>
            <a:endParaRPr lang="nl-NL" sz="2800"/>
          </a:p>
          <a:p>
            <a:pPr marL="0" indent="0">
              <a:buNone/>
            </a:pPr>
            <a:endParaRPr lang="nl-NL" sz="2800" dirty="0" smtClean="0"/>
          </a:p>
        </p:txBody>
      </p:sp>
      <p:pic>
        <p:nvPicPr>
          <p:cNvPr id="6" name="Picture 2" descr="Afbeeldingsresultaat voor radicale prostatectomi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68760"/>
            <a:ext cx="2559140" cy="196126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409163" y="602128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900"/>
              <a:t>https://www.oncoline.nl/richtlijn/item/index.php?pagina=/</a:t>
            </a:r>
            <a:r>
              <a:rPr lang="nl-NL" sz="900" smtClean="0"/>
              <a:t>richtlijn/item/pagina.php&amp;richtlijn_id=980</a:t>
            </a:r>
          </a:p>
          <a:p>
            <a:pPr algn="r"/>
            <a:r>
              <a:rPr lang="nl-NL" sz="900"/>
              <a:t>http://uroweb.org/guideline/prostate-cancer/#</a:t>
            </a:r>
            <a:r>
              <a:rPr lang="nl-NL" sz="900" smtClean="0"/>
              <a:t>7</a:t>
            </a:r>
          </a:p>
          <a:p>
            <a:pPr algn="r"/>
            <a:endParaRPr lang="nl-NL" sz="900"/>
          </a:p>
          <a:p>
            <a:pPr algn="r"/>
            <a:endParaRPr lang="nl-NL" sz="900"/>
          </a:p>
        </p:txBody>
      </p:sp>
    </p:spTree>
    <p:extLst>
      <p:ext uri="{BB962C8B-B14F-4D97-AF65-F5344CB8AC3E}">
        <p14:creationId xmlns:p14="http://schemas.microsoft.com/office/powerpoint/2010/main" val="50717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78592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smtClean="0"/>
              <a:t>Beleid bij biochemisch recidief na prostatectomie</a:t>
            </a:r>
          </a:p>
          <a:p>
            <a:pPr marL="0" indent="0">
              <a:buNone/>
            </a:pPr>
            <a:endParaRPr lang="nl-NL" sz="2800" smtClean="0"/>
          </a:p>
          <a:p>
            <a:r>
              <a:rPr lang="nl-NL" sz="2800" smtClean="0"/>
              <a:t>Botscan?</a:t>
            </a:r>
          </a:p>
          <a:p>
            <a:r>
              <a:rPr lang="nl-NL" sz="2800" smtClean="0"/>
              <a:t>MRI prostaatloge?</a:t>
            </a:r>
          </a:p>
          <a:p>
            <a:r>
              <a:rPr lang="nl-NL" sz="2800" smtClean="0"/>
              <a:t>Biopten prostaatloge?</a:t>
            </a:r>
          </a:p>
          <a:p>
            <a:r>
              <a:rPr lang="nl-NL" sz="2800" smtClean="0"/>
              <a:t>Choline-PET?</a:t>
            </a:r>
          </a:p>
          <a:p>
            <a:r>
              <a:rPr lang="nl-NL" sz="2800" smtClean="0"/>
              <a:t>PSMA-PET?</a:t>
            </a:r>
          </a:p>
          <a:p>
            <a:endParaRPr lang="nl-NL" sz="2800"/>
          </a:p>
          <a:p>
            <a:pPr marL="0" indent="0">
              <a:buNone/>
            </a:pPr>
            <a:endParaRPr lang="nl-NL" sz="2800"/>
          </a:p>
          <a:p>
            <a:pPr marL="0" indent="0">
              <a:buNone/>
            </a:pPr>
            <a:endParaRPr lang="nl-NL" sz="2800" dirty="0" smtClean="0"/>
          </a:p>
        </p:txBody>
      </p:sp>
      <p:sp>
        <p:nvSpPr>
          <p:cNvPr id="7" name="Tekstvak 6"/>
          <p:cNvSpPr txBox="1"/>
          <p:nvPr/>
        </p:nvSpPr>
        <p:spPr>
          <a:xfrm>
            <a:off x="1409163" y="6021288"/>
            <a:ext cx="75608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900" smtClean="0"/>
              <a:t>http</a:t>
            </a:r>
            <a:r>
              <a:rPr lang="nl-NL" sz="900"/>
              <a:t>://uroweb.org/guideline/prostate-cancer</a:t>
            </a:r>
            <a:r>
              <a:rPr lang="nl-NL" sz="900" smtClean="0"/>
              <a:t>/</a:t>
            </a:r>
          </a:p>
          <a:p>
            <a:pPr algn="r"/>
            <a:endParaRPr lang="nl-NL" sz="900"/>
          </a:p>
          <a:p>
            <a:pPr algn="r"/>
            <a:endParaRPr lang="nl-NL" sz="90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300" b="1" smtClean="0"/>
              <a:t>Behandeling </a:t>
            </a:r>
            <a:r>
              <a:rPr lang="nl-NL" sz="3300" b="1" i="1" smtClean="0"/>
              <a:t>recidief</a:t>
            </a:r>
            <a:r>
              <a:rPr lang="nl-NL" sz="3300" b="1" smtClean="0"/>
              <a:t> prostaatcarcinoom</a:t>
            </a:r>
            <a:r>
              <a:rPr lang="nl-NL" sz="4000" smtClean="0"/>
              <a:t/>
            </a:r>
            <a:br>
              <a:rPr lang="nl-NL" sz="4000" smtClean="0"/>
            </a:br>
            <a:r>
              <a:rPr lang="nl-NL" sz="2400" smtClean="0"/>
              <a:t>Radiotherapie - beeldvorming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59335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78592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smtClean="0"/>
              <a:t>Beleid bij biochemisch recidief na prostatectomie</a:t>
            </a:r>
          </a:p>
          <a:p>
            <a:pPr marL="0" indent="0">
              <a:buNone/>
            </a:pPr>
            <a:endParaRPr lang="nl-NL" sz="2800" smtClean="0"/>
          </a:p>
          <a:p>
            <a:r>
              <a:rPr lang="nl-NL" sz="2800" smtClean="0"/>
              <a:t>Botscan?</a:t>
            </a:r>
          </a:p>
          <a:p>
            <a:r>
              <a:rPr lang="nl-NL" sz="2800" smtClean="0"/>
              <a:t>MRI prostaatloge?</a:t>
            </a:r>
          </a:p>
          <a:p>
            <a:r>
              <a:rPr lang="nl-NL" sz="2800" smtClean="0"/>
              <a:t>Biopten prostaatloge?</a:t>
            </a:r>
          </a:p>
          <a:p>
            <a:r>
              <a:rPr lang="nl-NL" sz="2800" smtClean="0"/>
              <a:t>Choline-PET?</a:t>
            </a:r>
          </a:p>
          <a:p>
            <a:r>
              <a:rPr lang="nl-NL" sz="2800" smtClean="0"/>
              <a:t>PSMA-PET?</a:t>
            </a:r>
          </a:p>
          <a:p>
            <a:endParaRPr lang="nl-NL" sz="2800"/>
          </a:p>
          <a:p>
            <a:pPr marL="0" indent="0">
              <a:buNone/>
            </a:pPr>
            <a:endParaRPr lang="nl-NL" sz="2800"/>
          </a:p>
          <a:p>
            <a:pPr marL="0" indent="0">
              <a:buNone/>
            </a:pPr>
            <a:endParaRPr lang="nl-NL" sz="2800" dirty="0" smtClean="0"/>
          </a:p>
        </p:txBody>
      </p:sp>
      <p:pic>
        <p:nvPicPr>
          <p:cNvPr id="6" name="Picture 2" descr="Afbeeldingsresultaat voor thumbs u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83768" y="2485357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beeldingsresultaat voor thumbs u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07904" y="298941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thumbs u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50233" y="351942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beeldingsresultaat voor thumbs u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15816" y="3972821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fbeeldingsresultaat voor thumbs u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7643">
            <a:off x="2850159" y="452496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1409163" y="6021288"/>
            <a:ext cx="75608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900" smtClean="0"/>
              <a:t>http</a:t>
            </a:r>
            <a:r>
              <a:rPr lang="nl-NL" sz="900"/>
              <a:t>://uroweb.org/guideline/prostate-cancer</a:t>
            </a:r>
            <a:r>
              <a:rPr lang="nl-NL" sz="900" smtClean="0"/>
              <a:t>/</a:t>
            </a:r>
          </a:p>
          <a:p>
            <a:pPr algn="r"/>
            <a:endParaRPr lang="nl-NL" sz="900"/>
          </a:p>
          <a:p>
            <a:pPr algn="r"/>
            <a:endParaRPr lang="nl-NL" sz="90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300" b="1" smtClean="0"/>
              <a:t>Behandeling </a:t>
            </a:r>
            <a:r>
              <a:rPr lang="nl-NL" sz="3300" b="1" i="1" smtClean="0"/>
              <a:t>recidief</a:t>
            </a:r>
            <a:r>
              <a:rPr lang="nl-NL" sz="3300" b="1" smtClean="0"/>
              <a:t> prostaatcarcinoom</a:t>
            </a:r>
            <a:r>
              <a:rPr lang="nl-NL" sz="4000" smtClean="0"/>
              <a:t/>
            </a:r>
            <a:br>
              <a:rPr lang="nl-NL" sz="4000" smtClean="0"/>
            </a:br>
            <a:r>
              <a:rPr lang="nl-NL" sz="2400" smtClean="0"/>
              <a:t>Radiotherapie - beeldvorming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0874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91264" cy="4963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smtClean="0"/>
              <a:t>Beleid bij biochemisch recidief na prostatectomie</a:t>
            </a:r>
          </a:p>
          <a:p>
            <a:pPr marL="0" indent="0">
              <a:buNone/>
            </a:pPr>
            <a:endParaRPr lang="nl-NL" sz="2800" smtClean="0"/>
          </a:p>
          <a:p>
            <a:r>
              <a:rPr lang="nl-NL" sz="2800" smtClean="0"/>
              <a:t>Botscan?				</a:t>
            </a:r>
            <a:r>
              <a:rPr lang="nl-NL" sz="1800" smtClean="0"/>
              <a:t>PSA &gt;10-20</a:t>
            </a:r>
          </a:p>
          <a:p>
            <a:r>
              <a:rPr lang="nl-NL" sz="2800" smtClean="0"/>
              <a:t>MRI prostaatloge?		</a:t>
            </a:r>
            <a:r>
              <a:rPr lang="nl-NL" sz="1800" smtClean="0"/>
              <a:t>PSA &gt;2</a:t>
            </a:r>
            <a:endParaRPr lang="nl-NL" sz="2800" smtClean="0"/>
          </a:p>
          <a:p>
            <a:r>
              <a:rPr lang="nl-NL" sz="2800" smtClean="0"/>
              <a:t>Biopten prostaatloge?		</a:t>
            </a:r>
            <a:r>
              <a:rPr lang="nl-NL" sz="1800" smtClean="0"/>
              <a:t>PSA &gt;2</a:t>
            </a:r>
            <a:endParaRPr lang="nl-NL" sz="2800" smtClean="0"/>
          </a:p>
          <a:p>
            <a:r>
              <a:rPr lang="nl-NL" sz="2800" smtClean="0"/>
              <a:t>Choline-PET?			</a:t>
            </a:r>
            <a:r>
              <a:rPr lang="nl-NL" sz="1800" smtClean="0"/>
              <a:t>PSA &gt;5 (of &gt;1 + DT &lt; 3 mnd)</a:t>
            </a:r>
            <a:endParaRPr lang="nl-NL" sz="2800" smtClean="0"/>
          </a:p>
          <a:p>
            <a:r>
              <a:rPr lang="nl-NL" sz="2800" smtClean="0"/>
              <a:t>PSMA-PET?			</a:t>
            </a:r>
            <a:r>
              <a:rPr lang="nl-NL" sz="1800" smtClean="0"/>
              <a:t>EAU: a valuable assesment 						option</a:t>
            </a:r>
            <a:endParaRPr lang="nl-NL" sz="2800"/>
          </a:p>
          <a:p>
            <a:pPr marL="0" indent="0">
              <a:buNone/>
            </a:pPr>
            <a:r>
              <a:rPr lang="nl-NL" sz="2800" smtClean="0"/>
              <a:t>Waarom niet? PSA te laag!</a:t>
            </a:r>
            <a:endParaRPr lang="nl-NL" sz="2800"/>
          </a:p>
          <a:p>
            <a:pPr marL="0" indent="0">
              <a:buNone/>
            </a:pPr>
            <a:endParaRPr lang="nl-NL" sz="2800" dirty="0" smtClean="0"/>
          </a:p>
        </p:txBody>
      </p:sp>
      <p:pic>
        <p:nvPicPr>
          <p:cNvPr id="6" name="Picture 2" descr="Afbeeldingsresultaat voor thumbs u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83768" y="2485357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beeldingsresultaat voor thumbs u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07904" y="298941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thumbs u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50233" y="351942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beeldingsresultaat voor thumbs u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15816" y="3972821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fbeeldingsresultaat voor thumbs u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7643">
            <a:off x="2850159" y="452496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1409163" y="6021288"/>
            <a:ext cx="75608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900" smtClean="0"/>
              <a:t>http</a:t>
            </a:r>
            <a:r>
              <a:rPr lang="nl-NL" sz="900"/>
              <a:t>://uroweb.org/guideline/prostate-cancer</a:t>
            </a:r>
            <a:r>
              <a:rPr lang="nl-NL" sz="900" smtClean="0"/>
              <a:t>/</a:t>
            </a:r>
          </a:p>
          <a:p>
            <a:pPr algn="r"/>
            <a:endParaRPr lang="nl-NL" sz="900"/>
          </a:p>
          <a:p>
            <a:pPr algn="r"/>
            <a:endParaRPr lang="nl-NL" sz="90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300" b="1" smtClean="0"/>
              <a:t>Behandeling </a:t>
            </a:r>
            <a:r>
              <a:rPr lang="nl-NL" sz="3300" b="1" i="1" smtClean="0"/>
              <a:t>recidief</a:t>
            </a:r>
            <a:r>
              <a:rPr lang="nl-NL" sz="3300" b="1" smtClean="0"/>
              <a:t> prostaatcarcinoom</a:t>
            </a:r>
            <a:r>
              <a:rPr lang="nl-NL" sz="4000" smtClean="0"/>
              <a:t/>
            </a:r>
            <a:br>
              <a:rPr lang="nl-NL" sz="4000" smtClean="0"/>
            </a:br>
            <a:r>
              <a:rPr lang="nl-NL" sz="2400" smtClean="0"/>
              <a:t>Radiotherapie - beeldvorming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00473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91264" cy="4963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smtClean="0"/>
              <a:t>Beleid bij biochemisch recidief na prostatectomie</a:t>
            </a:r>
          </a:p>
          <a:p>
            <a:pPr marL="0" indent="0">
              <a:buNone/>
            </a:pPr>
            <a:r>
              <a:rPr lang="nl-NL" sz="2800" smtClean="0"/>
              <a:t>Wat dan wel? Niks? </a:t>
            </a:r>
            <a:endParaRPr lang="nl-NL" sz="2800" b="1" smtClean="0"/>
          </a:p>
          <a:p>
            <a:pPr marL="0" indent="0">
              <a:buNone/>
            </a:pPr>
            <a:endParaRPr lang="nl-NL" sz="2800" dirty="0" smtClean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300" b="1" smtClean="0"/>
              <a:t>Behandeling </a:t>
            </a:r>
            <a:r>
              <a:rPr lang="nl-NL" sz="3300" b="1" i="1" smtClean="0"/>
              <a:t>recidief</a:t>
            </a:r>
            <a:r>
              <a:rPr lang="nl-NL" sz="3300" b="1" smtClean="0"/>
              <a:t> prostaatcarcinoom</a:t>
            </a:r>
            <a:r>
              <a:rPr lang="nl-NL" sz="4000" smtClean="0"/>
              <a:t/>
            </a:r>
            <a:br>
              <a:rPr lang="nl-NL" sz="4000" smtClean="0"/>
            </a:br>
            <a:r>
              <a:rPr lang="nl-NL" sz="2400" smtClean="0"/>
              <a:t>Radiotherapie - timing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130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91264" cy="4963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smtClean="0"/>
              <a:t>Beleid bij biochemisch recidief na prostatectomie</a:t>
            </a:r>
          </a:p>
          <a:p>
            <a:pPr marL="0" indent="0">
              <a:buNone/>
            </a:pPr>
            <a:r>
              <a:rPr lang="nl-NL" sz="2800" smtClean="0"/>
              <a:t>Wat dan wel? Niks? </a:t>
            </a:r>
            <a:r>
              <a:rPr lang="nl-NL" sz="2800" b="1" smtClean="0"/>
              <a:t>Kan!</a:t>
            </a:r>
          </a:p>
          <a:p>
            <a:pPr marL="0" indent="0">
              <a:buNone/>
            </a:pPr>
            <a:endParaRPr lang="nl-NL" sz="2800" b="1"/>
          </a:p>
          <a:p>
            <a:pPr marL="0" indent="0">
              <a:buNone/>
            </a:pPr>
            <a:r>
              <a:rPr lang="nl-NL" sz="2800" smtClean="0"/>
              <a:t>Natuurlijk beloop na prostatectomie:</a:t>
            </a:r>
          </a:p>
          <a:p>
            <a:pPr>
              <a:buFont typeface="Arial" charset="0"/>
              <a:buChar char="•"/>
            </a:pPr>
            <a:r>
              <a:rPr lang="nl-NL" sz="1600"/>
              <a:t>1997 mannen, 82% metastase vrij </a:t>
            </a:r>
            <a:r>
              <a:rPr lang="nl-NL" sz="1600" u="sng"/>
              <a:t>15 jaar na </a:t>
            </a:r>
            <a:r>
              <a:rPr lang="nl-NL" sz="1600"/>
              <a:t>prostatectomie</a:t>
            </a:r>
          </a:p>
          <a:p>
            <a:pPr>
              <a:buFont typeface="Arial" charset="0"/>
              <a:buChar char="•"/>
            </a:pPr>
            <a:r>
              <a:rPr lang="nl-NL" sz="1600" u="sng"/>
              <a:t>315</a:t>
            </a:r>
            <a:r>
              <a:rPr lang="nl-NL" sz="1600"/>
              <a:t> (15%) biochemisch recidief</a:t>
            </a:r>
          </a:p>
          <a:p>
            <a:pPr>
              <a:buFont typeface="Arial" charset="0"/>
              <a:buChar char="•"/>
            </a:pPr>
            <a:r>
              <a:rPr lang="nl-NL" sz="1600"/>
              <a:t>Slechts </a:t>
            </a:r>
            <a:r>
              <a:rPr lang="nl-NL" sz="1600" u="sng"/>
              <a:t>103</a:t>
            </a:r>
            <a:r>
              <a:rPr lang="nl-NL" sz="1600"/>
              <a:t> hiervan ontwikkelden metastasen in 15 jaar</a:t>
            </a:r>
          </a:p>
          <a:p>
            <a:pPr>
              <a:buFont typeface="Arial" charset="0"/>
              <a:buChar char="•"/>
            </a:pPr>
            <a:r>
              <a:rPr lang="nl-NL" sz="1600"/>
              <a:t>Mediaan tijd tot ontwikkelen metastasen vanaf recidief 8 jaar!</a:t>
            </a:r>
          </a:p>
          <a:p>
            <a:pPr>
              <a:buFont typeface="Arial" charset="0"/>
              <a:buChar char="•"/>
            </a:pPr>
            <a:r>
              <a:rPr lang="nl-NL" sz="1600"/>
              <a:t>En als dan metastasen, ook dan nog lange overlevingsduur</a:t>
            </a:r>
          </a:p>
          <a:p>
            <a:pPr>
              <a:buFont typeface="Arial" charset="0"/>
              <a:buChar char="•"/>
            </a:pPr>
            <a:r>
              <a:rPr lang="nl-NL" sz="1600"/>
              <a:t>Beloop hangt sterk af van tumorkarakteristieken en PSA verloop!</a:t>
            </a:r>
          </a:p>
          <a:p>
            <a:pPr marL="0" indent="0">
              <a:buNone/>
            </a:pPr>
            <a:endParaRPr lang="nl-NL" sz="2800" smtClean="0"/>
          </a:p>
          <a:p>
            <a:pPr marL="0" indent="0">
              <a:buNone/>
            </a:pPr>
            <a:endParaRPr lang="nl-NL" sz="28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467544" y="6176337"/>
            <a:ext cx="84969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Pound</a:t>
            </a:r>
            <a:r>
              <a:rPr kumimoji="0" lang="nl-NL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 </a:t>
            </a:r>
            <a:r>
              <a:rPr kumimoji="0" lang="nl-NL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Natural </a:t>
            </a:r>
            <a:r>
              <a:rPr kumimoji="0" lang="nl-NL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history</a:t>
            </a:r>
            <a:r>
              <a:rPr kumimoji="0" lang="nl-NL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</a:t>
            </a:r>
            <a:r>
              <a:rPr kumimoji="0" lang="nl-NL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progression</a:t>
            </a:r>
            <a:r>
              <a:rPr kumimoji="0" lang="nl-NL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after</a:t>
            </a:r>
            <a:r>
              <a:rPr kumimoji="0" lang="nl-NL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PSA </a:t>
            </a:r>
            <a:r>
              <a:rPr kumimoji="0" lang="nl-NL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elevation</a:t>
            </a:r>
            <a:r>
              <a:rPr kumimoji="0" lang="nl-NL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following</a:t>
            </a:r>
            <a:r>
              <a:rPr kumimoji="0" lang="nl-NL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radical</a:t>
            </a:r>
            <a:r>
              <a:rPr kumimoji="0" lang="nl-NL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prostatectomy</a:t>
            </a:r>
            <a:r>
              <a:rPr kumimoji="0" lang="nl-NL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nl-NL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JAMA 1999.</a:t>
            </a:r>
            <a:endParaRPr kumimoji="0" lang="nl-NL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300" b="1" smtClean="0"/>
              <a:t>Behandeling </a:t>
            </a:r>
            <a:r>
              <a:rPr lang="nl-NL" sz="3300" b="1" i="1" smtClean="0"/>
              <a:t>recidief</a:t>
            </a:r>
            <a:r>
              <a:rPr lang="nl-NL" sz="3300" b="1" smtClean="0"/>
              <a:t> prostaatcarcinoom</a:t>
            </a:r>
            <a:r>
              <a:rPr lang="nl-NL" sz="4000" smtClean="0"/>
              <a:t/>
            </a:r>
            <a:br>
              <a:rPr lang="nl-NL" sz="4000" smtClean="0"/>
            </a:br>
            <a:r>
              <a:rPr lang="nl-NL" sz="2400" smtClean="0"/>
              <a:t>Radiotherapie - timing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03287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600" smtClean="0"/>
              <a:t>Behandeling </a:t>
            </a:r>
            <a:r>
              <a:rPr lang="nl-NL" sz="3600" i="1" smtClean="0"/>
              <a:t>recidief</a:t>
            </a:r>
            <a:r>
              <a:rPr lang="nl-NL" sz="3600" smtClean="0"/>
              <a:t> prostaatcarcinoom</a:t>
            </a:r>
            <a:r>
              <a:rPr lang="nl-NL" sz="4000" smtClean="0"/>
              <a:t/>
            </a:r>
            <a:br>
              <a:rPr lang="nl-NL" sz="4000" smtClean="0"/>
            </a:br>
            <a:r>
              <a:rPr lang="nl-NL" sz="2400" b="1" smtClean="0"/>
              <a:t>Radiotherapie – timing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91264" cy="4963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smtClean="0"/>
              <a:t>Beleid bij biochemisch recidief na prostatectomie</a:t>
            </a:r>
          </a:p>
          <a:p>
            <a:pPr marL="0" indent="0">
              <a:buNone/>
            </a:pPr>
            <a:r>
              <a:rPr lang="nl-NL" sz="2800" smtClean="0"/>
              <a:t>Wat dan wel? </a:t>
            </a:r>
            <a:r>
              <a:rPr lang="nl-NL" sz="2800"/>
              <a:t>Direct postoperatief? </a:t>
            </a:r>
            <a:endParaRPr lang="nl-NL" sz="2800" b="1" smtClean="0"/>
          </a:p>
          <a:p>
            <a:pPr marL="0" indent="0">
              <a:buNone/>
            </a:pPr>
            <a:endParaRPr lang="nl-NL" sz="2800" b="1"/>
          </a:p>
          <a:p>
            <a:pPr marL="0" indent="0">
              <a:buNone/>
            </a:pP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204365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600" smtClean="0"/>
              <a:t>Behandeling </a:t>
            </a:r>
            <a:r>
              <a:rPr lang="nl-NL" sz="3600" i="1" smtClean="0"/>
              <a:t>recidief</a:t>
            </a:r>
            <a:r>
              <a:rPr lang="nl-NL" sz="3600" smtClean="0"/>
              <a:t> prostaatcarcinoom</a:t>
            </a:r>
            <a:r>
              <a:rPr lang="nl-NL" sz="4000" smtClean="0"/>
              <a:t/>
            </a:r>
            <a:br>
              <a:rPr lang="nl-NL" sz="4000" smtClean="0"/>
            </a:br>
            <a:r>
              <a:rPr lang="nl-NL" sz="2400" b="1" smtClean="0"/>
              <a:t>Radiotherapie – timing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91264" cy="4963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smtClean="0"/>
              <a:t>Beleid bij biochemisch recidief na prostatectomie</a:t>
            </a:r>
          </a:p>
          <a:p>
            <a:pPr marL="0" indent="0">
              <a:buNone/>
            </a:pPr>
            <a:r>
              <a:rPr lang="nl-NL" sz="2800" smtClean="0"/>
              <a:t>Wat dan wel? Direct postoperatief? </a:t>
            </a:r>
            <a:r>
              <a:rPr lang="nl-NL" sz="2800" b="1" smtClean="0"/>
              <a:t>Hoeft niet.</a:t>
            </a:r>
          </a:p>
          <a:p>
            <a:pPr marL="0" indent="0">
              <a:buNone/>
            </a:pPr>
            <a:endParaRPr lang="nl-NL" sz="2800" b="1"/>
          </a:p>
          <a:p>
            <a:pPr marL="0" indent="0">
              <a:buNone/>
            </a:pPr>
            <a:r>
              <a:rPr lang="nl-NL" sz="2800" smtClean="0"/>
              <a:t>Briganti et al 2012:</a:t>
            </a:r>
          </a:p>
          <a:p>
            <a:pPr>
              <a:buFontTx/>
              <a:buChar char="-"/>
            </a:pPr>
            <a:r>
              <a:rPr lang="nl-NL" sz="2800" smtClean="0"/>
              <a:t>RCT: RT na RP of RT bij recidief na RP</a:t>
            </a:r>
          </a:p>
          <a:p>
            <a:pPr>
              <a:buFontTx/>
              <a:buChar char="-"/>
            </a:pPr>
            <a:r>
              <a:rPr lang="nl-NL" sz="2800" smtClean="0"/>
              <a:t>390 vs 500 patienten</a:t>
            </a:r>
          </a:p>
          <a:p>
            <a:pPr marL="0" indent="0">
              <a:buNone/>
            </a:pPr>
            <a:endParaRPr lang="nl-NL" sz="2800" b="1" smtClean="0"/>
          </a:p>
          <a:p>
            <a:pPr marL="0" indent="0">
              <a:buNone/>
            </a:pPr>
            <a:endParaRPr lang="nl-NL" sz="2800" b="1"/>
          </a:p>
          <a:p>
            <a:pPr marL="0" indent="0">
              <a:buNone/>
            </a:pPr>
            <a:endParaRPr lang="nl-NL" sz="2800" dirty="0" smtClean="0"/>
          </a:p>
        </p:txBody>
      </p:sp>
      <p:sp>
        <p:nvSpPr>
          <p:cNvPr id="6" name="Tekstvak 5"/>
          <p:cNvSpPr txBox="1"/>
          <p:nvPr/>
        </p:nvSpPr>
        <p:spPr>
          <a:xfrm>
            <a:off x="467544" y="6093296"/>
            <a:ext cx="84969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l-NL" sz="900" smtClean="0">
                <a:solidFill>
                  <a:prstClr val="black"/>
                </a:solidFill>
              </a:rPr>
              <a:t>Briganti et al. </a:t>
            </a:r>
            <a:r>
              <a:rPr lang="nl-NL" sz="900" i="1" smtClean="0">
                <a:solidFill>
                  <a:prstClr val="black"/>
                </a:solidFill>
              </a:rPr>
              <a:t>Early salvage radiation therapy does not compromise cancer control in patients with pT3N0 prostate</a:t>
            </a:r>
          </a:p>
          <a:p>
            <a:pPr algn="r">
              <a:defRPr/>
            </a:pPr>
            <a:r>
              <a:rPr lang="nl-NL" sz="900" i="1" smtClean="0">
                <a:solidFill>
                  <a:prstClr val="black"/>
                </a:solidFill>
              </a:rPr>
              <a:t> cancer after radical prostatectomy: results of a match-controlled multi-institutional analysis. </a:t>
            </a:r>
            <a:r>
              <a:rPr lang="nl-NL" sz="900" smtClean="0">
                <a:solidFill>
                  <a:prstClr val="black"/>
                </a:solidFill>
              </a:rPr>
              <a:t>Eur Uro 2012.</a:t>
            </a:r>
            <a:endParaRPr lang="nl-NL" sz="900" i="1" smtClean="0">
              <a:solidFill>
                <a:prstClr val="black"/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19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600" smtClean="0"/>
              <a:t>Behandeling </a:t>
            </a:r>
            <a:r>
              <a:rPr lang="nl-NL" sz="3600" i="1" smtClean="0"/>
              <a:t>recidief</a:t>
            </a:r>
            <a:r>
              <a:rPr lang="nl-NL" sz="3600" smtClean="0"/>
              <a:t> prostaatcarcinoom</a:t>
            </a:r>
            <a:r>
              <a:rPr lang="nl-NL" sz="4000" smtClean="0"/>
              <a:t/>
            </a:r>
            <a:br>
              <a:rPr lang="nl-NL" sz="4000" smtClean="0"/>
            </a:br>
            <a:r>
              <a:rPr lang="nl-NL" sz="2400" b="1" smtClean="0"/>
              <a:t>Radiotherapie – timing</a:t>
            </a:r>
            <a:endParaRPr lang="nl-NL" sz="28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467544" y="6093296"/>
            <a:ext cx="84969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l-NL" sz="900">
                <a:solidFill>
                  <a:prstClr val="black"/>
                </a:solidFill>
              </a:rPr>
              <a:t>Briganti et al. </a:t>
            </a:r>
            <a:r>
              <a:rPr lang="nl-NL" sz="900" i="1">
                <a:solidFill>
                  <a:prstClr val="black"/>
                </a:solidFill>
              </a:rPr>
              <a:t>Early salvage radiation therapy does not compromise cancer control in </a:t>
            </a:r>
            <a:r>
              <a:rPr lang="nl-NL" sz="900" i="1" smtClean="0">
                <a:solidFill>
                  <a:prstClr val="black"/>
                </a:solidFill>
              </a:rPr>
              <a:t>patients with </a:t>
            </a:r>
            <a:r>
              <a:rPr lang="nl-NL" sz="900" i="1">
                <a:solidFill>
                  <a:prstClr val="black"/>
                </a:solidFill>
              </a:rPr>
              <a:t>pT3N0 </a:t>
            </a:r>
            <a:r>
              <a:rPr lang="nl-NL" sz="900" i="1" smtClean="0">
                <a:solidFill>
                  <a:prstClr val="black"/>
                </a:solidFill>
              </a:rPr>
              <a:t>prostate</a:t>
            </a:r>
          </a:p>
          <a:p>
            <a:pPr algn="r">
              <a:defRPr/>
            </a:pPr>
            <a:r>
              <a:rPr lang="nl-NL" sz="900" i="1" smtClean="0">
                <a:solidFill>
                  <a:prstClr val="black"/>
                </a:solidFill>
              </a:rPr>
              <a:t> cancer </a:t>
            </a:r>
            <a:r>
              <a:rPr lang="nl-NL" sz="900" i="1">
                <a:solidFill>
                  <a:prstClr val="black"/>
                </a:solidFill>
              </a:rPr>
              <a:t>after </a:t>
            </a:r>
            <a:r>
              <a:rPr lang="nl-NL" sz="900" i="1" smtClean="0">
                <a:solidFill>
                  <a:prstClr val="black"/>
                </a:solidFill>
              </a:rPr>
              <a:t>radical prostatectomy</a:t>
            </a:r>
            <a:r>
              <a:rPr lang="nl-NL" sz="900" i="1">
                <a:solidFill>
                  <a:prstClr val="black"/>
                </a:solidFill>
              </a:rPr>
              <a:t>: results of a match-controlled multi-institutional analysis. </a:t>
            </a:r>
            <a:r>
              <a:rPr lang="nl-NL" sz="900">
                <a:solidFill>
                  <a:prstClr val="black"/>
                </a:solidFill>
              </a:rPr>
              <a:t>Eur Uro 2012.</a:t>
            </a:r>
            <a:endParaRPr lang="nl-NL" sz="900" i="1">
              <a:solidFill>
                <a:prstClr val="black"/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8" y="1376355"/>
            <a:ext cx="5154960" cy="343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5753844" y="1353161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=direct 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obs=observatie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eSRT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early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salvage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BCR=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biochemical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recurrence</a:t>
            </a: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obs groep 45% BCR + 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eSRT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Als PSA &lt;0.5 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ug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89248" y="4941168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Als je wacht en alsnog bestraalt als nodig, dan helft patiënten niet behandeld met bijwerkingen</a:t>
            </a:r>
            <a:r>
              <a:rPr lang="nl-NL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Calibri"/>
              </a:rPr>
              <a:t>met gelijke uitkomsten op lange termijn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45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91264" cy="4963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smtClean="0"/>
              <a:t>Beleid bij biochemisch recidief na prostatectomie</a:t>
            </a:r>
          </a:p>
          <a:p>
            <a:pPr marL="0" indent="0">
              <a:buNone/>
            </a:pPr>
            <a:r>
              <a:rPr lang="nl-NL" sz="2800" smtClean="0"/>
              <a:t>Wat dan wel? </a:t>
            </a:r>
            <a:r>
              <a:rPr lang="nl-NL" sz="2800" b="1" smtClean="0"/>
              <a:t>Bij PSA tussen 0.2 en 0.5 ug/l.</a:t>
            </a:r>
          </a:p>
          <a:p>
            <a:pPr marL="0" indent="0">
              <a:buNone/>
            </a:pPr>
            <a:endParaRPr lang="nl-NL" sz="2800" b="1" smtClean="0"/>
          </a:p>
          <a:p>
            <a:pPr marL="0" indent="0">
              <a:buNone/>
            </a:pPr>
            <a:r>
              <a:rPr lang="nl-NL" sz="2800"/>
              <a:t>King et al 2012:</a:t>
            </a:r>
          </a:p>
          <a:p>
            <a:pPr>
              <a:buFont typeface="Arial" charset="0"/>
              <a:buChar char="•"/>
            </a:pPr>
            <a:r>
              <a:rPr lang="nl-NL" sz="2800"/>
              <a:t>Review van 41 studies en 5597 patiënten</a:t>
            </a:r>
          </a:p>
          <a:p>
            <a:pPr>
              <a:buFont typeface="Arial" charset="0"/>
              <a:buChar char="•"/>
            </a:pPr>
            <a:r>
              <a:rPr lang="nl-NL" sz="2800"/>
              <a:t>Relapse free survival: door PSA voor RT en dosis</a:t>
            </a:r>
          </a:p>
          <a:p>
            <a:pPr marL="0" indent="0">
              <a:buNone/>
            </a:pPr>
            <a:endParaRPr lang="nl-NL" sz="2800" b="1"/>
          </a:p>
          <a:p>
            <a:pPr marL="0" indent="0">
              <a:buNone/>
            </a:pPr>
            <a:endParaRPr lang="nl-NL" sz="28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467544" y="609329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l-NL" sz="900">
                <a:solidFill>
                  <a:prstClr val="black"/>
                </a:solidFill>
              </a:rPr>
              <a:t>King et al. </a:t>
            </a:r>
            <a:r>
              <a:rPr lang="nl-NL" sz="900" i="1">
                <a:solidFill>
                  <a:prstClr val="black"/>
                </a:solidFill>
              </a:rPr>
              <a:t>The timing of salvage radiotherapy after prostatectomy: a systematic review. </a:t>
            </a:r>
            <a:r>
              <a:rPr lang="nl-NL" sz="900">
                <a:solidFill>
                  <a:prstClr val="black"/>
                </a:solidFill>
              </a:rPr>
              <a:t>Int J Rad Onc Biol Phys 2012.</a:t>
            </a:r>
            <a:endParaRPr lang="nl-NL" sz="900" i="1">
              <a:solidFill>
                <a:prstClr val="black"/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300" b="1" smtClean="0"/>
              <a:t>Behandeling </a:t>
            </a:r>
            <a:r>
              <a:rPr lang="nl-NL" sz="3300" b="1" i="1" smtClean="0"/>
              <a:t>recidief</a:t>
            </a:r>
            <a:r>
              <a:rPr lang="nl-NL" sz="3300" b="1" smtClean="0"/>
              <a:t> prostaatcarcinoom</a:t>
            </a:r>
            <a:r>
              <a:rPr lang="nl-NL" sz="4000" smtClean="0"/>
              <a:t/>
            </a:r>
            <a:br>
              <a:rPr lang="nl-NL" sz="4000" smtClean="0"/>
            </a:br>
            <a:r>
              <a:rPr lang="nl-NL" sz="2400" smtClean="0"/>
              <a:t>Radiotherapie - timing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81610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smtClean="0"/>
              <a:t>Verloop casus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 smtClean="0"/>
              <a:t>Kees is geopereerd: RARP + PLKD, ongecompliceerd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u="sng" dirty="0" smtClean="0"/>
              <a:t>Zenuwsparing:</a:t>
            </a:r>
          </a:p>
          <a:p>
            <a:r>
              <a:rPr lang="nl-NL" dirty="0" smtClean="0"/>
              <a:t>Bundel links: slechts deels </a:t>
            </a:r>
            <a:r>
              <a:rPr lang="nl-NL" dirty="0" err="1" smtClean="0"/>
              <a:t>interfasciaal</a:t>
            </a:r>
            <a:r>
              <a:rPr lang="nl-NL" dirty="0" smtClean="0"/>
              <a:t>, marge ruim genomen</a:t>
            </a:r>
          </a:p>
          <a:p>
            <a:r>
              <a:rPr lang="nl-NL" dirty="0" smtClean="0"/>
              <a:t>Bundel rechts: deels </a:t>
            </a:r>
            <a:r>
              <a:rPr lang="nl-NL" dirty="0" err="1" smtClean="0"/>
              <a:t>interfasciaal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NB: Vast aan vesicels en dorsale blaaswand ++</a:t>
            </a:r>
          </a:p>
          <a:p>
            <a:pPr marL="0" indent="0">
              <a:buNone/>
            </a:pPr>
            <a:endParaRPr lang="nl-NL" dirty="0" smtClean="0"/>
          </a:p>
        </p:txBody>
      </p:sp>
      <p:grpSp>
        <p:nvGrpSpPr>
          <p:cNvPr id="4" name="Group 8"/>
          <p:cNvGrpSpPr/>
          <p:nvPr/>
        </p:nvGrpSpPr>
        <p:grpSpPr>
          <a:xfrm>
            <a:off x="7913639" y="89712"/>
            <a:ext cx="1117791" cy="1152128"/>
            <a:chOff x="3476140" y="1303428"/>
            <a:chExt cx="5239719" cy="54006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1387" y="1303428"/>
              <a:ext cx="5229225" cy="54006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2056" y="1303428"/>
              <a:ext cx="2053803" cy="22366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1143" y="5451508"/>
              <a:ext cx="1192729" cy="11993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76140" y="1303428"/>
              <a:ext cx="1194920" cy="1201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97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67544" y="609329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l-NL" sz="900">
                <a:solidFill>
                  <a:prstClr val="black"/>
                </a:solidFill>
              </a:rPr>
              <a:t>King et al. </a:t>
            </a:r>
            <a:r>
              <a:rPr lang="nl-NL" sz="900" i="1">
                <a:solidFill>
                  <a:prstClr val="black"/>
                </a:solidFill>
              </a:rPr>
              <a:t>The timing of salvage radiotherapy after prostatectomy: a systematic review. </a:t>
            </a:r>
            <a:r>
              <a:rPr lang="nl-NL" sz="900">
                <a:solidFill>
                  <a:prstClr val="black"/>
                </a:solidFill>
              </a:rPr>
              <a:t>Int J Rad Onc Biol Phys 2012.</a:t>
            </a:r>
            <a:endParaRPr lang="nl-NL" sz="900" i="1">
              <a:solidFill>
                <a:prstClr val="black"/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4" descr="http://ars.els-cdn.com/content/image/1-s2.0-S0360301611034778-g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92190"/>
            <a:ext cx="491309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5796136" y="1692190"/>
            <a:ext cx="30243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 0.1 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ug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/l PSA stijging </a:t>
            </a:r>
            <a:r>
              <a:rPr kumimoji="0" lang="nl-N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2.6%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minder kans </a:t>
            </a:r>
            <a:r>
              <a:rPr kumimoji="0" lang="nl-N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 RFS!</a:t>
            </a: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Dus hoe eerder, hoe beter: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Niet te laat (data 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eSRT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Maximum? (soms 1 </a:t>
            </a:r>
            <a:r>
              <a:rPr kumimoji="0" lang="nl-NL" sz="18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ug</a:t>
            </a:r>
            <a:r>
              <a:rPr kumimoji="0" lang="nl-N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&lt;0.2? Zoals eerder: steeds</a:t>
            </a:r>
            <a:r>
              <a:rPr kumimoji="0" lang="nl-NL" sz="1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vaker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300" b="1" smtClean="0"/>
              <a:t>Behandeling </a:t>
            </a:r>
            <a:r>
              <a:rPr lang="nl-NL" sz="3300" b="1" i="1" smtClean="0"/>
              <a:t>recidief</a:t>
            </a:r>
            <a:r>
              <a:rPr lang="nl-NL" sz="3300" b="1" smtClean="0"/>
              <a:t> prostaatcarcinoom</a:t>
            </a:r>
            <a:r>
              <a:rPr lang="nl-NL" sz="4000" smtClean="0"/>
              <a:t/>
            </a:r>
            <a:br>
              <a:rPr lang="nl-NL" sz="4000" smtClean="0"/>
            </a:br>
            <a:r>
              <a:rPr lang="nl-NL" sz="2400" smtClean="0"/>
              <a:t>Radiotherapie - timing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47565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91264" cy="4963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smtClean="0"/>
              <a:t>Beleid bij biochemisch recidief na prostatectomie</a:t>
            </a:r>
          </a:p>
          <a:p>
            <a:pPr marL="0" indent="0">
              <a:buNone/>
            </a:pPr>
            <a:r>
              <a:rPr lang="nl-NL" sz="2800" smtClean="0"/>
              <a:t>En </a:t>
            </a:r>
            <a:r>
              <a:rPr lang="nl-NL" sz="2800" b="1" smtClean="0"/>
              <a:t>later? </a:t>
            </a:r>
            <a:r>
              <a:rPr lang="nl-NL" sz="2800" smtClean="0"/>
              <a:t>Bij een PSA van 3 ug/l bijvoorbeeld?</a:t>
            </a:r>
            <a:endParaRPr lang="nl-NL" sz="2800" b="1" smtClean="0"/>
          </a:p>
          <a:p>
            <a:pPr marL="0" indent="0">
              <a:buNone/>
            </a:pPr>
            <a:endParaRPr lang="nl-NL" sz="2800" b="1" smtClean="0"/>
          </a:p>
          <a:p>
            <a:pPr marL="0" indent="0">
              <a:buNone/>
            </a:pPr>
            <a:r>
              <a:rPr lang="nl-NL" sz="2800" smtClean="0"/>
              <a:t>Kan...</a:t>
            </a:r>
          </a:p>
          <a:p>
            <a:pPr marL="0" indent="0">
              <a:buNone/>
            </a:pPr>
            <a:r>
              <a:rPr lang="nl-NL" sz="2800" smtClean="0"/>
              <a:t>Maar dit zijn uitzonderingen, vaak snel stijgend PSA</a:t>
            </a:r>
          </a:p>
          <a:p>
            <a:pPr marL="0" indent="0">
              <a:buNone/>
            </a:pPr>
            <a:r>
              <a:rPr lang="nl-NL" sz="2800" smtClean="0"/>
              <a:t>En dan zeker inzetten beeldvorming!</a:t>
            </a:r>
            <a:endParaRPr lang="nl-NL" sz="2800"/>
          </a:p>
          <a:p>
            <a:pPr marL="0" indent="0">
              <a:buNone/>
            </a:pPr>
            <a:endParaRPr lang="nl-NL" sz="2800" b="1"/>
          </a:p>
          <a:p>
            <a:pPr marL="0" indent="0">
              <a:buNone/>
            </a:pPr>
            <a:endParaRPr lang="nl-NL" sz="2800" dirty="0" smtClean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300" b="1" smtClean="0"/>
              <a:t>Behandeling </a:t>
            </a:r>
            <a:r>
              <a:rPr lang="nl-NL" sz="3300" b="1" i="1" smtClean="0"/>
              <a:t>recidief</a:t>
            </a:r>
            <a:r>
              <a:rPr lang="nl-NL" sz="3300" b="1" smtClean="0"/>
              <a:t> prostaatcarcinoom</a:t>
            </a:r>
            <a:r>
              <a:rPr lang="nl-NL" sz="4000" smtClean="0"/>
              <a:t/>
            </a:r>
            <a:br>
              <a:rPr lang="nl-NL" sz="4000" smtClean="0"/>
            </a:br>
            <a:r>
              <a:rPr lang="nl-NL" sz="2400" smtClean="0"/>
              <a:t>Radiotherapie - timing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231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91264" cy="4963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smtClean="0"/>
              <a:t>Momenteel alleen nomogrammen beschikbaar</a:t>
            </a:r>
          </a:p>
          <a:p>
            <a:pPr marL="0" indent="0">
              <a:buNone/>
            </a:pPr>
            <a:r>
              <a:rPr lang="nl-NL" sz="2800" smtClean="0"/>
              <a:t>Maar kan je daarop dan een besluit maken?</a:t>
            </a:r>
            <a:endParaRPr lang="nl-NL" sz="2800"/>
          </a:p>
          <a:p>
            <a:pPr marL="0" indent="0">
              <a:buNone/>
            </a:pPr>
            <a:endParaRPr lang="nl-NL" sz="2800" b="1"/>
          </a:p>
          <a:p>
            <a:pPr marL="0" indent="0">
              <a:buNone/>
            </a:pPr>
            <a:endParaRPr lang="nl-NL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43" y="2708920"/>
            <a:ext cx="4470497" cy="1308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4883448" cy="144544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67544" y="609329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nl-NL" sz="900">
                <a:solidFill>
                  <a:prstClr val="black"/>
                </a:solidFill>
              </a:rPr>
              <a:t>Bron tabellen: Nomogrammen Memorial Sloan Kettering Cancer Center; Post-Radical Prostatectomy</a:t>
            </a:r>
          </a:p>
          <a:p>
            <a:pPr lvl="0" algn="r">
              <a:defRPr/>
            </a:pPr>
            <a:r>
              <a:rPr lang="nl-NL" sz="900" i="1">
                <a:solidFill>
                  <a:prstClr val="black"/>
                </a:solidFill>
              </a:rPr>
              <a:t>https://</a:t>
            </a:r>
            <a:r>
              <a:rPr lang="nl-NL" sz="900" i="1" smtClean="0">
                <a:solidFill>
                  <a:prstClr val="black"/>
                </a:solidFill>
              </a:rPr>
              <a:t>www.mskcc.org/nomograms/prostate/post-op</a:t>
            </a:r>
            <a:endParaRPr lang="nl-NL" sz="900" i="1">
              <a:solidFill>
                <a:prstClr val="black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300" b="1" smtClean="0"/>
              <a:t>Behandeling </a:t>
            </a:r>
            <a:r>
              <a:rPr lang="nl-NL" sz="3300" b="1" i="1" smtClean="0"/>
              <a:t>recidief</a:t>
            </a:r>
            <a:r>
              <a:rPr lang="nl-NL" sz="3300" b="1" smtClean="0"/>
              <a:t> prostaatcarcinoom</a:t>
            </a:r>
            <a:r>
              <a:rPr lang="nl-NL" sz="4000" smtClean="0"/>
              <a:t/>
            </a:r>
            <a:br>
              <a:rPr lang="nl-NL" sz="4000" smtClean="0"/>
            </a:br>
            <a:r>
              <a:rPr lang="nl-NL" sz="2400" smtClean="0"/>
              <a:t>PSMA-PET scan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03387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91264" cy="4963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smtClean="0"/>
              <a:t>PSMA-PET scan zou in vroeg stadium meer informatie kunnen geven!</a:t>
            </a:r>
          </a:p>
          <a:p>
            <a:r>
              <a:rPr lang="nl-NL" sz="2800" smtClean="0"/>
              <a:t>Onder PSA 0.5 ug/l sensitiviteit &lt;50%</a:t>
            </a:r>
          </a:p>
          <a:p>
            <a:r>
              <a:rPr lang="nl-NL" sz="2800" smtClean="0"/>
              <a:t>Bij snelle verdubbelingstijd hoger (ook bij laag PSA)</a:t>
            </a:r>
          </a:p>
          <a:p>
            <a:r>
              <a:rPr lang="nl-NL" sz="2800" smtClean="0"/>
              <a:t>Wat als we bij elke patient met een biochemisch recidief een PSMA-PET maken?</a:t>
            </a:r>
          </a:p>
          <a:p>
            <a:endParaRPr lang="nl-NL" sz="2800"/>
          </a:p>
          <a:p>
            <a:pPr marL="0" indent="0">
              <a:buNone/>
            </a:pPr>
            <a:endParaRPr lang="nl-NL" sz="2800" b="1"/>
          </a:p>
          <a:p>
            <a:pPr marL="0" indent="0">
              <a:buNone/>
            </a:pPr>
            <a:endParaRPr lang="nl-NL" sz="2800" dirty="0" smtClean="0"/>
          </a:p>
        </p:txBody>
      </p:sp>
      <p:sp>
        <p:nvSpPr>
          <p:cNvPr id="6" name="Tekstvak 5"/>
          <p:cNvSpPr txBox="1"/>
          <p:nvPr/>
        </p:nvSpPr>
        <p:spPr>
          <a:xfrm>
            <a:off x="457290" y="5981009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nl-NL" sz="900" smtClean="0">
                <a:solidFill>
                  <a:prstClr val="black"/>
                </a:solidFill>
              </a:rPr>
              <a:t>Perera et al. </a:t>
            </a:r>
            <a:r>
              <a:rPr lang="nl-NL" sz="900" i="1" smtClean="0">
                <a:solidFill>
                  <a:prstClr val="black"/>
                </a:solidFill>
              </a:rPr>
              <a:t>Sensitivity, Specificity, and Predictors of Positive 68Ga-Prostate-specific Membrane Antigen Positron Emission Tomograpy in Advanced Prostate Cancer: A Systematic Review and Meta-analysis. </a:t>
            </a:r>
            <a:r>
              <a:rPr lang="nl-NL" sz="900" smtClean="0">
                <a:solidFill>
                  <a:prstClr val="black"/>
                </a:solidFill>
              </a:rPr>
              <a:t>Eur. Ur. 2016.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300" b="1" smtClean="0"/>
              <a:t>Behandeling </a:t>
            </a:r>
            <a:r>
              <a:rPr lang="nl-NL" sz="3300" b="1" i="1" smtClean="0"/>
              <a:t>recidief</a:t>
            </a:r>
            <a:r>
              <a:rPr lang="nl-NL" sz="3300" b="1" smtClean="0"/>
              <a:t> prostaatcarcinoom</a:t>
            </a:r>
            <a:r>
              <a:rPr lang="nl-NL" sz="4000" smtClean="0"/>
              <a:t/>
            </a:r>
            <a:br>
              <a:rPr lang="nl-NL" sz="4000" smtClean="0"/>
            </a:br>
            <a:r>
              <a:rPr lang="nl-NL" sz="2400" smtClean="0"/>
              <a:t>PSMA-PET scan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94683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4978896" cy="4963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smtClean="0"/>
              <a:t>Müller et al.</a:t>
            </a:r>
          </a:p>
          <a:p>
            <a:r>
              <a:rPr lang="nl-NL" sz="2800" smtClean="0"/>
              <a:t>223 patienten met PSMA-PET bij biochemisch recidief</a:t>
            </a:r>
          </a:p>
          <a:p>
            <a:r>
              <a:rPr lang="nl-NL" sz="2800" smtClean="0"/>
              <a:t>PET positief: 166 patienten (82%)</a:t>
            </a:r>
          </a:p>
          <a:p>
            <a:r>
              <a:rPr lang="nl-NL" sz="2800" smtClean="0"/>
              <a:t>Lokaal 30%, lymfogeen 68%, bot 33%, visceraal 7%</a:t>
            </a:r>
          </a:p>
          <a:p>
            <a:r>
              <a:rPr lang="nl-NL" sz="2800" smtClean="0"/>
              <a:t>Ander beleid: </a:t>
            </a:r>
            <a:r>
              <a:rPr lang="nl-NL" sz="2800" b="1" smtClean="0"/>
              <a:t>60%</a:t>
            </a:r>
          </a:p>
          <a:p>
            <a:pPr marL="0" indent="0">
              <a:buNone/>
            </a:pPr>
            <a:endParaRPr lang="nl-NL" sz="2800" smtClean="0"/>
          </a:p>
          <a:p>
            <a:endParaRPr lang="nl-NL" sz="2800" smtClean="0"/>
          </a:p>
          <a:p>
            <a:endParaRPr lang="nl-NL" sz="2800"/>
          </a:p>
          <a:p>
            <a:pPr marL="0" indent="0">
              <a:buNone/>
            </a:pPr>
            <a:endParaRPr lang="nl-NL" sz="2800" b="1"/>
          </a:p>
          <a:p>
            <a:pPr marL="0" indent="0">
              <a:buNone/>
            </a:pPr>
            <a:endParaRPr lang="nl-NL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3235187" cy="316153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457290" y="5805264"/>
            <a:ext cx="84969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endParaRPr lang="nl-NL" sz="900" smtClean="0">
              <a:solidFill>
                <a:prstClr val="black"/>
              </a:solidFill>
            </a:endParaRPr>
          </a:p>
          <a:p>
            <a:pPr lvl="0" algn="r">
              <a:defRPr/>
            </a:pPr>
            <a:r>
              <a:rPr lang="nl-NL" sz="900" smtClean="0">
                <a:solidFill>
                  <a:prstClr val="black"/>
                </a:solidFill>
              </a:rPr>
              <a:t>Müller et al. </a:t>
            </a:r>
            <a:r>
              <a:rPr lang="nl-NL" sz="900" i="1" smtClean="0">
                <a:solidFill>
                  <a:prstClr val="black"/>
                </a:solidFill>
              </a:rPr>
              <a:t>Clinical impact of 68Ga-PSMA-11 PET on patient management and outcome, including all patients referred for an increase in PSA level during the first year after its clinical introduction. </a:t>
            </a:r>
            <a:r>
              <a:rPr lang="nl-NL" sz="900" smtClean="0">
                <a:solidFill>
                  <a:prstClr val="black"/>
                </a:solidFill>
              </a:rPr>
              <a:t>Eur. Journ. Nucl Med. &amp; Mol Imag. 2018</a:t>
            </a:r>
            <a:endParaRPr lang="nl-NL" sz="900">
              <a:solidFill>
                <a:prstClr val="black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300" b="1" smtClean="0"/>
              <a:t>Behandeling </a:t>
            </a:r>
            <a:r>
              <a:rPr lang="nl-NL" sz="3300" b="1" i="1" smtClean="0"/>
              <a:t>recidief</a:t>
            </a:r>
            <a:r>
              <a:rPr lang="nl-NL" sz="3300" b="1" smtClean="0"/>
              <a:t> prostaatcarcinoom</a:t>
            </a:r>
            <a:r>
              <a:rPr lang="nl-NL" sz="4000" smtClean="0"/>
              <a:t/>
            </a:r>
            <a:br>
              <a:rPr lang="nl-NL" sz="4000" smtClean="0"/>
            </a:br>
            <a:r>
              <a:rPr lang="nl-NL" sz="2400" smtClean="0"/>
              <a:t>PSMA-PET scan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60882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19256" cy="4963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smtClean="0"/>
              <a:t>Echter:</a:t>
            </a:r>
          </a:p>
          <a:p>
            <a:r>
              <a:rPr lang="nl-NL" sz="2800" smtClean="0"/>
              <a:t>Nog geen prospectieve data dat het aangepaste beleid ook daadwerkelijk leidt tot een verbetering voor de patient....</a:t>
            </a:r>
          </a:p>
          <a:p>
            <a:r>
              <a:rPr lang="nl-NL" sz="2800" smtClean="0"/>
              <a:t>Momenteel versnipperd beleid, varierend per kliniek</a:t>
            </a:r>
          </a:p>
          <a:p>
            <a:r>
              <a:rPr lang="nl-NL" sz="2800" smtClean="0"/>
              <a:t>Waarschijnlijk standaard beeldvorming </a:t>
            </a:r>
            <a:r>
              <a:rPr lang="nl-NL" sz="2800" u="sng" smtClean="0"/>
              <a:t>in toekomst </a:t>
            </a:r>
            <a:r>
              <a:rPr lang="nl-NL" sz="2800" smtClean="0"/>
              <a:t>bij recidief prostaatcarcinoom na prostatectomie</a:t>
            </a:r>
          </a:p>
          <a:p>
            <a:pPr marL="0" indent="0">
              <a:buNone/>
            </a:pPr>
            <a:endParaRPr lang="nl-NL" sz="2800" smtClean="0"/>
          </a:p>
          <a:p>
            <a:endParaRPr lang="nl-NL" sz="2800" smtClean="0"/>
          </a:p>
          <a:p>
            <a:endParaRPr lang="nl-NL" sz="2800"/>
          </a:p>
          <a:p>
            <a:pPr marL="0" indent="0">
              <a:buNone/>
            </a:pPr>
            <a:endParaRPr lang="nl-NL" sz="2800" b="1"/>
          </a:p>
          <a:p>
            <a:pPr marL="0" indent="0">
              <a:buNone/>
            </a:pPr>
            <a:endParaRPr lang="nl-NL" sz="2800" dirty="0" smtClean="0"/>
          </a:p>
        </p:txBody>
      </p:sp>
      <p:sp>
        <p:nvSpPr>
          <p:cNvPr id="7" name="Tekstvak 6"/>
          <p:cNvSpPr txBox="1"/>
          <p:nvPr/>
        </p:nvSpPr>
        <p:spPr>
          <a:xfrm>
            <a:off x="457290" y="580526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nl-NL" sz="900" smtClean="0">
                <a:solidFill>
                  <a:prstClr val="black"/>
                </a:solidFill>
              </a:rPr>
              <a:t>Perera et al. </a:t>
            </a:r>
            <a:r>
              <a:rPr lang="nl-NL" sz="900" i="1" smtClean="0">
                <a:solidFill>
                  <a:prstClr val="black"/>
                </a:solidFill>
              </a:rPr>
              <a:t>Sensitivity, Specificity, and Predictors of Positive 68Ga-Prostate-specific Membrane Antigen Positron Emission Tomograpy in Advanced Prostate Cancer: A Systematic Review and Meta-analysis. </a:t>
            </a:r>
            <a:r>
              <a:rPr lang="nl-NL" sz="900" smtClean="0">
                <a:solidFill>
                  <a:prstClr val="black"/>
                </a:solidFill>
              </a:rPr>
              <a:t>Eur. Ur. 2016.</a:t>
            </a:r>
          </a:p>
          <a:p>
            <a:pPr lvl="0" algn="r">
              <a:defRPr/>
            </a:pPr>
            <a:r>
              <a:rPr lang="nl-NL" sz="900" smtClean="0">
                <a:solidFill>
                  <a:prstClr val="black"/>
                </a:solidFill>
              </a:rPr>
              <a:t>Müller et al. </a:t>
            </a:r>
            <a:r>
              <a:rPr lang="nl-NL" sz="900" i="1" smtClean="0">
                <a:solidFill>
                  <a:prstClr val="black"/>
                </a:solidFill>
              </a:rPr>
              <a:t>Clinical impact of 68Ga-PSMA-11 PET on patient management and outcome, including all patients referred for an increase in PSA level during the first year after its clinical introduction. </a:t>
            </a:r>
            <a:r>
              <a:rPr lang="nl-NL" sz="900" smtClean="0">
                <a:solidFill>
                  <a:prstClr val="black"/>
                </a:solidFill>
              </a:rPr>
              <a:t>Eur. Journ. Nucl Med. &amp; Mol Imag. 2018</a:t>
            </a:r>
            <a:endParaRPr lang="nl-NL" sz="900">
              <a:solidFill>
                <a:prstClr val="black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300" b="1" smtClean="0"/>
              <a:t>Behandeling </a:t>
            </a:r>
            <a:r>
              <a:rPr lang="nl-NL" sz="3300" b="1" i="1" smtClean="0"/>
              <a:t>recidief</a:t>
            </a:r>
            <a:r>
              <a:rPr lang="nl-NL" sz="3300" b="1" smtClean="0"/>
              <a:t> prostaatcarcinoom</a:t>
            </a:r>
            <a:r>
              <a:rPr lang="nl-NL" sz="4000" smtClean="0"/>
              <a:t/>
            </a:r>
            <a:br>
              <a:rPr lang="nl-NL" sz="4000" smtClean="0"/>
            </a:br>
            <a:r>
              <a:rPr lang="nl-NL" sz="2400" smtClean="0"/>
              <a:t>PSMA-PET scan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37129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5698976" cy="4963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smtClean="0"/>
              <a:t>Behandelen met PSMA!</a:t>
            </a:r>
          </a:p>
          <a:p>
            <a:r>
              <a:rPr lang="nl-NL" sz="2800" smtClean="0"/>
              <a:t>Koppeling aan lutetium-177 = radioactief</a:t>
            </a:r>
          </a:p>
          <a:p>
            <a:r>
              <a:rPr lang="nl-NL" sz="2800" smtClean="0"/>
              <a:t>Eerste resultaten spectaculair, maar selectie</a:t>
            </a:r>
          </a:p>
          <a:p>
            <a:r>
              <a:rPr lang="nl-NL" sz="2800" smtClean="0"/>
              <a:t>Kans op blijvende droge mond / ogen</a:t>
            </a:r>
          </a:p>
          <a:p>
            <a:r>
              <a:rPr lang="nl-NL" sz="2800" smtClean="0"/>
              <a:t>Twee studies begin 2019:</a:t>
            </a:r>
          </a:p>
          <a:p>
            <a:pPr lvl="1"/>
            <a:r>
              <a:rPr lang="nl-NL" sz="2000" smtClean="0"/>
              <a:t>Bull’s Eye (NL, 50 ptn, M+, na HT)</a:t>
            </a:r>
          </a:p>
          <a:p>
            <a:pPr lvl="1"/>
            <a:r>
              <a:rPr lang="nl-NL" sz="2000" smtClean="0"/>
              <a:t>Vision (internationaal, 750 ptn, uitbehandelde ptn)</a:t>
            </a:r>
          </a:p>
          <a:p>
            <a:endParaRPr lang="nl-NL" sz="2800" smtClean="0"/>
          </a:p>
          <a:p>
            <a:pPr marL="0" indent="0">
              <a:buNone/>
            </a:pPr>
            <a:endParaRPr lang="nl-NL" sz="2800" smtClean="0"/>
          </a:p>
          <a:p>
            <a:endParaRPr lang="nl-NL" sz="2800" smtClean="0"/>
          </a:p>
          <a:p>
            <a:endParaRPr lang="nl-NL" sz="2800"/>
          </a:p>
          <a:p>
            <a:pPr marL="0" indent="0">
              <a:buNone/>
            </a:pPr>
            <a:endParaRPr lang="nl-NL" sz="2800" b="1"/>
          </a:p>
          <a:p>
            <a:pPr marL="0" indent="0">
              <a:buNone/>
            </a:pPr>
            <a:endParaRPr lang="nl-NL" sz="2800" dirty="0" smtClean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300" b="1" smtClean="0"/>
              <a:t>Behandeling </a:t>
            </a:r>
            <a:r>
              <a:rPr lang="nl-NL" sz="3300" b="1" i="1" smtClean="0"/>
              <a:t>recidief</a:t>
            </a:r>
            <a:r>
              <a:rPr lang="nl-NL" sz="3300" b="1" smtClean="0"/>
              <a:t> prostaatcarcinoom</a:t>
            </a:r>
            <a:r>
              <a:rPr lang="nl-NL" sz="4000" smtClean="0"/>
              <a:t/>
            </a:r>
            <a:br>
              <a:rPr lang="nl-NL" sz="4000" smtClean="0"/>
            </a:br>
            <a:r>
              <a:rPr lang="nl-NL" sz="2400" smtClean="0"/>
              <a:t>PSMA-lutetium</a:t>
            </a:r>
            <a:endParaRPr lang="nl-NL" sz="2800" dirty="0"/>
          </a:p>
        </p:txBody>
      </p:sp>
      <p:pic>
        <p:nvPicPr>
          <p:cNvPr id="1026" name="Picture 2" descr="Afbeeldingsresultaat voor lutetium psma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1"/>
          <a:stretch/>
        </p:blipFill>
        <p:spPr bwMode="auto">
          <a:xfrm>
            <a:off x="6372200" y="1484784"/>
            <a:ext cx="2588400" cy="141534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lutetium psm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834" y="3140968"/>
            <a:ext cx="2193766" cy="1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05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19256" cy="4963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smtClean="0"/>
              <a:t>Onder meer door PSMA-PET toename van groep patienten met </a:t>
            </a:r>
            <a:r>
              <a:rPr lang="nl-NL" sz="2800" i="1" smtClean="0"/>
              <a:t>klinisch</a:t>
            </a:r>
            <a:r>
              <a:rPr lang="nl-NL" sz="2800" smtClean="0"/>
              <a:t> recidief na radicale prostatectomie bij lage PSA-waarden</a:t>
            </a:r>
          </a:p>
          <a:p>
            <a:r>
              <a:rPr lang="nl-NL" sz="2800" smtClean="0"/>
              <a:t>Oligometastasen, definitie is vaag, &lt;3, &lt;5?, waar?</a:t>
            </a:r>
          </a:p>
          <a:p>
            <a:r>
              <a:rPr lang="nl-NL" sz="2800" smtClean="0"/>
              <a:t>Behandelen, wat is je doel???</a:t>
            </a:r>
          </a:p>
          <a:p>
            <a:r>
              <a:rPr lang="nl-NL" sz="2800" smtClean="0"/>
              <a:t>Vroege trial gedaan, recente resultaten ESTRO 2018:</a:t>
            </a:r>
          </a:p>
          <a:p>
            <a:pPr marL="0" indent="0">
              <a:buNone/>
            </a:pPr>
            <a:endParaRPr lang="nl-NL" sz="2800" smtClean="0"/>
          </a:p>
          <a:p>
            <a:endParaRPr lang="nl-NL" sz="2800" smtClean="0"/>
          </a:p>
          <a:p>
            <a:endParaRPr lang="nl-NL" sz="2800"/>
          </a:p>
          <a:p>
            <a:pPr marL="0" indent="0">
              <a:buNone/>
            </a:pPr>
            <a:endParaRPr lang="nl-NL" sz="2800" b="1"/>
          </a:p>
          <a:p>
            <a:pPr marL="0" indent="0">
              <a:buNone/>
            </a:pPr>
            <a:endParaRPr lang="nl-NL" sz="2800" dirty="0" smtClean="0"/>
          </a:p>
        </p:txBody>
      </p:sp>
      <p:sp>
        <p:nvSpPr>
          <p:cNvPr id="7" name="Tekstvak 6"/>
          <p:cNvSpPr txBox="1"/>
          <p:nvPr/>
        </p:nvSpPr>
        <p:spPr>
          <a:xfrm>
            <a:off x="457290" y="598993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l-NL" sz="900"/>
              <a:t>L. </a:t>
            </a:r>
            <a:r>
              <a:rPr lang="nl-NL" sz="900" smtClean="0"/>
              <a:t>Decaestecker </a:t>
            </a:r>
            <a:r>
              <a:rPr lang="nl-NL" sz="900"/>
              <a:t>et al</a:t>
            </a:r>
            <a:r>
              <a:rPr lang="nl-NL" sz="900" i="1"/>
              <a:t>. </a:t>
            </a:r>
            <a:r>
              <a:rPr lang="nl-NL" sz="900" i="1" smtClean="0"/>
              <a:t>Surveillance </a:t>
            </a:r>
            <a:r>
              <a:rPr lang="nl-NL" sz="900" i="1"/>
              <a:t>or metastasis-directed Therapy for OligoMetastatic Prostate cancer recurrence (STOMP): </a:t>
            </a:r>
            <a:endParaRPr lang="nl-NL" sz="900" i="1" smtClean="0"/>
          </a:p>
          <a:p>
            <a:pPr algn="r">
              <a:defRPr/>
            </a:pPr>
            <a:r>
              <a:rPr lang="nl-NL" sz="900" i="1" smtClean="0"/>
              <a:t>study </a:t>
            </a:r>
            <a:r>
              <a:rPr lang="nl-NL" sz="900" i="1"/>
              <a:t>protocol for a randomized phase II trial. </a:t>
            </a:r>
            <a:r>
              <a:rPr lang="nl-NL" sz="900" i="1" smtClean="0"/>
              <a:t>Study </a:t>
            </a:r>
            <a:r>
              <a:rPr lang="nl-NL" sz="900" i="1"/>
              <a:t>Protocol. </a:t>
            </a:r>
            <a:r>
              <a:rPr lang="nl-NL" sz="900"/>
              <a:t>BMC Cancer </a:t>
            </a:r>
            <a:r>
              <a:rPr lang="nl-NL" sz="900" smtClean="0"/>
              <a:t>2014</a:t>
            </a:r>
            <a:endParaRPr lang="nl-NL" sz="90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300" b="1" smtClean="0"/>
              <a:t>Behandeling </a:t>
            </a:r>
            <a:r>
              <a:rPr lang="nl-NL" sz="3300" b="1" i="1" smtClean="0"/>
              <a:t>recidief</a:t>
            </a:r>
            <a:r>
              <a:rPr lang="nl-NL" sz="3300" b="1" smtClean="0"/>
              <a:t> prostaatcarcinoom</a:t>
            </a:r>
            <a:r>
              <a:rPr lang="nl-NL" sz="4000" smtClean="0"/>
              <a:t/>
            </a:r>
            <a:br>
              <a:rPr lang="nl-NL" sz="4000" smtClean="0"/>
            </a:br>
            <a:r>
              <a:rPr lang="nl-NL" sz="2400" smtClean="0"/>
              <a:t>Oligometastasen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89278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19256" cy="4963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smtClean="0"/>
              <a:t>STOMP trial – ESTRO 2018</a:t>
            </a:r>
          </a:p>
          <a:p>
            <a:pPr marL="0" indent="0">
              <a:buNone/>
            </a:pPr>
            <a:endParaRPr lang="nl-NL" sz="2800" smtClean="0"/>
          </a:p>
          <a:p>
            <a:endParaRPr lang="nl-NL" sz="2800" smtClean="0"/>
          </a:p>
          <a:p>
            <a:endParaRPr lang="nl-NL" sz="2800"/>
          </a:p>
          <a:p>
            <a:pPr marL="0" indent="0">
              <a:buNone/>
            </a:pPr>
            <a:endParaRPr lang="nl-NL" sz="2800" b="1"/>
          </a:p>
          <a:p>
            <a:pPr marL="0" indent="0">
              <a:buNone/>
            </a:pPr>
            <a:endParaRPr lang="nl-NL" sz="2800" dirty="0" smtClean="0"/>
          </a:p>
        </p:txBody>
      </p:sp>
      <p:sp>
        <p:nvSpPr>
          <p:cNvPr id="7" name="Tekstvak 6"/>
          <p:cNvSpPr txBox="1"/>
          <p:nvPr/>
        </p:nvSpPr>
        <p:spPr>
          <a:xfrm>
            <a:off x="457290" y="598993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l-NL" sz="900"/>
              <a:t>L. </a:t>
            </a:r>
            <a:r>
              <a:rPr lang="nl-NL" sz="900" smtClean="0"/>
              <a:t>Decaestecker </a:t>
            </a:r>
            <a:r>
              <a:rPr lang="nl-NL" sz="900"/>
              <a:t>et al</a:t>
            </a:r>
            <a:r>
              <a:rPr lang="nl-NL" sz="900" i="1"/>
              <a:t>. </a:t>
            </a:r>
            <a:r>
              <a:rPr lang="nl-NL" sz="900" i="1" smtClean="0"/>
              <a:t>Surveillance </a:t>
            </a:r>
            <a:r>
              <a:rPr lang="nl-NL" sz="900" i="1"/>
              <a:t>or metastasis-directed Therapy for OligoMetastatic Prostate cancer recurrence (STOMP): </a:t>
            </a:r>
            <a:endParaRPr lang="nl-NL" sz="900" i="1" smtClean="0"/>
          </a:p>
          <a:p>
            <a:pPr algn="r">
              <a:defRPr/>
            </a:pPr>
            <a:r>
              <a:rPr lang="nl-NL" sz="900" i="1" smtClean="0"/>
              <a:t>study </a:t>
            </a:r>
            <a:r>
              <a:rPr lang="nl-NL" sz="900" i="1"/>
              <a:t>protocol for a randomized phase II trial. </a:t>
            </a:r>
            <a:r>
              <a:rPr lang="nl-NL" sz="900" i="1" smtClean="0"/>
              <a:t>Study </a:t>
            </a:r>
            <a:r>
              <a:rPr lang="nl-NL" sz="900" i="1"/>
              <a:t>Protocol. </a:t>
            </a:r>
            <a:r>
              <a:rPr lang="nl-NL" sz="900"/>
              <a:t>BMC Cancer </a:t>
            </a:r>
            <a:r>
              <a:rPr lang="nl-NL" sz="900" smtClean="0"/>
              <a:t>2014</a:t>
            </a:r>
            <a:endParaRPr lang="nl-NL" sz="9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33829"/>
            <a:ext cx="6804772" cy="38911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Rechte verbindingslijn met pijl 5"/>
          <p:cNvCxnSpPr/>
          <p:nvPr/>
        </p:nvCxnSpPr>
        <p:spPr>
          <a:xfrm flipH="1">
            <a:off x="3563888" y="4434593"/>
            <a:ext cx="1" cy="295613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H="1">
            <a:off x="5364088" y="3831590"/>
            <a:ext cx="1" cy="295613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300" b="1" smtClean="0"/>
              <a:t>Behandeling </a:t>
            </a:r>
            <a:r>
              <a:rPr lang="nl-NL" sz="3300" b="1" i="1" smtClean="0"/>
              <a:t>recidief</a:t>
            </a:r>
            <a:r>
              <a:rPr lang="nl-NL" sz="3300" b="1" smtClean="0"/>
              <a:t> prostaatcarcinoom</a:t>
            </a:r>
            <a:r>
              <a:rPr lang="nl-NL" sz="4000" smtClean="0"/>
              <a:t/>
            </a:r>
            <a:br>
              <a:rPr lang="nl-NL" sz="4000" smtClean="0"/>
            </a:br>
            <a:r>
              <a:rPr lang="nl-NL" sz="2400" smtClean="0"/>
              <a:t>Oligometastasen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15344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19256" cy="4963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smtClean="0"/>
              <a:t>STOMP trial – ESTRO 2018</a:t>
            </a:r>
          </a:p>
          <a:p>
            <a:pPr marL="0" indent="0">
              <a:buNone/>
            </a:pPr>
            <a:endParaRPr lang="nl-NL" sz="2800" smtClean="0"/>
          </a:p>
          <a:p>
            <a:endParaRPr lang="nl-NL" sz="2800" smtClean="0"/>
          </a:p>
          <a:p>
            <a:endParaRPr lang="nl-NL" sz="2800"/>
          </a:p>
          <a:p>
            <a:pPr marL="0" indent="0">
              <a:buNone/>
            </a:pPr>
            <a:endParaRPr lang="nl-NL" sz="2800" b="1"/>
          </a:p>
          <a:p>
            <a:pPr marL="0" indent="0">
              <a:buNone/>
            </a:pPr>
            <a:endParaRPr lang="nl-NL" sz="2800" dirty="0" smtClean="0"/>
          </a:p>
        </p:txBody>
      </p:sp>
      <p:sp>
        <p:nvSpPr>
          <p:cNvPr id="7" name="Tekstvak 6"/>
          <p:cNvSpPr txBox="1"/>
          <p:nvPr/>
        </p:nvSpPr>
        <p:spPr>
          <a:xfrm>
            <a:off x="457290" y="598993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l-NL" sz="900"/>
              <a:t>L. </a:t>
            </a:r>
            <a:r>
              <a:rPr lang="nl-NL" sz="900" smtClean="0"/>
              <a:t>Decaestecker </a:t>
            </a:r>
            <a:r>
              <a:rPr lang="nl-NL" sz="900"/>
              <a:t>et al</a:t>
            </a:r>
            <a:r>
              <a:rPr lang="nl-NL" sz="900" i="1"/>
              <a:t>. </a:t>
            </a:r>
            <a:r>
              <a:rPr lang="nl-NL" sz="900" i="1" smtClean="0"/>
              <a:t>Surveillance </a:t>
            </a:r>
            <a:r>
              <a:rPr lang="nl-NL" sz="900" i="1"/>
              <a:t>or metastasis-directed Therapy for OligoMetastatic Prostate cancer recurrence (STOMP): </a:t>
            </a:r>
            <a:endParaRPr lang="nl-NL" sz="900" i="1" smtClean="0"/>
          </a:p>
          <a:p>
            <a:pPr algn="r">
              <a:defRPr/>
            </a:pPr>
            <a:r>
              <a:rPr lang="nl-NL" sz="900" i="1" smtClean="0"/>
              <a:t>study </a:t>
            </a:r>
            <a:r>
              <a:rPr lang="nl-NL" sz="900" i="1"/>
              <a:t>protocol for a randomized phase II trial. </a:t>
            </a:r>
            <a:r>
              <a:rPr lang="nl-NL" sz="900" i="1" smtClean="0"/>
              <a:t>Study </a:t>
            </a:r>
            <a:r>
              <a:rPr lang="nl-NL" sz="900" i="1"/>
              <a:t>Protocol. </a:t>
            </a:r>
            <a:r>
              <a:rPr lang="nl-NL" sz="900"/>
              <a:t>BMC Cancer </a:t>
            </a:r>
            <a:r>
              <a:rPr lang="nl-NL" sz="900" smtClean="0"/>
              <a:t>2014</a:t>
            </a:r>
            <a:endParaRPr lang="nl-NL" sz="90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189614" cy="385698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Rechte verbindingslijn met pijl 9"/>
          <p:cNvCxnSpPr/>
          <p:nvPr/>
        </p:nvCxnSpPr>
        <p:spPr>
          <a:xfrm flipH="1">
            <a:off x="3419872" y="5190211"/>
            <a:ext cx="1" cy="32235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H="1">
            <a:off x="2555776" y="3717496"/>
            <a:ext cx="1" cy="32235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300" b="1" smtClean="0"/>
              <a:t>Behandeling </a:t>
            </a:r>
            <a:r>
              <a:rPr lang="nl-NL" sz="3300" b="1" i="1" smtClean="0"/>
              <a:t>recidief</a:t>
            </a:r>
            <a:r>
              <a:rPr lang="nl-NL" sz="3300" b="1" smtClean="0"/>
              <a:t> prostaatcarcinoom</a:t>
            </a:r>
            <a:r>
              <a:rPr lang="nl-NL" sz="4000" smtClean="0"/>
              <a:t/>
            </a:r>
            <a:br>
              <a:rPr lang="nl-NL" sz="4000" smtClean="0"/>
            </a:br>
            <a:r>
              <a:rPr lang="nl-NL" sz="2400" smtClean="0"/>
              <a:t>Oligometastasen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94765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00105"/>
            <a:ext cx="8229600" cy="4353347"/>
          </a:xfrm>
        </p:spPr>
        <p:txBody>
          <a:bodyPr/>
          <a:lstStyle/>
          <a:p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dag </a:t>
            </a:r>
            <a:r>
              <a:rPr lang="nl-NL" err="1" smtClean="0"/>
              <a:t>post-operatief</a:t>
            </a:r>
            <a:r>
              <a:rPr lang="nl-NL" smtClean="0"/>
              <a:t> ontslag                          (met </a:t>
            </a:r>
            <a:r>
              <a:rPr lang="nl-NL" dirty="0" err="1" smtClean="0"/>
              <a:t>catheter</a:t>
            </a:r>
            <a:r>
              <a:rPr lang="nl-NL" dirty="0" smtClean="0"/>
              <a:t> + antistolling)</a:t>
            </a:r>
          </a:p>
          <a:p>
            <a:r>
              <a:rPr lang="nl-NL" dirty="0" smtClean="0"/>
              <a:t>7</a:t>
            </a:r>
            <a:r>
              <a:rPr lang="nl-NL" baseline="30000" dirty="0" smtClean="0"/>
              <a:t>e</a:t>
            </a:r>
            <a:r>
              <a:rPr lang="nl-NL" dirty="0" smtClean="0"/>
              <a:t> dag </a:t>
            </a:r>
            <a:r>
              <a:rPr lang="nl-NL" dirty="0" err="1" smtClean="0"/>
              <a:t>catheter</a:t>
            </a:r>
            <a:r>
              <a:rPr lang="nl-NL" dirty="0" smtClean="0"/>
              <a:t> verwijderd: goede mictie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17032"/>
            <a:ext cx="3024336" cy="225661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300" b="1" smtClean="0"/>
              <a:t>Verloop casus</a:t>
            </a:r>
            <a:endParaRPr lang="nl-NL" sz="3300" b="1" dirty="0"/>
          </a:p>
        </p:txBody>
      </p:sp>
      <p:grpSp>
        <p:nvGrpSpPr>
          <p:cNvPr id="6" name="Group 8"/>
          <p:cNvGrpSpPr/>
          <p:nvPr/>
        </p:nvGrpSpPr>
        <p:grpSpPr>
          <a:xfrm>
            <a:off x="7913639" y="89712"/>
            <a:ext cx="1117791" cy="1152128"/>
            <a:chOff x="3476140" y="1303428"/>
            <a:chExt cx="5239719" cy="5400675"/>
          </a:xfrm>
        </p:grpSpPr>
        <p:pic>
          <p:nvPicPr>
            <p:cNvPr id="7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1387" y="1303428"/>
              <a:ext cx="5229225" cy="5400675"/>
            </a:xfrm>
            <a:prstGeom prst="rect">
              <a:avLst/>
            </a:prstGeom>
          </p:spPr>
        </p:pic>
        <p:pic>
          <p:nvPicPr>
            <p:cNvPr id="8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2056" y="1303428"/>
              <a:ext cx="2053803" cy="2236606"/>
            </a:xfrm>
            <a:prstGeom prst="rect">
              <a:avLst/>
            </a:prstGeom>
          </p:spPr>
        </p:pic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1143" y="5451508"/>
              <a:ext cx="1192729" cy="1199326"/>
            </a:xfrm>
            <a:prstGeom prst="rect">
              <a:avLst/>
            </a:prstGeom>
          </p:spPr>
        </p:pic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76140" y="1303428"/>
              <a:ext cx="1194920" cy="1201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828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19256" cy="4963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smtClean="0"/>
              <a:t>Conclusies:</a:t>
            </a:r>
          </a:p>
          <a:p>
            <a:pPr>
              <a:buFont typeface="Arial" charset="0"/>
              <a:buChar char="•"/>
            </a:pPr>
            <a:r>
              <a:rPr lang="nl-NL" sz="2800"/>
              <a:t>Optimale behandel window 0.2-0.5 </a:t>
            </a:r>
            <a:r>
              <a:rPr lang="nl-NL" sz="2800" smtClean="0"/>
              <a:t>ug/l</a:t>
            </a:r>
          </a:p>
          <a:p>
            <a:pPr>
              <a:buFont typeface="Arial" charset="0"/>
              <a:buChar char="•"/>
            </a:pPr>
            <a:r>
              <a:rPr lang="nl-NL" sz="2800" smtClean="0"/>
              <a:t>PSMA-PET zal de behandeling meer individualistisch maken</a:t>
            </a:r>
            <a:endParaRPr lang="nl-NL" sz="2800"/>
          </a:p>
          <a:p>
            <a:pPr>
              <a:buFont typeface="Arial" charset="0"/>
              <a:buChar char="•"/>
            </a:pPr>
            <a:r>
              <a:rPr lang="nl-NL" sz="2800"/>
              <a:t>PSMA-PET gaat zorgen voor meer patienten met </a:t>
            </a:r>
            <a:r>
              <a:rPr lang="nl-NL" sz="2800">
                <a:solidFill>
                  <a:srgbClr val="C00000"/>
                </a:solidFill>
              </a:rPr>
              <a:t>oligometastatische ziekte</a:t>
            </a:r>
          </a:p>
          <a:p>
            <a:pPr>
              <a:buFont typeface="Arial" charset="0"/>
              <a:buChar char="•"/>
            </a:pPr>
            <a:r>
              <a:rPr lang="nl-NL" sz="2800"/>
              <a:t>RCT’s nodig (welke ook zullen komen!)</a:t>
            </a:r>
          </a:p>
          <a:p>
            <a:pPr marL="0" indent="0">
              <a:buNone/>
            </a:pPr>
            <a:endParaRPr lang="nl-NL" sz="2800" smtClean="0"/>
          </a:p>
          <a:p>
            <a:endParaRPr lang="nl-NL" sz="2800" smtClean="0"/>
          </a:p>
          <a:p>
            <a:endParaRPr lang="nl-NL" sz="2800"/>
          </a:p>
          <a:p>
            <a:pPr marL="0" indent="0">
              <a:buNone/>
            </a:pPr>
            <a:endParaRPr lang="nl-NL" sz="2800" b="1"/>
          </a:p>
          <a:p>
            <a:pPr marL="0" indent="0">
              <a:buNone/>
            </a:pPr>
            <a:endParaRPr lang="nl-NL" sz="2800" dirty="0" smtClean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300" b="1" smtClean="0"/>
              <a:t>Behandeling </a:t>
            </a:r>
            <a:r>
              <a:rPr lang="nl-NL" sz="3300" b="1" i="1" smtClean="0"/>
              <a:t>recidief</a:t>
            </a:r>
            <a:r>
              <a:rPr lang="nl-NL" sz="3300" b="1" smtClean="0"/>
              <a:t> prostaatcarcinoom</a:t>
            </a:r>
            <a:r>
              <a:rPr lang="nl-NL" sz="4000" smtClean="0"/>
              <a:t/>
            </a:r>
            <a:br>
              <a:rPr lang="nl-NL" sz="4000" smtClean="0"/>
            </a:b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9803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nl-NL" b="1" smtClean="0"/>
              <a:t>Blok 3</a:t>
            </a:r>
            <a:r>
              <a:rPr lang="nl-NL" smtClean="0"/>
              <a:t> </a:t>
            </a:r>
            <a:r>
              <a:rPr lang="nl-NL"/>
              <a:t/>
            </a:r>
            <a:br>
              <a:rPr lang="nl-NL"/>
            </a:br>
            <a:r>
              <a:rPr lang="nl-NL" smtClean="0"/>
              <a:t>Recidief/M+ prostaatcarcinoom</a:t>
            </a:r>
            <a:endParaRPr lang="nl-NL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nl-NL" sz="4000" b="1" smtClean="0">
                <a:solidFill>
                  <a:schemeClr val="tx1"/>
                </a:solidFill>
              </a:rPr>
              <a:t>Casus</a:t>
            </a:r>
          </a:p>
          <a:p>
            <a:r>
              <a:rPr lang="nl-NL" smtClean="0">
                <a:solidFill>
                  <a:schemeClr val="tx1"/>
                </a:solidFill>
              </a:rPr>
              <a:t>Marita van den Berg</a:t>
            </a:r>
          </a:p>
          <a:p>
            <a:r>
              <a:rPr lang="nl-NL">
                <a:solidFill>
                  <a:schemeClr val="tx1"/>
                </a:solidFill>
              </a:rPr>
              <a:t>v</a:t>
            </a:r>
            <a:r>
              <a:rPr lang="nl-NL" smtClean="0">
                <a:solidFill>
                  <a:schemeClr val="tx1"/>
                </a:solidFill>
              </a:rPr>
              <a:t>erpleegkundig specialist urologie</a:t>
            </a:r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 smtClean="0"/>
              <a:t>Follow up Kees van der Plas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3 maanden na operatie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Wondjes mooi genezen</a:t>
            </a:r>
          </a:p>
          <a:p>
            <a:r>
              <a:rPr lang="nl-NL" dirty="0" smtClean="0"/>
              <a:t>Sport weer</a:t>
            </a:r>
          </a:p>
          <a:p>
            <a:r>
              <a:rPr lang="nl-NL" dirty="0" smtClean="0"/>
              <a:t>“voor-de-zekerheid”- PAD </a:t>
            </a:r>
          </a:p>
          <a:p>
            <a:r>
              <a:rPr lang="nl-NL" dirty="0" smtClean="0"/>
              <a:t>Geen/weinig erecties</a:t>
            </a:r>
          </a:p>
          <a:p>
            <a:r>
              <a:rPr lang="nl-NL" dirty="0" smtClean="0"/>
              <a:t>Fijn contact PKS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grpSp>
        <p:nvGrpSpPr>
          <p:cNvPr id="4" name="Group 8"/>
          <p:cNvGrpSpPr/>
          <p:nvPr/>
        </p:nvGrpSpPr>
        <p:grpSpPr>
          <a:xfrm>
            <a:off x="7913639" y="89712"/>
            <a:ext cx="1117791" cy="1152128"/>
            <a:chOff x="3476140" y="1303428"/>
            <a:chExt cx="5239719" cy="54006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1387" y="1303428"/>
              <a:ext cx="5229225" cy="54006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2056" y="1303428"/>
              <a:ext cx="2053803" cy="22366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1143" y="5451508"/>
              <a:ext cx="1192729" cy="11993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76140" y="1303428"/>
              <a:ext cx="1194920" cy="1201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442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 smtClean="0"/>
              <a:t>PSA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PSA 3 </a:t>
            </a:r>
            <a:r>
              <a:rPr lang="nl-NL" dirty="0" err="1" smtClean="0"/>
              <a:t>mnd</a:t>
            </a:r>
            <a:r>
              <a:rPr lang="nl-NL" dirty="0" smtClean="0"/>
              <a:t> postoperatief: </a:t>
            </a:r>
            <a:r>
              <a:rPr lang="nl-NL" b="1" dirty="0" smtClean="0"/>
              <a:t>10,5</a:t>
            </a:r>
            <a:r>
              <a:rPr lang="nl-NL" dirty="0" smtClean="0"/>
              <a:t> </a:t>
            </a:r>
            <a:r>
              <a:rPr lang="nl-NL" dirty="0" err="1" smtClean="0"/>
              <a:t>ug</a:t>
            </a:r>
            <a:r>
              <a:rPr lang="nl-NL" dirty="0" smtClean="0"/>
              <a:t>/l</a:t>
            </a:r>
          </a:p>
          <a:p>
            <a:r>
              <a:rPr lang="nl-NL" dirty="0" smtClean="0"/>
              <a:t>PSA 6 </a:t>
            </a:r>
            <a:r>
              <a:rPr lang="nl-NL" dirty="0" err="1" smtClean="0"/>
              <a:t>mnd</a:t>
            </a:r>
            <a:r>
              <a:rPr lang="nl-NL" dirty="0" smtClean="0"/>
              <a:t> postoperatief: </a:t>
            </a:r>
            <a:r>
              <a:rPr lang="nl-NL" b="1" dirty="0" smtClean="0"/>
              <a:t>13,5</a:t>
            </a:r>
            <a:r>
              <a:rPr lang="nl-NL" dirty="0" smtClean="0"/>
              <a:t> </a:t>
            </a:r>
            <a:r>
              <a:rPr lang="nl-NL" dirty="0" err="1" smtClean="0"/>
              <a:t>ug</a:t>
            </a:r>
            <a:r>
              <a:rPr lang="nl-NL" dirty="0" smtClean="0"/>
              <a:t>/l</a:t>
            </a:r>
          </a:p>
          <a:p>
            <a:pPr marL="0" indent="0">
              <a:buNone/>
            </a:pPr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PSMA-scan</a:t>
            </a:r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24944"/>
            <a:ext cx="2731032" cy="2731032"/>
          </a:xfrm>
          <a:prstGeom prst="rect">
            <a:avLst/>
          </a:prstGeom>
        </p:spPr>
      </p:pic>
      <p:grpSp>
        <p:nvGrpSpPr>
          <p:cNvPr id="5" name="Group 8"/>
          <p:cNvGrpSpPr/>
          <p:nvPr/>
        </p:nvGrpSpPr>
        <p:grpSpPr>
          <a:xfrm>
            <a:off x="7913639" y="89712"/>
            <a:ext cx="1117791" cy="1152128"/>
            <a:chOff x="3476140" y="1303428"/>
            <a:chExt cx="5239719" cy="5400675"/>
          </a:xfrm>
        </p:grpSpPr>
        <p:pic>
          <p:nvPicPr>
            <p:cNvPr id="6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1387" y="1303428"/>
              <a:ext cx="5229225" cy="5400675"/>
            </a:xfrm>
            <a:prstGeom prst="rect">
              <a:avLst/>
            </a:prstGeom>
          </p:spPr>
        </p:pic>
        <p:pic>
          <p:nvPicPr>
            <p:cNvPr id="8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2056" y="1303428"/>
              <a:ext cx="2053803" cy="2236606"/>
            </a:xfrm>
            <a:prstGeom prst="rect">
              <a:avLst/>
            </a:prstGeom>
          </p:spPr>
        </p:pic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1143" y="5451508"/>
              <a:ext cx="1192729" cy="1199326"/>
            </a:xfrm>
            <a:prstGeom prst="rect">
              <a:avLst/>
            </a:prstGeom>
          </p:spPr>
        </p:pic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76140" y="1303428"/>
              <a:ext cx="1194920" cy="1201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256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smtClean="0"/>
              <a:t>Uitslag PSMA-PET scan</a:t>
            </a:r>
            <a:r>
              <a:rPr lang="nl-NL" sz="3300" b="1" dirty="0"/>
              <a:t/>
            </a:r>
            <a:br>
              <a:rPr lang="nl-NL" sz="3300" b="1" dirty="0"/>
            </a:b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r>
              <a:rPr lang="nl-NL" sz="3000" dirty="0"/>
              <a:t>PSA nu 24,2</a:t>
            </a:r>
          </a:p>
          <a:p>
            <a:r>
              <a:rPr lang="nl-NL" sz="3000" dirty="0" smtClean="0"/>
              <a:t>Klieren </a:t>
            </a:r>
            <a:r>
              <a:rPr lang="nl-NL" sz="3000" dirty="0" err="1"/>
              <a:t>bdz</a:t>
            </a:r>
            <a:r>
              <a:rPr lang="nl-NL" sz="3000" dirty="0"/>
              <a:t> iliacaal +, para-aortaal rechts, </a:t>
            </a:r>
            <a:r>
              <a:rPr lang="nl-NL" sz="3000" dirty="0" err="1"/>
              <a:t>retrocavaal</a:t>
            </a:r>
            <a:r>
              <a:rPr lang="nl-NL" sz="3000" dirty="0"/>
              <a:t> en laag cervicaal </a:t>
            </a:r>
            <a:r>
              <a:rPr lang="nl-NL" sz="3000" dirty="0" smtClean="0"/>
              <a:t>links</a:t>
            </a:r>
            <a:endParaRPr lang="nl-NL" sz="3000" dirty="0"/>
          </a:p>
          <a:p>
            <a:r>
              <a:rPr lang="nl-NL" sz="3000" dirty="0" smtClean="0"/>
              <a:t>Mogelijk laesie Th11</a:t>
            </a:r>
          </a:p>
          <a:p>
            <a:endParaRPr lang="nl-NL" sz="3000" dirty="0" smtClean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39" y="1757022"/>
            <a:ext cx="3899272" cy="3236700"/>
          </a:xfrm>
          <a:prstGeom prst="rect">
            <a:avLst/>
          </a:prstGeom>
        </p:spPr>
      </p:pic>
      <p:grpSp>
        <p:nvGrpSpPr>
          <p:cNvPr id="5" name="Group 8"/>
          <p:cNvGrpSpPr/>
          <p:nvPr/>
        </p:nvGrpSpPr>
        <p:grpSpPr>
          <a:xfrm>
            <a:off x="7913639" y="89712"/>
            <a:ext cx="1117791" cy="1152128"/>
            <a:chOff x="3476140" y="1303428"/>
            <a:chExt cx="5239719" cy="5400675"/>
          </a:xfrm>
        </p:grpSpPr>
        <p:pic>
          <p:nvPicPr>
            <p:cNvPr id="6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81387" y="1303428"/>
              <a:ext cx="5229225" cy="5400675"/>
            </a:xfrm>
            <a:prstGeom prst="rect">
              <a:avLst/>
            </a:prstGeom>
          </p:spPr>
        </p:pic>
        <p:pic>
          <p:nvPicPr>
            <p:cNvPr id="7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2056" y="1303428"/>
              <a:ext cx="2053803" cy="2236606"/>
            </a:xfrm>
            <a:prstGeom prst="rect">
              <a:avLst/>
            </a:prstGeom>
          </p:spPr>
        </p:pic>
        <p:pic>
          <p:nvPicPr>
            <p:cNvPr id="8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11143" y="5451508"/>
              <a:ext cx="1192729" cy="1199326"/>
            </a:xfrm>
            <a:prstGeom prst="rect">
              <a:avLst/>
            </a:prstGeom>
          </p:spPr>
        </p:pic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76140" y="1303428"/>
              <a:ext cx="1194920" cy="1201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706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 smtClean="0"/>
              <a:t>Beleid na PSMA</a:t>
            </a:r>
            <a:r>
              <a:rPr lang="nl-NL" sz="3300" b="1" dirty="0"/>
              <a:t/>
            </a:r>
            <a:br>
              <a:rPr lang="nl-NL" sz="3300" b="1" dirty="0"/>
            </a:b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000" dirty="0" smtClean="0"/>
              <a:t>Gezien </a:t>
            </a:r>
            <a:r>
              <a:rPr lang="nl-NL" sz="3000" dirty="0"/>
              <a:t>snelle progressie </a:t>
            </a:r>
            <a:r>
              <a:rPr lang="nl-NL" sz="3000" dirty="0" smtClean="0"/>
              <a:t>advies nu </a:t>
            </a:r>
            <a:r>
              <a:rPr lang="nl-NL" sz="3000" dirty="0"/>
              <a:t>start hormonale </a:t>
            </a:r>
            <a:r>
              <a:rPr lang="nl-NL" sz="3000" dirty="0" smtClean="0"/>
              <a:t>therapie </a:t>
            </a:r>
          </a:p>
          <a:p>
            <a:r>
              <a:rPr lang="nl-NL" sz="3000" dirty="0" smtClean="0"/>
              <a:t>Geen </a:t>
            </a:r>
            <a:r>
              <a:rPr lang="nl-NL" sz="3000" smtClean="0"/>
              <a:t>chemotherapie of radiotherapie erbij</a:t>
            </a:r>
            <a:endParaRPr lang="nl-NL" sz="3000" dirty="0"/>
          </a:p>
          <a:p>
            <a:r>
              <a:rPr lang="nl-NL" sz="3000" dirty="0" smtClean="0"/>
              <a:t>Kees heeft artikel gelezen over chemotherapie bij hormoontherapie</a:t>
            </a:r>
          </a:p>
          <a:p>
            <a:r>
              <a:rPr lang="nl-NL" sz="3000" dirty="0" smtClean="0"/>
              <a:t>Uitleg over hormoontherapie</a:t>
            </a:r>
          </a:p>
          <a:p>
            <a:r>
              <a:rPr lang="nl-NL" sz="3000" dirty="0" smtClean="0"/>
              <a:t>Start hormoontherapie</a:t>
            </a:r>
            <a:endParaRPr lang="nl-NL" sz="3000" dirty="0"/>
          </a:p>
        </p:txBody>
      </p:sp>
      <p:grpSp>
        <p:nvGrpSpPr>
          <p:cNvPr id="4" name="Group 8"/>
          <p:cNvGrpSpPr/>
          <p:nvPr/>
        </p:nvGrpSpPr>
        <p:grpSpPr>
          <a:xfrm>
            <a:off x="7913639" y="89712"/>
            <a:ext cx="1117791" cy="1152128"/>
            <a:chOff x="3476140" y="1303428"/>
            <a:chExt cx="5239719" cy="54006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1387" y="1303428"/>
              <a:ext cx="5229225" cy="54006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2056" y="1303428"/>
              <a:ext cx="2053803" cy="22366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1143" y="5451508"/>
              <a:ext cx="1192729" cy="11993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76140" y="1303428"/>
              <a:ext cx="1194920" cy="1201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80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nl-NL" b="1" smtClean="0"/>
              <a:t>Blok 3</a:t>
            </a:r>
            <a:r>
              <a:rPr lang="nl-NL" smtClean="0"/>
              <a:t> </a:t>
            </a:r>
            <a:r>
              <a:rPr lang="nl-NL"/>
              <a:t/>
            </a:r>
            <a:br>
              <a:rPr lang="nl-NL"/>
            </a:br>
            <a:r>
              <a:rPr lang="nl-NL" smtClean="0"/>
              <a:t>Recidief/M+ prostaatcarcinoom</a:t>
            </a:r>
            <a:endParaRPr lang="nl-NL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755576" y="2852936"/>
            <a:ext cx="7416824" cy="1752600"/>
          </a:xfrm>
        </p:spPr>
        <p:txBody>
          <a:bodyPr>
            <a:normAutofit lnSpcReduction="10000"/>
          </a:bodyPr>
          <a:lstStyle/>
          <a:p>
            <a:r>
              <a:rPr lang="nl-NL" sz="4000" b="1" smtClean="0">
                <a:solidFill>
                  <a:schemeClr val="tx1"/>
                </a:solidFill>
              </a:rPr>
              <a:t>Systemische therapie bij MHSPC</a:t>
            </a:r>
          </a:p>
          <a:p>
            <a:r>
              <a:rPr lang="nl-NL" smtClean="0">
                <a:solidFill>
                  <a:schemeClr val="tx1"/>
                </a:solidFill>
              </a:rPr>
              <a:t>Peter Nieboer</a:t>
            </a:r>
          </a:p>
          <a:p>
            <a:r>
              <a:rPr lang="nl-NL">
                <a:solidFill>
                  <a:schemeClr val="tx1"/>
                </a:solidFill>
              </a:rPr>
              <a:t>i</a:t>
            </a:r>
            <a:r>
              <a:rPr lang="nl-NL" smtClean="0">
                <a:solidFill>
                  <a:schemeClr val="tx1"/>
                </a:solidFill>
              </a:rPr>
              <a:t>nternist-oncoloog</a:t>
            </a:r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5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 smtClean="0"/>
              <a:t>Overwegingen in MDO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3000" dirty="0" smtClean="0"/>
              <a:t>Er is sprake van gemetastaseerde ziekte </a:t>
            </a:r>
          </a:p>
          <a:p>
            <a:pPr lvl="1"/>
            <a:r>
              <a:rPr lang="nl-NL" sz="3000" dirty="0" smtClean="0"/>
              <a:t>In ieder geval lymfogene afstandsmetastasen</a:t>
            </a:r>
          </a:p>
          <a:p>
            <a:pPr lvl="1"/>
            <a:r>
              <a:rPr lang="nl-NL" sz="3000" dirty="0" smtClean="0"/>
              <a:t>Maar mogelijk ook een botmetastase in Th11</a:t>
            </a:r>
          </a:p>
          <a:p>
            <a:r>
              <a:rPr lang="nl-NL" sz="3000" dirty="0" smtClean="0"/>
              <a:t>Besluit: verwijzen naar internist-oncoloog om optie toevoegen chemotherapie te bespreken</a:t>
            </a:r>
            <a:endParaRPr lang="nl-NL" sz="30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501457"/>
            <a:ext cx="3168352" cy="193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 smtClean="0"/>
              <a:t>Rol internist </a:t>
            </a:r>
            <a:r>
              <a:rPr lang="nl-NL" sz="3300" b="1" smtClean="0"/>
              <a:t>bij behandeling prostaatcarcinoom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3000" dirty="0" smtClean="0"/>
          </a:p>
          <a:p>
            <a:r>
              <a:rPr lang="nl-NL" sz="3000" dirty="0" smtClean="0"/>
              <a:t>Tot 2004</a:t>
            </a:r>
          </a:p>
          <a:p>
            <a:endParaRPr lang="nl-NL" sz="3000" dirty="0" smtClean="0"/>
          </a:p>
          <a:p>
            <a:endParaRPr lang="nl-NL" sz="3000" dirty="0"/>
          </a:p>
          <a:p>
            <a:endParaRPr lang="nl-NL" sz="3000" dirty="0" smtClean="0"/>
          </a:p>
          <a:p>
            <a:endParaRPr lang="nl-NL" sz="3000" dirty="0"/>
          </a:p>
          <a:p>
            <a:r>
              <a:rPr lang="nl-NL" sz="3000" dirty="0" smtClean="0"/>
              <a:t>Daarna met introductie docetaxel in 2004 bij mCRPC voor het eerst een rol bij de behandeling</a:t>
            </a:r>
            <a:endParaRPr lang="nl-NL" sz="3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924944"/>
            <a:ext cx="4145760" cy="10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6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 smtClean="0"/>
              <a:t>Systeemtherapie (naast ADT)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3000" dirty="0" smtClean="0"/>
              <a:t>Gebeurt nu in 2 situaties</a:t>
            </a:r>
          </a:p>
          <a:p>
            <a:pPr lvl="1"/>
            <a:r>
              <a:rPr lang="nl-NL" sz="3000" dirty="0" smtClean="0"/>
              <a:t>1 bij mCRPC (castratie-resistent M+)</a:t>
            </a:r>
          </a:p>
          <a:p>
            <a:pPr lvl="1"/>
            <a:r>
              <a:rPr lang="nl-NL" sz="3000" dirty="0" smtClean="0"/>
              <a:t>2 bij </a:t>
            </a:r>
            <a:r>
              <a:rPr lang="nl-NL" sz="3000" dirty="0" err="1" smtClean="0"/>
              <a:t>mHSPC</a:t>
            </a:r>
            <a:r>
              <a:rPr lang="nl-NL" sz="3000" dirty="0" smtClean="0"/>
              <a:t> (hormoon-sensitief M+)</a:t>
            </a:r>
          </a:p>
          <a:p>
            <a:pPr lvl="1"/>
            <a:endParaRPr lang="nl-NL" sz="2500" dirty="0"/>
          </a:p>
          <a:p>
            <a:r>
              <a:rPr lang="nl-NL" sz="3000" dirty="0" smtClean="0"/>
              <a:t>Bij mCRPC al sinds 2004 “standaardbehandeling”, relatief nieuw is de toevoeging van 6 kuren docetaxel aan ADT bij </a:t>
            </a:r>
            <a:r>
              <a:rPr lang="nl-NL" sz="3000" dirty="0" err="1" smtClean="0">
                <a:solidFill>
                  <a:srgbClr val="FF0000"/>
                </a:solidFill>
              </a:rPr>
              <a:t>mHSPC</a:t>
            </a:r>
            <a:endParaRPr lang="nl-NL" sz="3000" dirty="0" smtClean="0">
              <a:solidFill>
                <a:srgbClr val="FF0000"/>
              </a:solidFill>
            </a:endParaRPr>
          </a:p>
          <a:p>
            <a:endParaRPr lang="nl-NL" sz="2500" dirty="0"/>
          </a:p>
          <a:p>
            <a:r>
              <a:rPr lang="nl-NL" sz="3000" dirty="0" smtClean="0"/>
              <a:t>Maar wie? Wanneer? En wanneer niet? 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139110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smtClean="0"/>
              <a:t>Verloop casus: PA-uitslag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Gleasonscore: 4+3=7</a:t>
            </a:r>
          </a:p>
          <a:p>
            <a:r>
              <a:rPr lang="nl-NL" dirty="0" smtClean="0"/>
              <a:t>Extra-</a:t>
            </a:r>
            <a:r>
              <a:rPr lang="nl-NL" dirty="0" err="1" smtClean="0"/>
              <a:t>prostatische</a:t>
            </a:r>
            <a:r>
              <a:rPr lang="nl-NL" dirty="0" smtClean="0"/>
              <a:t> uitbreiding: aanwezig</a:t>
            </a:r>
          </a:p>
          <a:p>
            <a:r>
              <a:rPr lang="nl-NL" dirty="0" err="1" smtClean="0"/>
              <a:t>Vesiculae</a:t>
            </a:r>
            <a:r>
              <a:rPr lang="nl-NL" dirty="0" smtClean="0"/>
              <a:t> </a:t>
            </a:r>
            <a:r>
              <a:rPr lang="nl-NL" dirty="0" err="1" smtClean="0"/>
              <a:t>seminalis</a:t>
            </a:r>
            <a:r>
              <a:rPr lang="nl-NL" dirty="0" smtClean="0"/>
              <a:t>: tumordoorgroei</a:t>
            </a:r>
          </a:p>
          <a:p>
            <a:r>
              <a:rPr lang="nl-NL" dirty="0" smtClean="0"/>
              <a:t>Snijvlakken prostaat: niet vrij</a:t>
            </a:r>
          </a:p>
          <a:p>
            <a:r>
              <a:rPr lang="nl-NL" dirty="0" smtClean="0"/>
              <a:t>Regionale lymfklieren: 9 waarvan 4 met metastasen, diameter grootste metastase 17 mm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TNM classificatie (7</a:t>
            </a:r>
            <a:r>
              <a:rPr lang="nl-NL" b="1" baseline="30000" dirty="0" smtClean="0"/>
              <a:t>e</a:t>
            </a:r>
            <a:r>
              <a:rPr lang="nl-NL" b="1" dirty="0" smtClean="0"/>
              <a:t> editie): </a:t>
            </a:r>
            <a:r>
              <a:rPr lang="nl-NL" b="1" dirty="0" smtClean="0">
                <a:solidFill>
                  <a:srgbClr val="C00000"/>
                </a:solidFill>
              </a:rPr>
              <a:t>pT3bN1(4 v 9) R1 </a:t>
            </a:r>
            <a:r>
              <a:rPr lang="nl-NL" b="1" dirty="0" err="1" smtClean="0">
                <a:solidFill>
                  <a:srgbClr val="C00000"/>
                </a:solidFill>
              </a:rPr>
              <a:t>Gleason</a:t>
            </a:r>
            <a:r>
              <a:rPr lang="nl-NL" b="1" dirty="0" smtClean="0">
                <a:solidFill>
                  <a:srgbClr val="C00000"/>
                </a:solidFill>
              </a:rPr>
              <a:t> 4+3=7</a:t>
            </a:r>
            <a:endParaRPr lang="nl-NL" b="1" dirty="0">
              <a:solidFill>
                <a:srgbClr val="C00000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7913639" y="89712"/>
            <a:ext cx="1117791" cy="1152128"/>
            <a:chOff x="3476140" y="1303428"/>
            <a:chExt cx="5239719" cy="54006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1387" y="1303428"/>
              <a:ext cx="5229225" cy="54006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2056" y="1303428"/>
              <a:ext cx="2053803" cy="22366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1143" y="5451508"/>
              <a:ext cx="1192729" cy="11993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76140" y="1303428"/>
              <a:ext cx="1194920" cy="1201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329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087" y="764704"/>
            <a:ext cx="5070559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948104" y="6280470"/>
            <a:ext cx="4143083" cy="237196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55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 smtClean="0"/>
              <a:t>Dus</a:t>
            </a:r>
            <a:r>
              <a:rPr lang="mr-IN" sz="3300" b="1" dirty="0" smtClean="0"/>
              <a:t>…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000" dirty="0" smtClean="0"/>
              <a:t>Iedereen met gemetastaseerde ziekte 6 kuren chemotherapie naast de ADT?</a:t>
            </a:r>
          </a:p>
          <a:p>
            <a:r>
              <a:rPr lang="nl-NL" sz="3000" dirty="0" smtClean="0"/>
              <a:t>Of ligt het wat genuanceerder</a:t>
            </a:r>
            <a:r>
              <a:rPr lang="mr-IN" sz="3000" dirty="0" smtClean="0"/>
              <a:t>…</a:t>
            </a:r>
            <a:endParaRPr lang="nl-NL" sz="3000" dirty="0"/>
          </a:p>
          <a:p>
            <a:endParaRPr lang="nl-NL" sz="3000" dirty="0" smtClean="0"/>
          </a:p>
          <a:p>
            <a:r>
              <a:rPr lang="nl-NL" sz="3000" dirty="0" smtClean="0"/>
              <a:t>Wie moet wel en wie niet worden verwezen en eventueel behandeld?</a:t>
            </a:r>
          </a:p>
          <a:p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329169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sz="3300" b="1" dirty="0" smtClean="0"/>
              <a:t>Wie zouden jullie wel en niet verwijzen?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02327"/>
            <a:ext cx="8229600" cy="4823836"/>
          </a:xfrm>
        </p:spPr>
        <p:txBody>
          <a:bodyPr>
            <a:normAutofit/>
          </a:bodyPr>
          <a:lstStyle/>
          <a:p>
            <a:r>
              <a:rPr lang="nl-NL" sz="1900" dirty="0" smtClean="0"/>
              <a:t>Kees: 3 maanden na start ADT lymfeklier-metastasen en 1 (dubieuze) solitaire botmetastase op PSMA scan</a:t>
            </a:r>
          </a:p>
          <a:p>
            <a:endParaRPr lang="nl-NL" sz="1900" dirty="0" smtClean="0"/>
          </a:p>
          <a:p>
            <a:r>
              <a:rPr lang="nl-NL" sz="1900" dirty="0" smtClean="0"/>
              <a:t>Patiënt 2: primaire presentatie met botmetastasen, maar alleen in bekken gelokaliseerd</a:t>
            </a:r>
          </a:p>
          <a:p>
            <a:r>
              <a:rPr lang="nl-NL" sz="1900" dirty="0" smtClean="0"/>
              <a:t>Patiënt 3: presentatie met uitgebreide botmetastasen door hele skelet</a:t>
            </a:r>
          </a:p>
          <a:p>
            <a:r>
              <a:rPr lang="nl-NL" sz="1900" dirty="0" smtClean="0"/>
              <a:t>Patiënt 4: presentatie met 3 botmetastasen en 1 levermetastase</a:t>
            </a:r>
          </a:p>
          <a:p>
            <a:r>
              <a:rPr lang="nl-NL" sz="1900" dirty="0" smtClean="0"/>
              <a:t>Patiënt 5: stijgend PSA onder ADT, op botscan en CT echter geen afwijkingen</a:t>
            </a:r>
          </a:p>
          <a:p>
            <a:r>
              <a:rPr lang="nl-NL" sz="1900" dirty="0" smtClean="0"/>
              <a:t>Patiënt 6: Prostaatcarcinoom curatief geopereerd. Maar hij heeft gelezen dat prostaatcarcinoom eigenlijk steeds vaker op dezelfde manier behandeld wordt als een mammacarcinoom en wil dus graag </a:t>
            </a:r>
            <a:r>
              <a:rPr lang="nl-NL" sz="1900" dirty="0" err="1" smtClean="0"/>
              <a:t>adjuvante</a:t>
            </a:r>
            <a:r>
              <a:rPr lang="nl-NL" sz="1900" dirty="0" smtClean="0"/>
              <a:t> chemotherapie</a:t>
            </a:r>
            <a:endParaRPr lang="nl-NL" sz="1900" dirty="0"/>
          </a:p>
        </p:txBody>
      </p:sp>
      <p:sp>
        <p:nvSpPr>
          <p:cNvPr id="5" name="Afgeronde rechthoek 4"/>
          <p:cNvSpPr/>
          <p:nvPr/>
        </p:nvSpPr>
        <p:spPr>
          <a:xfrm>
            <a:off x="5220072" y="5517232"/>
            <a:ext cx="648072" cy="432048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Afgeronde rechthoek 5"/>
          <p:cNvSpPr/>
          <p:nvPr/>
        </p:nvSpPr>
        <p:spPr>
          <a:xfrm>
            <a:off x="1547664" y="5516115"/>
            <a:ext cx="648072" cy="432048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2267744" y="547530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= Ja</a:t>
            </a:r>
            <a:endParaRPr lang="nl-NL" sz="24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5940152" y="547529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= Nee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58900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sz="3300" b="1" smtClean="0"/>
              <a:t>Voorbeeld van een “adjuvante” studie</a:t>
            </a:r>
            <a:endParaRPr lang="nl-NL" sz="3300" b="1" dirty="0"/>
          </a:p>
        </p:txBody>
      </p:sp>
      <p:sp>
        <p:nvSpPr>
          <p:cNvPr id="9" name="Rounded Rectangle 11"/>
          <p:cNvSpPr/>
          <p:nvPr/>
        </p:nvSpPr>
        <p:spPr>
          <a:xfrm>
            <a:off x="762777" y="1932290"/>
            <a:ext cx="2860842" cy="2455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cT1-T2b </a:t>
            </a:r>
            <a:r>
              <a:rPr kumimoji="0" lang="nl-BE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PCa</a:t>
            </a:r>
            <a:r>
              <a:rPr kumimoji="0" lang="nl-B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BE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treated</a:t>
            </a:r>
            <a:r>
              <a:rPr kumimoji="0" lang="nl-B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BE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</a:t>
            </a:r>
            <a:r>
              <a:rPr kumimoji="0" lang="nl-B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RP</a:t>
            </a:r>
          </a:p>
          <a:p>
            <a:pPr marL="2143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Preoperative</a:t>
            </a:r>
            <a:r>
              <a:rPr kumimoji="0" lang="nl-B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PSA &gt;20 </a:t>
            </a:r>
            <a:r>
              <a:rPr kumimoji="0" lang="nl-BE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</a:t>
            </a:r>
            <a:r>
              <a:rPr kumimoji="0" lang="nl-B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/ml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RP </a:t>
            </a:r>
            <a:r>
              <a:rPr kumimoji="0" lang="nl-BE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outcomes</a:t>
            </a:r>
            <a:endParaRPr kumimoji="0" lang="nl-B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572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pT3b or pT4</a:t>
            </a:r>
          </a:p>
          <a:p>
            <a:pPr marL="5572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pT3a </a:t>
            </a:r>
            <a:r>
              <a:rPr kumimoji="0" lang="nl-BE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nl-B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GS 7-10</a:t>
            </a:r>
          </a:p>
          <a:p>
            <a:pPr marL="5572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pT2, SM+, GS 8-10</a:t>
            </a:r>
          </a:p>
          <a:p>
            <a:pPr marL="5572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Negative</a:t>
            </a:r>
            <a:r>
              <a:rPr kumimoji="0" lang="nl-B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BE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LNs</a:t>
            </a:r>
            <a:endParaRPr kumimoji="0" lang="nl-B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Postoperative</a:t>
            </a:r>
            <a:r>
              <a:rPr kumimoji="0" lang="nl-B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PSA ≤0.1 </a:t>
            </a:r>
            <a:r>
              <a:rPr kumimoji="0" lang="nl-BE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</a:t>
            </a:r>
            <a:r>
              <a:rPr kumimoji="0" lang="nl-B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/ml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12"/>
          <p:cNvSpPr/>
          <p:nvPr/>
        </p:nvSpPr>
        <p:spPr>
          <a:xfrm>
            <a:off x="4161139" y="2812708"/>
            <a:ext cx="1346965" cy="6950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Randomisation</a:t>
            </a:r>
            <a:endParaRPr kumimoji="0" lang="nl-BE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1:1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N=297 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Arrow Connector 13"/>
          <p:cNvCxnSpPr>
            <a:stCxn id="9" idx="3"/>
            <a:endCxn id="10" idx="1"/>
          </p:cNvCxnSpPr>
          <p:nvPr/>
        </p:nvCxnSpPr>
        <p:spPr>
          <a:xfrm flipV="1">
            <a:off x="3623619" y="3160242"/>
            <a:ext cx="53752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4"/>
          <p:cNvSpPr/>
          <p:nvPr/>
        </p:nvSpPr>
        <p:spPr>
          <a:xfrm>
            <a:off x="6110417" y="1935602"/>
            <a:ext cx="1952367" cy="695067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Observation</a:t>
            </a:r>
            <a:r>
              <a:rPr kumimoji="0" lang="nl-B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(standard of care)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N=157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6"/>
          <p:cNvSpPr/>
          <p:nvPr/>
        </p:nvSpPr>
        <p:spPr>
          <a:xfrm>
            <a:off x="6110415" y="3694369"/>
            <a:ext cx="1952367" cy="69506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</a:t>
            </a:r>
            <a:r>
              <a:rPr kumimoji="0" lang="nl-BE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cycles</a:t>
            </a:r>
            <a:r>
              <a:rPr kumimoji="0" lang="nl-B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DOC+P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(DOC: 75 mg/m² q21d)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N=140</a:t>
            </a:r>
          </a:p>
        </p:txBody>
      </p:sp>
      <p:cxnSp>
        <p:nvCxnSpPr>
          <p:cNvPr id="14" name="Elbow Connector 17"/>
          <p:cNvCxnSpPr>
            <a:stCxn id="10" idx="3"/>
            <a:endCxn id="12" idx="1"/>
          </p:cNvCxnSpPr>
          <p:nvPr/>
        </p:nvCxnSpPr>
        <p:spPr>
          <a:xfrm flipV="1">
            <a:off x="5508104" y="2283136"/>
            <a:ext cx="602313" cy="87710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9"/>
          <p:cNvCxnSpPr>
            <a:stCxn id="10" idx="3"/>
            <a:endCxn id="13" idx="1"/>
          </p:cNvCxnSpPr>
          <p:nvPr/>
        </p:nvCxnSpPr>
        <p:spPr>
          <a:xfrm>
            <a:off x="5508104" y="3160242"/>
            <a:ext cx="602311" cy="88166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9"/>
          <p:cNvSpPr txBox="1">
            <a:spLocks/>
          </p:cNvSpPr>
          <p:nvPr/>
        </p:nvSpPr>
        <p:spPr>
          <a:xfrm>
            <a:off x="323849" y="4900974"/>
            <a:ext cx="8501063" cy="1063625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mtClean="0"/>
              <a:t>Primaire uitkomst: progressie-vrije overleving</a:t>
            </a:r>
          </a:p>
          <a:p>
            <a:r>
              <a:rPr lang="nl-BE" smtClean="0"/>
              <a:t>Mediane follow-up: 62 maanden </a:t>
            </a:r>
          </a:p>
          <a:p>
            <a:r>
              <a:rPr lang="nl-BE" smtClean="0"/>
              <a:t>Uitkomsten: geen verschil!</a:t>
            </a:r>
          </a:p>
          <a:p>
            <a:r>
              <a:rPr lang="nl-BE" smtClean="0"/>
              <a:t>Conclusie van deze en aantal andere studies: adjuvante chemotherapie geen optie</a:t>
            </a:r>
          </a:p>
          <a:p>
            <a:endParaRPr lang="en-GB" dirty="0"/>
          </a:p>
        </p:txBody>
      </p:sp>
      <p:sp>
        <p:nvSpPr>
          <p:cNvPr id="17" name="Text Placeholder 10"/>
          <p:cNvSpPr txBox="1">
            <a:spLocks/>
          </p:cNvSpPr>
          <p:nvPr/>
        </p:nvSpPr>
        <p:spPr>
          <a:xfrm>
            <a:off x="4914608" y="6082512"/>
            <a:ext cx="4143083" cy="2371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BE" sz="1100" smtClean="0"/>
              <a:t>Lin D. AUA 2016, abs Pl-LBA06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96609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 smtClean="0"/>
              <a:t>CHAARTED studie, 790 patiënten</a:t>
            </a:r>
            <a:endParaRPr lang="nl-NL" sz="3300" b="1" dirty="0"/>
          </a:p>
        </p:txBody>
      </p:sp>
      <p:pic>
        <p:nvPicPr>
          <p:cNvPr id="3074" name="Picture 2" descr="http://image.slidesharecdn.com/osu2014ascoreviewmonkpresgenitourinary-140708152318-phpapp02/95/osu-2014-asco-review-monk-pres-genitourinary-19-638.jpg?cb=140485179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25" y="1394834"/>
            <a:ext cx="5919374" cy="44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771800" y="6021288"/>
            <a:ext cx="332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Sweeney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 N 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Engl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 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2015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5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4247244" cy="3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002" y="-1638"/>
            <a:ext cx="4231952" cy="326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01" y="3268136"/>
            <a:ext cx="4252534" cy="321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 descr="Schermafbeelding 2017-04-28 om 11.41.5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642454" cy="1863660"/>
          </a:xfrm>
          <a:prstGeom prst="rect">
            <a:avLst/>
          </a:prstGeom>
        </p:spPr>
      </p:pic>
      <p:pic>
        <p:nvPicPr>
          <p:cNvPr id="3" name="Afbeelding 2" descr="Schermafbeelding 2017-04-28 om 11.42.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2376264" cy="3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 smtClean="0"/>
              <a:t>High-volume versus low-volume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000" dirty="0" smtClean="0"/>
              <a:t>Definitie high-volume</a:t>
            </a:r>
            <a:endParaRPr lang="nl-NL" sz="3000" dirty="0"/>
          </a:p>
          <a:p>
            <a:r>
              <a:rPr lang="nl-NL" sz="3000" dirty="0" smtClean="0"/>
              <a:t>Viscerale metastasen (lever/long) en/of</a:t>
            </a:r>
          </a:p>
          <a:p>
            <a:r>
              <a:rPr lang="nl-NL" sz="3000" dirty="0" smtClean="0"/>
              <a:t>4 of meer botmetastasen waarvan minstens 1 buiten kleine bekken of wervelkolom</a:t>
            </a:r>
            <a:endParaRPr lang="nl-NL" sz="3000" dirty="0"/>
          </a:p>
        </p:txBody>
      </p:sp>
      <p:pic>
        <p:nvPicPr>
          <p:cNvPr id="5" name="Picture 5" descr="http://www.kulak.ac.be/nl/PostacademischeVorming/UDL/Voordrachten/UDL/Alex%20Maes/Traceropna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3366647" cy="2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25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 smtClean="0"/>
              <a:t>STAMPEDE trial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000" dirty="0" smtClean="0"/>
              <a:t>2962 patiënten geïncludeerd</a:t>
            </a:r>
          </a:p>
          <a:p>
            <a:r>
              <a:rPr lang="nl-NL" sz="3000" dirty="0" smtClean="0"/>
              <a:t>Niet alleen M+, ook hoog risico M0 en N+ geïncludeerd</a:t>
            </a:r>
          </a:p>
          <a:p>
            <a:endParaRPr lang="nl-NL" sz="3000" dirty="0" smtClean="0"/>
          </a:p>
          <a:p>
            <a:r>
              <a:rPr lang="nl-NL" sz="3000" dirty="0" smtClean="0"/>
              <a:t>Maar eigenlijk vrijwel zelfde resultaten:</a:t>
            </a:r>
          </a:p>
          <a:p>
            <a:pPr lvl="1"/>
            <a:r>
              <a:rPr lang="nl-NL" sz="3000" dirty="0" smtClean="0"/>
              <a:t>Zeer duidelijke winst OS in M+</a:t>
            </a:r>
          </a:p>
          <a:p>
            <a:pPr lvl="1"/>
            <a:r>
              <a:rPr lang="nl-NL" sz="3000" dirty="0" smtClean="0"/>
              <a:t>Maar geen winst bij M0 en N+</a:t>
            </a:r>
          </a:p>
          <a:p>
            <a:endParaRPr lang="nl-NL" sz="3000" dirty="0"/>
          </a:p>
        </p:txBody>
      </p:sp>
      <p:sp>
        <p:nvSpPr>
          <p:cNvPr id="5" name="Tekstvak 4"/>
          <p:cNvSpPr txBox="1"/>
          <p:nvPr/>
        </p:nvSpPr>
        <p:spPr>
          <a:xfrm>
            <a:off x="4716016" y="6021288"/>
            <a:ext cx="245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James et al. Lancet 2016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57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r"/>
            <a:r>
              <a:rPr lang="nl-NL" sz="3300" b="1" dirty="0" smtClean="0"/>
              <a:t>STAMPEDE   </a:t>
            </a:r>
            <a:endParaRPr lang="nl-NL" sz="3300" b="1" dirty="0"/>
          </a:p>
        </p:txBody>
      </p:sp>
      <p:pic>
        <p:nvPicPr>
          <p:cNvPr id="8" name="Tijdelijke aanduiding voor inhoud 7" descr="Schermafbeelding 2017-04-28 om 11.24.2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463" b="-42463"/>
          <a:stretch>
            <a:fillRect/>
          </a:stretch>
        </p:blipFill>
        <p:spPr>
          <a:xfrm>
            <a:off x="323528" y="980728"/>
            <a:ext cx="8229600" cy="4525963"/>
          </a:xfrm>
        </p:spPr>
      </p:pic>
      <p:pic>
        <p:nvPicPr>
          <p:cNvPr id="9" name="Afbeelding 8" descr="Schermafbeelding 2017-04-28 om 11.26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733256"/>
            <a:ext cx="4813300" cy="546100"/>
          </a:xfrm>
          <a:prstGeom prst="rect">
            <a:avLst/>
          </a:prstGeom>
        </p:spPr>
      </p:pic>
      <p:pic>
        <p:nvPicPr>
          <p:cNvPr id="10" name="Afbeelding 9" descr="Schermafbeelding 2017-04-28 om 11.26.2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437112"/>
            <a:ext cx="4608512" cy="1138131"/>
          </a:xfrm>
          <a:prstGeom prst="rect">
            <a:avLst/>
          </a:prstGeom>
        </p:spPr>
      </p:pic>
      <p:pic>
        <p:nvPicPr>
          <p:cNvPr id="11" name="Afbeelding 10" descr="Schermafbeelding 2017-04-28 om 11.41.0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3600400" cy="1520666"/>
          </a:xfrm>
          <a:prstGeom prst="rect">
            <a:avLst/>
          </a:prstGeom>
        </p:spPr>
      </p:pic>
      <p:pic>
        <p:nvPicPr>
          <p:cNvPr id="12" name="Afbeelding 11" descr="Schermafbeelding 2017-04-28 om 11.41.1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96752"/>
            <a:ext cx="2146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6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/>
              <a:t>S</a:t>
            </a:r>
            <a:r>
              <a:rPr lang="nl-NL" sz="3300" b="1" dirty="0" smtClean="0"/>
              <a:t>amenvattend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000" dirty="0" smtClean="0"/>
              <a:t>Zeker rol 6 kuren docetaxel bij </a:t>
            </a:r>
            <a:r>
              <a:rPr lang="nl-NL" sz="3000" dirty="0" err="1" smtClean="0"/>
              <a:t>mHSPC</a:t>
            </a:r>
            <a:endParaRPr lang="nl-NL" sz="3000" dirty="0" smtClean="0"/>
          </a:p>
          <a:p>
            <a:r>
              <a:rPr lang="nl-NL" sz="3000" dirty="0" smtClean="0"/>
              <a:t>Maar niet iedereen profiteert even veel!</a:t>
            </a:r>
          </a:p>
          <a:p>
            <a:endParaRPr lang="nl-NL" sz="3000" dirty="0"/>
          </a:p>
          <a:p>
            <a:r>
              <a:rPr lang="nl-NL" sz="3000" dirty="0" smtClean="0"/>
              <a:t>Hoe meer volume ziekte, hoe hoger de winst</a:t>
            </a:r>
          </a:p>
          <a:p>
            <a:r>
              <a:rPr lang="nl-NL" sz="3000" dirty="0" smtClean="0"/>
              <a:t>Bij weinig volume geen winst</a:t>
            </a:r>
          </a:p>
          <a:p>
            <a:r>
              <a:rPr lang="nl-NL" sz="3000" dirty="0" smtClean="0"/>
              <a:t>High risk M0 blijkt er ook geen winst</a:t>
            </a:r>
          </a:p>
          <a:p>
            <a:endParaRPr lang="nl-NL" sz="3000" dirty="0"/>
          </a:p>
          <a:p>
            <a:r>
              <a:rPr lang="nl-NL" sz="3000" dirty="0" smtClean="0"/>
              <a:t>Beperken 6 kuren </a:t>
            </a:r>
            <a:r>
              <a:rPr lang="nl-NL" sz="3000" dirty="0" err="1"/>
              <a:t>d</a:t>
            </a:r>
            <a:r>
              <a:rPr lang="nl-NL" sz="3000" dirty="0" err="1" smtClean="0"/>
              <a:t>ocetaxel</a:t>
            </a:r>
            <a:r>
              <a:rPr lang="nl-NL" sz="3000" dirty="0" smtClean="0"/>
              <a:t> tot “high-volume”?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349330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Uitslag valt Kees tegen</a:t>
            </a:r>
          </a:p>
          <a:p>
            <a:r>
              <a:rPr lang="nl-NL" dirty="0" smtClean="0"/>
              <a:t>Voelt elke verandering in zijn lichaam</a:t>
            </a:r>
          </a:p>
          <a:p>
            <a:r>
              <a:rPr lang="nl-NL" dirty="0" smtClean="0"/>
              <a:t>Start </a:t>
            </a:r>
            <a:r>
              <a:rPr lang="nl-NL" smtClean="0"/>
              <a:t>met bekkenbodem fysiotherapie</a:t>
            </a:r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01008"/>
            <a:ext cx="2808080" cy="28080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300" b="1" smtClean="0"/>
              <a:t>Verloop casus</a:t>
            </a:r>
            <a:endParaRPr lang="nl-NL" sz="3300" b="1" dirty="0"/>
          </a:p>
        </p:txBody>
      </p:sp>
      <p:grpSp>
        <p:nvGrpSpPr>
          <p:cNvPr id="7" name="Group 8"/>
          <p:cNvGrpSpPr/>
          <p:nvPr/>
        </p:nvGrpSpPr>
        <p:grpSpPr>
          <a:xfrm>
            <a:off x="7913639" y="89712"/>
            <a:ext cx="1117791" cy="1152128"/>
            <a:chOff x="3476140" y="1303428"/>
            <a:chExt cx="5239719" cy="5400675"/>
          </a:xfrm>
        </p:grpSpPr>
        <p:pic>
          <p:nvPicPr>
            <p:cNvPr id="8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1387" y="1303428"/>
              <a:ext cx="5229225" cy="5400675"/>
            </a:xfrm>
            <a:prstGeom prst="rect">
              <a:avLst/>
            </a:prstGeom>
          </p:spPr>
        </p:pic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2056" y="1303428"/>
              <a:ext cx="2053803" cy="2236606"/>
            </a:xfrm>
            <a:prstGeom prst="rect">
              <a:avLst/>
            </a:prstGeom>
          </p:spPr>
        </p:pic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1143" y="5451508"/>
              <a:ext cx="1192729" cy="1199326"/>
            </a:xfrm>
            <a:prstGeom prst="rect">
              <a:avLst/>
            </a:prstGeom>
          </p:spPr>
        </p:pic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76140" y="1303428"/>
              <a:ext cx="1194920" cy="1201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89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 smtClean="0"/>
              <a:t>Nieuwe ontwikkelingen </a:t>
            </a:r>
            <a:r>
              <a:rPr lang="nl-NL" sz="3300" b="1" dirty="0" err="1" smtClean="0"/>
              <a:t>mHSPC</a:t>
            </a:r>
            <a:endParaRPr lang="nl-NL" sz="3300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9574" y="1988840"/>
            <a:ext cx="4867324" cy="187678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417638"/>
            <a:ext cx="5991225" cy="6858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305" y="2817695"/>
            <a:ext cx="1647825" cy="2190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4149080"/>
            <a:ext cx="4511747" cy="189098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810" y="5094573"/>
            <a:ext cx="16478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9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 smtClean="0"/>
              <a:t>Nieuwe ontwikkelingen </a:t>
            </a:r>
            <a:r>
              <a:rPr lang="nl-NL" sz="3300" b="1" dirty="0" err="1" smtClean="0"/>
              <a:t>mHSPC</a:t>
            </a:r>
            <a:endParaRPr lang="nl-NL" sz="3300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484784"/>
            <a:ext cx="3129494" cy="45259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56086"/>
            <a:ext cx="2849166" cy="236048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5" y="3933056"/>
            <a:ext cx="2658068" cy="221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7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 smtClean="0"/>
              <a:t>Nieuwe ontwikkelingen </a:t>
            </a:r>
            <a:r>
              <a:rPr lang="nl-NL" sz="3300" b="1" dirty="0" err="1" smtClean="0"/>
              <a:t>mHSPC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Nieuwe mogelijkheid?</a:t>
            </a:r>
          </a:p>
          <a:p>
            <a:r>
              <a:rPr lang="nl-NL" dirty="0" smtClean="0"/>
              <a:t>Bij low-volume/niet fit genoeg voor chemotherapie?</a:t>
            </a:r>
          </a:p>
          <a:p>
            <a:r>
              <a:rPr lang="nl-NL" dirty="0" smtClean="0"/>
              <a:t>Maar:	</a:t>
            </a:r>
          </a:p>
          <a:p>
            <a:pPr lvl="1"/>
            <a:r>
              <a:rPr lang="nl-NL" dirty="0" smtClean="0"/>
              <a:t>33 maanden </a:t>
            </a:r>
            <a:r>
              <a:rPr lang="nl-NL" dirty="0" err="1" smtClean="0"/>
              <a:t>abiraterone</a:t>
            </a:r>
            <a:r>
              <a:rPr lang="nl-NL" dirty="0" smtClean="0"/>
              <a:t> en 33 maanden prednisolon versus 4 maanden docetaxel (kosten en bijwerkingen)</a:t>
            </a:r>
          </a:p>
          <a:p>
            <a:pPr lvl="1"/>
            <a:r>
              <a:rPr lang="nl-NL" dirty="0" smtClean="0"/>
              <a:t>Studies met b.v. enzalutamide lopen</a:t>
            </a:r>
          </a:p>
          <a:p>
            <a:pPr lvl="1"/>
            <a:endParaRPr lang="nl-NL" dirty="0"/>
          </a:p>
          <a:p>
            <a:pPr lvl="1"/>
            <a:r>
              <a:rPr lang="nl-NL" dirty="0" smtClean="0"/>
              <a:t>Geen directe vergelijking docetaxel versus </a:t>
            </a:r>
            <a:r>
              <a:rPr lang="nl-NL" dirty="0" err="1" smtClean="0"/>
              <a:t>abiraterone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044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 smtClean="0"/>
              <a:t>Commissie BOM maart 2018</a:t>
            </a:r>
            <a:endParaRPr lang="nl-NL" sz="3300" b="1" dirty="0"/>
          </a:p>
        </p:txBody>
      </p:sp>
      <p:pic>
        <p:nvPicPr>
          <p:cNvPr id="4" name="Tijdelijke aanduiding voor inhoud 3" descr="Schermafbeelding 2018-05-13 om 10.21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356" b="-463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32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sz="3300" b="1" dirty="0" smtClean="0"/>
              <a:t>Wie zouden jullie wel en niet verwijzen?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02327"/>
            <a:ext cx="8229600" cy="4823836"/>
          </a:xfrm>
        </p:spPr>
        <p:txBody>
          <a:bodyPr>
            <a:normAutofit/>
          </a:bodyPr>
          <a:lstStyle/>
          <a:p>
            <a:r>
              <a:rPr lang="nl-NL" sz="1900" dirty="0" smtClean="0"/>
              <a:t>Kees: 3 maanden na start ADT lymfeklier-metastasen en 1 (dubieuze) solitaire botmetastase op PSMA scan</a:t>
            </a:r>
          </a:p>
          <a:p>
            <a:endParaRPr lang="nl-NL" sz="1900" dirty="0" smtClean="0"/>
          </a:p>
          <a:p>
            <a:r>
              <a:rPr lang="nl-NL" sz="1900" dirty="0" smtClean="0"/>
              <a:t>Patiënt 2: primaire presentatie met botmetastasen, maar alleen in bekken gelokaliseerd</a:t>
            </a:r>
          </a:p>
          <a:p>
            <a:r>
              <a:rPr lang="nl-NL" sz="1900" dirty="0" smtClean="0"/>
              <a:t>Patiënt 3: presentatie met uitgebreide botmetastasen door hele skelet</a:t>
            </a:r>
          </a:p>
          <a:p>
            <a:r>
              <a:rPr lang="nl-NL" sz="1900" dirty="0" smtClean="0"/>
              <a:t>Patiënt 4: presentatie met 3 botmetastasen en 1 levermetastase</a:t>
            </a:r>
          </a:p>
          <a:p>
            <a:r>
              <a:rPr lang="nl-NL" sz="1900" dirty="0" smtClean="0"/>
              <a:t>Patiënt 5: stijgend PSA onder ADT, op botscan en CT echter geen afwijkingen</a:t>
            </a:r>
          </a:p>
          <a:p>
            <a:r>
              <a:rPr lang="nl-NL" sz="1900" dirty="0" smtClean="0"/>
              <a:t>Patiënt 6: Prostaatcarcinoom curatief geopereerd. Maar hij heeft gelezen dat prostaatcarcinoom eigenlijk steeds vaker op dezelfde manier behandeld wordt als een mammacarcinoom en wil dus graag </a:t>
            </a:r>
            <a:r>
              <a:rPr lang="nl-NL" sz="1900" dirty="0" err="1" smtClean="0"/>
              <a:t>adjuvante</a:t>
            </a:r>
            <a:r>
              <a:rPr lang="nl-NL" sz="1900" dirty="0" smtClean="0"/>
              <a:t> chemotherapie</a:t>
            </a:r>
            <a:endParaRPr lang="nl-NL" sz="1900" dirty="0"/>
          </a:p>
        </p:txBody>
      </p:sp>
      <p:sp>
        <p:nvSpPr>
          <p:cNvPr id="5" name="Afgeronde rechthoek 4"/>
          <p:cNvSpPr/>
          <p:nvPr/>
        </p:nvSpPr>
        <p:spPr>
          <a:xfrm>
            <a:off x="5220072" y="5517232"/>
            <a:ext cx="648072" cy="432048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Afgeronde rechthoek 5"/>
          <p:cNvSpPr/>
          <p:nvPr/>
        </p:nvSpPr>
        <p:spPr>
          <a:xfrm>
            <a:off x="1547664" y="5516115"/>
            <a:ext cx="648072" cy="432048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2267744" y="547530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= Ja</a:t>
            </a:r>
            <a:endParaRPr lang="nl-NL" sz="24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5940152" y="547529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= Nee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87517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 smtClean="0"/>
              <a:t>6 kuren </a:t>
            </a:r>
            <a:r>
              <a:rPr lang="nl-NL" sz="3300" b="1" dirty="0" err="1" smtClean="0"/>
              <a:t>docetaxel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000" dirty="0" smtClean="0"/>
              <a:t>Intraveneus, 1 x per 3 weken, 1 uur infuus</a:t>
            </a:r>
          </a:p>
          <a:p>
            <a:r>
              <a:rPr lang="nl-NL" sz="3000" dirty="0" smtClean="0"/>
              <a:t>Maximaal 3 (4) maanden na start ADT dient ook de start van de docetaxel te zijn!</a:t>
            </a:r>
          </a:p>
          <a:p>
            <a:r>
              <a:rPr lang="nl-NL" sz="3000" dirty="0" smtClean="0"/>
              <a:t>Bijwerkingen: haaruitval, nagel-problemen, mucositis, neurotoxiciteit, moeheid, spierpijn, griepachtig beeld, leukopene koorts</a:t>
            </a:r>
          </a:p>
          <a:p>
            <a:r>
              <a:rPr lang="nl-NL" sz="3000" dirty="0" smtClean="0"/>
              <a:t>Slechts kleine kans op ernstige toxiciteit, hoewel?......</a:t>
            </a:r>
          </a:p>
          <a:p>
            <a:endParaRPr lang="nl-NL" sz="3000" dirty="0"/>
          </a:p>
        </p:txBody>
      </p:sp>
      <p:pic>
        <p:nvPicPr>
          <p:cNvPr id="5" name="Afbeelding 4" descr="Schermafbeelding 2017-04-28 om 11.58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2762"/>
            <a:ext cx="1821399" cy="12207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971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 smtClean="0"/>
              <a:t>Ernstiger toxiciteit?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000" dirty="0" smtClean="0"/>
              <a:t>Ervaring is meer (beenmerg) toxiciteit dan in de situatie van mCRPC!</a:t>
            </a:r>
          </a:p>
          <a:p>
            <a:r>
              <a:rPr lang="nl-NL" sz="3000" dirty="0" smtClean="0"/>
              <a:t>Andere kinetiek </a:t>
            </a:r>
            <a:r>
              <a:rPr lang="nl-NL" sz="3000" dirty="0" err="1" smtClean="0"/>
              <a:t>docetaxel</a:t>
            </a:r>
            <a:r>
              <a:rPr lang="nl-NL" sz="3000" dirty="0" smtClean="0"/>
              <a:t> in ander hormonaal milieu?</a:t>
            </a:r>
            <a:endParaRPr lang="nl-NL" sz="3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3284984"/>
            <a:ext cx="4320480" cy="1547334"/>
          </a:xfrm>
          <a:prstGeom prst="rect">
            <a:avLst/>
          </a:prstGeom>
        </p:spPr>
      </p:pic>
      <p:pic>
        <p:nvPicPr>
          <p:cNvPr id="6" name="Afbeelding 5" descr="Schermafbeelding 2017-04-07 om 18.01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13176"/>
            <a:ext cx="7164288" cy="109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5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/>
              <a:t>K</a:t>
            </a:r>
            <a:r>
              <a:rPr lang="nl-NL" sz="3300" b="1" dirty="0" smtClean="0"/>
              <a:t>ortom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000" dirty="0" smtClean="0"/>
              <a:t>Weeg voor- en nadelen af (gezamenlijke besluitvorming)</a:t>
            </a:r>
          </a:p>
          <a:p>
            <a:r>
              <a:rPr lang="nl-NL" sz="3000" dirty="0" smtClean="0"/>
              <a:t>Als de winst (in overleving) maar klein is, is het misschien beter docetaxel later te geven (bij ontstaan van mCRPC)</a:t>
            </a:r>
          </a:p>
          <a:p>
            <a:endParaRPr lang="nl-NL" sz="3000" dirty="0"/>
          </a:p>
          <a:p>
            <a:r>
              <a:rPr lang="nl-NL" sz="3000" dirty="0" smtClean="0"/>
              <a:t>En wat is de rol van de internist-oncoloog bij deze patiënten </a:t>
            </a:r>
            <a:r>
              <a:rPr lang="nl-NL" sz="3000" i="1" dirty="0" smtClean="0"/>
              <a:t>na</a:t>
            </a:r>
            <a:r>
              <a:rPr lang="nl-NL" sz="3000" dirty="0" smtClean="0"/>
              <a:t> de 6 kuren?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41463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 smtClean="0"/>
              <a:t>Botgezondheid bij prostaatcarcinoom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nl-NL" dirty="0" smtClean="0"/>
              <a:t>Osteoporose</a:t>
            </a:r>
          </a:p>
          <a:p>
            <a:pPr marL="514350" indent="-514350">
              <a:buAutoNum type="arabicParenR"/>
            </a:pPr>
            <a:r>
              <a:rPr lang="nl-NL" dirty="0" smtClean="0"/>
              <a:t>Voorkomen/behandelen </a:t>
            </a:r>
            <a:r>
              <a:rPr lang="nl-NL" dirty="0" err="1" smtClean="0"/>
              <a:t>Skeletal</a:t>
            </a:r>
            <a:r>
              <a:rPr lang="nl-NL" dirty="0" smtClean="0"/>
              <a:t> </a:t>
            </a:r>
            <a:r>
              <a:rPr lang="nl-NL" dirty="0" err="1" smtClean="0"/>
              <a:t>Related</a:t>
            </a:r>
            <a:r>
              <a:rPr lang="nl-NL" dirty="0" smtClean="0"/>
              <a:t> Events (</a:t>
            </a:r>
            <a:r>
              <a:rPr lang="nl-NL" dirty="0" err="1" smtClean="0"/>
              <a:t>SRE’s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3221038"/>
            <a:ext cx="32194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29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 smtClean="0"/>
              <a:t>Osteoporose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 smtClean="0"/>
              <a:t>Risicofactoren</a:t>
            </a:r>
          </a:p>
          <a:p>
            <a:pPr lvl="1"/>
            <a:r>
              <a:rPr lang="nl-NL" dirty="0" smtClean="0"/>
              <a:t>Laag gewicht (&lt;60 kg of BMI &lt; 20)</a:t>
            </a:r>
          </a:p>
          <a:p>
            <a:pPr lvl="1"/>
            <a:r>
              <a:rPr lang="nl-NL" dirty="0" smtClean="0"/>
              <a:t>Leeftijd</a:t>
            </a:r>
          </a:p>
          <a:p>
            <a:pPr lvl="1"/>
            <a:r>
              <a:rPr lang="nl-NL" dirty="0" smtClean="0"/>
              <a:t>Eerdere fractuur</a:t>
            </a:r>
          </a:p>
          <a:p>
            <a:pPr lvl="1"/>
            <a:r>
              <a:rPr lang="nl-NL" dirty="0" smtClean="0"/>
              <a:t>Verminderde mobiliteit</a:t>
            </a:r>
          </a:p>
          <a:p>
            <a:pPr lvl="1"/>
            <a:r>
              <a:rPr lang="nl-NL" dirty="0" smtClean="0"/>
              <a:t>RA</a:t>
            </a:r>
          </a:p>
          <a:p>
            <a:pPr lvl="1"/>
            <a:r>
              <a:rPr lang="nl-NL" dirty="0" smtClean="0"/>
              <a:t>Meer dan 1 x gevallen in laatste jaar</a:t>
            </a:r>
          </a:p>
          <a:p>
            <a:pPr lvl="1"/>
            <a:r>
              <a:rPr lang="nl-NL" dirty="0" smtClean="0"/>
              <a:t>Aandoening geassocieerd met secundaire osteoporose</a:t>
            </a:r>
          </a:p>
          <a:p>
            <a:pPr lvl="1"/>
            <a:r>
              <a:rPr lang="nl-NL" dirty="0" smtClean="0"/>
              <a:t>Roken, alcohol</a:t>
            </a:r>
          </a:p>
          <a:p>
            <a:pPr lvl="1"/>
            <a:r>
              <a:rPr lang="nl-NL" dirty="0" smtClean="0"/>
              <a:t>Lage inname calcium</a:t>
            </a:r>
          </a:p>
          <a:p>
            <a:pPr lvl="1"/>
            <a:r>
              <a:rPr lang="nl-NL" dirty="0" smtClean="0"/>
              <a:t>Vitamine D tekort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925" y="1772816"/>
            <a:ext cx="268829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1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Nacht </a:t>
            </a:r>
            <a:r>
              <a:rPr lang="nl-NL" dirty="0"/>
              <a:t>droog, overdag 1-2 </a:t>
            </a:r>
            <a:r>
              <a:rPr lang="nl-NL" dirty="0" err="1"/>
              <a:t>PAD’s</a:t>
            </a:r>
            <a:endParaRPr lang="nl-NL" dirty="0"/>
          </a:p>
          <a:p>
            <a:r>
              <a:rPr lang="nl-NL" dirty="0"/>
              <a:t>Soms zwelling in </a:t>
            </a:r>
            <a:r>
              <a:rPr lang="nl-NL" dirty="0" smtClean="0"/>
              <a:t>liezen</a:t>
            </a:r>
          </a:p>
          <a:p>
            <a:r>
              <a:rPr lang="nl-NL" dirty="0" smtClean="0"/>
              <a:t>Uitleg over het beleid; afwachten</a:t>
            </a:r>
          </a:p>
          <a:p>
            <a:r>
              <a:rPr lang="nl-NL" dirty="0" smtClean="0"/>
              <a:t>Contact opgenomen met </a:t>
            </a:r>
            <a:r>
              <a:rPr lang="nl-NL" dirty="0" err="1" smtClean="0"/>
              <a:t>ProstaatKanker</a:t>
            </a:r>
            <a:r>
              <a:rPr lang="nl-NL" dirty="0" smtClean="0"/>
              <a:t> Stichting (PKS)</a:t>
            </a:r>
          </a:p>
          <a:p>
            <a:r>
              <a:rPr lang="nl-NL" dirty="0" smtClean="0"/>
              <a:t>Onzeker over zijn lichaam/herstel</a:t>
            </a:r>
          </a:p>
          <a:p>
            <a:r>
              <a:rPr lang="nl-NL" dirty="0" smtClean="0"/>
              <a:t>Aantal malen ziekenhuis gebeld</a:t>
            </a:r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300" b="1" smtClean="0"/>
              <a:t>Verloop casus – nazorg gesprek 4 weken</a:t>
            </a:r>
            <a:endParaRPr lang="nl-NL" sz="3300" b="1" dirty="0"/>
          </a:p>
        </p:txBody>
      </p:sp>
      <p:grpSp>
        <p:nvGrpSpPr>
          <p:cNvPr id="6" name="Group 8"/>
          <p:cNvGrpSpPr/>
          <p:nvPr/>
        </p:nvGrpSpPr>
        <p:grpSpPr>
          <a:xfrm>
            <a:off x="7913639" y="89712"/>
            <a:ext cx="1117791" cy="1152128"/>
            <a:chOff x="3476140" y="1303428"/>
            <a:chExt cx="5239719" cy="5400675"/>
          </a:xfrm>
        </p:grpSpPr>
        <p:pic>
          <p:nvPicPr>
            <p:cNvPr id="7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1387" y="1303428"/>
              <a:ext cx="5229225" cy="5400675"/>
            </a:xfrm>
            <a:prstGeom prst="rect">
              <a:avLst/>
            </a:prstGeom>
          </p:spPr>
        </p:pic>
        <p:pic>
          <p:nvPicPr>
            <p:cNvPr id="8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2056" y="1303428"/>
              <a:ext cx="2053803" cy="2236606"/>
            </a:xfrm>
            <a:prstGeom prst="rect">
              <a:avLst/>
            </a:prstGeom>
          </p:spPr>
        </p:pic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1143" y="5451508"/>
              <a:ext cx="1192729" cy="1199326"/>
            </a:xfrm>
            <a:prstGeom prst="rect">
              <a:avLst/>
            </a:prstGeom>
          </p:spPr>
        </p:pic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76140" y="1303428"/>
              <a:ext cx="1194920" cy="1201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164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 smtClean="0"/>
              <a:t>Lessen uit de endocrinologie</a:t>
            </a:r>
            <a:endParaRPr lang="nl-NL" sz="3300" b="1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3416697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nl-NL" dirty="0" smtClean="0"/>
              <a:t>Elke therapie met verlaging testosteron (b.v. ADT)</a:t>
            </a:r>
          </a:p>
          <a:p>
            <a:pPr marL="457200" lvl="1" indent="0">
              <a:buNone/>
            </a:pPr>
            <a:endParaRPr lang="nl-NL" dirty="0" smtClean="0"/>
          </a:p>
          <a:p>
            <a:pPr lvl="2"/>
            <a:r>
              <a:rPr lang="nl-NL" dirty="0" smtClean="0"/>
              <a:t>Libidoverlies</a:t>
            </a:r>
          </a:p>
          <a:p>
            <a:pPr lvl="2"/>
            <a:r>
              <a:rPr lang="nl-NL" dirty="0" smtClean="0"/>
              <a:t>Erectiestoornissen</a:t>
            </a:r>
          </a:p>
          <a:p>
            <a:pPr lvl="2"/>
            <a:r>
              <a:rPr lang="nl-NL" dirty="0" smtClean="0"/>
              <a:t>Gewichtstoename</a:t>
            </a:r>
          </a:p>
          <a:p>
            <a:pPr lvl="2"/>
            <a:r>
              <a:rPr lang="nl-NL" dirty="0" smtClean="0"/>
              <a:t>Moeheid, cognitie</a:t>
            </a:r>
          </a:p>
          <a:p>
            <a:pPr lvl="2"/>
            <a:r>
              <a:rPr lang="nl-NL" dirty="0" smtClean="0"/>
              <a:t>Depressie</a:t>
            </a:r>
          </a:p>
          <a:p>
            <a:pPr lvl="2"/>
            <a:r>
              <a:rPr lang="nl-NL" dirty="0" smtClean="0"/>
              <a:t>Cardiovasculair risico</a:t>
            </a:r>
          </a:p>
          <a:p>
            <a:pPr lvl="2"/>
            <a:r>
              <a:rPr lang="nl-NL" dirty="0" smtClean="0"/>
              <a:t>Afname spiermassa</a:t>
            </a:r>
          </a:p>
          <a:p>
            <a:pPr lvl="2"/>
            <a:r>
              <a:rPr lang="nl-NL" dirty="0" smtClean="0"/>
              <a:t>Afname botmassa: </a:t>
            </a:r>
            <a:r>
              <a:rPr lang="nl-NL" b="1" dirty="0" smtClean="0"/>
              <a:t>osteoporose</a:t>
            </a:r>
          </a:p>
          <a:p>
            <a:pPr lvl="3"/>
            <a:r>
              <a:rPr lang="nl-NL" sz="1400" dirty="0" smtClean="0"/>
              <a:t>Daarnaast veelvuldig gebruik van steroïden</a:t>
            </a:r>
          </a:p>
          <a:p>
            <a:pPr lvl="1"/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76872"/>
            <a:ext cx="355424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4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Schermafbeelding 2017-05-05 om 11.48.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" b="1048"/>
          <a:stretch>
            <a:fillRect/>
          </a:stretch>
        </p:blipFill>
        <p:spPr>
          <a:xfrm>
            <a:off x="467544" y="928553"/>
            <a:ext cx="8229600" cy="4525963"/>
          </a:xfrm>
        </p:spPr>
      </p:pic>
      <p:sp>
        <p:nvSpPr>
          <p:cNvPr id="3" name="Tekstvak 2"/>
          <p:cNvSpPr txBox="1"/>
          <p:nvPr/>
        </p:nvSpPr>
        <p:spPr>
          <a:xfrm>
            <a:off x="467544" y="5537065"/>
            <a:ext cx="340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Shahinian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 N 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Engl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 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2005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56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 smtClean="0"/>
              <a:t>Adviezen m.b.t. osteoporose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628800"/>
            <a:ext cx="8028384" cy="4493096"/>
          </a:xfrm>
        </p:spPr>
        <p:txBody>
          <a:bodyPr>
            <a:normAutofit/>
          </a:bodyPr>
          <a:lstStyle/>
          <a:p>
            <a:r>
              <a:rPr lang="nl-NL" dirty="0" smtClean="0"/>
              <a:t>Maak DEXA scan voorafgaand aan ADT</a:t>
            </a:r>
          </a:p>
          <a:p>
            <a:r>
              <a:rPr lang="nl-NL" dirty="0" smtClean="0"/>
              <a:t>Daarna maak DEXA elke 2 jaar</a:t>
            </a:r>
          </a:p>
          <a:p>
            <a:r>
              <a:rPr lang="nl-NL" dirty="0" smtClean="0"/>
              <a:t>Bij T-score &gt; -2 in elk geval leefstijladviezen, calcium en vitamine D</a:t>
            </a:r>
          </a:p>
          <a:p>
            <a:r>
              <a:rPr lang="nl-NL" dirty="0" smtClean="0"/>
              <a:t>Bij T-score &lt; -2 preventieve maatregelen</a:t>
            </a:r>
          </a:p>
          <a:p>
            <a:pPr lvl="1"/>
            <a:r>
              <a:rPr lang="nl-NL" dirty="0" smtClean="0"/>
              <a:t>Bisfosfonaat (oraal/iv)</a:t>
            </a:r>
          </a:p>
          <a:p>
            <a:pPr lvl="1"/>
            <a:r>
              <a:rPr lang="nl-NL" dirty="0" smtClean="0"/>
              <a:t>Alternatief </a:t>
            </a:r>
            <a:r>
              <a:rPr lang="nl-NL" dirty="0" err="1" smtClean="0"/>
              <a:t>denosumab</a:t>
            </a:r>
            <a:r>
              <a:rPr lang="nl-NL" dirty="0" smtClean="0"/>
              <a:t> </a:t>
            </a:r>
            <a:r>
              <a:rPr lang="nl-NL" dirty="0" err="1" smtClean="0"/>
              <a:t>sc</a:t>
            </a:r>
            <a:r>
              <a:rPr lang="nl-NL" dirty="0" smtClean="0"/>
              <a:t> 2 x per jaar </a:t>
            </a:r>
          </a:p>
          <a:p>
            <a:pPr lvl="1"/>
            <a:r>
              <a:rPr lang="nl-NL" dirty="0" smtClean="0"/>
              <a:t>Altijd in combi met calcium en vitamine D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923928" y="6021288"/>
            <a:ext cx="5052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Richtlijn prostaatcarcinoom en richtlijn osteoporose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03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/>
              <a:t>Adviezen m.b.t. osteoporose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i="1" dirty="0" smtClean="0"/>
              <a:t>In mijn ziekenhuis worden deze adviezen inderdaad precies zo opgevolgd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i="1" dirty="0" smtClean="0"/>
              <a:t>		</a:t>
            </a:r>
            <a:r>
              <a:rPr lang="nl-NL" dirty="0" smtClean="0"/>
              <a:t>Ja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	Nee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Weet ik niet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Afgeronde rechthoek 3"/>
          <p:cNvSpPr/>
          <p:nvPr/>
        </p:nvSpPr>
        <p:spPr>
          <a:xfrm>
            <a:off x="1331640" y="3140968"/>
            <a:ext cx="648072" cy="432048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Afgeronde rechthoek 4"/>
          <p:cNvSpPr/>
          <p:nvPr/>
        </p:nvSpPr>
        <p:spPr>
          <a:xfrm>
            <a:off x="1331640" y="4221088"/>
            <a:ext cx="648072" cy="432048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Afgeronde rechthoek 5"/>
          <p:cNvSpPr/>
          <p:nvPr/>
        </p:nvSpPr>
        <p:spPr>
          <a:xfrm>
            <a:off x="1347359" y="5301208"/>
            <a:ext cx="648072" cy="432048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2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 smtClean="0"/>
              <a:t>Calcium en vitamine D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Calcium:</a:t>
            </a:r>
          </a:p>
          <a:p>
            <a:pPr lvl="1"/>
            <a:r>
              <a:rPr lang="nl-NL" dirty="0" smtClean="0"/>
              <a:t>Minstens 4 E zuivel per dag/suppletie</a:t>
            </a:r>
          </a:p>
          <a:p>
            <a:r>
              <a:rPr lang="nl-NL" dirty="0" smtClean="0"/>
              <a:t>Vitamine D:</a:t>
            </a:r>
          </a:p>
          <a:p>
            <a:pPr lvl="1"/>
            <a:r>
              <a:rPr lang="nl-NL" dirty="0" smtClean="0"/>
              <a:t>800</a:t>
            </a:r>
            <a:r>
              <a:rPr lang="nl-NL" baseline="30000" dirty="0" smtClean="0"/>
              <a:t>E</a:t>
            </a:r>
            <a:r>
              <a:rPr lang="nl-NL" dirty="0" smtClean="0"/>
              <a:t> of 15 minuten in de zon</a:t>
            </a:r>
          </a:p>
          <a:p>
            <a:pPr lvl="1"/>
            <a:endParaRPr lang="nl-NL" dirty="0"/>
          </a:p>
          <a:p>
            <a:pPr lvl="1"/>
            <a:r>
              <a:rPr lang="nl-NL" dirty="0" smtClean="0"/>
              <a:t>Daarnaast voldoende bewegen!</a:t>
            </a:r>
          </a:p>
        </p:txBody>
      </p:sp>
    </p:spTree>
    <p:extLst>
      <p:ext uri="{BB962C8B-B14F-4D97-AF65-F5344CB8AC3E}">
        <p14:creationId xmlns:p14="http://schemas.microsoft.com/office/powerpoint/2010/main" val="21358014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 smtClean="0"/>
              <a:t>Bij ontstaan mCRPC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Botcomplicaties</a:t>
            </a:r>
          </a:p>
          <a:p>
            <a:pPr lvl="1"/>
            <a:r>
              <a:rPr lang="nl-NL" dirty="0" smtClean="0"/>
              <a:t>Botpijn</a:t>
            </a:r>
          </a:p>
          <a:p>
            <a:pPr lvl="1"/>
            <a:r>
              <a:rPr lang="nl-NL" dirty="0" smtClean="0"/>
              <a:t>Fracturen</a:t>
            </a:r>
          </a:p>
          <a:p>
            <a:pPr lvl="1"/>
            <a:r>
              <a:rPr lang="nl-NL" dirty="0" smtClean="0"/>
              <a:t>Verminderde mobiliteit</a:t>
            </a:r>
          </a:p>
          <a:p>
            <a:pPr lvl="1"/>
            <a:endParaRPr lang="nl-NL" dirty="0"/>
          </a:p>
          <a:p>
            <a:r>
              <a:rPr lang="nl-NL" dirty="0" smtClean="0"/>
              <a:t>Grote impact op </a:t>
            </a:r>
            <a:r>
              <a:rPr lang="nl-NL" dirty="0" err="1" smtClean="0"/>
              <a:t>QoL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Dus opnieuw (extra) aandacht voor de botten</a:t>
            </a:r>
          </a:p>
        </p:txBody>
      </p:sp>
      <p:pic>
        <p:nvPicPr>
          <p:cNvPr id="5" name="Picture 3" descr="cartoon man in rolsto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2060848"/>
            <a:ext cx="1751284" cy="1988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8650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 smtClean="0"/>
              <a:t>Voorkomen </a:t>
            </a:r>
            <a:r>
              <a:rPr lang="nl-NL" sz="3300" b="1" dirty="0" err="1" smtClean="0"/>
              <a:t>SRE’s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Toevoegen bisfosfonaat of denosumab in aangepaste (veel hogere) dosering</a:t>
            </a:r>
          </a:p>
          <a:p>
            <a:r>
              <a:rPr lang="nl-NL" dirty="0" smtClean="0"/>
              <a:t>B.v. zoledroninezuur iv. elke 3-4 weken 4 mg of denosumab 120 mg </a:t>
            </a:r>
            <a:r>
              <a:rPr lang="nl-NL" dirty="0" err="1" smtClean="0"/>
              <a:t>sc.</a:t>
            </a:r>
            <a:r>
              <a:rPr lang="nl-NL" dirty="0" smtClean="0"/>
              <a:t> elke 4 weken</a:t>
            </a:r>
          </a:p>
          <a:p>
            <a:endParaRPr lang="nl-NL" dirty="0"/>
          </a:p>
        </p:txBody>
      </p:sp>
      <p:pic>
        <p:nvPicPr>
          <p:cNvPr id="5" name="Picture 6" descr="http://kids.flevoland.to/kleuren/lichaam/skele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5064"/>
            <a:ext cx="1770110" cy="241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/>
              <a:t>Voorkomen </a:t>
            </a:r>
            <a:r>
              <a:rPr lang="nl-NL" sz="3300" b="1" dirty="0" err="1"/>
              <a:t>SRE’s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 smtClean="0"/>
              <a:t>In mijn ziekenhuis wordt bij mCRPC met botmetastasen het volgende gegeven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/>
              <a:t>	</a:t>
            </a:r>
            <a:r>
              <a:rPr lang="nl-NL" dirty="0" smtClean="0"/>
              <a:t>	</a:t>
            </a:r>
            <a:r>
              <a:rPr lang="nl-NL" dirty="0" err="1" smtClean="0"/>
              <a:t>Zoledroninezuur</a:t>
            </a:r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  <a:p>
            <a:pPr marL="457200" lvl="1" indent="0">
              <a:buNone/>
            </a:pPr>
            <a:r>
              <a:rPr lang="nl-NL" dirty="0"/>
              <a:t>	</a:t>
            </a:r>
            <a:r>
              <a:rPr lang="nl-NL" dirty="0" smtClean="0"/>
              <a:t>	</a:t>
            </a:r>
            <a:r>
              <a:rPr lang="nl-NL" dirty="0" err="1" smtClean="0"/>
              <a:t>Denosumab</a:t>
            </a:r>
            <a:endParaRPr lang="nl-NL" dirty="0" smtClean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		Beide wel geloof ik</a:t>
            </a:r>
            <a:endParaRPr lang="nl-NL" dirty="0"/>
          </a:p>
          <a:p>
            <a:endParaRPr lang="nl-NL" dirty="0"/>
          </a:p>
        </p:txBody>
      </p:sp>
      <p:sp>
        <p:nvSpPr>
          <p:cNvPr id="4" name="Afgeronde rechthoek 3"/>
          <p:cNvSpPr/>
          <p:nvPr/>
        </p:nvSpPr>
        <p:spPr>
          <a:xfrm>
            <a:off x="1327481" y="3212976"/>
            <a:ext cx="648072" cy="432048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Afgeronde rechthoek 4"/>
          <p:cNvSpPr/>
          <p:nvPr/>
        </p:nvSpPr>
        <p:spPr>
          <a:xfrm>
            <a:off x="1327481" y="4293096"/>
            <a:ext cx="648072" cy="432048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Afgeronde rechthoek 5"/>
          <p:cNvSpPr/>
          <p:nvPr/>
        </p:nvSpPr>
        <p:spPr>
          <a:xfrm>
            <a:off x="1339041" y="5301208"/>
            <a:ext cx="648072" cy="432048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388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/>
              <a:t>Voorkomen </a:t>
            </a:r>
            <a:r>
              <a:rPr lang="nl-NL" sz="3300" b="1" dirty="0" err="1"/>
              <a:t>SRE’s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/>
              <a:t>Vanaf welk moment </a:t>
            </a:r>
            <a:r>
              <a:rPr lang="nl-NL" i="1" dirty="0" smtClean="0"/>
              <a:t>de middelen geven</a:t>
            </a:r>
            <a:r>
              <a:rPr lang="nl-NL" i="1" dirty="0"/>
              <a:t>? </a:t>
            </a:r>
            <a:endParaRPr lang="nl-NL" i="1" dirty="0" smtClean="0"/>
          </a:p>
          <a:p>
            <a:endParaRPr lang="nl-NL" dirty="0" smtClean="0"/>
          </a:p>
          <a:p>
            <a:pPr marL="457200" lvl="1" indent="0">
              <a:buNone/>
            </a:pPr>
            <a:r>
              <a:rPr lang="nl-NL" dirty="0" smtClean="0"/>
              <a:t>		Vanaf ontstaan botmetastasen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		Vanaf castratie-resistentie</a:t>
            </a:r>
          </a:p>
          <a:p>
            <a:pPr marL="457200" lvl="1" indent="0">
              <a:buNone/>
            </a:pPr>
            <a:r>
              <a:rPr lang="nl-NL" dirty="0"/>
              <a:t>	</a:t>
            </a:r>
            <a:endParaRPr lang="nl-NL" dirty="0" smtClean="0"/>
          </a:p>
          <a:p>
            <a:pPr marL="457200" lvl="1" indent="0">
              <a:buNone/>
            </a:pPr>
            <a:r>
              <a:rPr lang="nl-NL" dirty="0"/>
              <a:t>	</a:t>
            </a:r>
            <a:r>
              <a:rPr lang="nl-NL" dirty="0" smtClean="0"/>
              <a:t>	Ik weet het niet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Afgeronde rechthoek 3"/>
          <p:cNvSpPr/>
          <p:nvPr/>
        </p:nvSpPr>
        <p:spPr>
          <a:xfrm>
            <a:off x="1331640" y="2852936"/>
            <a:ext cx="648072" cy="432048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Afgeronde rechthoek 4"/>
          <p:cNvSpPr/>
          <p:nvPr/>
        </p:nvSpPr>
        <p:spPr>
          <a:xfrm>
            <a:off x="1331640" y="3861048"/>
            <a:ext cx="648072" cy="432048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Afgeronde rechthoek 5"/>
          <p:cNvSpPr/>
          <p:nvPr/>
        </p:nvSpPr>
        <p:spPr>
          <a:xfrm>
            <a:off x="1331640" y="4855367"/>
            <a:ext cx="648072" cy="432048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218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Schermafbeelding 2017-04-08 om 14.52.2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57" r="-29457"/>
          <a:stretch>
            <a:fillRect/>
          </a:stretch>
        </p:blipFill>
        <p:spPr>
          <a:xfrm>
            <a:off x="-756592" y="404664"/>
            <a:ext cx="11268432" cy="5577483"/>
          </a:xfrm>
        </p:spPr>
      </p:pic>
    </p:spTree>
    <p:extLst>
      <p:ext uri="{BB962C8B-B14F-4D97-AF65-F5344CB8AC3E}">
        <p14:creationId xmlns:p14="http://schemas.microsoft.com/office/powerpoint/2010/main" val="84030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nl-NL" b="1" smtClean="0"/>
              <a:t>Blok 3</a:t>
            </a:r>
            <a:r>
              <a:rPr lang="nl-NL" smtClean="0"/>
              <a:t> </a:t>
            </a:r>
            <a:r>
              <a:rPr lang="nl-NL"/>
              <a:t/>
            </a:r>
            <a:br>
              <a:rPr lang="nl-NL"/>
            </a:br>
            <a:r>
              <a:rPr lang="nl-NL" smtClean="0"/>
              <a:t>Recidief/M+ prostaatcarcinoom</a:t>
            </a:r>
            <a:endParaRPr lang="nl-NL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755576" y="2852936"/>
            <a:ext cx="7416824" cy="1752600"/>
          </a:xfrm>
        </p:spPr>
        <p:txBody>
          <a:bodyPr>
            <a:normAutofit lnSpcReduction="10000"/>
          </a:bodyPr>
          <a:lstStyle/>
          <a:p>
            <a:r>
              <a:rPr lang="nl-NL" sz="4000" b="1" smtClean="0">
                <a:solidFill>
                  <a:schemeClr val="tx1"/>
                </a:solidFill>
              </a:rPr>
              <a:t>Radiotherapie bij recidief</a:t>
            </a:r>
          </a:p>
          <a:p>
            <a:r>
              <a:rPr lang="nl-NL" smtClean="0">
                <a:solidFill>
                  <a:schemeClr val="tx1"/>
                </a:solidFill>
              </a:rPr>
              <a:t>Christian Hammer</a:t>
            </a:r>
          </a:p>
          <a:p>
            <a:r>
              <a:rPr lang="nl-NL" smtClean="0">
                <a:solidFill>
                  <a:schemeClr val="tx1"/>
                </a:solidFill>
              </a:rPr>
              <a:t>radiotherapeut</a:t>
            </a:r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Schermafbeelding 2017-04-08 om 14.53.1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01" r="-22601"/>
          <a:stretch>
            <a:fillRect/>
          </a:stretch>
        </p:blipFill>
        <p:spPr>
          <a:xfrm>
            <a:off x="-1511246" y="273497"/>
            <a:ext cx="11995836" cy="5937523"/>
          </a:xfrm>
        </p:spPr>
      </p:pic>
    </p:spTree>
    <p:extLst>
      <p:ext uri="{BB962C8B-B14F-4D97-AF65-F5344CB8AC3E}">
        <p14:creationId xmlns:p14="http://schemas.microsoft.com/office/powerpoint/2010/main" val="20099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 smtClean="0"/>
              <a:t>Ook bij </a:t>
            </a:r>
            <a:r>
              <a:rPr lang="nl-NL" sz="3300" b="1" dirty="0" err="1" smtClean="0"/>
              <a:t>mHSPC</a:t>
            </a:r>
            <a:r>
              <a:rPr lang="nl-NL" sz="3300" b="1" dirty="0" smtClean="0"/>
              <a:t>?</a:t>
            </a:r>
            <a:endParaRPr lang="nl-NL" sz="3300" b="1" dirty="0"/>
          </a:p>
        </p:txBody>
      </p:sp>
      <p:pic>
        <p:nvPicPr>
          <p:cNvPr id="5" name="Tijdelijke aanduiding voor inhoud 4" descr="Schermafbeelding 2017-04-07 om 17.43.4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575" b="-26575"/>
          <a:stretch>
            <a:fillRect/>
          </a:stretch>
        </p:blipFill>
        <p:spPr>
          <a:xfrm>
            <a:off x="1475656" y="1340768"/>
            <a:ext cx="6192688" cy="3405740"/>
          </a:xfrm>
        </p:spPr>
      </p:pic>
      <p:pic>
        <p:nvPicPr>
          <p:cNvPr id="6" name="Afbeelding 5" descr="Schermafbeelding 2017-04-07 om 17.43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56792"/>
            <a:ext cx="2400300" cy="444500"/>
          </a:xfrm>
          <a:prstGeom prst="rect">
            <a:avLst/>
          </a:prstGeom>
        </p:spPr>
      </p:pic>
      <p:pic>
        <p:nvPicPr>
          <p:cNvPr id="3" name="Afbeelding 2" descr="Schermafbeelding 2017-04-28 om 18.59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365104"/>
            <a:ext cx="3744416" cy="200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6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 smtClean="0"/>
              <a:t>Samenvattend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Groeiend aantal nieuwe therapeutische mogelijkheden bij </a:t>
            </a:r>
            <a:r>
              <a:rPr lang="nl-NL" dirty="0" err="1" smtClean="0"/>
              <a:t>mHSPC</a:t>
            </a:r>
            <a:r>
              <a:rPr lang="nl-NL" dirty="0" smtClean="0"/>
              <a:t>, behandelingen verschuiven naar eerder in ziekteproces</a:t>
            </a:r>
          </a:p>
          <a:p>
            <a:r>
              <a:rPr lang="nl-NL" dirty="0" smtClean="0"/>
              <a:t>Wie chemotherapie, wie hormonen?</a:t>
            </a:r>
          </a:p>
          <a:p>
            <a:r>
              <a:rPr lang="nl-NL" dirty="0" smtClean="0"/>
              <a:t>Goede palliatieve behandeling betekent ook meer aandacht voor de botten!</a:t>
            </a:r>
          </a:p>
          <a:p>
            <a:pPr lvl="1"/>
            <a:r>
              <a:rPr lang="nl-NL" dirty="0" smtClean="0"/>
              <a:t>Osteoporose</a:t>
            </a:r>
          </a:p>
          <a:p>
            <a:pPr lvl="1"/>
            <a:r>
              <a:rPr lang="nl-NL" dirty="0" smtClean="0"/>
              <a:t>Botmetastasen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21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dirty="0" smtClean="0"/>
              <a:t>Inhoud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smtClean="0"/>
              <a:t>Behandeling </a:t>
            </a:r>
            <a:r>
              <a:rPr lang="nl-NL" sz="2800" i="1" smtClean="0"/>
              <a:t>recidief</a:t>
            </a:r>
            <a:r>
              <a:rPr lang="nl-NL" sz="2800" smtClean="0"/>
              <a:t> prostaatcarcinoom:</a:t>
            </a:r>
          </a:p>
          <a:p>
            <a:pPr lvl="3"/>
            <a:r>
              <a:rPr lang="nl-NL" smtClean="0"/>
              <a:t>Radiotherapie huidig beleid</a:t>
            </a:r>
          </a:p>
          <a:p>
            <a:pPr lvl="3"/>
            <a:r>
              <a:rPr lang="nl-NL" smtClean="0"/>
              <a:t>PSMA-PET scan, diagnostiek en behandeling</a:t>
            </a:r>
          </a:p>
          <a:p>
            <a:pPr lvl="3"/>
            <a:r>
              <a:rPr lang="nl-NL" smtClean="0"/>
              <a:t>Oligometastasen</a:t>
            </a:r>
          </a:p>
          <a:p>
            <a:pPr marL="0" indent="0">
              <a:buNone/>
            </a:pPr>
            <a:r>
              <a:rPr lang="nl-NL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402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300" b="1" smtClean="0"/>
              <a:t>Introductie</a:t>
            </a:r>
            <a:endParaRPr lang="nl-NL" sz="33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i="1" smtClean="0"/>
              <a:t>Stel: Kees heeft na 3 maanden na de operatie een PSA van 0.6 ug/l. Wat zou je nu doen?</a:t>
            </a:r>
          </a:p>
          <a:p>
            <a:pPr marL="0" indent="0">
              <a:buNone/>
            </a:pPr>
            <a:r>
              <a:rPr lang="nl-NL" sz="2200" i="1" smtClean="0"/>
              <a:t>(</a:t>
            </a:r>
            <a:r>
              <a:rPr lang="nl-NL" sz="2200" i="1"/>
              <a:t>pT3bN1 (</a:t>
            </a:r>
            <a:r>
              <a:rPr lang="nl-NL" sz="2200" i="1" smtClean="0"/>
              <a:t>4+/9</a:t>
            </a:r>
            <a:r>
              <a:rPr lang="nl-NL" sz="2200" i="1"/>
              <a:t>) R1 Gleason </a:t>
            </a:r>
            <a:r>
              <a:rPr lang="nl-NL" sz="2200" i="1" smtClean="0"/>
              <a:t>4+3=7)</a:t>
            </a:r>
          </a:p>
          <a:p>
            <a:pPr marL="0" indent="0">
              <a:buNone/>
            </a:pPr>
            <a:endParaRPr lang="nl-NL" sz="2200" i="1"/>
          </a:p>
          <a:p>
            <a:pPr marL="0" indent="0">
              <a:buNone/>
            </a:pPr>
            <a:endParaRPr lang="nl-NL" sz="2200" i="1"/>
          </a:p>
          <a:p>
            <a:pPr marL="0" indent="0">
              <a:buNone/>
            </a:pPr>
            <a:r>
              <a:rPr lang="nl-NL" smtClean="0"/>
              <a:t>		Radiotherapie</a:t>
            </a:r>
            <a:endParaRPr lang="nl-NL" dirty="0" smtClean="0"/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i="1" dirty="0" smtClean="0"/>
              <a:t>	</a:t>
            </a:r>
            <a:r>
              <a:rPr lang="nl-NL"/>
              <a:t>	</a:t>
            </a:r>
            <a:r>
              <a:rPr lang="nl-NL" smtClean="0"/>
              <a:t>Over 3 maanden nog keer meten</a:t>
            </a:r>
            <a:endParaRPr lang="nl-NL" dirty="0" smtClean="0"/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i="1" dirty="0" smtClean="0"/>
              <a:t>	</a:t>
            </a:r>
            <a:r>
              <a:rPr lang="nl-NL" i="1" smtClean="0"/>
              <a:t>	</a:t>
            </a:r>
            <a:r>
              <a:rPr lang="nl-NL" smtClean="0"/>
              <a:t>PSMA-PET</a:t>
            </a:r>
            <a:endParaRPr lang="nl-NL" i="1" dirty="0" smtClean="0"/>
          </a:p>
        </p:txBody>
      </p:sp>
      <p:sp>
        <p:nvSpPr>
          <p:cNvPr id="4" name="Afgeronde rechthoek 3"/>
          <p:cNvSpPr/>
          <p:nvPr/>
        </p:nvSpPr>
        <p:spPr>
          <a:xfrm>
            <a:off x="1329902" y="3560860"/>
            <a:ext cx="648072" cy="432048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Afgeronde rechthoek 4"/>
          <p:cNvSpPr/>
          <p:nvPr/>
        </p:nvSpPr>
        <p:spPr>
          <a:xfrm>
            <a:off x="1329902" y="4581128"/>
            <a:ext cx="648072" cy="432048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Afgeronde rechthoek 5"/>
          <p:cNvSpPr/>
          <p:nvPr/>
        </p:nvSpPr>
        <p:spPr>
          <a:xfrm>
            <a:off x="1329902" y="5517232"/>
            <a:ext cx="648072" cy="432048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54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a1" id="{4D43142E-89AE-48C1-B197-DB53728FB006}" vid="{57358673-4439-4D9F-97E2-C2AE4E3A46EC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prostaat</Template>
  <TotalTime>0</TotalTime>
  <Words>2767</Words>
  <Application>Microsoft Office PowerPoint</Application>
  <PresentationFormat>Diavoorstelling (4:3)</PresentationFormat>
  <Paragraphs>554</Paragraphs>
  <Slides>72</Slides>
  <Notes>38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72</vt:i4>
      </vt:variant>
    </vt:vector>
  </HeadingPairs>
  <TitlesOfParts>
    <vt:vector size="73" baseType="lpstr">
      <vt:lpstr>Thema1</vt:lpstr>
      <vt:lpstr>Blok 3  Recidief/M+ prostaatcarcinoom</vt:lpstr>
      <vt:lpstr>Verloop casus</vt:lpstr>
      <vt:lpstr>Verloop casus</vt:lpstr>
      <vt:lpstr>Verloop casus: PA-uitslag</vt:lpstr>
      <vt:lpstr>Verloop casus</vt:lpstr>
      <vt:lpstr>Verloop casus – nazorg gesprek 4 weken</vt:lpstr>
      <vt:lpstr>Blok 3  Recidief/M+ prostaatcarcinoom</vt:lpstr>
      <vt:lpstr>Inhoud</vt:lpstr>
      <vt:lpstr>Introductie</vt:lpstr>
      <vt:lpstr>Behandeling recidief prostaatcarcinoom Radiotherapie - definitie</vt:lpstr>
      <vt:lpstr>Behandeling recidief prostaatcarcinoom Radiotherapie - beeldvorming</vt:lpstr>
      <vt:lpstr>Behandeling recidief prostaatcarcinoom Radiotherapie - beeldvorming</vt:lpstr>
      <vt:lpstr>Behandeling recidief prostaatcarcinoom Radiotherapie - beeldvorming</vt:lpstr>
      <vt:lpstr>Behandeling recidief prostaatcarcinoom Radiotherapie - timing</vt:lpstr>
      <vt:lpstr>Behandeling recidief prostaatcarcinoom Radiotherapie - timing</vt:lpstr>
      <vt:lpstr>Behandeling recidief prostaatcarcinoom Radiotherapie – timing</vt:lpstr>
      <vt:lpstr>Behandeling recidief prostaatcarcinoom Radiotherapie – timing</vt:lpstr>
      <vt:lpstr>Behandeling recidief prostaatcarcinoom Radiotherapie – timing</vt:lpstr>
      <vt:lpstr>Behandeling recidief prostaatcarcinoom Radiotherapie - timing</vt:lpstr>
      <vt:lpstr>Behandeling recidief prostaatcarcinoom Radiotherapie - timing</vt:lpstr>
      <vt:lpstr>Behandeling recidief prostaatcarcinoom Radiotherapie - timing</vt:lpstr>
      <vt:lpstr>Behandeling recidief prostaatcarcinoom PSMA-PET scan</vt:lpstr>
      <vt:lpstr>Behandeling recidief prostaatcarcinoom PSMA-PET scan</vt:lpstr>
      <vt:lpstr>Behandeling recidief prostaatcarcinoom PSMA-PET scan</vt:lpstr>
      <vt:lpstr>Behandeling recidief prostaatcarcinoom PSMA-PET scan</vt:lpstr>
      <vt:lpstr>Behandeling recidief prostaatcarcinoom PSMA-lutetium</vt:lpstr>
      <vt:lpstr>Behandeling recidief prostaatcarcinoom Oligometastasen</vt:lpstr>
      <vt:lpstr>Behandeling recidief prostaatcarcinoom Oligometastasen</vt:lpstr>
      <vt:lpstr>Behandeling recidief prostaatcarcinoom Oligometastasen</vt:lpstr>
      <vt:lpstr>Behandeling recidief prostaatcarcinoom </vt:lpstr>
      <vt:lpstr>Blok 3  Recidief/M+ prostaatcarcinoom</vt:lpstr>
      <vt:lpstr>Follow up Kees van der Plas</vt:lpstr>
      <vt:lpstr>PSA</vt:lpstr>
      <vt:lpstr>Uitslag PSMA-PET scan </vt:lpstr>
      <vt:lpstr>Beleid na PSMA </vt:lpstr>
      <vt:lpstr>Blok 3  Recidief/M+ prostaatcarcinoom</vt:lpstr>
      <vt:lpstr>Overwegingen in MDO</vt:lpstr>
      <vt:lpstr>Rol internist bij behandeling prostaatcarcinoom</vt:lpstr>
      <vt:lpstr>Systeemtherapie (naast ADT)</vt:lpstr>
      <vt:lpstr>PowerPoint-presentatie</vt:lpstr>
      <vt:lpstr>Dus…</vt:lpstr>
      <vt:lpstr>Wie zouden jullie wel en niet verwijzen?</vt:lpstr>
      <vt:lpstr>Voorbeeld van een “adjuvante” studie</vt:lpstr>
      <vt:lpstr>CHAARTED studie, 790 patiënten</vt:lpstr>
      <vt:lpstr>PowerPoint-presentatie</vt:lpstr>
      <vt:lpstr>High-volume versus low-volume</vt:lpstr>
      <vt:lpstr>STAMPEDE trial</vt:lpstr>
      <vt:lpstr>STAMPEDE   </vt:lpstr>
      <vt:lpstr>Samenvattend</vt:lpstr>
      <vt:lpstr>Nieuwe ontwikkelingen mHSPC</vt:lpstr>
      <vt:lpstr>Nieuwe ontwikkelingen mHSPC</vt:lpstr>
      <vt:lpstr>Nieuwe ontwikkelingen mHSPC</vt:lpstr>
      <vt:lpstr>Commissie BOM maart 2018</vt:lpstr>
      <vt:lpstr>Wie zouden jullie wel en niet verwijzen?</vt:lpstr>
      <vt:lpstr>6 kuren docetaxel</vt:lpstr>
      <vt:lpstr>Ernstiger toxiciteit?</vt:lpstr>
      <vt:lpstr>Kortom</vt:lpstr>
      <vt:lpstr>Botgezondheid bij prostaatcarcinoom</vt:lpstr>
      <vt:lpstr>Osteoporose</vt:lpstr>
      <vt:lpstr>Lessen uit de endocrinologie</vt:lpstr>
      <vt:lpstr>PowerPoint-presentatie</vt:lpstr>
      <vt:lpstr>Adviezen m.b.t. osteoporose</vt:lpstr>
      <vt:lpstr>Adviezen m.b.t. osteoporose</vt:lpstr>
      <vt:lpstr>Calcium en vitamine D</vt:lpstr>
      <vt:lpstr>Bij ontstaan mCRPC</vt:lpstr>
      <vt:lpstr>Voorkomen SRE’s</vt:lpstr>
      <vt:lpstr>Voorkomen SRE’s</vt:lpstr>
      <vt:lpstr>Voorkomen SRE’s</vt:lpstr>
      <vt:lpstr>PowerPoint-presentatie</vt:lpstr>
      <vt:lpstr>PowerPoint-presentatie</vt:lpstr>
      <vt:lpstr>Ook bij mHSPC?</vt:lpstr>
      <vt:lpstr>Samenvattend</vt:lpstr>
    </vt:vector>
  </TitlesOfParts>
  <Company>Universitair Medisch Centrum Groningen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Blok 1 – gelokaliseerd prostaatcarcinoom</dc:title>
  <dc:creator>Hammer, C (rt)</dc:creator>
  <cp:lastModifiedBy>Hammer, C (rt)</cp:lastModifiedBy>
  <cp:revision>108</cp:revision>
  <dcterms:created xsi:type="dcterms:W3CDTF">2017-04-19T07:25:01Z</dcterms:created>
  <dcterms:modified xsi:type="dcterms:W3CDTF">2019-01-24T13:58:23Z</dcterms:modified>
</cp:coreProperties>
</file>