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6" r:id="rId3"/>
    <p:sldId id="258" r:id="rId4"/>
    <p:sldId id="278" r:id="rId5"/>
    <p:sldId id="279" r:id="rId6"/>
    <p:sldId id="277" r:id="rId7"/>
    <p:sldId id="280" r:id="rId8"/>
    <p:sldId id="282" r:id="rId9"/>
    <p:sldId id="283" r:id="rId10"/>
    <p:sldId id="284" r:id="rId11"/>
    <p:sldId id="281" r:id="rId12"/>
    <p:sldId id="285" r:id="rId13"/>
    <p:sldId id="286" r:id="rId14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Evenhuis" initials="AE" lastIdx="2" clrIdx="0">
    <p:extLst>
      <p:ext uri="{19B8F6BF-5375-455C-9EA6-DF929625EA0E}">
        <p15:presenceInfo xmlns:p15="http://schemas.microsoft.com/office/powerpoint/2012/main" userId="S::a.evenhuis@hva.nl::419f7188-8639-466f-91af-5a941e21b3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  <a:srgbClr val="99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2" autoAdjust="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588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0T11:34:28.419" idx="1">
    <p:pos x="10" y="10"/>
    <p:text>Consequent zijn in toepassing van punt komma bij een opsomming. Misschien overal weglaten, gezien ook geen punten worden gebruikt?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8-12-2020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8-12-2020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714E49-4662-5240-A87F-8FFEEA8D7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73768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62BD3B6-FE14-5847-A939-752BCE36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D162CC0C-7EA6-3242-B7E2-BD1A0DE2B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B77A1-2FC4-0045-B9FD-2F4FEE87C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F32A4-0E3B-574E-910E-65CAF9B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12E6FC1D-61CE-E940-A9CA-2EAE39A628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FA0FFB-3874-7E40-89B2-F972D5F73C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ACD6D51-22BA-1E44-92F0-52CBDC4FA8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27063"/>
            <a:ext cx="4572000" cy="3889376"/>
          </a:xfrm>
        </p:spPr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FE686D-C0FF-3346-B6FF-27D31B9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90F7CBA2-1DD4-5B45-97C4-7B97ABED0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323850" y="2103438"/>
            <a:ext cx="4063592" cy="241456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jdelijke aanduiding voor afbeelding 7" descr="&#10;"/>
          <p:cNvSpPr>
            <a:spLocks noGrp="1"/>
          </p:cNvSpPr>
          <p:nvPr>
            <p:ph type="pic" sz="quarter" idx="20"/>
          </p:nvPr>
        </p:nvSpPr>
        <p:spPr>
          <a:xfrm>
            <a:off x="4756558" y="2103438"/>
            <a:ext cx="4063592" cy="241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EA03D-7869-4E44-9871-7EE3AE5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53128-2F4F-2348-9AF0-C932200934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88A6F7-D45D-3C4D-A5FB-FF9FCCD6F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C88D02D7-17DD-364D-9C9F-917E443D1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99D2A2-CE3F-814F-BA65-66B9B454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147936-145B-664D-879C-8943872BC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7" name="Tijdelijke aanduiding voor afbeelding 13">
            <a:extLst>
              <a:ext uri="{FF2B5EF4-FFF2-40B4-BE49-F238E27FC236}">
                <a16:creationId xmlns:a16="http://schemas.microsoft.com/office/drawing/2014/main" id="{2CC42474-B9C7-C94C-AF30-292C4AE13A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E66D92-CF07-4149-9870-C7D66812F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160E74E-3F05-074C-8E4A-ACF14A9C7B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rgbClr val="25167A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238366-724C-8546-BCFD-1CA62BB19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43B3C3B6-5587-A146-A20D-32B573CC85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40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2C3271-99C2-AA4C-8843-4DBD01189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8F4B79-BD4E-2F4C-B044-962D1C582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6AA7243F-9419-6942-9F79-A31147055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39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3865B02-C372-3B4F-99F4-DC48043FCE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0800"/>
            <a:ext cx="4572000" cy="3859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56CDDB-3142-4B4F-8725-BFCD85DD8BE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9255"/>
            <a:ext cx="4572000" cy="3859200"/>
          </a:xfrm>
          <a:prstGeom prst="rect">
            <a:avLst/>
          </a:prstGeom>
          <a:solidFill>
            <a:srgbClr val="2516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5167A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95081"/>
            <a:ext cx="3997628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3997629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A5FC0E7E-E23C-BC40-B810-FBCAC1962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3997629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169777-1A93-AC41-BCCC-3B3AD71B9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F30D1054-1FCF-A04B-ACA5-95BCF9CCCC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27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12549B-A758-2F47-BDFF-31F8D9B1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181D4972-5E25-8F4D-A13D-4F9DD99B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rgbClr val="25167A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D39C4F-49EF-AD41-B4B5-4F6492E7B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9F18F6B8-85D2-7C4E-91B4-669A3A92F2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6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F49DF6-EF89-9242-96AF-13E2B93C5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C833F-AF5D-BE4A-BBF9-4A5C0DC4A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03438"/>
            <a:ext cx="7978775" cy="241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92356F-B0BD-C441-ACCC-2B36166F77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E3A49-4F16-3D48-BCBD-BE73340D1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838CF-D7BB-FD4B-AA3B-F164D4A1D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8B155A77-9972-F745-93CB-75D872DC3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BBFB1-6BF4-354F-BF3B-825E6A2DF9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A2BDAB-AAC0-F642-B6E9-4CB0E962A7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FA802C-F3CD-5D4D-B3F2-4A13C4F220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75A9D6-2C46-B646-BDC2-89688A80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07DA5A1-79E6-BD4C-BEAD-F98EBB0D1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FB0894-0333-5B42-BDFC-17A0DF056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6D8E25C-F890-3949-807A-7D2F4B353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2103438"/>
            <a:ext cx="4069730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BF6970D-BDB0-4143-B921-6712EDEF9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5995" y="2103438"/>
            <a:ext cx="3552627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406B399-95BD-4446-9220-3C9F8E51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DBE52C8C-0DAF-9C42-BEBA-C271DCC1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F53FE7A-E478-E746-9FA5-8780793E6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3850" y="2103438"/>
            <a:ext cx="4068763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62B91163-97E5-7C4E-8B1C-CB52D1A538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1387" y="2103438"/>
            <a:ext cx="3557235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8B712C-1B44-144C-BD2A-D06C2A2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18460B60-193D-4F4D-98D9-997B0D522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922" y="4676319"/>
            <a:ext cx="39140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1275" y="4676319"/>
            <a:ext cx="3601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itel 10">
            <a:extLst>
              <a:ext uri="{FF2B5EF4-FFF2-40B4-BE49-F238E27FC236}">
                <a16:creationId xmlns:a16="http://schemas.microsoft.com/office/drawing/2014/main" id="{D300BD3F-6B8F-0E4D-9838-108DA9EB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BB5C1A-0EAA-1D4B-8889-5910D889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103438"/>
            <a:ext cx="8496300" cy="241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63" r:id="rId4"/>
    <p:sldLayoutId id="2147483676" r:id="rId5"/>
    <p:sldLayoutId id="2147483659" r:id="rId6"/>
    <p:sldLayoutId id="2147483670" r:id="rId7"/>
    <p:sldLayoutId id="2147483660" r:id="rId8"/>
    <p:sldLayoutId id="2147483671" r:id="rId9"/>
    <p:sldLayoutId id="2147483667" r:id="rId10"/>
    <p:sldLayoutId id="2147483668" r:id="rId11"/>
    <p:sldLayoutId id="2147483661" r:id="rId12"/>
    <p:sldLayoutId id="2147483673" r:id="rId13"/>
    <p:sldLayoutId id="2147483677" r:id="rId14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400" b="1" i="0" kern="1200" cap="none">
          <a:solidFill>
            <a:srgbClr val="25167A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216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 baseline="0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marL="432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2pPr>
      <a:lvl3pPr marL="648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3pPr>
      <a:lvl4pPr marL="864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4pPr>
      <a:lvl5pPr marL="1080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395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1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post-hbo.oefentherapie@hva.n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a.nl/stagebureaus/fg/stagebureau-oefentherapie/gz-stages.html?origin=v65sKwNASAywrnWu9JgZXQ" TargetMode="External"/><Relationship Id="rId2" Type="http://schemas.openxmlformats.org/officeDocument/2006/relationships/hyperlink" Target="https://www.hva.nl/alumni/gedeelde-content/evenementen/evenementen/2021/1/webinar-oefentherapie---ontmoet-de-toekomst.html?origin=O7%2B8KWfvR8SNgTuj82MOh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linkedin.com/in/alumnioefentherapeut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ketgezondleven.nl/" TargetMode="External"/><Relationship Id="rId2" Type="http://schemas.openxmlformats.org/officeDocument/2006/relationships/hyperlink" Target="https://vvocm.nl/Praktijkvoering/GLI" TargetMode="Externa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hyperlink" Target="https://blcn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vocm.nl/Portals/2/Documents/Praktijkvoering/GLI/2019_Procedure%20en%20eisen%20voor%20de%20aantekening%20leefstijlcoaching.pdf?ver=2019-12-11-135235-50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apslim.nu/" TargetMode="External"/><Relationship Id="rId2" Type="http://schemas.openxmlformats.org/officeDocument/2006/relationships/hyperlink" Target="https://www.slaapoefentherapie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D7D31-21F7-514A-9A8A-AA9ABA3D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60" y="995081"/>
            <a:ext cx="7071359" cy="1108357"/>
          </a:xfrm>
        </p:spPr>
        <p:txBody>
          <a:bodyPr>
            <a:normAutofit/>
          </a:bodyPr>
          <a:lstStyle/>
          <a:p>
            <a:r>
              <a:rPr lang="nl-NL" dirty="0"/>
              <a:t>Masterclass Slaap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409173-90F8-084F-9DD0-DCFEF01B6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985" y="1788795"/>
            <a:ext cx="5481332" cy="1914525"/>
          </a:xfrm>
        </p:spPr>
        <p:txBody>
          <a:bodyPr>
            <a:normAutofit fontScale="77500" lnSpcReduction="20000"/>
          </a:bodyPr>
          <a:lstStyle/>
          <a:p>
            <a:r>
              <a:rPr lang="nl-NL" sz="4400" dirty="0"/>
              <a:t>Leergang Leefstijlcoach voor de Oefentherapeut</a:t>
            </a:r>
          </a:p>
          <a:p>
            <a:endParaRPr lang="nl-NL" sz="2100" dirty="0"/>
          </a:p>
          <a:p>
            <a:r>
              <a:rPr lang="nl-NL" sz="1500" dirty="0"/>
              <a:t>De leergang bestaat uit drie masterclasses met ieder een eigen focus: slaap, verslaving en voeding. </a:t>
            </a:r>
          </a:p>
          <a:p>
            <a:r>
              <a:rPr lang="nl-NL" sz="1500" dirty="0"/>
              <a:t>De leergang stelt de oefentherapeut in staat te voldoen aan de competenties leefstijlcoach zoals vastgesteld door de </a:t>
            </a:r>
            <a:r>
              <a:rPr lang="nl-NL" sz="1500" dirty="0" err="1"/>
              <a:t>VvOCM</a:t>
            </a:r>
            <a:r>
              <a:rPr lang="nl-NL" sz="1500" dirty="0"/>
              <a:t> </a:t>
            </a:r>
            <a:r>
              <a:rPr lang="nl-NL" sz="1500" dirty="0" err="1"/>
              <a:t>c.q</a:t>
            </a:r>
            <a:r>
              <a:rPr lang="nl-NL" sz="1500" dirty="0"/>
              <a:t> Kwaliteitsregister Paramedici</a:t>
            </a:r>
          </a:p>
          <a:p>
            <a:endParaRPr lang="nl-NL" sz="2100" dirty="0"/>
          </a:p>
          <a:p>
            <a:endParaRPr lang="nl-NL" sz="1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9232C7-7954-7240-915A-02CC307CC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985" y="3658438"/>
            <a:ext cx="5544197" cy="61920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Programma Leergang 2020-2021</a:t>
            </a:r>
          </a:p>
          <a:p>
            <a:r>
              <a:rPr lang="nl-NL" dirty="0"/>
              <a:t>Bachelor Oefentherapie – Bewegen en Gedrag in samenwerking met de </a:t>
            </a:r>
            <a:r>
              <a:rPr lang="nl-NL" dirty="0" err="1"/>
              <a:t>VvOCM</a:t>
            </a:r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2F5B4A59-8E8E-7A47-A16C-88AF09091D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>
          <a:xfrm>
            <a:off x="6271200" y="7863"/>
            <a:ext cx="2872800" cy="619200"/>
          </a:xfrm>
        </p:spPr>
      </p:pic>
    </p:spTree>
    <p:extLst>
      <p:ext uri="{BB962C8B-B14F-4D97-AF65-F5344CB8AC3E}">
        <p14:creationId xmlns:p14="http://schemas.microsoft.com/office/powerpoint/2010/main" val="135286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2C23-684E-4A7E-A1F6-C65F5F56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Verwerking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reflectieopdracht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DC8E-C65F-4026-8E0C-3D83A74A84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Doel: de eigen casus </a:t>
            </a:r>
            <a:r>
              <a:rPr lang="en-US" dirty="0" err="1"/>
              <a:t>en</a:t>
            </a:r>
            <a:r>
              <a:rPr lang="en-US" dirty="0"/>
              <a:t> visual </a:t>
            </a:r>
            <a:r>
              <a:rPr lang="en-US" dirty="0" err="1"/>
              <a:t>verrijken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reflectie</a:t>
            </a:r>
            <a:r>
              <a:rPr lang="en-US" dirty="0"/>
              <a:t> op de eigen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t.o.v</a:t>
            </a:r>
            <a:r>
              <a:rPr lang="en-US" dirty="0"/>
              <a:t>. de </a:t>
            </a:r>
            <a:r>
              <a:rPr lang="en-US" dirty="0" err="1"/>
              <a:t>leerdoelen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Didactiek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verwerkt</a:t>
            </a:r>
            <a:r>
              <a:rPr lang="en-US" dirty="0"/>
              <a:t> de </a:t>
            </a:r>
            <a:r>
              <a:rPr lang="en-US" dirty="0" err="1"/>
              <a:t>schriftelijke</a:t>
            </a:r>
            <a:r>
              <a:rPr lang="en-US" dirty="0"/>
              <a:t> feedback van de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deelnemer</a:t>
            </a:r>
            <a:r>
              <a:rPr lang="en-US" dirty="0"/>
              <a:t> met </a:t>
            </a:r>
            <a:r>
              <a:rPr lang="en-US" dirty="0" err="1"/>
              <a:t>wie</a:t>
            </a:r>
            <a:r>
              <a:rPr lang="en-US" dirty="0"/>
              <a:t> je de casus </a:t>
            </a:r>
            <a:r>
              <a:rPr lang="en-US" dirty="0" err="1"/>
              <a:t>en</a:t>
            </a:r>
            <a:r>
              <a:rPr lang="en-US" dirty="0"/>
              <a:t> visual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uitgewisseld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verwerkt</a:t>
            </a:r>
            <a:r>
              <a:rPr lang="en-US" dirty="0"/>
              <a:t> de feedback die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werkgroepbijeenkomst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voren</a:t>
            </a:r>
            <a:r>
              <a:rPr lang="en-US" dirty="0"/>
              <a:t> is </a:t>
            </a:r>
            <a:r>
              <a:rPr lang="en-US" dirty="0" err="1"/>
              <a:t>gekomen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evalueert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reflecteert</a:t>
            </a:r>
            <a:r>
              <a:rPr lang="en-US" dirty="0"/>
              <a:t> op de door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opgedane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inzichten</a:t>
            </a:r>
            <a:r>
              <a:rPr lang="en-US" dirty="0"/>
              <a:t> </a:t>
            </a:r>
            <a:r>
              <a:rPr lang="en-US" dirty="0" err="1"/>
              <a:t>m.b.v</a:t>
            </a:r>
            <a:r>
              <a:rPr lang="en-US" dirty="0"/>
              <a:t>. het STARR-model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E0911-23CC-4171-AA87-CD1E218D1C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AA597-7047-492B-8CDF-9593DE2BD0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3B75367-AB90-4D79-A952-E5932B4BD3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35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95A-3C0B-4C6D-AA95-5D96CEDD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Toetsing</a:t>
            </a:r>
            <a:r>
              <a:rPr lang="en-US" dirty="0"/>
              <a:t>, </a:t>
            </a:r>
            <a:r>
              <a:rPr lang="en-US" dirty="0" err="1"/>
              <a:t>Evaluatie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Certificaat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1BF7-F6BA-439E-BA5A-6D30CB4E6B2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Alle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gemaakte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producten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worden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ingeleverd</a:t>
            </a:r>
            <a:r>
              <a:rPr lang="en-US" dirty="0">
                <a:solidFill>
                  <a:srgbClr val="002060"/>
                </a:solidFill>
              </a:rPr>
              <a:t> via de mail </a:t>
            </a:r>
            <a:r>
              <a:rPr lang="en-US" dirty="0" err="1">
                <a:solidFill>
                  <a:srgbClr val="002060"/>
                </a:solidFill>
              </a:rPr>
              <a:t>binnen</a:t>
            </a:r>
            <a:r>
              <a:rPr lang="en-US" dirty="0">
                <a:solidFill>
                  <a:srgbClr val="002060"/>
                </a:solidFill>
              </a:rPr>
              <a:t> 1 week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werkgroepbijeenkomst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Mailadres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inleveren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documenten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nl-NL" dirty="0">
                <a:hlinkClick r:id="rId2"/>
              </a:rPr>
              <a:t>post-hbo.oefentherapie@hva.nl</a:t>
            </a:r>
            <a:endParaRPr lang="nl-NL" dirty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Onderdelen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Casus (PPT </a:t>
            </a:r>
            <a:r>
              <a:rPr lang="en-US" dirty="0" err="1">
                <a:solidFill>
                  <a:srgbClr val="002060"/>
                </a:solidFill>
              </a:rPr>
              <a:t>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Verslag</a:t>
            </a:r>
            <a:r>
              <a:rPr lang="en-US" dirty="0">
                <a:solidFill>
                  <a:srgbClr val="002060"/>
                </a:solidFill>
              </a:rPr>
              <a:t>) incl. </a:t>
            </a:r>
            <a:r>
              <a:rPr lang="en-US" dirty="0" err="1">
                <a:solidFill>
                  <a:srgbClr val="002060"/>
                </a:solidFill>
              </a:rPr>
              <a:t>verwerking</a:t>
            </a:r>
            <a:r>
              <a:rPr lang="en-US" dirty="0">
                <a:solidFill>
                  <a:srgbClr val="002060"/>
                </a:solidFill>
              </a:rPr>
              <a:t> feedback (</a:t>
            </a:r>
            <a:r>
              <a:rPr lang="en-US" dirty="0" err="1">
                <a:solidFill>
                  <a:srgbClr val="002060"/>
                </a:solidFill>
              </a:rPr>
              <a:t>b.v.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zichtbaar</a:t>
            </a:r>
            <a:r>
              <a:rPr lang="en-US" dirty="0">
                <a:solidFill>
                  <a:srgbClr val="002060"/>
                </a:solidFill>
              </a:rPr>
              <a:t> via comments) (max. 2 A4, 5 PPT slides).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Visual over de </a:t>
            </a:r>
            <a:r>
              <a:rPr lang="en-US" dirty="0" err="1">
                <a:solidFill>
                  <a:srgbClr val="002060"/>
                </a:solidFill>
              </a:rPr>
              <a:t>leefstijlcoach</a:t>
            </a:r>
            <a:r>
              <a:rPr lang="en-US" dirty="0">
                <a:solidFill>
                  <a:srgbClr val="002060"/>
                </a:solidFill>
              </a:rPr>
              <a:t> expertise m.b.t </a:t>
            </a:r>
            <a:r>
              <a:rPr lang="en-US" dirty="0" err="1">
                <a:solidFill>
                  <a:srgbClr val="002060"/>
                </a:solidFill>
              </a:rPr>
              <a:t>slaap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gemaakt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cliënten</a:t>
            </a:r>
            <a:r>
              <a:rPr lang="en-US" dirty="0">
                <a:solidFill>
                  <a:srgbClr val="002060"/>
                </a:solidFill>
              </a:rPr>
              <a:t> (max ½  A4, 1 PPT slide) 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Reflectie</a:t>
            </a:r>
            <a:r>
              <a:rPr lang="en-US" dirty="0">
                <a:solidFill>
                  <a:srgbClr val="002060"/>
                </a:solidFill>
              </a:rPr>
              <a:t> op de </a:t>
            </a:r>
            <a:r>
              <a:rPr lang="en-US" dirty="0" err="1">
                <a:solidFill>
                  <a:srgbClr val="002060"/>
                </a:solidFill>
              </a:rPr>
              <a:t>leerdoelen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volgens</a:t>
            </a:r>
            <a:r>
              <a:rPr lang="en-US" dirty="0">
                <a:solidFill>
                  <a:srgbClr val="002060"/>
                </a:solidFill>
              </a:rPr>
              <a:t> het STARR model (max. 1 A4)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De </a:t>
            </a:r>
            <a:r>
              <a:rPr lang="en-US" dirty="0" err="1">
                <a:solidFill>
                  <a:srgbClr val="002060"/>
                </a:solidFill>
              </a:rPr>
              <a:t>werkgroeptrainer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beoordeelt</a:t>
            </a:r>
            <a:r>
              <a:rPr lang="en-US" dirty="0">
                <a:solidFill>
                  <a:srgbClr val="002060"/>
                </a:solidFill>
              </a:rPr>
              <a:t> of de </a:t>
            </a:r>
            <a:r>
              <a:rPr lang="en-US" dirty="0" err="1">
                <a:solidFill>
                  <a:srgbClr val="002060"/>
                </a:solidFill>
              </a:rPr>
              <a:t>cursist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voldaan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heeft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aan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opdrachten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Bij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twijfel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beslist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vergadering</a:t>
            </a:r>
            <a:r>
              <a:rPr lang="en-US" dirty="0">
                <a:solidFill>
                  <a:srgbClr val="002060"/>
                </a:solidFill>
              </a:rPr>
              <a:t> van </a:t>
            </a:r>
            <a:r>
              <a:rPr lang="en-US" dirty="0" err="1">
                <a:solidFill>
                  <a:srgbClr val="002060"/>
                </a:solidFill>
              </a:rPr>
              <a:t>werkgroeptrainers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waarbij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advies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wordt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gevraagd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aan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inhoudelijke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deskundige</a:t>
            </a:r>
            <a:r>
              <a:rPr lang="en-US" dirty="0">
                <a:solidFill>
                  <a:srgbClr val="002060"/>
                </a:solidFill>
              </a:rPr>
              <a:t> van het </a:t>
            </a:r>
            <a:r>
              <a:rPr lang="en-US" dirty="0" err="1">
                <a:solidFill>
                  <a:srgbClr val="002060"/>
                </a:solidFill>
              </a:rPr>
              <a:t>webcollege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De </a:t>
            </a:r>
            <a:r>
              <a:rPr lang="en-US" dirty="0" err="1">
                <a:solidFill>
                  <a:srgbClr val="002060"/>
                </a:solidFill>
              </a:rPr>
              <a:t>cursist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ontvangt</a:t>
            </a:r>
            <a:r>
              <a:rPr lang="en-US" dirty="0">
                <a:solidFill>
                  <a:srgbClr val="002060"/>
                </a:solidFill>
              </a:rPr>
              <a:t> I </a:t>
            </a:r>
            <a:r>
              <a:rPr lang="en-US" u="sng" dirty="0">
                <a:solidFill>
                  <a:srgbClr val="002060"/>
                </a:solidFill>
              </a:rPr>
              <a:t>of</a:t>
            </a:r>
            <a:r>
              <a:rPr lang="en-US" dirty="0">
                <a:solidFill>
                  <a:srgbClr val="002060"/>
                </a:solidFill>
              </a:rPr>
              <a:t> II:</a:t>
            </a:r>
          </a:p>
          <a:p>
            <a:pPr marL="2160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I	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certificaat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voldaan</a:t>
            </a:r>
            <a:r>
              <a:rPr lang="en-US" dirty="0">
                <a:solidFill>
                  <a:srgbClr val="002060"/>
                </a:solidFill>
              </a:rPr>
              <a:t> is </a:t>
            </a:r>
            <a:r>
              <a:rPr lang="en-US" dirty="0" err="1">
                <a:solidFill>
                  <a:srgbClr val="002060"/>
                </a:solidFill>
              </a:rPr>
              <a:t>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voorwaarden</a:t>
            </a:r>
            <a:r>
              <a:rPr lang="en-US" dirty="0">
                <a:solidFill>
                  <a:srgbClr val="002060"/>
                </a:solidFill>
              </a:rPr>
              <a:t> van de Masterclass </a:t>
            </a:r>
            <a:r>
              <a:rPr lang="en-US" dirty="0" err="1">
                <a:solidFill>
                  <a:srgbClr val="002060"/>
                </a:solidFill>
              </a:rPr>
              <a:t>Slaap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uit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Leergang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Leefstijlcoach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Oefentherapeut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 marL="2160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II	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beoordeling</a:t>
            </a:r>
            <a:r>
              <a:rPr lang="en-US" dirty="0">
                <a:solidFill>
                  <a:srgbClr val="002060"/>
                </a:solidFill>
              </a:rPr>
              <a:t> met </a:t>
            </a:r>
            <a:r>
              <a:rPr lang="en-US" dirty="0" err="1">
                <a:solidFill>
                  <a:srgbClr val="002060"/>
                </a:solidFill>
              </a:rPr>
              <a:t>daarop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aangekruist</a:t>
            </a:r>
            <a:r>
              <a:rPr lang="en-US" dirty="0">
                <a:solidFill>
                  <a:srgbClr val="002060"/>
                </a:solidFill>
              </a:rPr>
              <a:t> wat </a:t>
            </a:r>
            <a:r>
              <a:rPr lang="en-US" dirty="0" err="1">
                <a:solidFill>
                  <a:srgbClr val="002060"/>
                </a:solidFill>
              </a:rPr>
              <a:t>als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niet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voldaan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beoordeeld</a:t>
            </a:r>
            <a:r>
              <a:rPr lang="en-US" dirty="0">
                <a:solidFill>
                  <a:srgbClr val="002060"/>
                </a:solidFill>
              </a:rPr>
              <a:t> is, de </a:t>
            </a:r>
            <a:r>
              <a:rPr lang="en-US" dirty="0" err="1">
                <a:solidFill>
                  <a:srgbClr val="002060"/>
                </a:solidFill>
              </a:rPr>
              <a:t>cursist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heeft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mogelijkheid</a:t>
            </a:r>
            <a:r>
              <a:rPr lang="en-US" dirty="0">
                <a:solidFill>
                  <a:srgbClr val="002060"/>
                </a:solidFill>
              </a:rPr>
              <a:t> om </a:t>
            </a:r>
            <a:r>
              <a:rPr lang="en-US" dirty="0" err="1">
                <a:solidFill>
                  <a:srgbClr val="002060"/>
                </a:solidFill>
              </a:rPr>
              <a:t>binnen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week te </a:t>
            </a:r>
            <a:r>
              <a:rPr lang="en-US" dirty="0" err="1">
                <a:solidFill>
                  <a:srgbClr val="002060"/>
                </a:solidFill>
              </a:rPr>
              <a:t>voldoen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aan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ontbrekende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voorwaarden</a:t>
            </a:r>
            <a:r>
              <a:rPr lang="en-US" dirty="0">
                <a:solidFill>
                  <a:srgbClr val="002060"/>
                </a:solidFill>
              </a:rPr>
              <a:t>. De </a:t>
            </a:r>
            <a:r>
              <a:rPr lang="en-US" dirty="0" err="1">
                <a:solidFill>
                  <a:srgbClr val="002060"/>
                </a:solidFill>
              </a:rPr>
              <a:t>cursist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ontvangt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geen</a:t>
            </a:r>
            <a:r>
              <a:rPr lang="en-US" dirty="0">
                <a:solidFill>
                  <a:srgbClr val="002060"/>
                </a:solidFill>
              </a:rPr>
              <a:t> extra </a:t>
            </a:r>
            <a:r>
              <a:rPr lang="en-US" dirty="0" err="1">
                <a:solidFill>
                  <a:srgbClr val="002060"/>
                </a:solidFill>
              </a:rPr>
              <a:t>begeleiding</a:t>
            </a:r>
            <a:r>
              <a:rPr lang="en-US" dirty="0">
                <a:solidFill>
                  <a:srgbClr val="002060"/>
                </a:solidFill>
              </a:rPr>
              <a:t> of feedback </a:t>
            </a:r>
            <a:r>
              <a:rPr lang="en-US" dirty="0" err="1">
                <a:solidFill>
                  <a:srgbClr val="002060"/>
                </a:solidFill>
              </a:rPr>
              <a:t>anders</a:t>
            </a:r>
            <a:r>
              <a:rPr lang="en-US" dirty="0">
                <a:solidFill>
                  <a:srgbClr val="002060"/>
                </a:solidFill>
              </a:rPr>
              <a:t> dan het </a:t>
            </a:r>
            <a:r>
              <a:rPr lang="en-US" dirty="0" err="1">
                <a:solidFill>
                  <a:srgbClr val="002060"/>
                </a:solidFill>
              </a:rPr>
              <a:t>ingevulde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formulier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alternatief</a:t>
            </a:r>
            <a:r>
              <a:rPr lang="en-US" dirty="0">
                <a:solidFill>
                  <a:srgbClr val="002060"/>
                </a:solidFill>
              </a:rPr>
              <a:t> is het </a:t>
            </a:r>
            <a:r>
              <a:rPr lang="en-US" dirty="0" err="1">
                <a:solidFill>
                  <a:srgbClr val="002060"/>
                </a:solidFill>
              </a:rPr>
              <a:t>opnieuw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inschrijven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voor</a:t>
            </a:r>
            <a:r>
              <a:rPr lang="en-US" dirty="0">
                <a:solidFill>
                  <a:srgbClr val="002060"/>
                </a:solidFill>
              </a:rPr>
              <a:t> de masterclass.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Alle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cursisten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ontvangen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binnen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maand</a:t>
            </a:r>
            <a:r>
              <a:rPr lang="en-US" dirty="0">
                <a:solidFill>
                  <a:srgbClr val="002060"/>
                </a:solidFill>
              </a:rPr>
              <a:t> via de mail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uitnodiging</a:t>
            </a:r>
            <a:r>
              <a:rPr lang="en-US" dirty="0">
                <a:solidFill>
                  <a:srgbClr val="002060"/>
                </a:solidFill>
              </a:rPr>
              <a:t> om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schriftelijke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evaluatie</a:t>
            </a:r>
            <a:r>
              <a:rPr lang="en-US" dirty="0">
                <a:solidFill>
                  <a:srgbClr val="002060"/>
                </a:solidFill>
              </a:rPr>
              <a:t> in te </a:t>
            </a:r>
            <a:r>
              <a:rPr lang="en-US" dirty="0" err="1">
                <a:solidFill>
                  <a:srgbClr val="002060"/>
                </a:solidFill>
              </a:rPr>
              <a:t>vullen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4644F-F519-467F-97D7-DDCA63D818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C9797-08C1-458A-8CCE-1CEF8DD19B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C27249D-37D6-44C3-8D98-D8A8F53E3A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604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2D7B-0BA8-4F68-B7AE-EE75C27F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succes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3859-3C5C-46B0-BFCB-909D7D246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1954531"/>
            <a:ext cx="5481332" cy="1554479"/>
          </a:xfrm>
        </p:spPr>
        <p:txBody>
          <a:bodyPr>
            <a:normAutofit/>
          </a:bodyPr>
          <a:lstStyle/>
          <a:p>
            <a:r>
              <a:rPr lang="nl-NL" dirty="0"/>
              <a:t>Masterclass in het kader van het verkrijgen van de aantekening Leefstijlcoach (LC) in het beroepsregister Oefentherapeuten van het Kwaliteitsregister Paramedici (KP register)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Bachelor Oefentherapie – Bewegen en Gedrag</a:t>
            </a:r>
          </a:p>
          <a:p>
            <a:r>
              <a:rPr lang="nl-NL" dirty="0"/>
              <a:t>Leergang Leefstijlcoach – Oefentherapeut studiejaar 2020-2021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FDC143C6-DFD3-4D82-9E69-82EFB96C8D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036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2D7B-0BA8-4F68-B7AE-EE75C27F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765264"/>
          </a:xfrm>
        </p:spPr>
        <p:txBody>
          <a:bodyPr/>
          <a:lstStyle/>
          <a:p>
            <a:r>
              <a:rPr lang="en-US" dirty="0"/>
              <a:t>Zin in </a:t>
            </a:r>
            <a:r>
              <a:rPr lang="en-US" dirty="0" err="1"/>
              <a:t>meer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3859-3C5C-46B0-BFCB-909D7D246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1954531"/>
            <a:ext cx="5481332" cy="1491614"/>
          </a:xfrm>
        </p:spPr>
        <p:txBody>
          <a:bodyPr>
            <a:normAutofit/>
          </a:bodyPr>
          <a:lstStyle/>
          <a:p>
            <a:r>
              <a:rPr lang="nl-NL" dirty="0"/>
              <a:t>Werkveldmiddag 11 januari 2020: </a:t>
            </a:r>
            <a:r>
              <a:rPr lang="nl-NL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zie uitnodiging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 err="1">
                <a:solidFill>
                  <a:schemeClr val="bg2"/>
                </a:solidFill>
              </a:rPr>
              <a:t>Stagebegeleiden</a:t>
            </a:r>
            <a:r>
              <a:rPr lang="nl-NL" dirty="0">
                <a:solidFill>
                  <a:schemeClr val="bg2"/>
                </a:solidFill>
              </a:rPr>
              <a:t>: </a:t>
            </a:r>
            <a:r>
              <a:rPr lang="nl-NL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zie site stagebureau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 err="1">
                <a:solidFill>
                  <a:schemeClr val="bg2"/>
                </a:solidFill>
              </a:rPr>
              <a:t>Social</a:t>
            </a:r>
            <a:r>
              <a:rPr lang="nl-NL" dirty="0">
                <a:solidFill>
                  <a:schemeClr val="bg2"/>
                </a:solidFill>
              </a:rPr>
              <a:t> media: volg ons LinkedIn-profiel </a:t>
            </a:r>
            <a:r>
              <a:rPr lang="nl-NL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 en Studenten Oefentherapie</a:t>
            </a:r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/>
              <a:t>Bachelor opleiding Oefentherapie – Bewegen en Gedrag</a:t>
            </a:r>
          </a:p>
          <a:p>
            <a:r>
              <a:rPr lang="nl-NL" dirty="0"/>
              <a:t>Leergang Leefstijlcoach – Oefentherapeut studiejaar 2020-2021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FDC143C6-DFD3-4D82-9E69-82EFB96C8D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355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8739-E0C6-41ED-8119-F35869BB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Eindniveau</a:t>
            </a:r>
            <a:r>
              <a:rPr lang="en-US" dirty="0"/>
              <a:t> Masterclass </a:t>
            </a:r>
            <a:r>
              <a:rPr lang="en-US" dirty="0" err="1"/>
              <a:t>Slaap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461AB-99DF-4624-9801-682F533FF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leefstijlcoach</a:t>
            </a:r>
            <a:r>
              <a:rPr lang="en-US" dirty="0"/>
              <a:t> - </a:t>
            </a:r>
            <a:r>
              <a:rPr lang="en-US" dirty="0" err="1"/>
              <a:t>oefentherapeut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individueel</a:t>
            </a:r>
            <a:r>
              <a:rPr lang="en-US" dirty="0"/>
              <a:t> </a:t>
            </a:r>
            <a:r>
              <a:rPr lang="en-US" dirty="0" err="1"/>
              <a:t>slaap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ontspanningspatroon</a:t>
            </a:r>
            <a:r>
              <a:rPr lang="en-US" dirty="0"/>
              <a:t> </a:t>
            </a:r>
            <a:r>
              <a:rPr lang="en-US" dirty="0" err="1"/>
              <a:t>beoordelen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adviezen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Hij</a:t>
            </a:r>
            <a:r>
              <a:rPr lang="en-US" dirty="0"/>
              <a:t>/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van:</a:t>
            </a:r>
          </a:p>
          <a:p>
            <a:r>
              <a:rPr lang="en-US" dirty="0"/>
              <a:t>De </a:t>
            </a:r>
            <a:r>
              <a:rPr lang="en-US" dirty="0" err="1"/>
              <a:t>invloed</a:t>
            </a:r>
            <a:r>
              <a:rPr lang="en-US" dirty="0"/>
              <a:t> van </a:t>
            </a:r>
            <a:r>
              <a:rPr lang="en-US" dirty="0" err="1"/>
              <a:t>slaap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ontspanning</a:t>
            </a:r>
            <a:r>
              <a:rPr lang="en-US" dirty="0"/>
              <a:t> op gezondheid</a:t>
            </a:r>
          </a:p>
          <a:p>
            <a:r>
              <a:rPr lang="en-US" dirty="0"/>
              <a:t>De </a:t>
            </a:r>
            <a:r>
              <a:rPr lang="en-US" dirty="0" err="1"/>
              <a:t>kenmerken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ontspanningspatroon</a:t>
            </a:r>
            <a:endParaRPr lang="en-US" dirty="0"/>
          </a:p>
          <a:p>
            <a:r>
              <a:rPr lang="en-US" dirty="0" err="1"/>
              <a:t>Helpende</a:t>
            </a:r>
            <a:r>
              <a:rPr lang="en-US" dirty="0"/>
              <a:t> en </a:t>
            </a:r>
            <a:r>
              <a:rPr lang="en-US" dirty="0" err="1"/>
              <a:t>storende</a:t>
            </a:r>
            <a:r>
              <a:rPr lang="en-US" dirty="0"/>
              <a:t> </a:t>
            </a:r>
            <a:r>
              <a:rPr lang="en-US" dirty="0" err="1"/>
              <a:t>factoren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slaap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Bronnen</a:t>
            </a:r>
            <a:r>
              <a:rPr lang="en-US" dirty="0"/>
              <a:t>: </a:t>
            </a:r>
          </a:p>
          <a:p>
            <a:pPr lvl="0"/>
            <a:r>
              <a:rPr lang="nl-NL" sz="900" u="sng" dirty="0">
                <a:hlinkClick r:id="rId2"/>
              </a:rPr>
              <a:t>site </a:t>
            </a:r>
            <a:r>
              <a:rPr lang="nl-NL" sz="900" u="sng" dirty="0" err="1">
                <a:hlinkClick r:id="rId2"/>
              </a:rPr>
              <a:t>VvOCM</a:t>
            </a:r>
            <a:endParaRPr lang="nl-NL" sz="900" u="sng" dirty="0"/>
          </a:p>
          <a:p>
            <a:pPr lvl="0"/>
            <a:r>
              <a:rPr lang="nl-NL" sz="900" u="sng" dirty="0">
                <a:hlinkClick r:id="rId3"/>
              </a:rPr>
              <a:t>site ministerie VWS: Gezond leven in NL</a:t>
            </a:r>
            <a:endParaRPr lang="nl-NL" sz="900" u="sng" dirty="0"/>
          </a:p>
          <a:p>
            <a:pPr lvl="0"/>
            <a:r>
              <a:rPr lang="nl-NL" sz="900" u="sng" dirty="0">
                <a:hlinkClick r:id="rId4"/>
              </a:rPr>
              <a:t>site BLCN</a:t>
            </a:r>
            <a:endParaRPr lang="en-US" dirty="0"/>
          </a:p>
          <a:p>
            <a:endParaRPr lang="en-US" dirty="0"/>
          </a:p>
          <a:p>
            <a:pPr marL="216000" lvl="1" indent="0">
              <a:buNone/>
            </a:pP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D5E2E-2ABF-4387-AF10-96E0ED1F98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DB44B-E5ED-4A67-9336-17E18C1584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9506F1B-FAB5-4F4B-8327-66638AEE2F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276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Masterclass Slaap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323850" y="1771650"/>
            <a:ext cx="7978775" cy="2744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Leefstijlcoach (integratie van 3 masterclasses):</a:t>
            </a:r>
          </a:p>
          <a:p>
            <a:r>
              <a:rPr lang="nl-NL" dirty="0"/>
              <a:t>Je bent je bewust van de competenties van de leefstijlcoach in relatie tot de competenties van de oefentherapeut en andere professionals</a:t>
            </a:r>
          </a:p>
          <a:p>
            <a:r>
              <a:rPr lang="nl-NL" dirty="0"/>
              <a:t>Je kunt de kennis inzetten om je te profileren als leefstijlcoach oefentherapeut (ondernemen, innoveren)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Masterclass Slaap</a:t>
            </a:r>
          </a:p>
          <a:p>
            <a:r>
              <a:rPr lang="nl-NL" dirty="0"/>
              <a:t>Je weet welke invloed de dag heeft op de nacht (24-uursgebeuren)</a:t>
            </a:r>
          </a:p>
          <a:p>
            <a:r>
              <a:rPr lang="nl-NL" dirty="0"/>
              <a:t>Je weet welke aanbevelingen er zijn voor ontspanning en slaap</a:t>
            </a:r>
          </a:p>
          <a:p>
            <a:r>
              <a:rPr lang="nl-NL" dirty="0"/>
              <a:t>Je kunt het slaappatroon in kaart brengen aan de hand van een slaapanamnese, een slaapdagboek en de slaap/waakkalender</a:t>
            </a:r>
          </a:p>
          <a:p>
            <a:r>
              <a:rPr lang="nl-NL" dirty="0"/>
              <a:t>Je kunt een slaapprobleem signaleren en doorverwijzen naar een expert op het gebied van slaap</a:t>
            </a:r>
          </a:p>
          <a:p>
            <a:r>
              <a:rPr lang="nl-NL" dirty="0"/>
              <a:t>Je kunt </a:t>
            </a:r>
            <a:r>
              <a:rPr lang="nl-NL" dirty="0" err="1"/>
              <a:t>psycho</a:t>
            </a:r>
            <a:r>
              <a:rPr lang="nl-NL" dirty="0"/>
              <a:t>-educatie geven over slaap, afgestemd op de persoon</a:t>
            </a:r>
          </a:p>
          <a:p>
            <a:r>
              <a:rPr lang="nl-NL" dirty="0"/>
              <a:t>Je kunt slaaphygiëne adviezen en gedragsmatige interventies (slaaprestrictie en stimuluscontrole) inzetten, afgestemd op de persoon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F35F05-412E-7246-BFA0-571C159465C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39C86B1-4F56-4B0D-A33A-4B24DB20D6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F257-AC3B-4549-8A1A-8B204F3C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Studiebelasting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10AC-E71E-4AAC-811B-A86D279CE8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400" dirty="0" err="1"/>
              <a:t>Totaal</a:t>
            </a:r>
            <a:r>
              <a:rPr lang="en-US" sz="1400" dirty="0"/>
              <a:t> voor de Masterclass </a:t>
            </a:r>
            <a:r>
              <a:rPr lang="en-US" sz="1400" dirty="0" err="1"/>
              <a:t>Slaap</a:t>
            </a:r>
            <a:r>
              <a:rPr lang="en-US" sz="1400" dirty="0"/>
              <a:t>: 12.5 </a:t>
            </a:r>
            <a:r>
              <a:rPr lang="en-US" sz="1400" dirty="0" err="1"/>
              <a:t>uur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400" dirty="0" err="1"/>
              <a:t>Totale</a:t>
            </a:r>
            <a:r>
              <a:rPr lang="en-US" sz="1400" dirty="0"/>
              <a:t> </a:t>
            </a:r>
            <a:r>
              <a:rPr lang="en-US" sz="1400" dirty="0" err="1"/>
              <a:t>studiebelasting</a:t>
            </a:r>
            <a:r>
              <a:rPr lang="en-US" sz="1400" dirty="0"/>
              <a:t> voor de </a:t>
            </a:r>
            <a:r>
              <a:rPr lang="en-US" sz="1400" dirty="0" err="1"/>
              <a:t>Leergang</a:t>
            </a:r>
            <a:r>
              <a:rPr lang="en-US" sz="1400" dirty="0"/>
              <a:t> </a:t>
            </a:r>
            <a:r>
              <a:rPr lang="en-US" sz="1400" dirty="0" err="1"/>
              <a:t>Leefstijlcoach</a:t>
            </a:r>
            <a:r>
              <a:rPr lang="en-US" sz="1400" dirty="0"/>
              <a:t> </a:t>
            </a:r>
            <a:r>
              <a:rPr lang="en-US" sz="1400" dirty="0" err="1"/>
              <a:t>Oefentherapeut</a:t>
            </a:r>
            <a:r>
              <a:rPr lang="en-US" sz="1400" dirty="0"/>
              <a:t> (3 masterclasses): 37.5 </a:t>
            </a:r>
            <a:r>
              <a:rPr lang="en-US" sz="1400" dirty="0" err="1"/>
              <a:t>uur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48060-8DE5-43C1-84DE-2F5DF7A1F2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DF7C7-F2FD-44F1-90C2-F7BFD60795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BF357745-16F0-44C7-A93E-8749141CEC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41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66B7B-0DB2-44AC-A94E-9416AE20D1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41D33-32D6-4002-A14F-1587BB45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Vorm</a:t>
            </a:r>
            <a:r>
              <a:rPr lang="en-US" sz="2000" dirty="0"/>
              <a:t> Masterclasses </a:t>
            </a:r>
            <a:r>
              <a:rPr lang="en-US" sz="2000" dirty="0" err="1"/>
              <a:t>Leergang</a:t>
            </a:r>
            <a:r>
              <a:rPr lang="en-US" sz="2000" dirty="0"/>
              <a:t> </a:t>
            </a:r>
            <a:r>
              <a:rPr lang="en-US" sz="2000" dirty="0" err="1"/>
              <a:t>Leefstijlcoach</a:t>
            </a:r>
            <a:r>
              <a:rPr lang="en-US" sz="2000" dirty="0"/>
              <a:t> </a:t>
            </a:r>
            <a:r>
              <a:rPr lang="en-US" sz="2000" dirty="0" err="1"/>
              <a:t>Oefentherapeut</a:t>
            </a:r>
            <a:r>
              <a:rPr lang="en-US" sz="2000" dirty="0"/>
              <a:t> </a:t>
            </a:r>
            <a:endParaRPr lang="nl-NL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4D293-B33E-4130-BB73-5ED532EC04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8A0B-E165-4B93-A45B-B9EDADF1F2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49" y="1952172"/>
            <a:ext cx="5235121" cy="2659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Voorbereiding</a:t>
            </a:r>
            <a:r>
              <a:rPr lang="en-US" dirty="0"/>
              <a:t>: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literatuur</a:t>
            </a:r>
            <a:r>
              <a:rPr lang="en-US" dirty="0"/>
              <a:t> (</a:t>
            </a:r>
            <a:r>
              <a:rPr lang="en-US" dirty="0" err="1"/>
              <a:t>boek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bronnen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Studiebelasting</a:t>
            </a:r>
            <a:r>
              <a:rPr lang="en-US" dirty="0"/>
              <a:t>: 3 </a:t>
            </a:r>
            <a:r>
              <a:rPr lang="en-US" dirty="0" err="1"/>
              <a:t>uur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Webcollege</a:t>
            </a:r>
            <a:r>
              <a:rPr lang="en-US" dirty="0"/>
              <a:t> (100 </a:t>
            </a:r>
            <a:r>
              <a:rPr lang="en-US" dirty="0" err="1"/>
              <a:t>minuten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Studiebelasting</a:t>
            </a:r>
            <a:r>
              <a:rPr lang="en-US" dirty="0"/>
              <a:t>: 2 </a:t>
            </a:r>
            <a:r>
              <a:rPr lang="en-US" dirty="0" err="1"/>
              <a:t>uur</a:t>
            </a:r>
            <a:r>
              <a:rPr lang="en-US" dirty="0"/>
              <a:t> </a:t>
            </a:r>
          </a:p>
          <a:p>
            <a:pPr marL="2160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Casusopdracht</a:t>
            </a:r>
            <a:r>
              <a:rPr lang="en-US" dirty="0"/>
              <a:t> </a:t>
            </a:r>
            <a:r>
              <a:rPr lang="en-US" dirty="0" err="1"/>
              <a:t>m.b.v</a:t>
            </a:r>
            <a:r>
              <a:rPr lang="en-US" dirty="0"/>
              <a:t> </a:t>
            </a:r>
            <a:r>
              <a:rPr lang="en-US" dirty="0" err="1"/>
              <a:t>literatuur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webcollege</a:t>
            </a:r>
            <a:endParaRPr lang="en-US" dirty="0"/>
          </a:p>
          <a:p>
            <a:pPr lvl="1"/>
            <a:r>
              <a:rPr lang="en-US" dirty="0" err="1"/>
              <a:t>Studiebelasting</a:t>
            </a:r>
            <a:r>
              <a:rPr lang="en-US" dirty="0"/>
              <a:t>: 3 </a:t>
            </a:r>
            <a:r>
              <a:rPr lang="en-US" dirty="0" err="1"/>
              <a:t>uur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Werkgroepbijeenkomst</a:t>
            </a:r>
            <a:r>
              <a:rPr lang="en-US" dirty="0"/>
              <a:t> (100 </a:t>
            </a:r>
            <a:r>
              <a:rPr lang="en-US" dirty="0" err="1"/>
              <a:t>minuten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Voorbereiding</a:t>
            </a:r>
            <a:r>
              <a:rPr lang="en-US" dirty="0"/>
              <a:t>: feedback </a:t>
            </a:r>
            <a:r>
              <a:rPr lang="en-US" dirty="0" err="1"/>
              <a:t>geven</a:t>
            </a:r>
            <a:r>
              <a:rPr lang="en-US" dirty="0"/>
              <a:t> op de </a:t>
            </a:r>
            <a:r>
              <a:rPr lang="en-US" dirty="0" err="1"/>
              <a:t>casusopdracht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medecursist</a:t>
            </a:r>
            <a:endParaRPr lang="en-US" dirty="0"/>
          </a:p>
          <a:p>
            <a:pPr lvl="1"/>
            <a:r>
              <a:rPr lang="en-US" dirty="0" err="1"/>
              <a:t>Studiebelasting</a:t>
            </a:r>
            <a:r>
              <a:rPr lang="en-US" dirty="0"/>
              <a:t>: 3 </a:t>
            </a:r>
            <a:r>
              <a:rPr lang="en-US" dirty="0" err="1"/>
              <a:t>uur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Verwerking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reflectie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(</a:t>
            </a:r>
            <a:r>
              <a:rPr lang="en-US" dirty="0" err="1"/>
              <a:t>zelfstandig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Studiebelasting</a:t>
            </a:r>
            <a:r>
              <a:rPr lang="en-US" dirty="0"/>
              <a:t>: 1,5 </a:t>
            </a:r>
            <a:r>
              <a:rPr lang="en-US" dirty="0" err="1"/>
              <a:t>uur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2160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DE03CF-2873-4367-B4F7-47635D4A04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29209" y="1952170"/>
            <a:ext cx="2553708" cy="282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Zelfstandig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Begeleid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Zelfstandig</a:t>
            </a:r>
            <a:r>
              <a:rPr lang="en-US" i="1" dirty="0"/>
              <a:t> </a:t>
            </a:r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 err="1"/>
              <a:t>Begeleid</a:t>
            </a: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Zelfstandig</a:t>
            </a:r>
            <a:r>
              <a:rPr lang="en-US" i="1" dirty="0"/>
              <a:t> </a:t>
            </a:r>
            <a:endParaRPr lang="nl-NL" i="1" dirty="0"/>
          </a:p>
        </p:txBody>
      </p:sp>
      <p:pic>
        <p:nvPicPr>
          <p:cNvPr id="10" name="Tijdelijke aanduiding voor 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B06F2604-883A-4173-B22B-5994347F36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>
          <a:xfrm>
            <a:off x="6271200" y="0"/>
            <a:ext cx="2872800" cy="619200"/>
          </a:xfrm>
        </p:spPr>
      </p:pic>
    </p:spTree>
    <p:extLst>
      <p:ext uri="{BB962C8B-B14F-4D97-AF65-F5344CB8AC3E}">
        <p14:creationId xmlns:p14="http://schemas.microsoft.com/office/powerpoint/2010/main" val="379963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AC06-476C-43A3-A5E6-A8C0B28F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Literatuur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705C9-AB4E-4218-9BFE-A898D3A52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43691"/>
            <a:ext cx="7978775" cy="241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Handboek</a:t>
            </a:r>
            <a:r>
              <a:rPr lang="en-US" dirty="0"/>
              <a:t> </a:t>
            </a:r>
            <a:r>
              <a:rPr lang="en-US" dirty="0" err="1"/>
              <a:t>Leefstijlgeneeskunde</a:t>
            </a:r>
            <a:r>
              <a:rPr lang="en-US" dirty="0"/>
              <a:t> – De basis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praktijk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redactie</a:t>
            </a:r>
            <a:r>
              <a:rPr lang="en-US" dirty="0"/>
              <a:t> van Dr. M. de Vries </a:t>
            </a:r>
            <a:r>
              <a:rPr lang="en-US" dirty="0" err="1"/>
              <a:t>en</a:t>
            </a:r>
            <a:r>
              <a:rPr lang="en-US" dirty="0"/>
              <a:t> Drs. T. de </a:t>
            </a:r>
            <a:r>
              <a:rPr lang="en-US" dirty="0" err="1"/>
              <a:t>Weijer</a:t>
            </a:r>
            <a:r>
              <a:rPr lang="en-US" dirty="0"/>
              <a:t>. Bohn </a:t>
            </a:r>
            <a:r>
              <a:rPr lang="en-US" dirty="0" err="1"/>
              <a:t>Stafleu</a:t>
            </a:r>
            <a:r>
              <a:rPr lang="en-US" dirty="0"/>
              <a:t> van </a:t>
            </a:r>
            <a:r>
              <a:rPr lang="en-US" dirty="0" err="1"/>
              <a:t>Loghum</a:t>
            </a:r>
            <a:r>
              <a:rPr lang="en-US" dirty="0"/>
              <a:t>, </a:t>
            </a:r>
            <a:r>
              <a:rPr lang="en-US" dirty="0" err="1"/>
              <a:t>Houten</a:t>
            </a:r>
            <a:r>
              <a:rPr lang="en-US" dirty="0"/>
              <a:t> 2020.</a:t>
            </a:r>
          </a:p>
          <a:p>
            <a:endParaRPr lang="en-US" dirty="0"/>
          </a:p>
          <a:p>
            <a:r>
              <a:rPr lang="nl-NL" dirty="0"/>
              <a:t>Deel I inleiding</a:t>
            </a:r>
          </a:p>
          <a:p>
            <a:r>
              <a:rPr lang="nl-NL" dirty="0"/>
              <a:t>Deel III Leefstijlgeneeskunde in de praktijk : H11 t/m 18 incl. </a:t>
            </a:r>
            <a:r>
              <a:rPr lang="en-US" dirty="0" err="1">
                <a:solidFill>
                  <a:srgbClr val="002060"/>
                </a:solidFill>
              </a:rPr>
              <a:t>hoofdstuk</a:t>
            </a:r>
            <a:r>
              <a:rPr lang="en-US" dirty="0">
                <a:solidFill>
                  <a:srgbClr val="002060"/>
                </a:solidFill>
              </a:rPr>
              <a:t> 14 </a:t>
            </a:r>
            <a:r>
              <a:rPr lang="en-US" dirty="0" err="1">
                <a:solidFill>
                  <a:srgbClr val="002060"/>
                </a:solidFill>
              </a:rPr>
              <a:t>Slaap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nl-NL" dirty="0"/>
              <a:t>Deel IV Nabeschouwing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Online informatie:</a:t>
            </a:r>
            <a:endParaRPr lang="nl-NL" dirty="0">
              <a:hlinkClick r:id="rId2"/>
            </a:endParaRPr>
          </a:p>
          <a:p>
            <a:r>
              <a:rPr lang="nl-NL" dirty="0"/>
              <a:t>Beroepsprofiel Leefstijlcoach (BLCN: Beroepsvereniging </a:t>
            </a:r>
            <a:r>
              <a:rPr lang="nl-NL" dirty="0" err="1"/>
              <a:t>LeefstijlCoaches</a:t>
            </a:r>
            <a:r>
              <a:rPr lang="nl-NL" dirty="0"/>
              <a:t> Nederland)</a:t>
            </a:r>
          </a:p>
          <a:p>
            <a:r>
              <a:rPr lang="nl-NL" dirty="0" err="1"/>
              <a:t>VvOCM</a:t>
            </a:r>
            <a:r>
              <a:rPr lang="nl-NL" dirty="0"/>
              <a:t> informatie over de Oefentherapeut als Leefstijlcoach (beschrijving van de aanvulling die nodig is op het beroepsprofiel Oefentherapeut om ook te voldoen aan het beroepsprofiel Leefstijlcoach)  </a:t>
            </a:r>
          </a:p>
          <a:p>
            <a:r>
              <a:rPr lang="nl-NL" dirty="0" err="1"/>
              <a:t>VvOCM</a:t>
            </a:r>
            <a:r>
              <a:rPr lang="nl-NL" dirty="0"/>
              <a:t> informatie over de </a:t>
            </a:r>
            <a:r>
              <a:rPr lang="nl-NL" dirty="0" err="1"/>
              <a:t>GLI’s</a:t>
            </a:r>
            <a:r>
              <a:rPr lang="nl-NL" dirty="0"/>
              <a:t>  (Gecombineerde Leefstijl Interventies)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D4655-CDE5-415E-B35E-ABC10A2E5A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335FE-05AB-4B39-9507-940C1A4D1B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0" name="Tijdelijke aanduiding voor 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422C118-9B1B-4464-94DC-FA0F230898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18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FF29-C3BD-4080-90D6-C133AFF5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Webcollege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F07B-4F8B-4BA0-856E-1D79051ADE9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Doel: de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boek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bronnen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vertaald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praktische</a:t>
            </a:r>
            <a:r>
              <a:rPr lang="en-US" dirty="0"/>
              <a:t> </a:t>
            </a:r>
            <a:r>
              <a:rPr lang="en-US" dirty="0" err="1"/>
              <a:t>situaties</a:t>
            </a:r>
            <a:r>
              <a:rPr lang="en-US" dirty="0"/>
              <a:t> die je </a:t>
            </a:r>
            <a:r>
              <a:rPr lang="en-US" dirty="0" err="1"/>
              <a:t>voorbereiden</a:t>
            </a:r>
            <a:r>
              <a:rPr lang="en-US" dirty="0"/>
              <a:t> op het </a:t>
            </a:r>
            <a:r>
              <a:rPr lang="en-US" dirty="0" err="1"/>
              <a:t>uitvoeren</a:t>
            </a:r>
            <a:r>
              <a:rPr lang="en-US" dirty="0"/>
              <a:t> van de </a:t>
            </a:r>
            <a:r>
              <a:rPr lang="en-US" dirty="0" err="1"/>
              <a:t>casusopdracht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Didactiek</a:t>
            </a:r>
            <a:r>
              <a:rPr lang="en-US" dirty="0"/>
              <a:t>: </a:t>
            </a:r>
            <a:r>
              <a:rPr lang="en-US" dirty="0" err="1"/>
              <a:t>interactieve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expert </a:t>
            </a:r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vakgebied</a:t>
            </a:r>
            <a:r>
              <a:rPr lang="en-US" dirty="0"/>
              <a:t> van Oefentherapie &amp; </a:t>
            </a:r>
            <a:r>
              <a:rPr lang="en-US" dirty="0" err="1"/>
              <a:t>Slaap</a:t>
            </a:r>
            <a:r>
              <a:rPr lang="en-US" dirty="0"/>
              <a:t>*.  </a:t>
            </a:r>
          </a:p>
          <a:p>
            <a:endParaRPr lang="en-US" dirty="0"/>
          </a:p>
          <a:p>
            <a:pPr lvl="1"/>
            <a:r>
              <a:rPr lang="en-US" dirty="0" err="1"/>
              <a:t>Mogelijkheid</a:t>
            </a:r>
            <a:r>
              <a:rPr lang="en-US" dirty="0"/>
              <a:t> tot het </a:t>
            </a:r>
            <a:r>
              <a:rPr lang="en-US" dirty="0" err="1"/>
              <a:t>stellen</a:t>
            </a:r>
            <a:r>
              <a:rPr lang="en-US" dirty="0"/>
              <a:t> van </a:t>
            </a:r>
            <a:r>
              <a:rPr lang="en-US" dirty="0" err="1"/>
              <a:t>vragen</a:t>
            </a:r>
            <a:r>
              <a:rPr lang="en-US" dirty="0"/>
              <a:t> over de </a:t>
            </a:r>
            <a:r>
              <a:rPr lang="en-US" dirty="0" err="1"/>
              <a:t>gelezen</a:t>
            </a:r>
            <a:r>
              <a:rPr lang="en-US" dirty="0"/>
              <a:t> </a:t>
            </a:r>
            <a:r>
              <a:rPr lang="en-US" dirty="0" err="1"/>
              <a:t>literatuur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Mogelijkheid</a:t>
            </a:r>
            <a:r>
              <a:rPr lang="en-US" dirty="0"/>
              <a:t> tot het </a:t>
            </a:r>
            <a:r>
              <a:rPr lang="en-US" dirty="0" err="1"/>
              <a:t>stellen</a:t>
            </a:r>
            <a:r>
              <a:rPr lang="en-US" dirty="0"/>
              <a:t> van </a:t>
            </a:r>
            <a:r>
              <a:rPr lang="en-US" dirty="0" err="1"/>
              <a:t>vragen</a:t>
            </a:r>
            <a:r>
              <a:rPr lang="en-US" dirty="0"/>
              <a:t> over de </a:t>
            </a:r>
            <a:r>
              <a:rPr lang="en-US" dirty="0" err="1"/>
              <a:t>werkwijze</a:t>
            </a:r>
            <a:r>
              <a:rPr lang="en-US" dirty="0"/>
              <a:t> van de Masterclass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" dirty="0"/>
              <a:t>* </a:t>
            </a:r>
            <a:r>
              <a:rPr lang="en-US" sz="1000" dirty="0" err="1"/>
              <a:t>Vertegenwoordigers</a:t>
            </a:r>
            <a:r>
              <a:rPr lang="en-US" sz="1000" dirty="0"/>
              <a:t> </a:t>
            </a:r>
            <a:r>
              <a:rPr lang="en-US" sz="1000" dirty="0" err="1"/>
              <a:t>uit</a:t>
            </a:r>
            <a:r>
              <a:rPr lang="en-US" sz="1000" dirty="0"/>
              <a:t> het </a:t>
            </a:r>
            <a:r>
              <a:rPr lang="en-US" sz="1000" dirty="0" err="1"/>
              <a:t>vakgebied</a:t>
            </a:r>
            <a:r>
              <a:rPr lang="en-US" sz="1000" dirty="0"/>
              <a:t> Oefentherapie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Slaap</a:t>
            </a:r>
            <a:r>
              <a:rPr lang="en-US" sz="1000" dirty="0"/>
              <a:t>:</a:t>
            </a:r>
          </a:p>
          <a:p>
            <a:pPr>
              <a:buFontTx/>
              <a:buChar char="-"/>
            </a:pPr>
            <a:r>
              <a:rPr lang="en-US" sz="1000" dirty="0">
                <a:hlinkClick r:id="rId2"/>
              </a:rPr>
              <a:t>https://www.slaapoefentherapie.nl/</a:t>
            </a:r>
            <a:endParaRPr lang="en-US" sz="1000" dirty="0"/>
          </a:p>
          <a:p>
            <a:pPr>
              <a:buFontTx/>
              <a:buChar char="-"/>
            </a:pPr>
            <a:r>
              <a:rPr lang="en-US" sz="1000" dirty="0">
                <a:hlinkClick r:id="rId3"/>
              </a:rPr>
              <a:t>https://www.slaapslim.nu/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9F2A-9D1A-44D3-AC75-F63492383E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943D6-369D-4EC9-885F-D08622C549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92DF82D-9FDA-4C44-A028-C34E36D78F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787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0D9C-8C19-44A6-9B4F-E28FECF9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Casusopdracht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816C-7389-4234-A07F-C8FFBA17FB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3850" y="1807030"/>
            <a:ext cx="8496300" cy="2709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beschrijft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 (</a:t>
            </a:r>
            <a:r>
              <a:rPr lang="en-US" dirty="0" err="1"/>
              <a:t>cliënt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(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leefstijlcoach</a:t>
            </a:r>
            <a:r>
              <a:rPr lang="en-US" dirty="0"/>
              <a:t>) </a:t>
            </a:r>
            <a:r>
              <a:rPr lang="en-US" dirty="0" err="1"/>
              <a:t>inzicht</a:t>
            </a:r>
            <a:r>
              <a:rPr lang="en-US" dirty="0"/>
              <a:t> in: </a:t>
            </a:r>
          </a:p>
          <a:p>
            <a:r>
              <a:rPr lang="en-US" dirty="0"/>
              <a:t>Het </a:t>
            </a:r>
            <a:r>
              <a:rPr lang="en-US" dirty="0" err="1"/>
              <a:t>slaappatroon</a:t>
            </a:r>
            <a:r>
              <a:rPr lang="en-US" dirty="0"/>
              <a:t> </a:t>
            </a:r>
            <a:r>
              <a:rPr lang="nl-NL" dirty="0"/>
              <a:t>aan de hand van een slaapanamnese, een slaapdagboek en de slaap/waakkalender</a:t>
            </a:r>
          </a:p>
          <a:p>
            <a:r>
              <a:rPr lang="nl-NL" dirty="0"/>
              <a:t>Het slaapprobleem en of doorverwijzing naar een expert op het gebied van slaap nodig is </a:t>
            </a:r>
          </a:p>
          <a:p>
            <a:r>
              <a:rPr lang="en-US" dirty="0"/>
              <a:t>De </a:t>
            </a:r>
            <a:r>
              <a:rPr lang="en-US" dirty="0" err="1"/>
              <a:t>factoren</a:t>
            </a:r>
            <a:r>
              <a:rPr lang="en-US" dirty="0"/>
              <a:t> die de </a:t>
            </a:r>
            <a:r>
              <a:rPr lang="en-US" dirty="0" err="1"/>
              <a:t>slaap</a:t>
            </a:r>
            <a:r>
              <a:rPr lang="en-US" dirty="0"/>
              <a:t> </a:t>
            </a:r>
            <a:r>
              <a:rPr lang="en-US" dirty="0" err="1"/>
              <a:t>verstoren</a:t>
            </a:r>
            <a:r>
              <a:rPr lang="en-US" dirty="0"/>
              <a:t> of </a:t>
            </a:r>
            <a:r>
              <a:rPr lang="en-US" dirty="0" err="1"/>
              <a:t>helpen</a:t>
            </a:r>
            <a:r>
              <a:rPr lang="en-US" dirty="0"/>
              <a:t>, </a:t>
            </a:r>
            <a:r>
              <a:rPr lang="en-US" dirty="0" err="1"/>
              <a:t>zowel</a:t>
            </a:r>
            <a:r>
              <a:rPr lang="en-US" dirty="0"/>
              <a:t> </a:t>
            </a:r>
            <a:r>
              <a:rPr lang="en-US" dirty="0" err="1"/>
              <a:t>overdag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‘s </a:t>
            </a:r>
            <a:r>
              <a:rPr lang="en-US" dirty="0" err="1"/>
              <a:t>nachts</a:t>
            </a:r>
            <a:r>
              <a:rPr lang="en-US" dirty="0"/>
              <a:t> (24 </a:t>
            </a:r>
            <a:r>
              <a:rPr lang="en-US" dirty="0" err="1"/>
              <a:t>uur</a:t>
            </a:r>
            <a:r>
              <a:rPr lang="en-US" dirty="0"/>
              <a:t>), </a:t>
            </a:r>
            <a:r>
              <a:rPr lang="en-US" dirty="0" err="1"/>
              <a:t>waaronder</a:t>
            </a:r>
            <a:r>
              <a:rPr lang="en-US" dirty="0"/>
              <a:t> de mate van (</a:t>
            </a:r>
            <a:r>
              <a:rPr lang="en-US" dirty="0" err="1"/>
              <a:t>ont</a:t>
            </a:r>
            <a:r>
              <a:rPr lang="en-US" dirty="0"/>
              <a:t>)spanning</a:t>
            </a:r>
          </a:p>
          <a:p>
            <a:r>
              <a:rPr lang="en-US" dirty="0"/>
              <a:t>Of </a:t>
            </a:r>
            <a:r>
              <a:rPr lang="en-US" dirty="0" err="1"/>
              <a:t>stimuluscontrole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slaaprestrictie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/</a:t>
            </a:r>
            <a:r>
              <a:rPr lang="en-US" dirty="0" err="1"/>
              <a:t>niet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Vorm</a:t>
            </a:r>
            <a:r>
              <a:rPr lang="en-US" dirty="0"/>
              <a:t>: PPT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Casusverslag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Maximaal</a:t>
            </a:r>
            <a:r>
              <a:rPr lang="en-US" dirty="0"/>
              <a:t>: PPT 5 slides, </a:t>
            </a:r>
            <a:r>
              <a:rPr lang="en-US" dirty="0" err="1"/>
              <a:t>Verslag</a:t>
            </a:r>
            <a:r>
              <a:rPr lang="en-US" dirty="0"/>
              <a:t> 2 </a:t>
            </a:r>
            <a:r>
              <a:rPr lang="en-US" dirty="0" err="1"/>
              <a:t>pagina’s</a:t>
            </a:r>
            <a:r>
              <a:rPr lang="en-US" dirty="0"/>
              <a:t>, </a:t>
            </a:r>
            <a:r>
              <a:rPr lang="en-US" dirty="0" err="1"/>
              <a:t>exclusief</a:t>
            </a:r>
            <a:r>
              <a:rPr lang="en-US" dirty="0"/>
              <a:t> </a:t>
            </a:r>
            <a:r>
              <a:rPr lang="en-US" dirty="0" err="1"/>
              <a:t>voorblad</a:t>
            </a:r>
            <a:r>
              <a:rPr lang="en-US" dirty="0"/>
              <a:t> + </a:t>
            </a:r>
            <a:r>
              <a:rPr lang="en-US" dirty="0" err="1"/>
              <a:t>bijlagen</a:t>
            </a:r>
            <a:r>
              <a:rPr lang="en-US" dirty="0"/>
              <a:t> (</a:t>
            </a:r>
            <a:r>
              <a:rPr lang="en-US" dirty="0" err="1"/>
              <a:t>slaapdagboek</a:t>
            </a:r>
            <a:r>
              <a:rPr lang="en-US" dirty="0"/>
              <a:t> + </a:t>
            </a:r>
            <a:r>
              <a:rPr lang="en-US" dirty="0" err="1"/>
              <a:t>slaap</a:t>
            </a:r>
            <a:r>
              <a:rPr lang="en-US" dirty="0"/>
              <a:t>/</a:t>
            </a:r>
            <a:r>
              <a:rPr lang="en-US" dirty="0" err="1"/>
              <a:t>waakkalender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bruikbare</a:t>
            </a:r>
            <a:r>
              <a:rPr lang="en-US" dirty="0"/>
              <a:t> “visual” </a:t>
            </a:r>
            <a:r>
              <a:rPr lang="en-US" dirty="0" err="1"/>
              <a:t>waarin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(</a:t>
            </a:r>
            <a:r>
              <a:rPr lang="en-US" dirty="0" err="1"/>
              <a:t>potentiële</a:t>
            </a:r>
            <a:r>
              <a:rPr lang="en-US" dirty="0"/>
              <a:t>) </a:t>
            </a:r>
            <a:r>
              <a:rPr lang="en-US" dirty="0" err="1"/>
              <a:t>cliënten</a:t>
            </a:r>
            <a:r>
              <a:rPr lang="en-US" dirty="0"/>
              <a:t> </a:t>
            </a:r>
            <a:r>
              <a:rPr lang="en-US" dirty="0" err="1"/>
              <a:t>inzicht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in: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je </a:t>
            </a:r>
            <a:r>
              <a:rPr lang="en-US" dirty="0" err="1"/>
              <a:t>stelt</a:t>
            </a:r>
            <a:r>
              <a:rPr lang="en-US" dirty="0"/>
              <a:t> of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 je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leefstijlcoach</a:t>
            </a:r>
            <a:r>
              <a:rPr lang="en-US" dirty="0"/>
              <a:t> over </a:t>
            </a:r>
            <a:r>
              <a:rPr lang="en-US" dirty="0" err="1"/>
              <a:t>slaaphygiëne</a:t>
            </a:r>
            <a:r>
              <a:rPr lang="en-US" dirty="0"/>
              <a:t> </a:t>
            </a:r>
          </a:p>
          <a:p>
            <a:r>
              <a:rPr lang="en-US" dirty="0"/>
              <a:t>Wat je te </a:t>
            </a:r>
            <a:r>
              <a:rPr lang="en-US" dirty="0" err="1"/>
              <a:t>bieden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leefstijlcoach</a:t>
            </a:r>
            <a:r>
              <a:rPr lang="en-US" dirty="0"/>
              <a:t> </a:t>
            </a:r>
            <a:r>
              <a:rPr lang="en-US" dirty="0" err="1"/>
              <a:t>oefentherapeut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Maximaal</a:t>
            </a:r>
            <a:r>
              <a:rPr lang="en-US" dirty="0"/>
              <a:t>: PPT 1 slide, ½  A4 </a:t>
            </a:r>
            <a:r>
              <a:rPr lang="en-US" dirty="0" err="1"/>
              <a:t>tekst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AD22D-8172-4EF4-8F62-33A35C1E3C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9D09F-3F88-433C-8EEA-3692960E9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30B9A6B-2307-415B-9442-B6E98E19A4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930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02CC-0D9C-419B-92B2-609CA416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Werkgroepbijeenkomst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BB13-ED6B-46F2-89CE-656A694646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Doel: </a:t>
            </a:r>
            <a:r>
              <a:rPr lang="en-US" dirty="0" err="1"/>
              <a:t>leren</a:t>
            </a:r>
            <a:r>
              <a:rPr lang="en-US" dirty="0"/>
              <a:t> van </a:t>
            </a:r>
            <a:r>
              <a:rPr lang="en-US" dirty="0" err="1"/>
              <a:t>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door feedback te </a:t>
            </a:r>
            <a:r>
              <a:rPr lang="en-US" dirty="0" err="1"/>
              <a:t>geven</a:t>
            </a:r>
            <a:r>
              <a:rPr lang="en-US" dirty="0"/>
              <a:t> op de casus </a:t>
            </a:r>
            <a:r>
              <a:rPr lang="en-US" dirty="0" err="1"/>
              <a:t>en</a:t>
            </a:r>
            <a:r>
              <a:rPr lang="en-US" dirty="0"/>
              <a:t> visual van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feedback te </a:t>
            </a:r>
            <a:r>
              <a:rPr lang="en-US" dirty="0" err="1"/>
              <a:t>ontvangen</a:t>
            </a:r>
            <a:r>
              <a:rPr lang="en-US" dirty="0"/>
              <a:t> op je eigen casus </a:t>
            </a:r>
            <a:r>
              <a:rPr lang="en-US" dirty="0" err="1"/>
              <a:t>en</a:t>
            </a:r>
            <a:r>
              <a:rPr lang="en-US" dirty="0"/>
              <a:t> visual (peer-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docentfeedback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Didactiek</a:t>
            </a:r>
            <a:r>
              <a:rPr lang="en-US" dirty="0"/>
              <a:t>: je </a:t>
            </a:r>
            <a:r>
              <a:rPr lang="en-US" dirty="0" err="1"/>
              <a:t>presenteert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bijeenkomst</a:t>
            </a:r>
            <a:r>
              <a:rPr lang="en-US" dirty="0"/>
              <a:t> </a:t>
            </a:r>
            <a:r>
              <a:rPr lang="en-US" dirty="0" err="1"/>
              <a:t>jouw</a:t>
            </a:r>
            <a:r>
              <a:rPr lang="en-US" dirty="0"/>
              <a:t> eigen casus </a:t>
            </a:r>
            <a:r>
              <a:rPr lang="en-US" dirty="0" err="1"/>
              <a:t>en</a:t>
            </a:r>
            <a:r>
              <a:rPr lang="en-US" dirty="0"/>
              <a:t> visual </a:t>
            </a:r>
            <a:r>
              <a:rPr lang="en-US" dirty="0" err="1"/>
              <a:t>aan</a:t>
            </a:r>
            <a:r>
              <a:rPr lang="en-US" dirty="0"/>
              <a:t> de hand van de PPT. De docent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cursisten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in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n.a.v</a:t>
            </a:r>
            <a:r>
              <a:rPr lang="en-US" dirty="0"/>
              <a:t> de </a:t>
            </a:r>
            <a:r>
              <a:rPr lang="en-US" dirty="0" err="1"/>
              <a:t>presentaties</a:t>
            </a:r>
            <a:r>
              <a:rPr lang="en-US" dirty="0"/>
              <a:t> in </a:t>
            </a:r>
            <a:r>
              <a:rPr lang="en-US" dirty="0" err="1"/>
              <a:t>relatie</a:t>
            </a:r>
            <a:r>
              <a:rPr lang="en-US" dirty="0"/>
              <a:t> tot de </a:t>
            </a:r>
            <a:r>
              <a:rPr lang="en-US" dirty="0" err="1"/>
              <a:t>leerdoelen</a:t>
            </a:r>
            <a:r>
              <a:rPr lang="en-US" dirty="0"/>
              <a:t> van de masterclass.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Voorbereiding</a:t>
            </a:r>
            <a:r>
              <a:rPr lang="en-US" dirty="0"/>
              <a:t>: </a:t>
            </a:r>
            <a:r>
              <a:rPr lang="en-US" b="1" dirty="0" err="1"/>
              <a:t>voorafgaand</a:t>
            </a:r>
            <a:r>
              <a:rPr lang="en-US" u="sng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bijeenkomst</a:t>
            </a:r>
            <a:r>
              <a:rPr lang="en-US" dirty="0"/>
              <a:t> </a:t>
            </a:r>
            <a:r>
              <a:rPr lang="en-US" dirty="0" err="1"/>
              <a:t>wissel</a:t>
            </a:r>
            <a:r>
              <a:rPr lang="en-US" dirty="0"/>
              <a:t> je de </a:t>
            </a:r>
            <a:r>
              <a:rPr lang="en-US" dirty="0" err="1"/>
              <a:t>schriftelijke</a:t>
            </a:r>
            <a:r>
              <a:rPr lang="en-US" dirty="0"/>
              <a:t> </a:t>
            </a:r>
            <a:r>
              <a:rPr lang="en-US" dirty="0" err="1"/>
              <a:t>uitwerking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van casus </a:t>
            </a:r>
            <a:r>
              <a:rPr lang="en-US" dirty="0" err="1"/>
              <a:t>en</a:t>
            </a:r>
            <a:r>
              <a:rPr lang="en-US" dirty="0"/>
              <a:t> visual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deelnemer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feedback.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E69BF-E771-4092-B689-A7AF4A2907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Masterclass Slaap </a:t>
            </a:r>
            <a:r>
              <a:rPr lang="nl-NL" i="1" dirty="0"/>
              <a:t>Leergang Leefstijlcoach - Oefentherapeut </a:t>
            </a:r>
            <a:r>
              <a:rPr lang="nl-NL" dirty="0"/>
              <a:t>Bachelor Oefentherapie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58E26-F044-469E-8BE1-E3C169D9B2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0EE1FEA-7884-432E-BA0B-50AF3E90DA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765" b="13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HvA">
      <a:dk1>
        <a:srgbClr val="000000"/>
      </a:dk1>
      <a:lt1>
        <a:srgbClr val="FFFFFF"/>
      </a:lt1>
      <a:dk2>
        <a:srgbClr val="241679"/>
      </a:dk2>
      <a:lt2>
        <a:srgbClr val="F5F5F5"/>
      </a:lt2>
      <a:accent1>
        <a:srgbClr val="241679"/>
      </a:accent1>
      <a:accent2>
        <a:srgbClr val="DAD6E7"/>
      </a:accent2>
      <a:accent3>
        <a:srgbClr val="E6E3EE"/>
      </a:accent3>
      <a:accent4>
        <a:srgbClr val="898989"/>
      </a:accent4>
      <a:accent5>
        <a:srgbClr val="CCCCCC"/>
      </a:accent5>
      <a:accent6>
        <a:srgbClr val="EBEBEB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breed" id="{EBF1296F-3072-43FC-9568-6A30F1403BE2}" vid="{37B5CA8C-BDEB-454C-A93A-1513A31816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sjabloon-corporate-algemeen-ppt-breed</Template>
  <TotalTime>1721</TotalTime>
  <Words>1316</Words>
  <Application>Microsoft Office PowerPoint</Application>
  <PresentationFormat>Diavoorstelling (16:9)</PresentationFormat>
  <Paragraphs>191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SJABLOON Corporate Algemeen ppt - nieuwe huisstijl - titel + volg</vt:lpstr>
      <vt:lpstr>Masterclass Slaap  </vt:lpstr>
      <vt:lpstr>Eindniveau Masterclass Slaap</vt:lpstr>
      <vt:lpstr>Leerdoelen Masterclass Slaap</vt:lpstr>
      <vt:lpstr>Studiebelasting</vt:lpstr>
      <vt:lpstr>Vorm Masterclasses Leergang Leefstijlcoach Oefentherapeut </vt:lpstr>
      <vt:lpstr>1. Literatuur</vt:lpstr>
      <vt:lpstr>2. Webcollege</vt:lpstr>
      <vt:lpstr>3. Casusopdracht </vt:lpstr>
      <vt:lpstr>4. Werkgroepbijeenkomst</vt:lpstr>
      <vt:lpstr>5. Verwerking en reflectieopdracht </vt:lpstr>
      <vt:lpstr>Toetsing, Evaluatie en Certificaat</vt:lpstr>
      <vt:lpstr>Veel succes!</vt:lpstr>
      <vt:lpstr>Zin in meer? </vt:lpstr>
    </vt:vector>
  </TitlesOfParts>
  <Company>Hogeschool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Anita Bode</dc:creator>
  <cp:keywords>Presentatie corporate algemeen breed</cp:keywords>
  <cp:lastModifiedBy>Netty Winters-Prins</cp:lastModifiedBy>
  <cp:revision>124</cp:revision>
  <dcterms:created xsi:type="dcterms:W3CDTF">2018-09-27T14:25:52Z</dcterms:created>
  <dcterms:modified xsi:type="dcterms:W3CDTF">2020-12-08T17:06:21Z</dcterms:modified>
  <cp:category/>
</cp:coreProperties>
</file>