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342" r:id="rId2"/>
    <p:sldId id="437" r:id="rId3"/>
    <p:sldId id="394" r:id="rId4"/>
    <p:sldId id="397" r:id="rId5"/>
    <p:sldId id="401" r:id="rId6"/>
    <p:sldId id="440" r:id="rId7"/>
    <p:sldId id="398" r:id="rId8"/>
    <p:sldId id="450" r:id="rId9"/>
    <p:sldId id="422" r:id="rId10"/>
    <p:sldId id="423" r:id="rId11"/>
    <p:sldId id="451" r:id="rId12"/>
    <p:sldId id="411" r:id="rId13"/>
    <p:sldId id="433" r:id="rId14"/>
    <p:sldId id="413" r:id="rId15"/>
    <p:sldId id="443" r:id="rId16"/>
    <p:sldId id="444" r:id="rId17"/>
    <p:sldId id="434" r:id="rId18"/>
    <p:sldId id="414" r:id="rId19"/>
    <p:sldId id="435" r:id="rId20"/>
    <p:sldId id="418" r:id="rId21"/>
    <p:sldId id="445" r:id="rId22"/>
    <p:sldId id="446" r:id="rId23"/>
    <p:sldId id="417" r:id="rId24"/>
    <p:sldId id="447" r:id="rId25"/>
    <p:sldId id="448" r:id="rId26"/>
    <p:sldId id="419" r:id="rId27"/>
    <p:sldId id="449" r:id="rId28"/>
    <p:sldId id="420" r:id="rId29"/>
    <p:sldId id="416" r:id="rId30"/>
    <p:sldId id="389" r:id="rId31"/>
    <p:sldId id="426" r:id="rId32"/>
    <p:sldId id="425" r:id="rId33"/>
    <p:sldId id="454" r:id="rId34"/>
    <p:sldId id="386" r:id="rId35"/>
    <p:sldId id="370" r:id="rId36"/>
    <p:sldId id="377" r:id="rId37"/>
    <p:sldId id="374" r:id="rId38"/>
    <p:sldId id="452" r:id="rId39"/>
    <p:sldId id="373" r:id="rId40"/>
    <p:sldId id="266" r:id="rId41"/>
    <p:sldId id="428" r:id="rId42"/>
    <p:sldId id="424" r:id="rId43"/>
    <p:sldId id="391" r:id="rId44"/>
    <p:sldId id="455" r:id="rId45"/>
    <p:sldId id="381" r:id="rId46"/>
    <p:sldId id="456" r:id="rId47"/>
    <p:sldId id="393" r:id="rId48"/>
    <p:sldId id="412" r:id="rId4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49" autoAdjust="0"/>
    <p:restoredTop sz="94595" autoAdjust="0"/>
  </p:normalViewPr>
  <p:slideViewPr>
    <p:cSldViewPr snapToGrid="0" snapToObjects="1">
      <p:cViewPr>
        <p:scale>
          <a:sx n="120" d="100"/>
          <a:sy n="120" d="100"/>
        </p:scale>
        <p:origin x="-800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516A1-94B4-B042-BD29-2C800F9B7181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A82C3-06E4-6047-BFBC-0C0C951DBA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281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www.linkedin.com/company/662425?trk=ppro_cprof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91442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69" indent="-285758" defTabSz="91442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29" indent="-228606" defTabSz="91442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40" indent="-228606" defTabSz="91442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51" indent="-228606" defTabSz="91442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9493" indent="-228606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01534" indent="-228606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3575" indent="-228606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5617" indent="-228606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Meatis-scholingsdag 12-12-07, RJEM Smeets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442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69" indent="-285758" defTabSz="91442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29" indent="-228606" defTabSz="91442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40" indent="-228606" defTabSz="91442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51" indent="-228606" defTabSz="91442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9493" indent="-228606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01534" indent="-228606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3575" indent="-228606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5617" indent="-228606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9079E51B-8160-9449-B510-600C81706F97}" type="slidenum">
              <a:rPr lang="en-US" sz="1200"/>
              <a:pPr eaLnBrk="1" hangingPunct="1">
                <a:defRPr/>
              </a:pPr>
              <a:t>1</a:t>
            </a:fld>
            <a:endParaRPr lang="en-US" sz="1200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nl-NL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8">
              <a:defRPr/>
            </a:pPr>
            <a:r>
              <a:rPr lang="nl-NL" dirty="0" smtClean="0"/>
              <a:t>Training van de orthopedagogen</a:t>
            </a:r>
            <a:r>
              <a:rPr lang="nl-NL" baseline="0" dirty="0" smtClean="0">
                <a:sym typeface="Wingdings" panose="05000000000000000000" pitchFamily="2" charset="2"/>
              </a:rPr>
              <a:t> verwachting: één trainingssessies van drie uur.</a:t>
            </a:r>
          </a:p>
          <a:p>
            <a:endParaRPr lang="nl-NL" u="sng" dirty="0" smtClean="0"/>
          </a:p>
          <a:p>
            <a:r>
              <a:rPr lang="nl-NL" dirty="0" smtClean="0"/>
              <a:t>Overleg</a:t>
            </a:r>
            <a:r>
              <a:rPr lang="nl-NL" baseline="0" dirty="0" smtClean="0"/>
              <a:t> therapeut en orthopedagoog mogelijk</a:t>
            </a:r>
          </a:p>
          <a:p>
            <a:endParaRPr lang="nl-NL" dirty="0" smtClean="0"/>
          </a:p>
          <a:p>
            <a:pPr defTabSz="914268">
              <a:defRPr/>
            </a:pPr>
            <a:r>
              <a:rPr lang="nl-NL" baseline="0" dirty="0" smtClean="0"/>
              <a:t>Concrete investering centra: trainingen en wervingsprocedure.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958B9-B00C-4856-B068-D43957A5B5E4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9678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8">
              <a:defRPr/>
            </a:pPr>
            <a:r>
              <a:rPr lang="nl-NL" u="sng" dirty="0" smtClean="0"/>
              <a:t>Iedere</a:t>
            </a:r>
            <a:r>
              <a:rPr lang="nl-NL" u="sng" baseline="0" dirty="0" smtClean="0"/>
              <a:t> therapeut slechts één therapie-arm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Toelichten selectie therapeuten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Toelichten verdeling therapeuten over de armen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Aantal therapeuten: ongeveer 2 per arm (afhankelijk van grootte centrum)</a:t>
            </a:r>
            <a:endParaRPr lang="nl-NL" u="none" dirty="0" smtClean="0"/>
          </a:p>
          <a:p>
            <a:pPr defTabSz="914268">
              <a:defRPr/>
            </a:pPr>
            <a:endParaRPr lang="nl-NL" u="sng" dirty="0" smtClean="0"/>
          </a:p>
          <a:p>
            <a:pPr defTabSz="914268">
              <a:defRPr/>
            </a:pPr>
            <a:r>
              <a:rPr lang="nl-NL" u="sng" dirty="0" smtClean="0"/>
              <a:t>Training van de therapeuten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baseline="0" dirty="0" smtClean="0">
                <a:sym typeface="Wingdings" panose="05000000000000000000" pitchFamily="2" charset="2"/>
              </a:rPr>
              <a:t>Verwachting: drie trainingssessies van elk drie uur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dirty="0" smtClean="0"/>
              <a:t>Na een jaar korte opfriscursus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dirty="0" smtClean="0"/>
              <a:t>Tussentijds altijd de mogelijkheid tot</a:t>
            </a:r>
            <a:r>
              <a:rPr lang="nl-NL" baseline="0" dirty="0" smtClean="0"/>
              <a:t> vragen / advies</a:t>
            </a:r>
          </a:p>
          <a:p>
            <a:pPr defTabSz="914268">
              <a:defRPr/>
            </a:pPr>
            <a:endParaRPr lang="nl-NL" baseline="0" dirty="0" smtClean="0"/>
          </a:p>
          <a:p>
            <a:pPr defTabSz="914268">
              <a:defRPr/>
            </a:pPr>
            <a:r>
              <a:rPr lang="nl-NL" u="sng" baseline="0" dirty="0" smtClean="0"/>
              <a:t>Formuleren behandeldoelen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Observatie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Samen met ouders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COPM </a:t>
            </a:r>
          </a:p>
          <a:p>
            <a:pPr marL="171425" indent="-171425" defTabSz="914268">
              <a:buFontTx/>
              <a:buChar char="-"/>
              <a:defRPr/>
            </a:pPr>
            <a:endParaRPr lang="nl-NL" u="none" baseline="0" dirty="0" smtClean="0"/>
          </a:p>
          <a:p>
            <a:pPr defTabSz="914268">
              <a:defRPr/>
            </a:pPr>
            <a:r>
              <a:rPr lang="nl-NL" u="sng" baseline="0" dirty="0" smtClean="0"/>
              <a:t>Opstellen geïndividualiseerd behandelplan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Gebruik van video’s metingen</a:t>
            </a:r>
          </a:p>
          <a:p>
            <a:pPr marL="171425" indent="-171425" defTabSz="914268">
              <a:buFontTx/>
              <a:buChar char="-"/>
              <a:defRPr/>
            </a:pPr>
            <a:endParaRPr lang="nl-NL" baseline="0" dirty="0" smtClean="0"/>
          </a:p>
          <a:p>
            <a:pPr defTabSz="914268">
              <a:defRPr/>
            </a:pPr>
            <a:r>
              <a:rPr lang="nl-NL" u="sng" baseline="0" dirty="0" smtClean="0"/>
              <a:t>Trainen van de ouders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dirty="0" smtClean="0"/>
              <a:t>Video’s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dirty="0" smtClean="0"/>
              <a:t>Huisbezoek</a:t>
            </a:r>
          </a:p>
          <a:p>
            <a:endParaRPr lang="nl-NL" dirty="0" smtClean="0"/>
          </a:p>
          <a:p>
            <a:r>
              <a:rPr lang="nl-NL" u="sng" dirty="0" smtClean="0"/>
              <a:t>Coachen van de ouders</a:t>
            </a:r>
          </a:p>
          <a:p>
            <a:pPr marL="171425" indent="-171425">
              <a:buFontTx/>
              <a:buChar char="-"/>
            </a:pPr>
            <a:r>
              <a:rPr lang="nl-NL" u="none" dirty="0" smtClean="0"/>
              <a:t>Wekelijks</a:t>
            </a:r>
          </a:p>
          <a:p>
            <a:pPr marL="171425" indent="-171425">
              <a:buFontTx/>
              <a:buChar char="-"/>
            </a:pPr>
            <a:r>
              <a:rPr lang="nl-NL" u="none" dirty="0" smtClean="0"/>
              <a:t>Twee</a:t>
            </a:r>
            <a:r>
              <a:rPr lang="nl-NL" u="none" baseline="0" dirty="0" smtClean="0"/>
              <a:t> huisbezoeken</a:t>
            </a:r>
          </a:p>
          <a:p>
            <a:pPr marL="171425" indent="-171425">
              <a:buFontTx/>
              <a:buChar char="-"/>
            </a:pPr>
            <a:r>
              <a:rPr lang="nl-NL" u="none" baseline="0" dirty="0" smtClean="0"/>
              <a:t>Andere weken telefonisch</a:t>
            </a:r>
          </a:p>
          <a:p>
            <a:pPr marL="171425" indent="-171425" defTabSz="866851">
              <a:buFontTx/>
              <a:buChar char="-"/>
              <a:defRPr/>
            </a:pPr>
            <a:r>
              <a:rPr lang="nl-NL" u="none" baseline="0" dirty="0" smtClean="0"/>
              <a:t>Beide programma’s: </a:t>
            </a:r>
            <a:r>
              <a:rPr lang="nl-NL" u="none" baseline="0" dirty="0" err="1" smtClean="0"/>
              <a:t>taakspecifiek</a:t>
            </a:r>
            <a:r>
              <a:rPr lang="nl-NL" u="none" baseline="0" dirty="0" smtClean="0"/>
              <a:t>, 12 weken, 3,5 uur per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958B9-B00C-4856-B068-D43957A5B5E4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498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38B04-B55D-45A0-8943-C954008483C0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NTR 2016; 130-133.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82C3-06E4-6047-BFBC-0C0C951DBA0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786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Meatis-scholingsdag 12-12-07, RJEM Smeets</a:t>
            </a:r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C14FA719-2AEB-3A44-8918-48FC661C4D3A}" type="slidenum">
              <a:rPr lang="en-US" sz="1200"/>
              <a:pPr eaLnBrk="1" hangingPunct="1">
                <a:defRPr/>
              </a:pPr>
              <a:t>40</a:t>
            </a:fld>
            <a:endParaRPr lang="en-US" sz="1200"/>
          </a:p>
        </p:txBody>
      </p:sp>
      <p:sp>
        <p:nvSpPr>
          <p:cNvPr id="4403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7" name="Tijdelijke aanduiding voor notiti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nl-NL"/>
          </a:p>
        </p:txBody>
      </p:sp>
      <p:sp>
        <p:nvSpPr>
          <p:cNvPr id="8192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584D448-0A34-734E-B044-09B08F8925F5}" type="slidenum">
              <a:rPr lang="nl-NL" sz="1200">
                <a:latin typeface="Times" charset="0"/>
              </a:rPr>
              <a:pPr algn="r"/>
              <a:t>40</a:t>
            </a:fld>
            <a:endParaRPr lang="nl-NL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5" indent="-171425"/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958B9-B00C-4856-B068-D43957A5B5E4}" type="slidenum">
              <a:rPr lang="nl-NL" smtClean="0"/>
              <a:pPr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36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Most important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aspects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objective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B841-DAB3-4D6C-99DE-5A577AEB0AB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338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Grateful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the opportunity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present the COAD project </a:t>
            </a:r>
            <a:r>
              <a:rPr lang="nl-NL" baseline="0" dirty="0" err="1" smtClean="0"/>
              <a:t>during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symposium. </a:t>
            </a:r>
          </a:p>
          <a:p>
            <a:endParaRPr lang="nl-NL" baseline="0" dirty="0" smtClean="0"/>
          </a:p>
          <a:p>
            <a:r>
              <a:rPr lang="nl-NL" baseline="0" dirty="0" smtClean="0"/>
              <a:t>The </a:t>
            </a:r>
            <a:r>
              <a:rPr lang="nl-NL" baseline="0" dirty="0" err="1" smtClean="0"/>
              <a:t>meaning</a:t>
            </a:r>
            <a:r>
              <a:rPr lang="nl-NL" baseline="0" dirty="0" smtClean="0"/>
              <a:t> of COAD is </a:t>
            </a:r>
            <a:r>
              <a:rPr lang="nl-NL" baseline="0" dirty="0" err="1" smtClean="0"/>
              <a:t>twofold</a:t>
            </a:r>
            <a:r>
              <a:rPr lang="nl-NL" baseline="0" dirty="0" smtClean="0"/>
              <a:t>:</a:t>
            </a:r>
          </a:p>
          <a:p>
            <a:r>
              <a:rPr lang="nl-NL" baseline="0" dirty="0" smtClean="0"/>
              <a:t>1) </a:t>
            </a:r>
            <a:r>
              <a:rPr lang="nl-NL" baseline="0" dirty="0" err="1" smtClean="0"/>
              <a:t>Acronym</a:t>
            </a:r>
            <a:r>
              <a:rPr lang="nl-NL" baseline="0" dirty="0" smtClean="0"/>
              <a:t> of full name of the project</a:t>
            </a:r>
            <a:endParaRPr lang="nl-NL" dirty="0" smtClean="0"/>
          </a:p>
          <a:p>
            <a:pPr defTabSz="914268">
              <a:defRPr/>
            </a:pPr>
            <a:r>
              <a:rPr lang="nl-NL" dirty="0" smtClean="0">
                <a:effectLst/>
              </a:rPr>
              <a:t>2) </a:t>
            </a:r>
            <a:r>
              <a:rPr lang="nl-NL" dirty="0" err="1" smtClean="0">
                <a:effectLst/>
              </a:rPr>
              <a:t>Abbreviation</a:t>
            </a:r>
            <a:r>
              <a:rPr lang="nl-NL" dirty="0" smtClean="0">
                <a:effectLst/>
              </a:rPr>
              <a:t> of coadjútor</a:t>
            </a:r>
            <a:r>
              <a:rPr lang="nl-NL" baseline="0" dirty="0" smtClean="0">
                <a:effectLst/>
              </a:rPr>
              <a:t> (</a:t>
            </a:r>
            <a:r>
              <a:rPr lang="nl-NL" baseline="0" dirty="0" err="1" smtClean="0">
                <a:effectLst/>
              </a:rPr>
              <a:t>coworker</a:t>
            </a:r>
            <a:r>
              <a:rPr lang="nl-NL" baseline="0" dirty="0" smtClean="0">
                <a:effectLst/>
              </a:rPr>
              <a:t>, </a:t>
            </a:r>
            <a:r>
              <a:rPr lang="nl-NL" baseline="0" dirty="0" err="1" smtClean="0">
                <a:effectLst/>
              </a:rPr>
              <a:t>assistant</a:t>
            </a:r>
            <a:r>
              <a:rPr lang="nl-NL" baseline="0" dirty="0" smtClean="0">
                <a:effectLst/>
              </a:rPr>
              <a:t>), </a:t>
            </a:r>
            <a:r>
              <a:rPr lang="nl-NL" baseline="0" dirty="0" err="1" smtClean="0">
                <a:effectLst/>
              </a:rPr>
              <a:t>role</a:t>
            </a:r>
            <a:r>
              <a:rPr lang="nl-NL" baseline="0" dirty="0" smtClean="0">
                <a:effectLst/>
              </a:rPr>
              <a:t> of </a:t>
            </a:r>
            <a:r>
              <a:rPr lang="nl-NL" baseline="0" dirty="0" err="1" smtClean="0">
                <a:effectLst/>
              </a:rPr>
              <a:t>parents</a:t>
            </a:r>
            <a:r>
              <a:rPr lang="nl-NL" baseline="0" dirty="0" smtClean="0">
                <a:effectLst/>
              </a:rPr>
              <a:t>, </a:t>
            </a:r>
            <a:r>
              <a:rPr lang="nl-NL" baseline="0" dirty="0" err="1" smtClean="0">
                <a:effectLst/>
              </a:rPr>
              <a:t>since</a:t>
            </a:r>
            <a:r>
              <a:rPr lang="nl-NL" baseline="0" dirty="0" smtClean="0">
                <a:effectLst/>
              </a:rPr>
              <a:t> the project </a:t>
            </a:r>
            <a:r>
              <a:rPr lang="nl-NL" baseline="0" dirty="0" err="1" smtClean="0"/>
              <a:t>focuses</a:t>
            </a:r>
            <a:r>
              <a:rPr lang="nl-NL" baseline="0" dirty="0" smtClean="0"/>
              <a:t> on home-</a:t>
            </a:r>
            <a:r>
              <a:rPr lang="nl-NL" baseline="0" dirty="0" err="1" smtClean="0"/>
              <a:t>based</a:t>
            </a:r>
            <a:r>
              <a:rPr lang="nl-NL" baseline="0" dirty="0" smtClean="0"/>
              <a:t> training in </a:t>
            </a:r>
            <a:r>
              <a:rPr lang="nl-NL" baseline="0" dirty="0" err="1" smtClean="0"/>
              <a:t>children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CP</a:t>
            </a:r>
          </a:p>
          <a:p>
            <a:endParaRPr lang="nl-NL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B841-DAB3-4D6C-99DE-5A577AEB0AB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25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5" indent="-171425" defTabSz="914268">
              <a:buFontTx/>
              <a:buChar char="-"/>
              <a:defRPr/>
            </a:pPr>
            <a:r>
              <a:rPr lang="nl-NL" dirty="0" smtClean="0"/>
              <a:t>13 persons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baseline="0" dirty="0" smtClean="0"/>
              <a:t>Benoemen: alle zorgverleners werkzaam binnen kinderrevalidatie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baseline="0" dirty="0" smtClean="0"/>
              <a:t>Korte toelichting BOSK (‘Association of </a:t>
            </a:r>
            <a:r>
              <a:rPr lang="nl-NL" baseline="0" dirty="0" err="1" smtClean="0"/>
              <a:t>people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physical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disabilities</a:t>
            </a:r>
            <a:r>
              <a:rPr lang="nl-NL" baseline="0" dirty="0" smtClean="0">
                <a:hlinkClick r:id="rId3"/>
              </a:rPr>
              <a:t>’</a:t>
            </a:r>
            <a:r>
              <a:rPr lang="nl-NL" dirty="0" smtClean="0"/>
              <a:t>)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baseline="0" dirty="0" smtClean="0"/>
              <a:t>Belang focus </a:t>
            </a:r>
            <a:r>
              <a:rPr lang="nl-NL" baseline="0" dirty="0" err="1" smtClean="0"/>
              <a:t>group</a:t>
            </a: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958B9-B00C-4856-B068-D43957A5B5E4}" type="slidenum">
              <a:rPr lang="nl-NL" smtClean="0">
                <a:solidFill>
                  <a:prstClr val="black"/>
                </a:solidFill>
              </a:rPr>
              <a:pPr/>
              <a:t>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55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Most important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aspects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objective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B841-DAB3-4D6C-99DE-5A577AEB0AB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338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Most important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aspects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objective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B841-DAB3-4D6C-99DE-5A577AEB0AB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338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B841-DAB3-4D6C-99DE-5A577AEB0AB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908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8">
              <a:defRPr/>
            </a:pPr>
            <a:r>
              <a:rPr lang="nl-NL" u="sng" dirty="0" smtClean="0"/>
              <a:t>Iedere</a:t>
            </a:r>
            <a:r>
              <a:rPr lang="nl-NL" u="sng" baseline="0" dirty="0" smtClean="0"/>
              <a:t> therapeut slechts één therapie-arm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Toelichten selectie therapeuten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Toelichten verdeling therapeuten over de armen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Aantal therapeuten: ongeveer 2 per arm (afhankelijk van grootte centrum)</a:t>
            </a:r>
            <a:endParaRPr lang="nl-NL" u="none" dirty="0" smtClean="0"/>
          </a:p>
          <a:p>
            <a:pPr defTabSz="914268">
              <a:defRPr/>
            </a:pPr>
            <a:endParaRPr lang="nl-NL" u="sng" dirty="0" smtClean="0"/>
          </a:p>
          <a:p>
            <a:pPr defTabSz="914268">
              <a:defRPr/>
            </a:pPr>
            <a:r>
              <a:rPr lang="nl-NL" u="sng" dirty="0" smtClean="0"/>
              <a:t>Training van de therapeuten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baseline="0" dirty="0" smtClean="0">
                <a:sym typeface="Wingdings" panose="05000000000000000000" pitchFamily="2" charset="2"/>
              </a:rPr>
              <a:t>Verwachting: drie trainingssessies van elk drie uur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dirty="0" smtClean="0"/>
              <a:t>Na een jaar korte opfriscursus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dirty="0" smtClean="0"/>
              <a:t>Tussentijds altijd de mogelijkheid tot</a:t>
            </a:r>
            <a:r>
              <a:rPr lang="nl-NL" baseline="0" dirty="0" smtClean="0"/>
              <a:t> vragen / advies</a:t>
            </a:r>
          </a:p>
          <a:p>
            <a:pPr defTabSz="914268">
              <a:defRPr/>
            </a:pPr>
            <a:endParaRPr lang="nl-NL" baseline="0" dirty="0" smtClean="0"/>
          </a:p>
          <a:p>
            <a:pPr defTabSz="914268">
              <a:defRPr/>
            </a:pPr>
            <a:r>
              <a:rPr lang="nl-NL" u="sng" baseline="0" dirty="0" smtClean="0"/>
              <a:t>Formuleren behandeldoelen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Observatie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Samen met ouders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COPM </a:t>
            </a:r>
          </a:p>
          <a:p>
            <a:pPr marL="171425" indent="-171425" defTabSz="914268">
              <a:buFontTx/>
              <a:buChar char="-"/>
              <a:defRPr/>
            </a:pPr>
            <a:endParaRPr lang="nl-NL" u="none" baseline="0" dirty="0" smtClean="0"/>
          </a:p>
          <a:p>
            <a:pPr defTabSz="914268">
              <a:defRPr/>
            </a:pPr>
            <a:r>
              <a:rPr lang="nl-NL" u="sng" baseline="0" dirty="0" smtClean="0"/>
              <a:t>Opstellen geïndividualiseerd behandelplan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Gebruik van video’s metingen</a:t>
            </a:r>
          </a:p>
          <a:p>
            <a:pPr marL="171425" indent="-171425" defTabSz="914268">
              <a:buFontTx/>
              <a:buChar char="-"/>
              <a:defRPr/>
            </a:pPr>
            <a:endParaRPr lang="nl-NL" baseline="0" dirty="0" smtClean="0"/>
          </a:p>
          <a:p>
            <a:pPr defTabSz="914268">
              <a:defRPr/>
            </a:pPr>
            <a:r>
              <a:rPr lang="nl-NL" u="sng" baseline="0" dirty="0" smtClean="0"/>
              <a:t>Trainen van de ouders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dirty="0" smtClean="0"/>
              <a:t>Video’s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dirty="0" smtClean="0"/>
              <a:t>Huisbezoek</a:t>
            </a:r>
          </a:p>
          <a:p>
            <a:endParaRPr lang="nl-NL" dirty="0" smtClean="0"/>
          </a:p>
          <a:p>
            <a:r>
              <a:rPr lang="nl-NL" u="sng" dirty="0" smtClean="0"/>
              <a:t>Coachen van de ouders</a:t>
            </a:r>
          </a:p>
          <a:p>
            <a:pPr marL="171425" indent="-171425">
              <a:buFontTx/>
              <a:buChar char="-"/>
            </a:pPr>
            <a:r>
              <a:rPr lang="nl-NL" u="none" dirty="0" smtClean="0"/>
              <a:t>Wekelijks</a:t>
            </a:r>
          </a:p>
          <a:p>
            <a:pPr marL="171425" indent="-171425">
              <a:buFontTx/>
              <a:buChar char="-"/>
            </a:pPr>
            <a:r>
              <a:rPr lang="nl-NL" u="none" dirty="0" smtClean="0"/>
              <a:t>Twee</a:t>
            </a:r>
            <a:r>
              <a:rPr lang="nl-NL" u="none" baseline="0" dirty="0" smtClean="0"/>
              <a:t> huisbezoeken</a:t>
            </a:r>
          </a:p>
          <a:p>
            <a:pPr marL="171425" indent="-171425">
              <a:buFontTx/>
              <a:buChar char="-"/>
            </a:pPr>
            <a:r>
              <a:rPr lang="nl-NL" u="none" baseline="0" dirty="0" smtClean="0"/>
              <a:t>Andere weken telefonisch</a:t>
            </a:r>
          </a:p>
          <a:p>
            <a:pPr marL="171425" indent="-171425" defTabSz="866851">
              <a:buFontTx/>
              <a:buChar char="-"/>
              <a:defRPr/>
            </a:pPr>
            <a:r>
              <a:rPr lang="nl-NL" u="none" baseline="0" dirty="0" smtClean="0"/>
              <a:t>Beide programma’s: </a:t>
            </a:r>
            <a:r>
              <a:rPr lang="nl-NL" u="none" baseline="0" dirty="0" err="1" smtClean="0"/>
              <a:t>taakspecifiek</a:t>
            </a:r>
            <a:r>
              <a:rPr lang="nl-NL" u="none" baseline="0" dirty="0" smtClean="0"/>
              <a:t>, 12 weken, 3,5 uur per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958B9-B00C-4856-B068-D43957A5B5E4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498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8">
              <a:defRPr/>
            </a:pPr>
            <a:r>
              <a:rPr lang="nl-NL" u="sng" dirty="0" smtClean="0"/>
              <a:t>Iedere</a:t>
            </a:r>
            <a:r>
              <a:rPr lang="nl-NL" u="sng" baseline="0" dirty="0" smtClean="0"/>
              <a:t> therapeut slechts één therapie-arm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Toelichten selectie therapeuten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Toelichten verdeling therapeuten over de armen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Aantal therapeuten: ongeveer 2 per arm (afhankelijk van grootte centrum)</a:t>
            </a:r>
            <a:endParaRPr lang="nl-NL" u="none" dirty="0" smtClean="0"/>
          </a:p>
          <a:p>
            <a:pPr defTabSz="914268">
              <a:defRPr/>
            </a:pPr>
            <a:endParaRPr lang="nl-NL" u="sng" dirty="0" smtClean="0"/>
          </a:p>
          <a:p>
            <a:pPr defTabSz="914268">
              <a:defRPr/>
            </a:pPr>
            <a:r>
              <a:rPr lang="nl-NL" u="sng" dirty="0" smtClean="0"/>
              <a:t>Training van de therapeuten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baseline="0" dirty="0" smtClean="0">
                <a:sym typeface="Wingdings" panose="05000000000000000000" pitchFamily="2" charset="2"/>
              </a:rPr>
              <a:t>Verwachting: drie trainingssessies van elk drie uur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dirty="0" smtClean="0"/>
              <a:t>Na een jaar korte opfriscursus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dirty="0" smtClean="0"/>
              <a:t>Tussentijds altijd de mogelijkheid tot</a:t>
            </a:r>
            <a:r>
              <a:rPr lang="nl-NL" baseline="0" dirty="0" smtClean="0"/>
              <a:t> vragen / advies</a:t>
            </a:r>
          </a:p>
          <a:p>
            <a:pPr defTabSz="914268">
              <a:defRPr/>
            </a:pPr>
            <a:endParaRPr lang="nl-NL" baseline="0" dirty="0" smtClean="0"/>
          </a:p>
          <a:p>
            <a:pPr defTabSz="914268">
              <a:defRPr/>
            </a:pPr>
            <a:r>
              <a:rPr lang="nl-NL" u="sng" baseline="0" dirty="0" smtClean="0"/>
              <a:t>Formuleren behandeldoelen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Observatie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Samen met ouders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COPM </a:t>
            </a:r>
          </a:p>
          <a:p>
            <a:pPr marL="171425" indent="-171425" defTabSz="914268">
              <a:buFontTx/>
              <a:buChar char="-"/>
              <a:defRPr/>
            </a:pPr>
            <a:endParaRPr lang="nl-NL" u="none" baseline="0" dirty="0" smtClean="0"/>
          </a:p>
          <a:p>
            <a:pPr defTabSz="914268">
              <a:defRPr/>
            </a:pPr>
            <a:r>
              <a:rPr lang="nl-NL" u="sng" baseline="0" dirty="0" smtClean="0"/>
              <a:t>Opstellen geïndividualiseerd behandelplan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baseline="0" dirty="0" smtClean="0"/>
              <a:t>Gebruik van video’s metingen</a:t>
            </a:r>
          </a:p>
          <a:p>
            <a:pPr marL="171425" indent="-171425" defTabSz="914268">
              <a:buFontTx/>
              <a:buChar char="-"/>
              <a:defRPr/>
            </a:pPr>
            <a:endParaRPr lang="nl-NL" baseline="0" dirty="0" smtClean="0"/>
          </a:p>
          <a:p>
            <a:pPr defTabSz="914268">
              <a:defRPr/>
            </a:pPr>
            <a:r>
              <a:rPr lang="nl-NL" u="sng" baseline="0" dirty="0" smtClean="0"/>
              <a:t>Trainen van de ouders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dirty="0" smtClean="0"/>
              <a:t>Video’s</a:t>
            </a:r>
          </a:p>
          <a:p>
            <a:pPr marL="171425" indent="-171425" defTabSz="914268">
              <a:buFontTx/>
              <a:buChar char="-"/>
              <a:defRPr/>
            </a:pPr>
            <a:r>
              <a:rPr lang="nl-NL" u="none" dirty="0" smtClean="0"/>
              <a:t>Huisbezoek</a:t>
            </a:r>
          </a:p>
          <a:p>
            <a:endParaRPr lang="nl-NL" dirty="0" smtClean="0"/>
          </a:p>
          <a:p>
            <a:r>
              <a:rPr lang="nl-NL" u="sng" dirty="0" smtClean="0"/>
              <a:t>Coachen van de ouders</a:t>
            </a:r>
          </a:p>
          <a:p>
            <a:pPr marL="171425" indent="-171425">
              <a:buFontTx/>
              <a:buChar char="-"/>
            </a:pPr>
            <a:r>
              <a:rPr lang="nl-NL" u="none" dirty="0" smtClean="0"/>
              <a:t>Wekelijks</a:t>
            </a:r>
          </a:p>
          <a:p>
            <a:pPr marL="171425" indent="-171425">
              <a:buFontTx/>
              <a:buChar char="-"/>
            </a:pPr>
            <a:r>
              <a:rPr lang="nl-NL" u="none" dirty="0" smtClean="0"/>
              <a:t>Twee</a:t>
            </a:r>
            <a:r>
              <a:rPr lang="nl-NL" u="none" baseline="0" dirty="0" smtClean="0"/>
              <a:t> huisbezoeken</a:t>
            </a:r>
          </a:p>
          <a:p>
            <a:pPr marL="171425" indent="-171425">
              <a:buFontTx/>
              <a:buChar char="-"/>
            </a:pPr>
            <a:r>
              <a:rPr lang="nl-NL" u="none" baseline="0" dirty="0" smtClean="0"/>
              <a:t>Andere weken telefonisch</a:t>
            </a:r>
          </a:p>
          <a:p>
            <a:pPr marL="171425" indent="-171425" defTabSz="866851">
              <a:buFontTx/>
              <a:buChar char="-"/>
              <a:defRPr/>
            </a:pPr>
            <a:r>
              <a:rPr lang="nl-NL" u="none" baseline="0" dirty="0" smtClean="0"/>
              <a:t>Beide programma’s: </a:t>
            </a:r>
            <a:r>
              <a:rPr lang="nl-NL" u="none" baseline="0" dirty="0" err="1" smtClean="0"/>
              <a:t>taakspecifiek</a:t>
            </a:r>
            <a:r>
              <a:rPr lang="nl-NL" u="none" baseline="0" dirty="0" smtClean="0"/>
              <a:t>, 12 weken, 3,5 uur per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958B9-B00C-4856-B068-D43957A5B5E4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49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331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248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597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63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927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060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62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114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93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415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38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612C6-ECF0-7547-8C49-1ED4391C1027}" type="datetimeFigureOut">
              <a:rPr lang="nl-NL" smtClean="0"/>
              <a:t>06-03-18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3712E-554B-5346-A8B8-C6F335934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500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gif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jpg"/><Relationship Id="rId10" Type="http://schemas.openxmlformats.org/officeDocument/2006/relationships/image" Target="../media/image13.jp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55576" y="315367"/>
            <a:ext cx="7772400" cy="256753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NL" sz="4000" b="1" i="1" dirty="0" smtClean="0"/>
              <a:t>Samenwerking Kinderrevalidatie-onderzoek</a:t>
            </a:r>
            <a:r>
              <a:rPr lang="nl-NL" b="1" i="1" dirty="0" smtClean="0"/>
              <a:t/>
            </a:r>
            <a:br>
              <a:rPr lang="nl-NL" b="1" i="1" dirty="0" smtClean="0"/>
            </a:br>
            <a:r>
              <a:rPr lang="nl-NL" sz="3200" b="1" i="1" dirty="0" smtClean="0"/>
              <a:t>Lessen uit de COAD-studie en andere observaties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064940" y="2882900"/>
            <a:ext cx="7196336" cy="24907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NL" sz="2600" dirty="0" smtClean="0">
                <a:solidFill>
                  <a:srgbClr val="000000"/>
                </a:solidFill>
              </a:rPr>
              <a:t>Prof. dr. Rob J.E.M. Smeets</a:t>
            </a:r>
          </a:p>
          <a:p>
            <a:pPr eaLnBrk="1" hangingPunct="1">
              <a:defRPr/>
            </a:pPr>
            <a:r>
              <a:rPr lang="nl-NL" sz="2600" dirty="0" smtClean="0">
                <a:solidFill>
                  <a:srgbClr val="000000"/>
                </a:solidFill>
              </a:rPr>
              <a:t>Revalidatiearts en </a:t>
            </a:r>
          </a:p>
          <a:p>
            <a:pPr eaLnBrk="1" hangingPunct="1">
              <a:defRPr/>
            </a:pPr>
            <a:r>
              <a:rPr lang="nl-NL" sz="2600" dirty="0" smtClean="0">
                <a:solidFill>
                  <a:srgbClr val="000000"/>
                </a:solidFill>
              </a:rPr>
              <a:t>Hoogleraar Revalidatiegeneeskunde</a:t>
            </a:r>
          </a:p>
          <a:p>
            <a:pPr eaLnBrk="1" hangingPunct="1">
              <a:defRPr/>
            </a:pPr>
            <a:endParaRPr lang="nl-NL" sz="16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nl-NL" sz="2000" dirty="0" smtClean="0">
                <a:solidFill>
                  <a:srgbClr val="000000"/>
                </a:solidFill>
              </a:rPr>
              <a:t>E: </a:t>
            </a:r>
            <a:r>
              <a:rPr lang="nl-NL" sz="2000" dirty="0" err="1" smtClean="0">
                <a:solidFill>
                  <a:srgbClr val="000000"/>
                </a:solidFill>
              </a:rPr>
              <a:t>r.s</a:t>
            </a:r>
            <a:r>
              <a:rPr lang="nl-NL" sz="2000" dirty="0" err="1" smtClean="0">
                <a:solidFill>
                  <a:schemeClr val="tx1"/>
                </a:solidFill>
              </a:rPr>
              <a:t>meets@maastrichtuniversity.nl</a:t>
            </a:r>
            <a:endParaRPr lang="nl-NL" sz="20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nl-NL" sz="2000" dirty="0" smtClean="0">
                <a:solidFill>
                  <a:schemeClr val="tx1"/>
                </a:solidFill>
              </a:rPr>
              <a:t>T: @smeets1964</a:t>
            </a:r>
          </a:p>
          <a:p>
            <a:pPr eaLnBrk="1" hangingPunct="1">
              <a:defRPr/>
            </a:pPr>
            <a:endParaRPr lang="en-GB" sz="2400" dirty="0" smtClean="0">
              <a:cs typeface="+mn-cs"/>
            </a:endParaRPr>
          </a:p>
          <a:p>
            <a:pPr eaLnBrk="1" hangingPunct="1">
              <a:defRPr/>
            </a:pPr>
            <a:endParaRPr lang="en-GB" sz="2400" dirty="0"/>
          </a:p>
          <a:p>
            <a:pPr eaLnBrk="1" hangingPunct="1">
              <a:defRPr/>
            </a:pPr>
            <a:endParaRPr lang="en-GB" sz="2400" dirty="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sz="2400" dirty="0" smtClean="0">
              <a:cs typeface="+mn-cs"/>
            </a:endParaRPr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0" y="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 </a:t>
            </a:r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0" y="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 </a:t>
            </a:r>
          </a:p>
        </p:txBody>
      </p:sp>
      <p:pic>
        <p:nvPicPr>
          <p:cNvPr id="16389" name="Picture 9" descr="um leading in 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2313"/>
            <a:ext cx="369093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Afbeelding 1" descr="Logo Libra_rev_aud_RGB_300dp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5373688"/>
            <a:ext cx="1296987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Afbeelding 2" descr="SJG_pm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5732463"/>
            <a:ext cx="2354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7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25873B"/>
                </a:solidFill>
              </a:rPr>
              <a:t>Orthopedagogen</a:t>
            </a:r>
            <a:endParaRPr lang="nl-NL" sz="3600" dirty="0">
              <a:solidFill>
                <a:srgbClr val="25873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Iedere orthopedagoog meerdere therapie-armen</a:t>
            </a:r>
          </a:p>
          <a:p>
            <a:endParaRPr lang="nl-NL" sz="2800" dirty="0" smtClean="0"/>
          </a:p>
          <a:p>
            <a:r>
              <a:rPr lang="nl-NL" sz="2800" dirty="0" smtClean="0"/>
              <a:t>Training van de orthopedagogen (halve dag)</a:t>
            </a:r>
          </a:p>
          <a:p>
            <a:endParaRPr lang="nl-NL" sz="2800" dirty="0" smtClean="0"/>
          </a:p>
          <a:p>
            <a:r>
              <a:rPr lang="nl-NL" sz="2800" dirty="0" smtClean="0"/>
              <a:t>Naar behoefte</a:t>
            </a:r>
            <a:endParaRPr lang="nl-NL" sz="2800" dirty="0"/>
          </a:p>
        </p:txBody>
      </p:sp>
      <p:pic>
        <p:nvPicPr>
          <p:cNvPr id="4" name="Picture 3" descr="COAD3!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5" t="19336" r="20994" b="20669"/>
          <a:stretch>
            <a:fillRect/>
          </a:stretch>
        </p:blipFill>
        <p:spPr>
          <a:xfrm>
            <a:off x="8086096" y="135260"/>
            <a:ext cx="9504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0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25873B"/>
                </a:solidFill>
              </a:rPr>
              <a:t>Start klaar!</a:t>
            </a:r>
            <a:endParaRPr lang="nl-NL" sz="3600" dirty="0">
              <a:solidFill>
                <a:srgbClr val="25873B"/>
              </a:solidFill>
            </a:endParaRPr>
          </a:p>
        </p:txBody>
      </p:sp>
      <p:pic>
        <p:nvPicPr>
          <p:cNvPr id="5" name="Tijdelijke aanduiding voor inhoud 4" descr="airplane takeoff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r="2269"/>
          <a:stretch>
            <a:fillRect/>
          </a:stretch>
        </p:blipFill>
        <p:spPr/>
      </p:pic>
      <p:pic>
        <p:nvPicPr>
          <p:cNvPr id="4" name="Picture 3" descr="COAD3!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5" t="19336" r="20994" b="20669"/>
          <a:stretch>
            <a:fillRect/>
          </a:stretch>
        </p:blipFill>
        <p:spPr>
          <a:xfrm>
            <a:off x="8086096" y="135260"/>
            <a:ext cx="9504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9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/>
          <p:cNvSpPr txBox="1"/>
          <p:nvPr/>
        </p:nvSpPr>
        <p:spPr>
          <a:xfrm>
            <a:off x="4014742" y="463024"/>
            <a:ext cx="2304000" cy="52322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altLang="zh-CN" sz="2800" dirty="0" smtClean="0">
                <a:latin typeface="Arial" charset="0"/>
                <a:ea typeface="宋体" pitchFamily="2" charset="-122"/>
              </a:rPr>
              <a:t>COAD</a:t>
            </a:r>
            <a:endParaRPr lang="en-GB" sz="2800" dirty="0"/>
          </a:p>
        </p:txBody>
      </p:sp>
      <p:sp>
        <p:nvSpPr>
          <p:cNvPr id="13" name="TextBox 4"/>
          <p:cNvSpPr txBox="1"/>
          <p:nvPr/>
        </p:nvSpPr>
        <p:spPr>
          <a:xfrm>
            <a:off x="4011704" y="2369894"/>
            <a:ext cx="2304000" cy="33855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600" b="1" dirty="0" smtClean="0">
                <a:latin typeface="Arial" pitchFamily="34" charset="0"/>
                <a:cs typeface="Arial" pitchFamily="34" charset="0"/>
              </a:rPr>
              <a:t>Explicit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program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1444426" y="2369894"/>
            <a:ext cx="2304000" cy="33855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600" b="1" dirty="0" smtClean="0">
                <a:latin typeface="Arial" pitchFamily="34" charset="0"/>
                <a:cs typeface="Arial" pitchFamily="34" charset="0"/>
              </a:rPr>
              <a:t>Implicit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program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6581806" y="2370366"/>
            <a:ext cx="2304000" cy="33855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>
                <a:latin typeface="Arial" pitchFamily="34" charset="0"/>
                <a:cs typeface="Arial" pitchFamily="34" charset="0"/>
              </a:rPr>
              <a:t>Usual care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7"/>
          <p:cNvCxnSpPr/>
          <p:nvPr/>
        </p:nvCxnSpPr>
        <p:spPr>
          <a:xfrm>
            <a:off x="2584579" y="2162357"/>
            <a:ext cx="259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9"/>
          <p:cNvCxnSpPr/>
          <p:nvPr/>
        </p:nvCxnSpPr>
        <p:spPr>
          <a:xfrm flipV="1">
            <a:off x="2597287" y="2156419"/>
            <a:ext cx="877" cy="20245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0"/>
          <p:cNvCxnSpPr/>
          <p:nvPr/>
        </p:nvCxnSpPr>
        <p:spPr>
          <a:xfrm flipV="1">
            <a:off x="7725983" y="1179104"/>
            <a:ext cx="877" cy="1188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"/>
          <p:cNvSpPr txBox="1"/>
          <p:nvPr/>
        </p:nvSpPr>
        <p:spPr>
          <a:xfrm>
            <a:off x="2721784" y="1384752"/>
            <a:ext cx="2304000" cy="5847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600" i="1" dirty="0" smtClean="0">
                <a:latin typeface="Arial" pitchFamily="34" charset="0"/>
                <a:cs typeface="Arial" pitchFamily="34" charset="0"/>
              </a:rPr>
              <a:t>Home-based </a:t>
            </a:r>
          </a:p>
          <a:p>
            <a:pPr lvl="0" algn="ctr"/>
            <a:r>
              <a:rPr lang="en-GB" sz="1600" dirty="0" smtClean="0">
                <a:latin typeface="Arial" pitchFamily="34" charset="0"/>
                <a:cs typeface="Arial" pitchFamily="34" charset="0"/>
              </a:rPr>
              <a:t>training</a:t>
            </a:r>
            <a:r>
              <a:rPr lang="en-GB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programs</a:t>
            </a:r>
          </a:p>
        </p:txBody>
      </p:sp>
      <p:cxnSp>
        <p:nvCxnSpPr>
          <p:cNvPr id="20" name="Straight Connector 12"/>
          <p:cNvCxnSpPr/>
          <p:nvPr/>
        </p:nvCxnSpPr>
        <p:spPr>
          <a:xfrm flipV="1">
            <a:off x="3873012" y="1176357"/>
            <a:ext cx="877" cy="20245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3"/>
          <p:cNvCxnSpPr/>
          <p:nvPr/>
        </p:nvCxnSpPr>
        <p:spPr>
          <a:xfrm flipV="1">
            <a:off x="3872449" y="1953593"/>
            <a:ext cx="877" cy="20245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4"/>
          <p:cNvCxnSpPr/>
          <p:nvPr/>
        </p:nvCxnSpPr>
        <p:spPr>
          <a:xfrm>
            <a:off x="3858640" y="1190646"/>
            <a:ext cx="3870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5"/>
          <p:cNvCxnSpPr/>
          <p:nvPr/>
        </p:nvCxnSpPr>
        <p:spPr>
          <a:xfrm flipV="1">
            <a:off x="5178719" y="2168894"/>
            <a:ext cx="877" cy="20245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6"/>
          <p:cNvCxnSpPr/>
          <p:nvPr/>
        </p:nvCxnSpPr>
        <p:spPr>
          <a:xfrm flipV="1">
            <a:off x="5163830" y="988911"/>
            <a:ext cx="877" cy="20245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1"/>
          <p:cNvSpPr txBox="1"/>
          <p:nvPr/>
        </p:nvSpPr>
        <p:spPr>
          <a:xfrm>
            <a:off x="4009456" y="2907723"/>
            <a:ext cx="2304000" cy="30708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</a:pPr>
            <a:r>
              <a:rPr lang="en-GB" sz="1400" i="1" dirty="0" smtClean="0">
                <a:latin typeface="Arial" pitchFamily="34" charset="0"/>
                <a:cs typeface="Arial" pitchFamily="34" charset="0"/>
              </a:rPr>
              <a:t>Preparation </a:t>
            </a: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 Designing individual program</a:t>
            </a:r>
          </a:p>
          <a:p>
            <a:pPr lvl="0" algn="ctr">
              <a:spcAft>
                <a:spcPts val="300"/>
              </a:spcAft>
            </a:pPr>
            <a:endParaRPr lang="en-GB" i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spcAft>
                <a:spcPts val="300"/>
              </a:spcAft>
            </a:pPr>
            <a:r>
              <a:rPr lang="en-GB" sz="1400" i="1" dirty="0" smtClean="0">
                <a:latin typeface="Arial" pitchFamily="34" charset="0"/>
                <a:cs typeface="Arial" pitchFamily="34" charset="0"/>
              </a:rPr>
              <a:t>Home-based training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 Explicit teaching approach</a:t>
            </a: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 ‘Learning by thinking’</a:t>
            </a:r>
          </a:p>
          <a:p>
            <a:pPr lvl="0" algn="ctr">
              <a:spcAft>
                <a:spcPts val="300"/>
              </a:spcAft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spcAft>
                <a:spcPts val="300"/>
              </a:spcAft>
            </a:pPr>
            <a:r>
              <a:rPr lang="en-GB" sz="1400" i="1" dirty="0" smtClean="0">
                <a:latin typeface="Arial" pitchFamily="34" charset="0"/>
                <a:cs typeface="Arial" pitchFamily="34" charset="0"/>
              </a:rPr>
              <a:t>Follow-up</a:t>
            </a: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 Usual care</a:t>
            </a: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endParaRPr lang="en-GB" sz="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1442178" y="2907723"/>
            <a:ext cx="2304000" cy="307007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</a:pPr>
            <a:r>
              <a:rPr lang="en-GB" sz="1400" i="1" dirty="0" smtClean="0">
                <a:latin typeface="Arial" pitchFamily="34" charset="0"/>
                <a:cs typeface="Arial" pitchFamily="34" charset="0"/>
              </a:rPr>
              <a:t>Preparation </a:t>
            </a:r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 Designing individual program</a:t>
            </a:r>
          </a:p>
          <a:p>
            <a:pPr lvl="0" algn="ctr">
              <a:spcAft>
                <a:spcPts val="300"/>
              </a:spcAft>
            </a:pPr>
            <a:endParaRPr lang="en-GB" i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spcAft>
                <a:spcPts val="300"/>
              </a:spcAft>
            </a:pPr>
            <a:r>
              <a:rPr lang="en-GB" sz="1400" i="1" dirty="0" smtClean="0">
                <a:latin typeface="Arial" pitchFamily="34" charset="0"/>
                <a:cs typeface="Arial" pitchFamily="34" charset="0"/>
              </a:rPr>
              <a:t>Home-based training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 Implicit teaching approach</a:t>
            </a: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 ‘Learning by doing’</a:t>
            </a:r>
          </a:p>
          <a:p>
            <a:pPr lvl="0" algn="ctr">
              <a:spcAft>
                <a:spcPts val="300"/>
              </a:spcAft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spcAft>
                <a:spcPts val="300"/>
              </a:spcAft>
            </a:pPr>
            <a:r>
              <a:rPr lang="en-GB" sz="1400" i="1" dirty="0" smtClean="0">
                <a:latin typeface="Arial" pitchFamily="34" charset="0"/>
                <a:cs typeface="Arial" pitchFamily="34" charset="0"/>
              </a:rPr>
              <a:t>Follow-up</a:t>
            </a:r>
          </a:p>
          <a:p>
            <a:pPr lvl="0"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 Usual care</a:t>
            </a:r>
          </a:p>
          <a:p>
            <a:pPr lvl="0">
              <a:buFont typeface="Arial" pitchFamily="34" charset="0"/>
              <a:buChar char="•"/>
            </a:pPr>
            <a:endParaRPr lang="en-GB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6580585" y="2908225"/>
            <a:ext cx="2304000" cy="30708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</a:pPr>
            <a:r>
              <a:rPr lang="en-GB" sz="1400" i="1" dirty="0" smtClean="0">
                <a:latin typeface="Arial" pitchFamily="34" charset="0"/>
                <a:cs typeface="Arial" pitchFamily="34" charset="0"/>
              </a:rPr>
              <a:t> </a:t>
            </a:r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spcAft>
                <a:spcPts val="300"/>
              </a:spcAft>
            </a:pPr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spcAft>
                <a:spcPts val="300"/>
              </a:spcAft>
            </a:pPr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spcAft>
                <a:spcPts val="300"/>
              </a:spcAft>
            </a:pPr>
            <a:endParaRPr lang="en-GB" i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spcAft>
                <a:spcPts val="300"/>
              </a:spcAft>
            </a:pPr>
            <a:r>
              <a:rPr lang="en-GB" sz="1400" i="1" dirty="0" smtClean="0">
                <a:latin typeface="Arial" pitchFamily="34" charset="0"/>
                <a:cs typeface="Arial" pitchFamily="34" charset="0"/>
              </a:rPr>
              <a:t>Treatment  </a:t>
            </a: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 Approach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(pre)determined by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child’s physician</a:t>
            </a:r>
          </a:p>
          <a:p>
            <a:pPr lvl="0" algn="ctr">
              <a:spcAft>
                <a:spcPts val="300"/>
              </a:spcAft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spcAft>
                <a:spcPts val="300"/>
              </a:spcAft>
            </a:pPr>
            <a:r>
              <a:rPr lang="en-GB" sz="1400" i="1" dirty="0" smtClean="0">
                <a:latin typeface="Arial" pitchFamily="34" charset="0"/>
                <a:cs typeface="Arial" pitchFamily="34" charset="0"/>
              </a:rPr>
              <a:t>Follow-up</a:t>
            </a:r>
          </a:p>
          <a:p>
            <a:pPr lvl="0"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 Usual care</a:t>
            </a:r>
          </a:p>
          <a:p>
            <a:pPr lvl="0"/>
            <a:endParaRPr lang="en-GB" sz="1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Connector 14"/>
          <p:cNvCxnSpPr/>
          <p:nvPr/>
        </p:nvCxnSpPr>
        <p:spPr>
          <a:xfrm flipV="1">
            <a:off x="5177586" y="2706167"/>
            <a:ext cx="877" cy="20152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5"/>
          <p:cNvCxnSpPr/>
          <p:nvPr/>
        </p:nvCxnSpPr>
        <p:spPr>
          <a:xfrm flipV="1">
            <a:off x="2609052" y="2717209"/>
            <a:ext cx="877" cy="20152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6"/>
          <p:cNvCxnSpPr/>
          <p:nvPr/>
        </p:nvCxnSpPr>
        <p:spPr>
          <a:xfrm flipV="1">
            <a:off x="7732370" y="2705234"/>
            <a:ext cx="877" cy="20245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7"/>
          <p:cNvCxnSpPr/>
          <p:nvPr/>
        </p:nvCxnSpPr>
        <p:spPr>
          <a:xfrm>
            <a:off x="1302382" y="3717032"/>
            <a:ext cx="7590098" cy="0"/>
          </a:xfrm>
          <a:prstGeom prst="line">
            <a:avLst/>
          </a:prstGeom>
          <a:ln w="38100">
            <a:solidFill>
              <a:srgbClr val="25873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8"/>
          <p:cNvCxnSpPr/>
          <p:nvPr/>
        </p:nvCxnSpPr>
        <p:spPr>
          <a:xfrm>
            <a:off x="1301538" y="5157192"/>
            <a:ext cx="7590098" cy="0"/>
          </a:xfrm>
          <a:prstGeom prst="line">
            <a:avLst/>
          </a:prstGeom>
          <a:ln w="38100">
            <a:solidFill>
              <a:srgbClr val="25873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9"/>
          <p:cNvCxnSpPr/>
          <p:nvPr/>
        </p:nvCxnSpPr>
        <p:spPr>
          <a:xfrm>
            <a:off x="1301538" y="2910303"/>
            <a:ext cx="7590098" cy="0"/>
          </a:xfrm>
          <a:prstGeom prst="line">
            <a:avLst/>
          </a:prstGeom>
          <a:ln w="38100">
            <a:solidFill>
              <a:srgbClr val="25873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0"/>
          <p:cNvCxnSpPr/>
          <p:nvPr/>
        </p:nvCxnSpPr>
        <p:spPr>
          <a:xfrm>
            <a:off x="1296565" y="5978464"/>
            <a:ext cx="7590098" cy="0"/>
          </a:xfrm>
          <a:prstGeom prst="line">
            <a:avLst/>
          </a:prstGeom>
          <a:ln w="38100">
            <a:solidFill>
              <a:srgbClr val="25873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21"/>
          <p:cNvSpPr txBox="1"/>
          <p:nvPr/>
        </p:nvSpPr>
        <p:spPr>
          <a:xfrm>
            <a:off x="253" y="2612938"/>
            <a:ext cx="1346714" cy="351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50" dirty="0" smtClean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GB" sz="1200" i="1" dirty="0" smtClean="0">
                <a:solidFill>
                  <a:srgbClr val="25873B"/>
                </a:solidFill>
                <a:latin typeface="Arial" pitchFamily="34" charset="0"/>
                <a:cs typeface="Arial" pitchFamily="34" charset="0"/>
              </a:rPr>
              <a:t>Baseline testing</a:t>
            </a:r>
          </a:p>
          <a:p>
            <a:pPr algn="r"/>
            <a:endParaRPr lang="en-GB" sz="1200" i="1" dirty="0" smtClean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GB" sz="1200" i="1" dirty="0" smtClean="0">
                <a:solidFill>
                  <a:srgbClr val="25873B"/>
                </a:solidFill>
                <a:latin typeface="Arial" pitchFamily="34" charset="0"/>
                <a:cs typeface="Arial" pitchFamily="34" charset="0"/>
              </a:rPr>
              <a:t>Two weeks</a:t>
            </a:r>
          </a:p>
          <a:p>
            <a:pPr algn="r"/>
            <a:endParaRPr lang="en-GB" sz="1200" i="1" dirty="0" smtClean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GB" sz="1200" i="1" dirty="0" smtClean="0">
                <a:solidFill>
                  <a:srgbClr val="25873B"/>
                </a:solidFill>
                <a:latin typeface="Arial" pitchFamily="34" charset="0"/>
                <a:cs typeface="Arial" pitchFamily="34" charset="0"/>
              </a:rPr>
              <a:t>Week 0</a:t>
            </a:r>
          </a:p>
          <a:p>
            <a:pPr algn="r"/>
            <a:endParaRPr lang="en-GB" sz="1200" i="1" dirty="0" smtClean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GB" sz="1200" i="1" dirty="0" smtClean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GB" sz="1200" i="1" dirty="0" smtClean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GB" sz="1200" i="1" dirty="0" smtClean="0">
                <a:solidFill>
                  <a:srgbClr val="25873B"/>
                </a:solidFill>
                <a:latin typeface="Arial" pitchFamily="34" charset="0"/>
                <a:cs typeface="Arial" pitchFamily="34" charset="0"/>
              </a:rPr>
              <a:t>Week 6: testing</a:t>
            </a:r>
          </a:p>
          <a:p>
            <a:pPr algn="r"/>
            <a:endParaRPr lang="en-GB" sz="1200" i="1" dirty="0" smtClean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GB" sz="1200" i="1" dirty="0" smtClean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GB" sz="1200" i="1" dirty="0" smtClean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GB" sz="1200" i="1" dirty="0" smtClean="0">
                <a:solidFill>
                  <a:srgbClr val="25873B"/>
                </a:solidFill>
                <a:latin typeface="Arial" pitchFamily="34" charset="0"/>
                <a:cs typeface="Arial" pitchFamily="34" charset="0"/>
              </a:rPr>
              <a:t>Week 12: </a:t>
            </a:r>
          </a:p>
          <a:p>
            <a:pPr algn="r"/>
            <a:r>
              <a:rPr lang="en-GB" sz="1200" i="1" dirty="0" smtClean="0">
                <a:solidFill>
                  <a:srgbClr val="25873B"/>
                </a:solidFill>
                <a:latin typeface="Arial" pitchFamily="34" charset="0"/>
                <a:cs typeface="Arial" pitchFamily="34" charset="0"/>
              </a:rPr>
              <a:t>post-testing</a:t>
            </a:r>
          </a:p>
          <a:p>
            <a:pPr algn="r"/>
            <a:endParaRPr lang="en-GB" sz="1100" i="1" dirty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GB" sz="1100" i="1" dirty="0" smtClean="0">
              <a:solidFill>
                <a:srgbClr val="25873B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GB" sz="1100" i="1" dirty="0" smtClean="0">
                <a:solidFill>
                  <a:srgbClr val="25873B"/>
                </a:solidFill>
                <a:latin typeface="Arial" pitchFamily="34" charset="0"/>
                <a:cs typeface="Arial" pitchFamily="34" charset="0"/>
              </a:rPr>
              <a:t>Week 24: </a:t>
            </a:r>
          </a:p>
          <a:p>
            <a:pPr algn="r"/>
            <a:r>
              <a:rPr lang="en-GB" sz="1100" i="1" dirty="0" smtClean="0">
                <a:solidFill>
                  <a:srgbClr val="25873B"/>
                </a:solidFill>
                <a:latin typeface="Arial" pitchFamily="34" charset="0"/>
                <a:cs typeface="Arial" pitchFamily="34" charset="0"/>
              </a:rPr>
              <a:t>follow-up testing</a:t>
            </a:r>
          </a:p>
        </p:txBody>
      </p:sp>
    </p:spTree>
    <p:extLst>
      <p:ext uri="{BB962C8B-B14F-4D97-AF65-F5344CB8AC3E}">
        <p14:creationId xmlns:p14="http://schemas.microsoft.com/office/powerpoint/2010/main" val="156700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Mooi plan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sz="2800" dirty="0" smtClean="0"/>
          </a:p>
          <a:p>
            <a:endParaRPr lang="nl-NL" sz="2800" dirty="0" smtClean="0"/>
          </a:p>
        </p:txBody>
      </p:sp>
      <p:pic>
        <p:nvPicPr>
          <p:cNvPr id="7" name="Afbeelding 6" descr="realite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3" y="1835153"/>
            <a:ext cx="7641695" cy="436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Realiteit 1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30338"/>
            <a:ext cx="8229600" cy="4525963"/>
          </a:xfrm>
        </p:spPr>
        <p:txBody>
          <a:bodyPr>
            <a:noAutofit/>
          </a:bodyPr>
          <a:lstStyle/>
          <a:p>
            <a:r>
              <a:rPr lang="nl-NL" sz="2800" dirty="0" smtClean="0"/>
              <a:t>Complex voortraject (2 aanvragende groepen)</a:t>
            </a:r>
          </a:p>
          <a:p>
            <a:endParaRPr lang="nl-NL" sz="2800" dirty="0" smtClean="0"/>
          </a:p>
          <a:p>
            <a:endParaRPr lang="nl-NL" sz="2800" dirty="0"/>
          </a:p>
          <a:p>
            <a:r>
              <a:rPr lang="nl-NL" sz="2800" dirty="0" smtClean="0"/>
              <a:t>Kaders van call (RCT i.p.v. pilot/haalbaarheidsstudie)</a:t>
            </a:r>
          </a:p>
          <a:p>
            <a:pPr marL="0" indent="0">
              <a:buNone/>
            </a:pPr>
            <a:endParaRPr lang="nl-NL" sz="2800" dirty="0" smtClean="0"/>
          </a:p>
        </p:txBody>
      </p:sp>
      <p:pic>
        <p:nvPicPr>
          <p:cNvPr id="4" name="Afbeelding 3" descr="voorwaard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914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9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Realiteit 2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30338"/>
            <a:ext cx="8229600" cy="4525963"/>
          </a:xfrm>
        </p:spPr>
        <p:txBody>
          <a:bodyPr>
            <a:noAutofit/>
          </a:bodyPr>
          <a:lstStyle/>
          <a:p>
            <a:r>
              <a:rPr lang="nl-NL" sz="2800" dirty="0" smtClean="0"/>
              <a:t>Minder deelnemende centra dan toegezegd</a:t>
            </a:r>
          </a:p>
          <a:p>
            <a:endParaRPr lang="nl-NL" sz="2800" dirty="0" smtClean="0"/>
          </a:p>
          <a:p>
            <a:r>
              <a:rPr lang="nl-NL" sz="2800" dirty="0" smtClean="0"/>
              <a:t>Latere start verschillende centra (sept 2016)</a:t>
            </a:r>
          </a:p>
          <a:p>
            <a:endParaRPr lang="nl-NL" sz="2800" dirty="0" smtClean="0"/>
          </a:p>
          <a:p>
            <a:r>
              <a:rPr lang="nl-NL" sz="2800" dirty="0" smtClean="0"/>
              <a:t>Veel minder ouders bereid mee te doen</a:t>
            </a:r>
          </a:p>
          <a:p>
            <a:endParaRPr lang="nl-NL" sz="2800" dirty="0" smtClean="0"/>
          </a:p>
          <a:p>
            <a:r>
              <a:rPr lang="nl-NL" sz="2800" dirty="0" smtClean="0"/>
              <a:t>Extra acties om instroom te verbeteren</a:t>
            </a:r>
          </a:p>
          <a:p>
            <a:pPr lvl="1"/>
            <a:r>
              <a:rPr lang="nl-NL" sz="2400" dirty="0" smtClean="0"/>
              <a:t> Geen effect op inclusie</a:t>
            </a:r>
          </a:p>
        </p:txBody>
      </p:sp>
    </p:spTree>
    <p:extLst>
      <p:ext uri="{BB962C8B-B14F-4D97-AF65-F5344CB8AC3E}">
        <p14:creationId xmlns:p14="http://schemas.microsoft.com/office/powerpoint/2010/main" val="419481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Realiteit 3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30338"/>
            <a:ext cx="8229600" cy="4525963"/>
          </a:xfrm>
        </p:spPr>
        <p:txBody>
          <a:bodyPr>
            <a:noAutofit/>
          </a:bodyPr>
          <a:lstStyle/>
          <a:p>
            <a:r>
              <a:rPr lang="nl-NL" sz="2800" dirty="0" smtClean="0"/>
              <a:t>Tussentijds aanpassingen design (SCED)</a:t>
            </a:r>
          </a:p>
          <a:p>
            <a:endParaRPr lang="nl-NL" sz="2800" dirty="0" smtClean="0"/>
          </a:p>
          <a:p>
            <a:r>
              <a:rPr lang="nl-NL" sz="2800" dirty="0" smtClean="0"/>
              <a:t>Hernieuwde METC procedure</a:t>
            </a:r>
          </a:p>
          <a:p>
            <a:endParaRPr lang="nl-NL" sz="2800" dirty="0" smtClean="0"/>
          </a:p>
          <a:p>
            <a:r>
              <a:rPr lang="nl-NL" sz="2800" dirty="0" smtClean="0"/>
              <a:t>Communicatie stuurgroep ZON-MW en fondsen</a:t>
            </a:r>
            <a:endParaRPr lang="nl-NL" sz="2800" dirty="0"/>
          </a:p>
        </p:txBody>
      </p:sp>
      <p:pic>
        <p:nvPicPr>
          <p:cNvPr id="4" name="Afbeelding 3" descr="slechte communicat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4169767"/>
            <a:ext cx="4527550" cy="26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1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Resultaat </a:t>
            </a:r>
          </a:p>
        </p:txBody>
      </p:sp>
      <p:pic>
        <p:nvPicPr>
          <p:cNvPr id="4" name="Tijdelijke aanduiding voor inhoud 3" descr="donkere wolk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3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818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Vroegtijdig einde COAD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Oktober 2017 financiering gestaakt</a:t>
            </a:r>
          </a:p>
          <a:p>
            <a:pPr marL="0" indent="0">
              <a:buNone/>
            </a:pPr>
            <a:endParaRPr lang="nl-NL" sz="2800" dirty="0" smtClean="0"/>
          </a:p>
          <a:p>
            <a:r>
              <a:rPr lang="nl-NL" sz="2800" dirty="0" smtClean="0"/>
              <a:t>Zeer waardevolle informatie dreigt verloren te gaan</a:t>
            </a:r>
          </a:p>
          <a:p>
            <a:endParaRPr lang="nl-NL" sz="2800" dirty="0" smtClean="0"/>
          </a:p>
          <a:p>
            <a:r>
              <a:rPr lang="nl-NL" sz="2800" dirty="0" smtClean="0"/>
              <a:t>Aangepast design ter toetsing haalbaarheid/werkzaamheid en uitgebreide procesevaluatie </a:t>
            </a:r>
          </a:p>
          <a:p>
            <a:pPr lvl="1"/>
            <a:r>
              <a:rPr lang="nl-NL" sz="2400" dirty="0" smtClean="0"/>
              <a:t>Een promovendus gaat door met nieuwe financiering</a:t>
            </a:r>
            <a:endParaRPr lang="nl-NL" sz="2400" dirty="0"/>
          </a:p>
          <a:p>
            <a:pPr lvl="1"/>
            <a:r>
              <a:rPr lang="nl-NL" sz="2400" dirty="0"/>
              <a:t>Een promovendus gestopt</a:t>
            </a:r>
          </a:p>
          <a:p>
            <a:pPr marL="457200" lvl="1" indent="0">
              <a:buNone/>
            </a:pP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366516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9EE9824-7D7B-4ACA-8192-F07F861B6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Wat leren we </a:t>
            </a:r>
            <a:r>
              <a:rPr lang="nl-NL" sz="3600" dirty="0" smtClean="0"/>
              <a:t>hiervan?</a:t>
            </a:r>
            <a:endParaRPr lang="nl-NL" sz="3600" dirty="0"/>
          </a:p>
        </p:txBody>
      </p:sp>
      <p:pic>
        <p:nvPicPr>
          <p:cNvPr id="4" name="Tijdelijke aanduiding voor inhoud 3" descr="ideas graf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b="86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375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25873B"/>
                </a:solidFill>
              </a:rPr>
              <a:t>Aanleiding</a:t>
            </a:r>
            <a:endParaRPr lang="nl-NL" sz="3600" dirty="0">
              <a:solidFill>
                <a:srgbClr val="25873B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800" dirty="0" smtClean="0"/>
              <a:t>Richtlijn CP adviseert functioneel oefenen</a:t>
            </a:r>
          </a:p>
          <a:p>
            <a:pPr lvl="1"/>
            <a:r>
              <a:rPr lang="nl-NL" sz="2400" dirty="0" smtClean="0"/>
              <a:t>Taakgericht</a:t>
            </a:r>
          </a:p>
          <a:p>
            <a:pPr lvl="1"/>
            <a:r>
              <a:rPr lang="nl-NL" sz="2400" b="1" dirty="0" smtClean="0"/>
              <a:t>Actief leren</a:t>
            </a:r>
          </a:p>
          <a:p>
            <a:pPr lvl="1"/>
            <a:r>
              <a:rPr lang="nl-NL" sz="2400" dirty="0" smtClean="0"/>
              <a:t>Resultaat gericht, niet normatief</a:t>
            </a:r>
          </a:p>
          <a:p>
            <a:pPr lvl="1"/>
            <a:r>
              <a:rPr lang="nl-NL" sz="2400" b="1" dirty="0" smtClean="0"/>
              <a:t>In de juiste context</a:t>
            </a:r>
            <a:endParaRPr lang="nl-NL" sz="2400" dirty="0"/>
          </a:p>
          <a:p>
            <a:pPr lvl="1"/>
            <a:r>
              <a:rPr lang="nl-NL" sz="2400" dirty="0"/>
              <a:t>V</a:t>
            </a:r>
            <a:r>
              <a:rPr lang="nl-NL" sz="2400" dirty="0" smtClean="0"/>
              <a:t>ragen over </a:t>
            </a:r>
            <a:r>
              <a:rPr lang="nl-NL" sz="2400" b="1" dirty="0" smtClean="0"/>
              <a:t>impliciet</a:t>
            </a:r>
            <a:r>
              <a:rPr lang="nl-NL" sz="2400" dirty="0" smtClean="0"/>
              <a:t> versus </a:t>
            </a:r>
            <a:r>
              <a:rPr lang="nl-NL" sz="2400" b="1" dirty="0" smtClean="0"/>
              <a:t>expliciet</a:t>
            </a:r>
            <a:endParaRPr lang="nl-NL" sz="2800" b="1" dirty="0" smtClean="0"/>
          </a:p>
          <a:p>
            <a:endParaRPr lang="nl-NL" sz="2800" dirty="0" smtClean="0"/>
          </a:p>
          <a:p>
            <a:endParaRPr lang="nl-NL" sz="2800" dirty="0" smtClean="0"/>
          </a:p>
          <a:p>
            <a:endParaRPr lang="nl-NL" sz="2800" dirty="0" smtClean="0"/>
          </a:p>
        </p:txBody>
      </p:sp>
      <p:pic>
        <p:nvPicPr>
          <p:cNvPr id="4" name="Picture 3" descr="COAD3!.jpg"/>
          <p:cNvPicPr>
            <a:picLocks noChangeAspect="1"/>
          </p:cNvPicPr>
          <p:nvPr/>
        </p:nvPicPr>
        <p:blipFill>
          <a:blip r:embed="rId3" cstate="print"/>
          <a:srcRect l="24995" t="19336" r="20994" b="20669"/>
          <a:stretch>
            <a:fillRect/>
          </a:stretch>
        </p:blipFill>
        <p:spPr>
          <a:xfrm>
            <a:off x="8086096" y="135260"/>
            <a:ext cx="950400" cy="792000"/>
          </a:xfrm>
          <a:prstGeom prst="rect">
            <a:avLst/>
          </a:prstGeom>
        </p:spPr>
      </p:pic>
      <p:pic>
        <p:nvPicPr>
          <p:cNvPr id="5" name="Afbeelding 4" descr="cerbralpals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89" y="4402667"/>
            <a:ext cx="3663755" cy="21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0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Onderzoeksgroe</a:t>
            </a:r>
            <a:r>
              <a:rPr lang="en-GB" sz="3600" dirty="0" err="1"/>
              <a:t>p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Samenwerking met andere consortia is een MUST!</a:t>
            </a:r>
          </a:p>
          <a:p>
            <a:endParaRPr lang="nl-NL" sz="2800" dirty="0" smtClean="0"/>
          </a:p>
          <a:p>
            <a:r>
              <a:rPr lang="nl-NL" sz="2800" dirty="0" smtClean="0"/>
              <a:t>Hoe kunnen we commitment centra verhogen?</a:t>
            </a:r>
          </a:p>
          <a:p>
            <a:endParaRPr lang="nl-NL" sz="2800" dirty="0" smtClean="0"/>
          </a:p>
          <a:p>
            <a:pPr marL="0" indent="0">
              <a:buNone/>
            </a:pPr>
            <a:endParaRPr lang="nl-NL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Afbeelding 3" descr="commit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7" y="3300414"/>
            <a:ext cx="4238623" cy="28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Onderzoeksgroe</a:t>
            </a:r>
            <a:r>
              <a:rPr lang="en-GB" sz="3600" dirty="0" err="1"/>
              <a:t>p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Representativiteit ouders bij vooraf uitgevoerde enquête?</a:t>
            </a:r>
          </a:p>
          <a:p>
            <a:endParaRPr lang="nl-NL" sz="2800" dirty="0" smtClean="0"/>
          </a:p>
          <a:p>
            <a:r>
              <a:rPr lang="nl-NL" sz="2800" dirty="0" smtClean="0"/>
              <a:t>Tweede kring vanaf start meer betrekken bij ontwikkeling meet- en behandelprotocol </a:t>
            </a:r>
          </a:p>
          <a:p>
            <a:endParaRPr lang="nl-NL" sz="2800" dirty="0" smtClean="0"/>
          </a:p>
        </p:txBody>
      </p:sp>
      <p:pic>
        <p:nvPicPr>
          <p:cNvPr id="4" name="Afbeelding 3" descr="er-bij-betrekk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" y="4248347"/>
            <a:ext cx="4937124" cy="21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7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Onderzoeksgroe</a:t>
            </a:r>
            <a:r>
              <a:rPr lang="en-GB" sz="3600" dirty="0" err="1"/>
              <a:t>p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Is een controle groep noodzakelijk?</a:t>
            </a:r>
          </a:p>
          <a:p>
            <a:endParaRPr lang="nl-NL" sz="2800" dirty="0" smtClean="0"/>
          </a:p>
          <a:p>
            <a:r>
              <a:rPr lang="nl-NL" sz="2800" dirty="0" smtClean="0"/>
              <a:t>Inzetten </a:t>
            </a:r>
            <a:r>
              <a:rPr lang="nl-NL" sz="2800" dirty="0"/>
              <a:t>op andere designs en kwalitatief </a:t>
            </a:r>
            <a:r>
              <a:rPr lang="nl-NL" sz="2800" dirty="0" smtClean="0"/>
              <a:t>onderzoek!</a:t>
            </a:r>
            <a:endParaRPr lang="nl-NL" sz="2800" dirty="0"/>
          </a:p>
          <a:p>
            <a:pPr marL="0" indent="0">
              <a:buNone/>
            </a:pPr>
            <a:endParaRPr lang="nl-NL" sz="2800" dirty="0" smtClean="0"/>
          </a:p>
        </p:txBody>
      </p:sp>
      <p:pic>
        <p:nvPicPr>
          <p:cNvPr id="4" name="Afbeelding 3" descr="R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3092451"/>
            <a:ext cx="5429251" cy="40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7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err="1" smtClean="0"/>
              <a:t>Centra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r>
              <a:rPr lang="nl-NL" sz="2800" dirty="0" smtClean="0"/>
              <a:t>Andere financieringsstructuur: toename financiële druk en minder flexibiliteit</a:t>
            </a:r>
          </a:p>
          <a:p>
            <a:pPr lvl="1"/>
            <a:r>
              <a:rPr lang="nl-NL" sz="2400" dirty="0" smtClean="0"/>
              <a:t>Manager versus behandelaren</a:t>
            </a:r>
          </a:p>
          <a:p>
            <a:pPr lvl="1"/>
            <a:endParaRPr lang="nl-NL" dirty="0" smtClean="0"/>
          </a:p>
          <a:p>
            <a:r>
              <a:rPr lang="nl-NL" sz="2800" dirty="0" smtClean="0"/>
              <a:t>Tijd voor transport niet gefinancierd</a:t>
            </a:r>
          </a:p>
          <a:p>
            <a:pPr lvl="1"/>
            <a:r>
              <a:rPr lang="nl-NL" sz="2400" dirty="0" smtClean="0"/>
              <a:t>Mogelijkheden zorgverzekeraars?</a:t>
            </a:r>
          </a:p>
        </p:txBody>
      </p:sp>
      <p:pic>
        <p:nvPicPr>
          <p:cNvPr id="4" name="Afbeelding 3" descr="financi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23" y="4582583"/>
            <a:ext cx="4130377" cy="22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52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err="1" smtClean="0"/>
              <a:t>Centra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r>
              <a:rPr lang="nl-NL" sz="2800" dirty="0" smtClean="0"/>
              <a:t>Verlies patiënten voor eigen bimanuele kampen</a:t>
            </a:r>
          </a:p>
          <a:p>
            <a:endParaRPr lang="nl-NL" sz="2800" dirty="0" smtClean="0"/>
          </a:p>
          <a:p>
            <a:r>
              <a:rPr lang="nl-NL" sz="2800" dirty="0" smtClean="0"/>
              <a:t>Vasthouden aan eigen behandelprotocol</a:t>
            </a:r>
          </a:p>
          <a:p>
            <a:endParaRPr lang="nl-NL" sz="2800" dirty="0" smtClean="0"/>
          </a:p>
          <a:p>
            <a:r>
              <a:rPr lang="nl-NL" sz="2800" dirty="0" smtClean="0"/>
              <a:t>Beslissen voor ouders over deelname</a:t>
            </a:r>
          </a:p>
          <a:p>
            <a:pPr marL="0" indent="0">
              <a:buNone/>
            </a:pPr>
            <a:endParaRPr lang="nl-NL" sz="2800" dirty="0" smtClean="0"/>
          </a:p>
        </p:txBody>
      </p:sp>
      <p:pic>
        <p:nvPicPr>
          <p:cNvPr id="4" name="Afbeelding 3" descr="loslat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22863"/>
            <a:ext cx="2857501" cy="40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8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err="1" smtClean="0"/>
              <a:t>Centra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r>
              <a:rPr lang="nl-NL" sz="2800" dirty="0" smtClean="0"/>
              <a:t>Onderzoekscommissie legt andere prioriteit en overrulede eerdere toezegging</a:t>
            </a:r>
          </a:p>
          <a:p>
            <a:endParaRPr lang="nl-NL" sz="2800" dirty="0" smtClean="0"/>
          </a:p>
          <a:p>
            <a:pPr marL="0" indent="0">
              <a:buNone/>
            </a:pPr>
            <a:endParaRPr lang="nl-NL" sz="2800" dirty="0"/>
          </a:p>
        </p:txBody>
      </p:sp>
      <p:pic>
        <p:nvPicPr>
          <p:cNvPr id="4" name="Afbeelding 3" descr="Afwijzing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43200"/>
            <a:ext cx="5334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9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Ouders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Risico loten controle groep</a:t>
            </a:r>
          </a:p>
          <a:p>
            <a:endParaRPr lang="nl-NL" sz="2800" dirty="0" smtClean="0"/>
          </a:p>
          <a:p>
            <a:r>
              <a:rPr lang="nl-NL" sz="2800" dirty="0" smtClean="0"/>
              <a:t>Voorkeur voor een type thuistraining</a:t>
            </a:r>
          </a:p>
          <a:p>
            <a:endParaRPr lang="nl-NL" sz="2800" dirty="0"/>
          </a:p>
          <a:p>
            <a:r>
              <a:rPr lang="nl-NL" sz="2800" dirty="0" smtClean="0"/>
              <a:t>Timing interventie versus gezinswensen</a:t>
            </a:r>
          </a:p>
        </p:txBody>
      </p:sp>
      <p:pic>
        <p:nvPicPr>
          <p:cNvPr id="5" name="Afbeelding 4" descr="familie-agenda-2018-bloem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71" y="4528081"/>
            <a:ext cx="2072396" cy="19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1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Ouders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Past thuis behandelen wel in huidige opvatting over taken van ouders?</a:t>
            </a:r>
          </a:p>
          <a:p>
            <a:pPr lvl="1"/>
            <a:r>
              <a:rPr lang="nl-NL" sz="2400" dirty="0" smtClean="0"/>
              <a:t>Info avond voor &gt; 100 ouders maar 3 reacties</a:t>
            </a:r>
          </a:p>
          <a:p>
            <a:pPr marL="457200" lvl="1" indent="0">
              <a:buNone/>
            </a:pPr>
            <a:endParaRPr lang="nl-NL" dirty="0" smtClean="0"/>
          </a:p>
          <a:p>
            <a:r>
              <a:rPr lang="nl-NL" sz="2800" dirty="0" smtClean="0"/>
              <a:t>Kinderrevalidatie neemt ouders ook vaak veel uit handen (aangeleerd gedrag)</a:t>
            </a:r>
          </a:p>
          <a:p>
            <a:endParaRPr lang="en-GB" sz="2800" dirty="0"/>
          </a:p>
        </p:txBody>
      </p:sp>
      <p:pic>
        <p:nvPicPr>
          <p:cNvPr id="6" name="Afbeelding 5" descr="eigen verantwoordelijkhe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0" y="4032250"/>
            <a:ext cx="2825750" cy="2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2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Patiëntenvereniging</a:t>
            </a:r>
            <a:r>
              <a:rPr lang="en-GB" sz="3600" dirty="0" smtClean="0"/>
              <a:t>	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Knelpunt met vereisten inhoud behandeling</a:t>
            </a:r>
          </a:p>
          <a:p>
            <a:pPr lvl="1"/>
            <a:r>
              <a:rPr lang="nl-NL" sz="2400" dirty="0"/>
              <a:t>Trainingsprincipes versus haalbaarheid </a:t>
            </a:r>
            <a:r>
              <a:rPr lang="nl-NL" sz="2400" dirty="0" smtClean="0"/>
              <a:t>praktijk</a:t>
            </a:r>
          </a:p>
          <a:p>
            <a:pPr lvl="1"/>
            <a:endParaRPr lang="nl-NL" dirty="0"/>
          </a:p>
          <a:p>
            <a:r>
              <a:rPr lang="nl-NL" sz="2800" dirty="0" smtClean="0"/>
              <a:t>Waarschuwde voor te grote belasting ouders</a:t>
            </a:r>
          </a:p>
          <a:p>
            <a:endParaRPr lang="nl-NL" sz="2800" dirty="0" smtClean="0"/>
          </a:p>
          <a:p>
            <a:r>
              <a:rPr lang="nl-NL" sz="2800" dirty="0"/>
              <a:t>Ondanks aanpassing </a:t>
            </a:r>
            <a:r>
              <a:rPr lang="nl-NL" sz="2800" dirty="0" smtClean="0"/>
              <a:t>geen </a:t>
            </a:r>
            <a:r>
              <a:rPr lang="nl-NL" sz="2800" dirty="0"/>
              <a:t>toename </a:t>
            </a:r>
            <a:r>
              <a:rPr lang="nl-NL" sz="2800" dirty="0" smtClean="0"/>
              <a:t>aanmeldingen</a:t>
            </a:r>
          </a:p>
          <a:p>
            <a:pPr marL="457200" lvl="1" indent="0">
              <a:buNone/>
            </a:pPr>
            <a:endParaRPr lang="nl-NL" dirty="0" smtClean="0"/>
          </a:p>
          <a:p>
            <a:r>
              <a:rPr lang="nl-NL" sz="2800" dirty="0" smtClean="0"/>
              <a:t>Representatief voor merendeel ouders?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90473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Andere ontwikkelingen en observaties</a:t>
            </a:r>
            <a:endParaRPr lang="nl-NL" sz="3600" dirty="0"/>
          </a:p>
        </p:txBody>
      </p:sp>
      <p:pic>
        <p:nvPicPr>
          <p:cNvPr id="4" name="Tijdelijke aanduiding voor inhoud 3" descr="ontwikkelinge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9" b="18139"/>
          <a:stretch>
            <a:fillRect/>
          </a:stretch>
        </p:blipFill>
        <p:spPr>
          <a:xfrm>
            <a:off x="2820334" y="2899833"/>
            <a:ext cx="5866465" cy="3226329"/>
          </a:xfrm>
        </p:spPr>
      </p:pic>
    </p:spTree>
    <p:extLst>
      <p:ext uri="{BB962C8B-B14F-4D97-AF65-F5344CB8AC3E}">
        <p14:creationId xmlns:p14="http://schemas.microsoft.com/office/powerpoint/2010/main" val="202850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851920" y="735732"/>
            <a:ext cx="4896545" cy="1512168"/>
          </a:xfrm>
        </p:spPr>
        <p:txBody>
          <a:bodyPr>
            <a:normAutofit fontScale="92500"/>
          </a:bodyPr>
          <a:lstStyle/>
          <a:p>
            <a:r>
              <a:rPr lang="nl-NL" sz="3600" dirty="0" smtClean="0">
                <a:solidFill>
                  <a:srgbClr val="25873B"/>
                </a:solidFill>
              </a:rPr>
              <a:t>CO-</a:t>
            </a:r>
            <a:r>
              <a:rPr lang="nl-NL" sz="3600" dirty="0" err="1" smtClean="0">
                <a:solidFill>
                  <a:srgbClr val="25873B"/>
                </a:solidFill>
              </a:rPr>
              <a:t>creation</a:t>
            </a:r>
            <a:r>
              <a:rPr lang="nl-NL" sz="3600" dirty="0" smtClean="0">
                <a:solidFill>
                  <a:srgbClr val="25873B"/>
                </a:solidFill>
              </a:rPr>
              <a:t> </a:t>
            </a:r>
            <a:r>
              <a:rPr lang="nl-NL" sz="3600" dirty="0">
                <a:solidFill>
                  <a:srgbClr val="25873B"/>
                </a:solidFill>
              </a:rPr>
              <a:t>A</a:t>
            </a:r>
            <a:r>
              <a:rPr lang="nl-NL" sz="3600" dirty="0" smtClean="0">
                <a:solidFill>
                  <a:srgbClr val="25873B"/>
                </a:solidFill>
              </a:rPr>
              <a:t>t </a:t>
            </a:r>
            <a:r>
              <a:rPr lang="nl-NL" sz="3600" dirty="0" err="1" smtClean="0">
                <a:solidFill>
                  <a:srgbClr val="25873B"/>
                </a:solidFill>
              </a:rPr>
              <a:t>hanD</a:t>
            </a:r>
            <a:r>
              <a:rPr lang="nl-NL" sz="3600" dirty="0" smtClean="0">
                <a:solidFill>
                  <a:srgbClr val="25873B"/>
                </a:solidFill>
              </a:rPr>
              <a:t>: </a:t>
            </a:r>
          </a:p>
          <a:p>
            <a:r>
              <a:rPr lang="nl-NL" sz="3600" dirty="0" smtClean="0">
                <a:solidFill>
                  <a:srgbClr val="25873B"/>
                </a:solidFill>
              </a:rPr>
              <a:t>The </a:t>
            </a:r>
            <a:r>
              <a:rPr lang="nl-NL" sz="3600" dirty="0" err="1" smtClean="0">
                <a:solidFill>
                  <a:srgbClr val="25873B"/>
                </a:solidFill>
              </a:rPr>
              <a:t>road</a:t>
            </a:r>
            <a:r>
              <a:rPr lang="nl-NL" sz="3600" dirty="0" smtClean="0">
                <a:solidFill>
                  <a:srgbClr val="25873B"/>
                </a:solidFill>
              </a:rPr>
              <a:t> </a:t>
            </a:r>
            <a:r>
              <a:rPr lang="nl-NL" sz="3600" dirty="0" err="1" smtClean="0">
                <a:solidFill>
                  <a:srgbClr val="25873B"/>
                </a:solidFill>
              </a:rPr>
              <a:t>to</a:t>
            </a:r>
            <a:r>
              <a:rPr lang="nl-NL" sz="3600" dirty="0" smtClean="0">
                <a:solidFill>
                  <a:srgbClr val="25873B"/>
                </a:solidFill>
              </a:rPr>
              <a:t> </a:t>
            </a:r>
            <a:r>
              <a:rPr lang="nl-NL" sz="3600" dirty="0" err="1" smtClean="0">
                <a:solidFill>
                  <a:srgbClr val="25873B"/>
                </a:solidFill>
              </a:rPr>
              <a:t>independence</a:t>
            </a:r>
            <a:endParaRPr lang="nl-NL" sz="3600" dirty="0" smtClean="0">
              <a:solidFill>
                <a:srgbClr val="25873B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lbecker2\AppData\Local\Microsoft\Windows\Temporary Internet Files\Content.IE5\8WPKKNYZ\COAD_LOGO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9946" r="14769" b="10563"/>
          <a:stretch/>
        </p:blipFill>
        <p:spPr bwMode="auto">
          <a:xfrm>
            <a:off x="0" y="0"/>
            <a:ext cx="3592947" cy="317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7" y="3055961"/>
            <a:ext cx="3600400" cy="71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maastrichtuniversity.nl/static/project/unimaaspresentation/images/slogan-logo.gif"/>
          <p:cNvPicPr>
            <a:picLocks noChangeAspect="1" noChangeArrowheads="1"/>
          </p:cNvPicPr>
          <p:nvPr/>
        </p:nvPicPr>
        <p:blipFill>
          <a:blip r:embed="rId5" cstate="print"/>
          <a:srcRect r="27951"/>
          <a:stretch>
            <a:fillRect/>
          </a:stretch>
        </p:blipFill>
        <p:spPr bwMode="auto">
          <a:xfrm>
            <a:off x="5521318" y="3177309"/>
            <a:ext cx="2858007" cy="510572"/>
          </a:xfrm>
          <a:prstGeom prst="rect">
            <a:avLst/>
          </a:prstGeom>
          <a:noFill/>
        </p:spPr>
      </p:pic>
      <p:pic>
        <p:nvPicPr>
          <p:cNvPr id="7" name="Picture 10" descr="https://www.zorgkaartnederland.nl/uploads/images/12d4f43c3812354c86173894a6fcba2a.1423125857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0751" y="4276902"/>
            <a:ext cx="1653856" cy="992174"/>
          </a:xfrm>
          <a:prstGeom prst="rect">
            <a:avLst/>
          </a:prstGeom>
          <a:noFill/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7976" y="4487900"/>
            <a:ext cx="2077548" cy="78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new.teldesign.nl/downloads/images/Radboudumc_sl_1.png"/>
          <p:cNvPicPr>
            <a:picLocks noChangeAspect="1" noChangeArrowheads="1"/>
          </p:cNvPicPr>
          <p:nvPr/>
        </p:nvPicPr>
        <p:blipFill>
          <a:blip r:embed="rId8" cstate="print"/>
          <a:srcRect l="8222" t="35009" r="7507" b="36215"/>
          <a:stretch>
            <a:fillRect/>
          </a:stretch>
        </p:blipFill>
        <p:spPr bwMode="auto">
          <a:xfrm>
            <a:off x="350153" y="4235872"/>
            <a:ext cx="2952328" cy="504056"/>
          </a:xfrm>
          <a:prstGeom prst="rect">
            <a:avLst/>
          </a:prstGeom>
          <a:noFill/>
        </p:spPr>
      </p:pic>
      <p:sp>
        <p:nvSpPr>
          <p:cNvPr id="10" name="Tijdelijke aanduiding voor inhoud 2"/>
          <p:cNvSpPr>
            <a:spLocks noGrp="1"/>
          </p:cNvSpPr>
          <p:nvPr/>
        </p:nvSpPr>
        <p:spPr>
          <a:xfrm>
            <a:off x="438817" y="5386917"/>
            <a:ext cx="8229600" cy="1153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ZonMw </a:t>
            </a:r>
            <a:r>
              <a:rPr lang="en-US" sz="1800" b="1" dirty="0" err="1"/>
              <a:t>IIIe</a:t>
            </a:r>
            <a:r>
              <a:rPr lang="en-US" sz="1800" b="1" dirty="0"/>
              <a:t> </a:t>
            </a:r>
            <a:r>
              <a:rPr lang="en-US" sz="1800" b="1" dirty="0" err="1"/>
              <a:t>Programma</a:t>
            </a:r>
            <a:r>
              <a:rPr lang="en-US" sz="1800" b="1" dirty="0"/>
              <a:t> </a:t>
            </a:r>
            <a:r>
              <a:rPr lang="en-US" sz="1800" b="1" dirty="0" err="1" smtClean="0"/>
              <a:t>Revalidatieonderzoek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gefinancierd</a:t>
            </a:r>
            <a:r>
              <a:rPr lang="en-US" sz="1800" b="1" dirty="0" smtClean="0"/>
              <a:t> door:</a:t>
            </a:r>
          </a:p>
          <a:p>
            <a:pPr marL="0" indent="0" algn="ctr">
              <a:buNone/>
            </a:pPr>
            <a:r>
              <a:rPr lang="en-US" sz="1800" b="1" dirty="0" smtClean="0"/>
              <a:t> </a:t>
            </a:r>
          </a:p>
          <a:p>
            <a:pPr marL="0" indent="0" algn="ctr">
              <a:buNone/>
            </a:pPr>
            <a:endParaRPr lang="nl-NL" sz="1050" dirty="0" smtClean="0"/>
          </a:p>
        </p:txBody>
      </p:sp>
      <p:pic>
        <p:nvPicPr>
          <p:cNvPr id="11" name="Afbeelding 10" descr="KFA logo-jpg (1)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7" y="6031068"/>
            <a:ext cx="2804584" cy="378619"/>
          </a:xfrm>
          <a:prstGeom prst="rect">
            <a:avLst/>
          </a:prstGeom>
        </p:spPr>
      </p:pic>
      <p:pic>
        <p:nvPicPr>
          <p:cNvPr id="12" name="Afbeelding 11" descr="logo-38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85" y="5811544"/>
            <a:ext cx="1744922" cy="932155"/>
          </a:xfrm>
          <a:prstGeom prst="rect">
            <a:avLst/>
          </a:prstGeom>
        </p:spPr>
      </p:pic>
      <p:pic>
        <p:nvPicPr>
          <p:cNvPr id="2" name="Afbeelding 1" descr="Revalidatiefonds-logo-lar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40" y="6029623"/>
            <a:ext cx="2850693" cy="5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Eigen ervaringen ander onderzoek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>
              <a:buFont typeface="Arial"/>
              <a:buChar char="•"/>
            </a:pPr>
            <a:r>
              <a:rPr lang="nl-NL" dirty="0" smtClean="0"/>
              <a:t>Rol lokale onderzoekscommissies </a:t>
            </a:r>
          </a:p>
          <a:p>
            <a:pPr lvl="2"/>
            <a:r>
              <a:rPr lang="nl-NL" dirty="0"/>
              <a:t>Wisselende aanpak per centrum</a:t>
            </a:r>
          </a:p>
          <a:p>
            <a:pPr lvl="2"/>
            <a:r>
              <a:rPr lang="nl-NL" dirty="0" smtClean="0"/>
              <a:t>Doen deel werk METC over</a:t>
            </a:r>
          </a:p>
          <a:p>
            <a:pPr lvl="2"/>
            <a:r>
              <a:rPr lang="nl-NL" dirty="0" smtClean="0"/>
              <a:t>Extra werk en vertragend voor onderzoekers </a:t>
            </a:r>
          </a:p>
          <a:p>
            <a:pPr lvl="3"/>
            <a:r>
              <a:rPr lang="nl-NL" dirty="0"/>
              <a:t>N</a:t>
            </a:r>
            <a:r>
              <a:rPr lang="nl-NL" dirty="0" smtClean="0"/>
              <a:t>ieuwe brieven, soms eis tot aanpassing studieopzet</a:t>
            </a:r>
          </a:p>
          <a:p>
            <a:pPr marL="457200" lvl="1" indent="0">
              <a:buNone/>
            </a:pPr>
            <a:endParaRPr lang="nl-NL" dirty="0" smtClean="0"/>
          </a:p>
          <a:p>
            <a:pPr lvl="1">
              <a:buFont typeface="Arial"/>
              <a:buChar char="•"/>
            </a:pPr>
            <a:r>
              <a:rPr lang="nl-NL" dirty="0" smtClean="0"/>
              <a:t>Strategisch of ander belang centrum om niet mee te doen (eigen onderzoek)</a:t>
            </a:r>
            <a:endParaRPr lang="nl-NL" dirty="0"/>
          </a:p>
        </p:txBody>
      </p:sp>
      <p:pic>
        <p:nvPicPr>
          <p:cNvPr id="4" name="Afbeelding 3" descr="afwijz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50" y="4794250"/>
            <a:ext cx="2063750" cy="2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6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Eigen ervaringen ander onderzoek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nl-NL" dirty="0"/>
              <a:t>Onvoldoende </a:t>
            </a:r>
            <a:r>
              <a:rPr lang="nl-NL" dirty="0" smtClean="0"/>
              <a:t>tijd/vergoeding voor </a:t>
            </a:r>
            <a:r>
              <a:rPr lang="nl-NL" dirty="0"/>
              <a:t>scholing </a:t>
            </a:r>
            <a:r>
              <a:rPr lang="nl-NL" dirty="0" smtClean="0"/>
              <a:t>behandelaren en testassistenten</a:t>
            </a:r>
          </a:p>
          <a:p>
            <a:pPr lvl="1">
              <a:buFont typeface="Arial"/>
              <a:buChar char="•"/>
            </a:pPr>
            <a:endParaRPr lang="nl-NL" dirty="0"/>
          </a:p>
          <a:p>
            <a:pPr lvl="1">
              <a:buFont typeface="Arial"/>
              <a:buChar char="•"/>
            </a:pPr>
            <a:r>
              <a:rPr lang="nl-NL" dirty="0"/>
              <a:t>Geen accreditatie voor scholing </a:t>
            </a:r>
            <a:r>
              <a:rPr lang="nl-NL" dirty="0" smtClean="0"/>
              <a:t>behandelaren</a:t>
            </a:r>
          </a:p>
          <a:p>
            <a:pPr lvl="1">
              <a:buFont typeface="Arial"/>
              <a:buChar char="•"/>
            </a:pPr>
            <a:endParaRPr lang="nl-NL" dirty="0"/>
          </a:p>
          <a:p>
            <a:pPr lvl="1">
              <a:buFont typeface="Arial"/>
              <a:buChar char="•"/>
            </a:pPr>
            <a:r>
              <a:rPr lang="nl-NL" dirty="0" smtClean="0"/>
              <a:t>Zorgverzekeraars nemen niet deel </a:t>
            </a:r>
          </a:p>
          <a:p>
            <a:pPr lvl="2"/>
            <a:r>
              <a:rPr lang="nl-NL" dirty="0" smtClean="0"/>
              <a:t>Doelmatigheidsonderzoek</a:t>
            </a:r>
          </a:p>
          <a:p>
            <a:pPr lvl="2"/>
            <a:endParaRPr lang="nl-NL" dirty="0" smtClean="0"/>
          </a:p>
          <a:p>
            <a:endParaRPr lang="en-GB" dirty="0"/>
          </a:p>
        </p:txBody>
      </p:sp>
      <p:pic>
        <p:nvPicPr>
          <p:cNvPr id="4" name="Afbeelding 3" descr="verzekeraar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62" y="4720167"/>
            <a:ext cx="3245553" cy="19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Eigen ervaringen </a:t>
            </a:r>
            <a:r>
              <a:rPr lang="nl-NL" sz="3600" dirty="0" smtClean="0"/>
              <a:t>onderzoekaanvragen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nl-NL" smtClean="0"/>
              <a:t>Wisselende </a:t>
            </a:r>
            <a:r>
              <a:rPr lang="nl-NL" dirty="0" smtClean="0"/>
              <a:t>kwaliteit</a:t>
            </a:r>
          </a:p>
          <a:p>
            <a:pPr lvl="2"/>
            <a:r>
              <a:rPr lang="nl-NL" dirty="0" smtClean="0"/>
              <a:t>Methodologie (design, power, uitkomstmaat etc.)</a:t>
            </a:r>
          </a:p>
          <a:p>
            <a:pPr lvl="2"/>
            <a:r>
              <a:rPr lang="nl-NL" dirty="0" smtClean="0"/>
              <a:t>Relevantie (reeds beantwoorde onderzoeksvraag) </a:t>
            </a:r>
          </a:p>
          <a:p>
            <a:pPr lvl="1">
              <a:buFont typeface="Arial"/>
              <a:buChar char="•"/>
            </a:pPr>
            <a:endParaRPr lang="nl-NL" dirty="0" smtClean="0"/>
          </a:p>
          <a:p>
            <a:pPr lvl="1">
              <a:buFont typeface="Arial"/>
              <a:buChar char="•"/>
            </a:pPr>
            <a:r>
              <a:rPr lang="nl-NL" dirty="0" smtClean="0"/>
              <a:t>Grote concurrentie </a:t>
            </a:r>
            <a:r>
              <a:rPr lang="nl-NL" dirty="0" err="1" smtClean="0"/>
              <a:t>m.a.g</a:t>
            </a:r>
            <a:r>
              <a:rPr lang="nl-NL" dirty="0" smtClean="0"/>
              <a:t>. veel verlies aan kostbare tijd van onderzoekers/clinici</a:t>
            </a:r>
          </a:p>
          <a:p>
            <a:pPr lvl="1">
              <a:buFont typeface="Arial"/>
              <a:buChar char="•"/>
            </a:pPr>
            <a:endParaRPr lang="en-GB" dirty="0"/>
          </a:p>
          <a:p>
            <a:pPr lvl="1">
              <a:buFont typeface="Arial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4" name="Afbeelding 3" descr="concurrent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1401"/>
            <a:ext cx="2423583" cy="24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7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Eigen ervaringen </a:t>
            </a:r>
            <a:r>
              <a:rPr lang="nl-NL" sz="3600" dirty="0" smtClean="0"/>
              <a:t>onderzoekaanvragen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nl-NL" dirty="0" smtClean="0"/>
              <a:t>Regelmatig geen/onvoldoende feedback van fondsen over aanvragen</a:t>
            </a:r>
          </a:p>
          <a:p>
            <a:pPr lvl="1">
              <a:buFont typeface="Arial"/>
              <a:buChar char="•"/>
            </a:pPr>
            <a:endParaRPr lang="nl-NL" dirty="0" smtClean="0"/>
          </a:p>
          <a:p>
            <a:pPr lvl="1">
              <a:buFont typeface="Arial"/>
              <a:buChar char="•"/>
            </a:pPr>
            <a:r>
              <a:rPr lang="nl-NL" dirty="0" smtClean="0"/>
              <a:t>Kennis van referenten/toewijzingscommissies</a:t>
            </a:r>
          </a:p>
          <a:p>
            <a:pPr lvl="2"/>
            <a:r>
              <a:rPr lang="nl-NL" dirty="0" smtClean="0"/>
              <a:t>M.n. onvoldoende kennis nieuwe designs</a:t>
            </a:r>
          </a:p>
          <a:p>
            <a:pPr lvl="1">
              <a:buFont typeface="Arial"/>
              <a:buChar char="•"/>
            </a:pPr>
            <a:endParaRPr lang="en-GB" dirty="0"/>
          </a:p>
          <a:p>
            <a:pPr lvl="1">
              <a:buFont typeface="Arial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4" name="Afbeelding 3" descr="Onwetendhe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66" y="4057384"/>
            <a:ext cx="3630083" cy="272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0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Kinderrevalidatie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Slechts één HL-Kinderrevalidatiegeneeskunde!</a:t>
            </a:r>
          </a:p>
          <a:p>
            <a:endParaRPr lang="nl-NL" sz="2800" dirty="0" smtClean="0"/>
          </a:p>
        </p:txBody>
      </p:sp>
      <p:pic>
        <p:nvPicPr>
          <p:cNvPr id="4" name="Afbeelding 3" descr="eenza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2672819"/>
            <a:ext cx="6612468" cy="37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1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VRA-</a:t>
            </a:r>
            <a:r>
              <a:rPr lang="en-GB" sz="3600" dirty="0" err="1" smtClean="0"/>
              <a:t>kennisagenda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Wingdings" charset="2"/>
              <a:buAutoNum type="arabicPlain"/>
            </a:pPr>
            <a:r>
              <a:rPr lang="nl-NL" sz="2800" dirty="0" smtClean="0"/>
              <a:t>Analyse van voor de revalidatiegeneeskunde relevante richtlijnen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nl-NL" sz="2800" dirty="0" smtClean="0"/>
              <a:t>Raadpleging van leden van de VRA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nl-NL" sz="2800" dirty="0" smtClean="0"/>
              <a:t>Raadpleging van voor de revalidatiegeneeskunde relevante patiëntenverenigingen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nl-NL" sz="2800" dirty="0" smtClean="0"/>
              <a:t>Raadpleging van overige belanghebbende partijen (zoals huisartsen en zorgverzekeraars)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08186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Proces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644 hiaten, reductie tot 149 </a:t>
            </a:r>
          </a:p>
          <a:p>
            <a:r>
              <a:rPr lang="nl-NL" sz="2800" dirty="0" smtClean="0"/>
              <a:t>44 revalidatieartsen, 5 onderzoekers en 14 overige belanghebbenden (11 patiëntvertegenwoordigers)</a:t>
            </a:r>
          </a:p>
          <a:p>
            <a:r>
              <a:rPr lang="nl-NL" sz="2800" dirty="0" smtClean="0"/>
              <a:t>Bespreking in twee ronden</a:t>
            </a:r>
            <a:r>
              <a:rPr lang="nl-NL" sz="2800" dirty="0"/>
              <a:t> </a:t>
            </a:r>
            <a:endParaRPr lang="nl-NL" sz="2800" dirty="0" smtClean="0"/>
          </a:p>
          <a:p>
            <a:r>
              <a:rPr lang="nl-NL" sz="2800" dirty="0" smtClean="0"/>
              <a:t>Stemming over 37 hiaten</a:t>
            </a:r>
          </a:p>
          <a:p>
            <a:r>
              <a:rPr lang="nl-NL" sz="2800" dirty="0" smtClean="0"/>
              <a:t>Definitieve besluitvorming in werkgroep (n=10)</a:t>
            </a:r>
          </a:p>
        </p:txBody>
      </p:sp>
      <p:pic>
        <p:nvPicPr>
          <p:cNvPr id="4" name="Afbeelding 3" descr="consens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7" y="4498238"/>
            <a:ext cx="3746500" cy="226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4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P</a:t>
            </a:r>
            <a:r>
              <a:rPr lang="nl-NL" sz="3600" dirty="0" smtClean="0"/>
              <a:t>rioriteiten voor kinderen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Wat is de (kosten)-effectiviteit op korte en lange termijn van gestructureerde functionele therapie op het lopen/ zich verplaatsen en op participatie van kinderen met CP in vergelijking met gebruikelijke zorg? </a:t>
            </a:r>
          </a:p>
        </p:txBody>
      </p:sp>
    </p:spTree>
    <p:extLst>
      <p:ext uri="{BB962C8B-B14F-4D97-AF65-F5344CB8AC3E}">
        <p14:creationId xmlns:p14="http://schemas.microsoft.com/office/powerpoint/2010/main" val="150392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P</a:t>
            </a:r>
            <a:r>
              <a:rPr lang="nl-NL" sz="3600" dirty="0" smtClean="0"/>
              <a:t>rioriteiten voor kinderen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Wat is een goede, eenvoudige uitkomstmaat voor het bepalen van de effectiviteit van een fysiek trainingsprogramma bij volwassenen en kinderen met een neuromusculaire aandoening in vergelijking met reguliere inspanningstesten?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14457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Potentiële zwakheden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2800" dirty="0" smtClean="0"/>
              <a:t>Hiaten onvoldoende up-to</a:t>
            </a:r>
            <a:r>
              <a:rPr lang="nl-NL" sz="2800" dirty="0"/>
              <a:t>-</a:t>
            </a:r>
            <a:r>
              <a:rPr lang="nl-NL" sz="2800" dirty="0" smtClean="0"/>
              <a:t>date:</a:t>
            </a:r>
          </a:p>
          <a:p>
            <a:pPr lvl="1"/>
            <a:r>
              <a:rPr lang="nl-NL" sz="2400" dirty="0"/>
              <a:t>R</a:t>
            </a:r>
            <a:r>
              <a:rPr lang="nl-NL" sz="2400" dirty="0" smtClean="0"/>
              <a:t>ichtlijnen lopen achter bij evidence</a:t>
            </a:r>
          </a:p>
          <a:p>
            <a:pPr lvl="1"/>
            <a:endParaRPr lang="nl-NL" sz="2400" dirty="0" smtClean="0"/>
          </a:p>
          <a:p>
            <a:r>
              <a:rPr lang="nl-NL" sz="2800" dirty="0" smtClean="0"/>
              <a:t>Onvoldoende sturing op basis van frequentie aanbod</a:t>
            </a:r>
          </a:p>
          <a:p>
            <a:endParaRPr lang="nl-NL" sz="2800" dirty="0"/>
          </a:p>
          <a:p>
            <a:r>
              <a:rPr lang="nl-NL" sz="2800" dirty="0" smtClean="0"/>
              <a:t>Besluitvorming sterk gedreven door de achtergrond van de aanwezigen </a:t>
            </a:r>
          </a:p>
          <a:p>
            <a:pPr lvl="1"/>
            <a:r>
              <a:rPr lang="nl-NL" sz="2400" dirty="0"/>
              <a:t>O</a:t>
            </a:r>
            <a:r>
              <a:rPr lang="nl-NL" sz="2400" dirty="0" smtClean="0"/>
              <a:t>ndervertegenwoordiging Kinderrevalidatie</a:t>
            </a:r>
          </a:p>
          <a:p>
            <a:pPr lvl="1"/>
            <a:r>
              <a:rPr lang="nl-NL" sz="2400" dirty="0" smtClean="0"/>
              <a:t>Ontbreken expertise in deel proces </a:t>
            </a:r>
          </a:p>
          <a:p>
            <a:pPr lvl="1"/>
            <a:r>
              <a:rPr lang="nl-NL" sz="2400" dirty="0" smtClean="0"/>
              <a:t>Experts konden onvoldoende bijsturen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12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25873B"/>
                </a:solidFill>
              </a:rPr>
              <a:t>Tweede kring</a:t>
            </a:r>
            <a:endParaRPr lang="nl-NL" sz="3600" dirty="0">
              <a:solidFill>
                <a:srgbClr val="25873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800" dirty="0" smtClean="0">
                <a:solidFill>
                  <a:prstClr val="black"/>
                </a:solidFill>
              </a:rPr>
              <a:t>Clinici</a:t>
            </a:r>
            <a:endParaRPr lang="nl-NL" sz="28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nl-NL" sz="2800" dirty="0" smtClean="0">
                <a:solidFill>
                  <a:prstClr val="black"/>
                </a:solidFill>
              </a:rPr>
              <a:t>Ouders van kinderen met CP</a:t>
            </a:r>
            <a:endParaRPr lang="nl-NL" sz="28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nl-NL" sz="2800" dirty="0">
                <a:solidFill>
                  <a:prstClr val="black"/>
                </a:solidFill>
              </a:rPr>
              <a:t>Adolescent </a:t>
            </a:r>
            <a:r>
              <a:rPr lang="nl-NL" sz="2800" dirty="0" smtClean="0">
                <a:solidFill>
                  <a:prstClr val="black"/>
                </a:solidFill>
              </a:rPr>
              <a:t>met </a:t>
            </a:r>
            <a:r>
              <a:rPr lang="nl-NL" sz="2800" dirty="0">
                <a:solidFill>
                  <a:prstClr val="black"/>
                </a:solidFill>
              </a:rPr>
              <a:t>CP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nl-NL" sz="2800" dirty="0" smtClean="0">
                <a:solidFill>
                  <a:prstClr val="black"/>
                </a:solidFill>
              </a:rPr>
              <a:t>Directeur BOSK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endParaRPr lang="nl-NL" sz="26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348"/>
            <a:ext cx="2059219" cy="189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76" y="3982405"/>
            <a:ext cx="2205946" cy="220594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00808"/>
            <a:ext cx="1631674" cy="1631674"/>
          </a:xfrm>
          <a:prstGeom prst="rect">
            <a:avLst/>
          </a:prstGeom>
        </p:spPr>
      </p:pic>
      <p:pic>
        <p:nvPicPr>
          <p:cNvPr id="7" name="Picture 6" descr="COAD3!.jpg"/>
          <p:cNvPicPr>
            <a:picLocks noChangeAspect="1"/>
          </p:cNvPicPr>
          <p:nvPr/>
        </p:nvPicPr>
        <p:blipFill>
          <a:blip r:embed="rId6" cstate="print"/>
          <a:srcRect l="24995" t="19336" r="20994" b="20669"/>
          <a:stretch>
            <a:fillRect/>
          </a:stretch>
        </p:blipFill>
        <p:spPr>
          <a:xfrm>
            <a:off x="8086096" y="135260"/>
            <a:ext cx="9504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8913"/>
            <a:ext cx="7772400" cy="1563687"/>
          </a:xfrm>
        </p:spPr>
        <p:txBody>
          <a:bodyPr/>
          <a:lstStyle/>
          <a:p>
            <a:pPr eaLnBrk="1" hangingPunct="1">
              <a:defRPr/>
            </a:pPr>
            <a:r>
              <a:rPr lang="nl-NL" sz="3600" dirty="0">
                <a:latin typeface="Calibri"/>
                <a:cs typeface="Calibri"/>
              </a:rPr>
              <a:t>Hoe nu verder?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4"/>
          <a:stretch>
            <a:fillRect/>
          </a:stretch>
        </p:blipFill>
        <p:spPr bwMode="auto">
          <a:xfrm>
            <a:off x="1003300" y="1334194"/>
            <a:ext cx="7091364" cy="51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69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Vragen die fondsen zich moeten stellen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7300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nl-NL" dirty="0" smtClean="0"/>
              <a:t>Toewijzingscommissie voldoende toegerust?</a:t>
            </a:r>
          </a:p>
          <a:p>
            <a:pPr lvl="2"/>
            <a:r>
              <a:rPr lang="nl-NL" dirty="0" smtClean="0"/>
              <a:t>Relevantie</a:t>
            </a:r>
          </a:p>
          <a:p>
            <a:pPr lvl="2"/>
            <a:r>
              <a:rPr lang="nl-NL" dirty="0" smtClean="0"/>
              <a:t>Impact</a:t>
            </a:r>
          </a:p>
          <a:p>
            <a:pPr lvl="2"/>
            <a:r>
              <a:rPr lang="nl-NL" dirty="0"/>
              <a:t>I</a:t>
            </a:r>
            <a:r>
              <a:rPr lang="nl-NL" dirty="0" smtClean="0"/>
              <a:t>nterpretatie referenten commentaar</a:t>
            </a:r>
          </a:p>
          <a:p>
            <a:pPr lvl="1">
              <a:buFont typeface="Arial"/>
              <a:buChar char="•"/>
            </a:pPr>
            <a:endParaRPr lang="nl-NL" dirty="0" smtClean="0"/>
          </a:p>
          <a:p>
            <a:pPr lvl="1">
              <a:buFont typeface="Arial"/>
              <a:buChar char="•"/>
            </a:pPr>
            <a:r>
              <a:rPr lang="nl-NL" dirty="0" smtClean="0"/>
              <a:t>Transparante criteria en weging systematiek?</a:t>
            </a:r>
          </a:p>
          <a:p>
            <a:pPr lvl="1">
              <a:buFont typeface="Arial"/>
              <a:buChar char="•"/>
            </a:pPr>
            <a:endParaRPr lang="nl-NL" dirty="0" smtClean="0"/>
          </a:p>
          <a:p>
            <a:pPr lvl="1">
              <a:buFont typeface="Arial"/>
              <a:buChar char="•"/>
            </a:pPr>
            <a:r>
              <a:rPr lang="nl-NL" dirty="0" smtClean="0"/>
              <a:t>Proactief of passieve houding t.a.v. onderzoeksvragen?</a:t>
            </a:r>
          </a:p>
          <a:p>
            <a:endParaRPr lang="en-GB" dirty="0"/>
          </a:p>
        </p:txBody>
      </p:sp>
      <p:pic>
        <p:nvPicPr>
          <p:cNvPr id="4" name="Afbeelding 3" descr="zelfreflect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50" y="2074334"/>
            <a:ext cx="1989668" cy="19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1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Leer van anderen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>
              <a:buFont typeface="Arial"/>
              <a:buChar char="•"/>
            </a:pPr>
            <a:r>
              <a:rPr lang="nl-NL" dirty="0"/>
              <a:t>Ontmoedig zelfstandig onderzoek in </a:t>
            </a:r>
            <a:r>
              <a:rPr lang="nl-NL" dirty="0" smtClean="0"/>
              <a:t>instellingen </a:t>
            </a:r>
            <a:r>
              <a:rPr lang="nl-NL" dirty="0"/>
              <a:t>met relatief </a:t>
            </a:r>
            <a:r>
              <a:rPr lang="nl-NL" dirty="0" smtClean="0"/>
              <a:t>onvoldoende infrastructuur voor state-of-art wetenschappelijk onderzoek</a:t>
            </a:r>
          </a:p>
          <a:p>
            <a:pPr lvl="1">
              <a:buFont typeface="Arial"/>
              <a:buChar char="•"/>
            </a:pPr>
            <a:endParaRPr lang="nl-NL" dirty="0"/>
          </a:p>
          <a:p>
            <a:pPr lvl="1">
              <a:buFont typeface="Arial"/>
              <a:buChar char="•"/>
            </a:pPr>
            <a:r>
              <a:rPr lang="nl-NL" dirty="0"/>
              <a:t>Financier </a:t>
            </a:r>
            <a:r>
              <a:rPr lang="nl-NL" dirty="0" smtClean="0"/>
              <a:t>alleen kennisagenda vragen</a:t>
            </a:r>
          </a:p>
          <a:p>
            <a:pPr lvl="1">
              <a:buFont typeface="Arial"/>
              <a:buChar char="•"/>
            </a:pPr>
            <a:endParaRPr lang="nl-NL" dirty="0"/>
          </a:p>
        </p:txBody>
      </p:sp>
      <p:pic>
        <p:nvPicPr>
          <p:cNvPr id="5" name="Afbeelding 4" descr="de-sprong-wa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4202418"/>
            <a:ext cx="3526366" cy="235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8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Advies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VRA-werkgroepen + academische groepen stellen top 2 onderzoeksprioriteit vast</a:t>
            </a:r>
          </a:p>
          <a:p>
            <a:endParaRPr lang="nl-NL" sz="2800" dirty="0" smtClean="0"/>
          </a:p>
          <a:p>
            <a:r>
              <a:rPr lang="nl-NL" sz="2800" dirty="0" smtClean="0"/>
              <a:t>Fondsen en verzekeraars participeren en committeren zich hier nadrukkelijk aan</a:t>
            </a:r>
          </a:p>
          <a:p>
            <a:endParaRPr lang="nl-NL" sz="2800" dirty="0" smtClean="0"/>
          </a:p>
        </p:txBody>
      </p:sp>
      <p:pic>
        <p:nvPicPr>
          <p:cNvPr id="5" name="Afbeelding 4" descr="participati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33" y="4000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2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Advies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Kennisagenda patiëntverenigingen (b.v. BOSK) worden nadrukkelijk betrokken</a:t>
            </a:r>
          </a:p>
          <a:p>
            <a:endParaRPr lang="nl-NL" sz="2800" dirty="0" smtClean="0"/>
          </a:p>
          <a:p>
            <a:r>
              <a:rPr lang="nl-NL" sz="2800" dirty="0" smtClean="0"/>
              <a:t>Stel gezamenlijk Top 3 overkoepelende thema vast</a:t>
            </a:r>
          </a:p>
          <a:p>
            <a:endParaRPr lang="en-GB" dirty="0"/>
          </a:p>
        </p:txBody>
      </p:sp>
      <p:pic>
        <p:nvPicPr>
          <p:cNvPr id="4" name="Afbeelding 3" descr="top 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50" y="4180946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0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Formaliseer onderzoeksnetwerken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Representatief voor de revalidatiegeneeskundige praktijk met academische centra, revalidatiecentra en perifere ziekenhuizen </a:t>
            </a:r>
          </a:p>
          <a:p>
            <a:endParaRPr lang="nl-NL" sz="2800" dirty="0"/>
          </a:p>
          <a:p>
            <a:r>
              <a:rPr lang="nl-NL" sz="2800" dirty="0" smtClean="0"/>
              <a:t>Spreek af wie coördinatie doet</a:t>
            </a:r>
            <a:endParaRPr lang="nl-NL" sz="2800" dirty="0"/>
          </a:p>
          <a:p>
            <a:pPr marL="0" indent="0">
              <a:buNone/>
            </a:pPr>
            <a:endParaRPr lang="nl-NL" sz="2800" dirty="0" smtClean="0"/>
          </a:p>
        </p:txBody>
      </p:sp>
      <p:pic>
        <p:nvPicPr>
          <p:cNvPr id="5" name="Afbeelding 4" descr="netwe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0" y="4062432"/>
            <a:ext cx="5212700" cy="270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6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Formaliseer onderzoeksnetwerken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Gezamenlijk verantwoordelijk uitvoeren kennisagenda</a:t>
            </a:r>
          </a:p>
          <a:p>
            <a:pPr lvl="1"/>
            <a:r>
              <a:rPr lang="nl-NL" sz="2400" dirty="0" smtClean="0"/>
              <a:t>Ontwerp van studievoorstel</a:t>
            </a:r>
          </a:p>
          <a:p>
            <a:pPr lvl="1"/>
            <a:r>
              <a:rPr lang="nl-NL" sz="2400" dirty="0" smtClean="0"/>
              <a:t>Uitvoering van onderzoeksplan</a:t>
            </a:r>
          </a:p>
          <a:p>
            <a:pPr lvl="1"/>
            <a:r>
              <a:rPr lang="nl-NL" sz="2400" dirty="0" smtClean="0"/>
              <a:t>Verplichte deelname aan andermans onderzoek</a:t>
            </a:r>
          </a:p>
          <a:p>
            <a:pPr lvl="1"/>
            <a:r>
              <a:rPr lang="nl-NL" sz="2400" dirty="0" smtClean="0"/>
              <a:t>Implementatie van resultaten (versneld)</a:t>
            </a:r>
          </a:p>
          <a:p>
            <a:endParaRPr lang="nl-NL" sz="2800" dirty="0"/>
          </a:p>
          <a:p>
            <a:pPr marL="0" indent="0">
              <a:buNone/>
            </a:pPr>
            <a:endParaRPr lang="nl-NL" sz="2800" dirty="0" smtClean="0"/>
          </a:p>
        </p:txBody>
      </p:sp>
      <p:pic>
        <p:nvPicPr>
          <p:cNvPr id="4" name="Picture 4" descr="samen  sterk vuis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85" y="3914627"/>
            <a:ext cx="1996281" cy="277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38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Tijd voor ACTIE!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nl-NL" dirty="0" smtClean="0"/>
              <a:t>Start project groep voor vorming netwerk</a:t>
            </a:r>
          </a:p>
          <a:p>
            <a:pPr lvl="1">
              <a:buFont typeface="Arial"/>
              <a:buChar char="•"/>
            </a:pPr>
            <a:endParaRPr lang="nl-NL" dirty="0" smtClean="0"/>
          </a:p>
          <a:p>
            <a:pPr lvl="1">
              <a:buFont typeface="Arial"/>
              <a:buChar char="•"/>
            </a:pPr>
            <a:r>
              <a:rPr lang="nl-NL" dirty="0" smtClean="0"/>
              <a:t>Lobby voor bijeenkomst met RN, VRA, financiers, patiëntvertegenwoordigers, academische en ander onderzoeksgroepen, zorgverzekeraars, en bedrijven met als voorbeeld REGMED XB</a:t>
            </a:r>
          </a:p>
        </p:txBody>
      </p:sp>
      <p:pic>
        <p:nvPicPr>
          <p:cNvPr id="4" name="Afbeelding 3" descr="lobby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0" y="4764616"/>
            <a:ext cx="2732616" cy="18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4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2800" dirty="0" smtClean="0">
                <a:solidFill>
                  <a:srgbClr val="25873B"/>
                </a:solidFill>
              </a:rPr>
              <a:t>Bedankt!!</a:t>
            </a:r>
            <a:endParaRPr lang="nl-NL" sz="2800" dirty="0">
              <a:solidFill>
                <a:srgbClr val="25873B"/>
              </a:solidFill>
            </a:endParaRPr>
          </a:p>
        </p:txBody>
      </p:sp>
      <p:pic>
        <p:nvPicPr>
          <p:cNvPr id="4" name="Picture 3" descr="COAD3!.jpg"/>
          <p:cNvPicPr>
            <a:picLocks noChangeAspect="1"/>
          </p:cNvPicPr>
          <p:nvPr/>
        </p:nvPicPr>
        <p:blipFill>
          <a:blip r:embed="rId3" cstate="print"/>
          <a:srcRect l="24995" t="19336" r="20994" b="20669"/>
          <a:stretch>
            <a:fillRect/>
          </a:stretch>
        </p:blipFill>
        <p:spPr>
          <a:xfrm>
            <a:off x="8086096" y="135260"/>
            <a:ext cx="950400" cy="792000"/>
          </a:xfrm>
          <a:prstGeom prst="rect">
            <a:avLst/>
          </a:prstGeom>
        </p:spPr>
      </p:pic>
      <p:pic>
        <p:nvPicPr>
          <p:cNvPr id="5" name="Picture 4" descr="DSC05230_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268" y="2097617"/>
            <a:ext cx="4115464" cy="3086100"/>
          </a:xfrm>
          <a:prstGeom prst="rect">
            <a:avLst/>
          </a:prstGeom>
        </p:spPr>
      </p:pic>
      <p:pic>
        <p:nvPicPr>
          <p:cNvPr id="3" name="Afbeelding 2" descr="Deelnemende-centr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0" y="1417638"/>
            <a:ext cx="4514511" cy="43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6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25873B"/>
                </a:solidFill>
              </a:rPr>
              <a:t>Opzet</a:t>
            </a:r>
            <a:endParaRPr lang="nl-NL" sz="3600" dirty="0">
              <a:solidFill>
                <a:srgbClr val="25873B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800" dirty="0"/>
              <a:t>Unilaterale spastische CP, 2.5 – 7 jaar oud</a:t>
            </a:r>
          </a:p>
          <a:p>
            <a:endParaRPr lang="nl-NL" sz="2800" dirty="0" smtClean="0"/>
          </a:p>
          <a:p>
            <a:r>
              <a:rPr lang="nl-NL" sz="2800" dirty="0" smtClean="0"/>
              <a:t>2 thuistraining bimanuele activiteitenprogramma’s (impliciet en expliciet leren)</a:t>
            </a:r>
          </a:p>
          <a:p>
            <a:endParaRPr lang="nl-NL" sz="2800" dirty="0" smtClean="0"/>
          </a:p>
          <a:p>
            <a:r>
              <a:rPr lang="nl-NL" sz="2800" dirty="0" smtClean="0"/>
              <a:t>Care as </a:t>
            </a:r>
            <a:r>
              <a:rPr lang="nl-NL" sz="2800" dirty="0" err="1" smtClean="0"/>
              <a:t>usual</a:t>
            </a:r>
            <a:endParaRPr lang="nl-NL" sz="2800" dirty="0" smtClean="0"/>
          </a:p>
          <a:p>
            <a:endParaRPr lang="nl-NL" sz="2800" dirty="0" smtClean="0"/>
          </a:p>
          <a:p>
            <a:endParaRPr lang="nl-NL" sz="2800" dirty="0" smtClean="0"/>
          </a:p>
          <a:p>
            <a:endParaRPr lang="nl-NL" sz="2800" dirty="0"/>
          </a:p>
        </p:txBody>
      </p:sp>
      <p:pic>
        <p:nvPicPr>
          <p:cNvPr id="4" name="Picture 3" descr="COAD3!.jpg"/>
          <p:cNvPicPr>
            <a:picLocks noChangeAspect="1"/>
          </p:cNvPicPr>
          <p:nvPr/>
        </p:nvPicPr>
        <p:blipFill>
          <a:blip r:embed="rId3" cstate="print"/>
          <a:srcRect l="24995" t="19336" r="20994" b="20669"/>
          <a:stretch>
            <a:fillRect/>
          </a:stretch>
        </p:blipFill>
        <p:spPr>
          <a:xfrm>
            <a:off x="8086096" y="135260"/>
            <a:ext cx="950400" cy="792000"/>
          </a:xfrm>
          <a:prstGeom prst="rect">
            <a:avLst/>
          </a:prstGeom>
        </p:spPr>
      </p:pic>
      <p:pic>
        <p:nvPicPr>
          <p:cNvPr id="7" name="Afbeelding 6" descr="RCT-bru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1" y="3526154"/>
            <a:ext cx="3365500" cy="33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25873B"/>
                </a:solidFill>
              </a:rPr>
              <a:t>Opzet</a:t>
            </a:r>
            <a:endParaRPr lang="nl-NL" sz="3600" dirty="0">
              <a:solidFill>
                <a:srgbClr val="25873B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800" dirty="0" smtClean="0"/>
              <a:t>Uitkomstmaten</a:t>
            </a:r>
          </a:p>
          <a:p>
            <a:pPr lvl="1">
              <a:buFont typeface="Arial"/>
              <a:buChar char="•"/>
            </a:pPr>
            <a:r>
              <a:rPr lang="nl-NL" sz="2400" dirty="0" smtClean="0"/>
              <a:t>Kinderen: bimanuele activiteiten</a:t>
            </a:r>
          </a:p>
          <a:p>
            <a:pPr lvl="2"/>
            <a:r>
              <a:rPr lang="nl-NL" sz="2000" dirty="0"/>
              <a:t>P</a:t>
            </a:r>
            <a:r>
              <a:rPr lang="nl-NL" sz="2000" dirty="0" smtClean="0"/>
              <a:t>erformance schaal COPM</a:t>
            </a:r>
          </a:p>
          <a:p>
            <a:pPr lvl="1">
              <a:buFont typeface="Arial"/>
              <a:buChar char="•"/>
            </a:pPr>
            <a:r>
              <a:rPr lang="nl-NL" sz="2400" dirty="0" smtClean="0"/>
              <a:t>Ouders: ouderlijke stress</a:t>
            </a:r>
          </a:p>
          <a:p>
            <a:pPr marL="457200" lvl="1" indent="0">
              <a:buNone/>
            </a:pPr>
            <a:endParaRPr lang="nl-NL" sz="2400" dirty="0" smtClean="0"/>
          </a:p>
          <a:p>
            <a:r>
              <a:rPr lang="nl-NL" sz="2800" dirty="0" smtClean="0"/>
              <a:t>Uitgebreide procesevaluatie (kwalitatief en kwantitatief)</a:t>
            </a:r>
          </a:p>
          <a:p>
            <a:endParaRPr lang="nl-NL" sz="2800" dirty="0" smtClean="0"/>
          </a:p>
        </p:txBody>
      </p:sp>
      <p:pic>
        <p:nvPicPr>
          <p:cNvPr id="4" name="Picture 3" descr="COAD3!.jpg"/>
          <p:cNvPicPr>
            <a:picLocks noChangeAspect="1"/>
          </p:cNvPicPr>
          <p:nvPr/>
        </p:nvPicPr>
        <p:blipFill>
          <a:blip r:embed="rId3" cstate="print"/>
          <a:srcRect l="24995" t="19336" r="20994" b="20669"/>
          <a:stretch>
            <a:fillRect/>
          </a:stretch>
        </p:blipFill>
        <p:spPr>
          <a:xfrm>
            <a:off x="8086096" y="135260"/>
            <a:ext cx="950400" cy="792000"/>
          </a:xfrm>
          <a:prstGeom prst="rect">
            <a:avLst/>
          </a:prstGeom>
        </p:spPr>
      </p:pic>
      <p:pic>
        <p:nvPicPr>
          <p:cNvPr id="5" name="Afbeelding 4" descr="procesevaluat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18" y="4235338"/>
            <a:ext cx="2423582" cy="26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nl-NL" dirty="0">
              <a:solidFill>
                <a:srgbClr val="25873B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endParaRPr lang="en-GB" altLang="nl-NL" dirty="0" smtClean="0">
              <a:latin typeface="Arial" charset="0"/>
            </a:endParaRPr>
          </a:p>
          <a:p>
            <a:endParaRPr lang="nl-NL" dirty="0"/>
          </a:p>
        </p:txBody>
      </p:sp>
      <p:pic>
        <p:nvPicPr>
          <p:cNvPr id="1035" name="Picture 11" descr="C:\Users\laura.beckers\AppData\Local\Microsoft\Windows\Temporary Internet Files\Content.IE5\HOX4IT2J\file0001390188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000">
            <a:off x="6337132" y="1140741"/>
            <a:ext cx="2092152" cy="28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laura.beckers\AppData\Local\Microsoft\Windows\Temporary Internet Files\Content.IE5\FTZ7TV30\file00069814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5080995" y="4437112"/>
            <a:ext cx="2694443" cy="202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laura.beckers\AppData\Local\Microsoft\Windows\Temporary Internet Files\Content.IE5\5FQE2KLW\file0001296337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1080794" y="3767941"/>
            <a:ext cx="2956107" cy="221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laura.beckers\AppData\Local\Microsoft\Windows\Temporary Internet Files\Content.IE5\YOBPZ5JF\file0003455483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000">
            <a:off x="1115616" y="1484784"/>
            <a:ext cx="2886464" cy="216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laura.beckers\AppData\Local\Microsoft\Windows\Temporary Internet Files\Content.IE5\FTZ7TV30\file00014908930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4169142" y="1698158"/>
            <a:ext cx="208569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AD3!.jpg"/>
          <p:cNvPicPr>
            <a:picLocks noChangeAspect="1"/>
          </p:cNvPicPr>
          <p:nvPr/>
        </p:nvPicPr>
        <p:blipFill>
          <a:blip r:embed="rId8" cstate="print"/>
          <a:srcRect l="24995" t="19336" r="20994" b="20669"/>
          <a:stretch>
            <a:fillRect/>
          </a:stretch>
        </p:blipFill>
        <p:spPr>
          <a:xfrm>
            <a:off x="8086096" y="135260"/>
            <a:ext cx="9504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25873B"/>
                </a:solidFill>
              </a:rPr>
              <a:t>Praktische invulling</a:t>
            </a:r>
            <a:endParaRPr lang="nl-NL" sz="3600" dirty="0">
              <a:solidFill>
                <a:srgbClr val="25873B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nl-NL" sz="2800" dirty="0" smtClean="0"/>
          </a:p>
        </p:txBody>
      </p:sp>
      <p:pic>
        <p:nvPicPr>
          <p:cNvPr id="4" name="Picture 3" descr="COAD3!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5" t="19336" r="20994" b="20669"/>
          <a:stretch>
            <a:fillRect/>
          </a:stretch>
        </p:blipFill>
        <p:spPr>
          <a:xfrm>
            <a:off x="8086096" y="135260"/>
            <a:ext cx="950400" cy="792000"/>
          </a:xfrm>
          <a:prstGeom prst="rect">
            <a:avLst/>
          </a:prstGeom>
        </p:spPr>
      </p:pic>
      <p:pic>
        <p:nvPicPr>
          <p:cNvPr id="5" name="Afbeelding 4" descr="neem de snelste we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94" y="1163638"/>
            <a:ext cx="5897612" cy="55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4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25873B"/>
                </a:solidFill>
              </a:rPr>
              <a:t>Therapeuten</a:t>
            </a:r>
            <a:endParaRPr lang="nl-NL" sz="3600" dirty="0">
              <a:solidFill>
                <a:srgbClr val="25873B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800" dirty="0" smtClean="0"/>
              <a:t>Iedere therapeut slechts één therapie-arm</a:t>
            </a:r>
          </a:p>
          <a:p>
            <a:r>
              <a:rPr lang="nl-NL" sz="2800" dirty="0" smtClean="0"/>
              <a:t>Training in behandelprotocol (1 dag)</a:t>
            </a:r>
          </a:p>
          <a:p>
            <a:r>
              <a:rPr lang="nl-NL" sz="2800" dirty="0" smtClean="0"/>
              <a:t>Formuleren behandeldoelen</a:t>
            </a:r>
          </a:p>
          <a:p>
            <a:r>
              <a:rPr lang="nl-NL" sz="2800" dirty="0" smtClean="0"/>
              <a:t>Opstellen persoonlijk behandelplan</a:t>
            </a:r>
            <a:endParaRPr lang="nl-NL" sz="2800" dirty="0"/>
          </a:p>
          <a:p>
            <a:r>
              <a:rPr lang="nl-NL" sz="2800" dirty="0" smtClean="0"/>
              <a:t>Trainen van de ouders </a:t>
            </a:r>
          </a:p>
          <a:p>
            <a:r>
              <a:rPr lang="nl-NL" sz="2800" dirty="0" smtClean="0"/>
              <a:t>Coachen van de ouders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sz="2800" dirty="0" smtClean="0"/>
          </a:p>
        </p:txBody>
      </p:sp>
      <p:pic>
        <p:nvPicPr>
          <p:cNvPr id="4" name="Picture 3" descr="COAD3!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5" t="19336" r="20994" b="20669"/>
          <a:stretch>
            <a:fillRect/>
          </a:stretch>
        </p:blipFill>
        <p:spPr>
          <a:xfrm>
            <a:off x="8086096" y="135260"/>
            <a:ext cx="9504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5073</TotalTime>
  <Words>1516</Words>
  <Application>Microsoft Macintosh PowerPoint</Application>
  <PresentationFormat>Diavoorstelling (4:3)</PresentationFormat>
  <Paragraphs>399</Paragraphs>
  <Slides>48</Slides>
  <Notes>15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49" baseType="lpstr">
      <vt:lpstr>Office-thema</vt:lpstr>
      <vt:lpstr>Samenwerking Kinderrevalidatie-onderzoek Lessen uit de COAD-studie en andere observaties</vt:lpstr>
      <vt:lpstr>Aanleiding</vt:lpstr>
      <vt:lpstr>PowerPoint-presentatie</vt:lpstr>
      <vt:lpstr>Tweede kring</vt:lpstr>
      <vt:lpstr>Opzet</vt:lpstr>
      <vt:lpstr>Opzet</vt:lpstr>
      <vt:lpstr>PowerPoint-presentatie</vt:lpstr>
      <vt:lpstr>Praktische invulling</vt:lpstr>
      <vt:lpstr>Therapeuten</vt:lpstr>
      <vt:lpstr>Orthopedagogen</vt:lpstr>
      <vt:lpstr>Start klaar!</vt:lpstr>
      <vt:lpstr>PowerPoint-presentatie</vt:lpstr>
      <vt:lpstr>Mooi plan</vt:lpstr>
      <vt:lpstr>Realiteit 1</vt:lpstr>
      <vt:lpstr>Realiteit 2</vt:lpstr>
      <vt:lpstr>Realiteit 3</vt:lpstr>
      <vt:lpstr>Resultaat </vt:lpstr>
      <vt:lpstr>Vroegtijdig einde COAD</vt:lpstr>
      <vt:lpstr>Wat leren we hiervan?</vt:lpstr>
      <vt:lpstr>Onderzoeksgroep</vt:lpstr>
      <vt:lpstr>Onderzoeksgroep</vt:lpstr>
      <vt:lpstr>Onderzoeksgroep</vt:lpstr>
      <vt:lpstr>Centra</vt:lpstr>
      <vt:lpstr>Centra</vt:lpstr>
      <vt:lpstr>Centra</vt:lpstr>
      <vt:lpstr>Ouders</vt:lpstr>
      <vt:lpstr>Ouders</vt:lpstr>
      <vt:lpstr>Patiëntenvereniging </vt:lpstr>
      <vt:lpstr>Andere ontwikkelingen en observaties</vt:lpstr>
      <vt:lpstr>Eigen ervaringen ander onderzoek</vt:lpstr>
      <vt:lpstr>Eigen ervaringen ander onderzoek</vt:lpstr>
      <vt:lpstr>Eigen ervaringen onderzoekaanvragen</vt:lpstr>
      <vt:lpstr>Eigen ervaringen onderzoekaanvragen</vt:lpstr>
      <vt:lpstr>Kinderrevalidatie</vt:lpstr>
      <vt:lpstr>VRA-kennisagenda</vt:lpstr>
      <vt:lpstr>Proces</vt:lpstr>
      <vt:lpstr>Prioriteiten voor kinderen</vt:lpstr>
      <vt:lpstr>Prioriteiten voor kinderen</vt:lpstr>
      <vt:lpstr>Potentiële zwakheden</vt:lpstr>
      <vt:lpstr>Hoe nu verder?</vt:lpstr>
      <vt:lpstr>Vragen die fondsen zich moeten stellen</vt:lpstr>
      <vt:lpstr>Leer van anderen</vt:lpstr>
      <vt:lpstr>Advies</vt:lpstr>
      <vt:lpstr>Advies</vt:lpstr>
      <vt:lpstr>Formaliseer onderzoeksnetwerken</vt:lpstr>
      <vt:lpstr>Formaliseer onderzoeksnetwerken</vt:lpstr>
      <vt:lpstr>Tijd voor ACTIE!</vt:lpstr>
      <vt:lpstr>Bedankt!!</vt:lpstr>
    </vt:vector>
  </TitlesOfParts>
  <Company>Maastricht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 smeets</dc:creator>
  <cp:lastModifiedBy>rob smeets</cp:lastModifiedBy>
  <cp:revision>190</cp:revision>
  <dcterms:created xsi:type="dcterms:W3CDTF">2014-09-17T13:47:38Z</dcterms:created>
  <dcterms:modified xsi:type="dcterms:W3CDTF">2018-03-07T08:14:49Z</dcterms:modified>
</cp:coreProperties>
</file>