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57" r:id="rId4"/>
    <p:sldId id="259" r:id="rId5"/>
    <p:sldId id="258" r:id="rId6"/>
    <p:sldId id="260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Grid="0">
      <p:cViewPr varScale="1">
        <p:scale>
          <a:sx n="100" d="100"/>
          <a:sy n="100" d="100"/>
        </p:scale>
        <p:origin x="192" y="72"/>
      </p:cViewPr>
      <p:guideLst/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CF5BA-A1B2-48F9-AF32-90BAE8DBD5B0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8E3DD0-8D09-477F-9A94-57C4E1936A5D}">
      <dgm:prSet/>
      <dgm:spPr/>
      <dgm:t>
        <a:bodyPr/>
        <a:lstStyle/>
        <a:p>
          <a:r>
            <a:rPr lang="nl-NL" baseline="0" dirty="0"/>
            <a:t>50% van de verwijzingen</a:t>
          </a:r>
          <a:endParaRPr lang="en-US" dirty="0"/>
        </a:p>
      </dgm:t>
    </dgm:pt>
    <dgm:pt modelId="{40F3BE6A-44A9-47BC-AB28-A82F0C23FC6E}" type="parTrans" cxnId="{0B850EE1-731C-4927-877F-9098CCE6974C}">
      <dgm:prSet/>
      <dgm:spPr/>
      <dgm:t>
        <a:bodyPr/>
        <a:lstStyle/>
        <a:p>
          <a:endParaRPr lang="en-US"/>
        </a:p>
      </dgm:t>
    </dgm:pt>
    <dgm:pt modelId="{275EDF70-5390-4B83-A72D-AB53BEA1B4E5}" type="sibTrans" cxnId="{0B850EE1-731C-4927-877F-9098CCE6974C}">
      <dgm:prSet/>
      <dgm:spPr/>
      <dgm:t>
        <a:bodyPr/>
        <a:lstStyle/>
        <a:p>
          <a:endParaRPr lang="en-US"/>
        </a:p>
      </dgm:t>
    </dgm:pt>
    <dgm:pt modelId="{87F6A8D7-AE76-4D23-8042-47407BB1691C}">
      <dgm:prSet/>
      <dgm:spPr/>
      <dgm:t>
        <a:bodyPr/>
        <a:lstStyle/>
        <a:p>
          <a:r>
            <a:rPr lang="nl-NL" baseline="0" dirty="0"/>
            <a:t>1/3 van de </a:t>
          </a:r>
          <a:r>
            <a:rPr lang="nl-NL" baseline="0" dirty="0" err="1"/>
            <a:t>pt</a:t>
          </a:r>
          <a:r>
            <a:rPr lang="nl-NL" baseline="0" dirty="0"/>
            <a:t>-en in de eerste </a:t>
          </a:r>
          <a:r>
            <a:rPr lang="nl-NL" baseline="0" dirty="0" err="1"/>
            <a:t>lijns</a:t>
          </a:r>
          <a:r>
            <a:rPr lang="nl-NL" baseline="0" dirty="0"/>
            <a:t> ggz</a:t>
          </a:r>
          <a:endParaRPr lang="en-US" dirty="0"/>
        </a:p>
      </dgm:t>
    </dgm:pt>
    <dgm:pt modelId="{91EF5A57-A36D-4934-85C7-F8EC1E08C8F0}" type="parTrans" cxnId="{8866C088-266F-4B20-AE2C-F3F711162ADA}">
      <dgm:prSet/>
      <dgm:spPr/>
      <dgm:t>
        <a:bodyPr/>
        <a:lstStyle/>
        <a:p>
          <a:endParaRPr lang="en-US"/>
        </a:p>
      </dgm:t>
    </dgm:pt>
    <dgm:pt modelId="{7808BF80-A292-4B55-8F06-09A241A71CFD}" type="sibTrans" cxnId="{8866C088-266F-4B20-AE2C-F3F711162ADA}">
      <dgm:prSet/>
      <dgm:spPr/>
      <dgm:t>
        <a:bodyPr/>
        <a:lstStyle/>
        <a:p>
          <a:endParaRPr lang="en-US"/>
        </a:p>
      </dgm:t>
    </dgm:pt>
    <dgm:pt modelId="{6B4ACA7B-F65D-4F52-AF48-CB1EE5918841}">
      <dgm:prSet/>
      <dgm:spPr/>
      <dgm:t>
        <a:bodyPr/>
        <a:lstStyle/>
        <a:p>
          <a:r>
            <a:rPr lang="nl-NL" baseline="0" dirty="0"/>
            <a:t>1/5 van de </a:t>
          </a:r>
          <a:r>
            <a:rPr lang="nl-NL" baseline="0" dirty="0" err="1"/>
            <a:t>pt</a:t>
          </a:r>
          <a:r>
            <a:rPr lang="nl-NL" baseline="0" dirty="0"/>
            <a:t>-en in de S- GGZ</a:t>
          </a:r>
          <a:endParaRPr lang="en-US" dirty="0"/>
        </a:p>
      </dgm:t>
    </dgm:pt>
    <dgm:pt modelId="{49EA7B02-932B-483E-9A75-BE15F6C8F8B7}" type="parTrans" cxnId="{55D43A0E-ECA8-4030-AE7B-4A28325842E9}">
      <dgm:prSet/>
      <dgm:spPr/>
      <dgm:t>
        <a:bodyPr/>
        <a:lstStyle/>
        <a:p>
          <a:endParaRPr lang="en-US"/>
        </a:p>
      </dgm:t>
    </dgm:pt>
    <dgm:pt modelId="{70104F7D-709A-49F9-9C69-4985590DFF77}" type="sibTrans" cxnId="{55D43A0E-ECA8-4030-AE7B-4A28325842E9}">
      <dgm:prSet/>
      <dgm:spPr/>
      <dgm:t>
        <a:bodyPr/>
        <a:lstStyle/>
        <a:p>
          <a:endParaRPr lang="en-US"/>
        </a:p>
      </dgm:t>
    </dgm:pt>
    <dgm:pt modelId="{52ECBCBC-E102-4ADF-93B7-29AFBA504D3A}" type="pres">
      <dgm:prSet presAssocID="{423CF5BA-A1B2-48F9-AF32-90BAE8DBD5B0}" presName="linear" presStyleCnt="0">
        <dgm:presLayoutVars>
          <dgm:animLvl val="lvl"/>
          <dgm:resizeHandles val="exact"/>
        </dgm:presLayoutVars>
      </dgm:prSet>
      <dgm:spPr/>
    </dgm:pt>
    <dgm:pt modelId="{62255C56-E555-45FD-81AF-8F97456BE8B4}" type="pres">
      <dgm:prSet presAssocID="{718E3DD0-8D09-477F-9A94-57C4E1936A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4BBF45-A722-4EC4-8186-97B2B4148BF6}" type="pres">
      <dgm:prSet presAssocID="{275EDF70-5390-4B83-A72D-AB53BEA1B4E5}" presName="spacer" presStyleCnt="0"/>
      <dgm:spPr/>
    </dgm:pt>
    <dgm:pt modelId="{181D80D9-D9B6-4584-A6B6-61DBB029345B}" type="pres">
      <dgm:prSet presAssocID="{87F6A8D7-AE76-4D23-8042-47407BB169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3B7B0C-25F7-4D3F-A894-BEB7084ADB83}" type="pres">
      <dgm:prSet presAssocID="{7808BF80-A292-4B55-8F06-09A241A71CFD}" presName="spacer" presStyleCnt="0"/>
      <dgm:spPr/>
    </dgm:pt>
    <dgm:pt modelId="{2B244437-5433-4E8C-A717-E3D124E126AA}" type="pres">
      <dgm:prSet presAssocID="{6B4ACA7B-F65D-4F52-AF48-CB1EE591884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5D43A0E-ECA8-4030-AE7B-4A28325842E9}" srcId="{423CF5BA-A1B2-48F9-AF32-90BAE8DBD5B0}" destId="{6B4ACA7B-F65D-4F52-AF48-CB1EE5918841}" srcOrd="2" destOrd="0" parTransId="{49EA7B02-932B-483E-9A75-BE15F6C8F8B7}" sibTransId="{70104F7D-709A-49F9-9C69-4985590DFF77}"/>
    <dgm:cxn modelId="{F9142A23-41D3-41D3-A22E-473FEC823D74}" type="presOf" srcId="{718E3DD0-8D09-477F-9A94-57C4E1936A5D}" destId="{62255C56-E555-45FD-81AF-8F97456BE8B4}" srcOrd="0" destOrd="0" presId="urn:microsoft.com/office/officeart/2005/8/layout/vList2"/>
    <dgm:cxn modelId="{08E4B641-AA12-43CD-B856-2ED5E9322050}" type="presOf" srcId="{87F6A8D7-AE76-4D23-8042-47407BB1691C}" destId="{181D80D9-D9B6-4584-A6B6-61DBB029345B}" srcOrd="0" destOrd="0" presId="urn:microsoft.com/office/officeart/2005/8/layout/vList2"/>
    <dgm:cxn modelId="{48C3EC6F-5915-4F56-8268-970F1E7343BB}" type="presOf" srcId="{423CF5BA-A1B2-48F9-AF32-90BAE8DBD5B0}" destId="{52ECBCBC-E102-4ADF-93B7-29AFBA504D3A}" srcOrd="0" destOrd="0" presId="urn:microsoft.com/office/officeart/2005/8/layout/vList2"/>
    <dgm:cxn modelId="{5CBC467C-3AE6-48BE-A97B-5D5E3739D2F6}" type="presOf" srcId="{6B4ACA7B-F65D-4F52-AF48-CB1EE5918841}" destId="{2B244437-5433-4E8C-A717-E3D124E126AA}" srcOrd="0" destOrd="0" presId="urn:microsoft.com/office/officeart/2005/8/layout/vList2"/>
    <dgm:cxn modelId="{8866C088-266F-4B20-AE2C-F3F711162ADA}" srcId="{423CF5BA-A1B2-48F9-AF32-90BAE8DBD5B0}" destId="{87F6A8D7-AE76-4D23-8042-47407BB1691C}" srcOrd="1" destOrd="0" parTransId="{91EF5A57-A36D-4934-85C7-F8EC1E08C8F0}" sibTransId="{7808BF80-A292-4B55-8F06-09A241A71CFD}"/>
    <dgm:cxn modelId="{0B850EE1-731C-4927-877F-9098CCE6974C}" srcId="{423CF5BA-A1B2-48F9-AF32-90BAE8DBD5B0}" destId="{718E3DD0-8D09-477F-9A94-57C4E1936A5D}" srcOrd="0" destOrd="0" parTransId="{40F3BE6A-44A9-47BC-AB28-A82F0C23FC6E}" sibTransId="{275EDF70-5390-4B83-A72D-AB53BEA1B4E5}"/>
    <dgm:cxn modelId="{C8AA712A-0CD9-48EB-B041-FF0D7DD0C5A9}" type="presParOf" srcId="{52ECBCBC-E102-4ADF-93B7-29AFBA504D3A}" destId="{62255C56-E555-45FD-81AF-8F97456BE8B4}" srcOrd="0" destOrd="0" presId="urn:microsoft.com/office/officeart/2005/8/layout/vList2"/>
    <dgm:cxn modelId="{599DADCD-DAE8-4E9F-8155-4A1219724DFE}" type="presParOf" srcId="{52ECBCBC-E102-4ADF-93B7-29AFBA504D3A}" destId="{A74BBF45-A722-4EC4-8186-97B2B4148BF6}" srcOrd="1" destOrd="0" presId="urn:microsoft.com/office/officeart/2005/8/layout/vList2"/>
    <dgm:cxn modelId="{D17F52AA-3DA8-4AD8-945F-E23CDC748A53}" type="presParOf" srcId="{52ECBCBC-E102-4ADF-93B7-29AFBA504D3A}" destId="{181D80D9-D9B6-4584-A6B6-61DBB029345B}" srcOrd="2" destOrd="0" presId="urn:microsoft.com/office/officeart/2005/8/layout/vList2"/>
    <dgm:cxn modelId="{F8B6FF7C-3A06-4D43-9843-6F1600A95DF2}" type="presParOf" srcId="{52ECBCBC-E102-4ADF-93B7-29AFBA504D3A}" destId="{0A3B7B0C-25F7-4D3F-A894-BEB7084ADB83}" srcOrd="3" destOrd="0" presId="urn:microsoft.com/office/officeart/2005/8/layout/vList2"/>
    <dgm:cxn modelId="{C4546F65-6B44-4C67-813E-722E3BE52F85}" type="presParOf" srcId="{52ECBCBC-E102-4ADF-93B7-29AFBA504D3A}" destId="{2B244437-5433-4E8C-A717-E3D124E126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55C56-E555-45FD-81AF-8F97456BE8B4}">
      <dsp:nvSpPr>
        <dsp:cNvPr id="0" name=""/>
        <dsp:cNvSpPr/>
      </dsp:nvSpPr>
      <dsp:spPr>
        <a:xfrm>
          <a:off x="0" y="49709"/>
          <a:ext cx="5759656" cy="15095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baseline="0" dirty="0"/>
            <a:t>50% van de verwijzingen</a:t>
          </a:r>
          <a:endParaRPr lang="en-US" sz="3800" kern="1200" dirty="0"/>
        </a:p>
      </dsp:txBody>
      <dsp:txXfrm>
        <a:off x="73690" y="123399"/>
        <a:ext cx="5612276" cy="1362175"/>
      </dsp:txXfrm>
    </dsp:sp>
    <dsp:sp modelId="{181D80D9-D9B6-4584-A6B6-61DBB029345B}">
      <dsp:nvSpPr>
        <dsp:cNvPr id="0" name=""/>
        <dsp:cNvSpPr/>
      </dsp:nvSpPr>
      <dsp:spPr>
        <a:xfrm>
          <a:off x="0" y="1668705"/>
          <a:ext cx="5759656" cy="1509555"/>
        </a:xfrm>
        <a:prstGeom prst="roundRect">
          <a:avLst/>
        </a:prstGeom>
        <a:solidFill>
          <a:schemeClr val="accent2">
            <a:hueOff val="1799994"/>
            <a:satOff val="-925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baseline="0" dirty="0"/>
            <a:t>1/3 van de </a:t>
          </a:r>
          <a:r>
            <a:rPr lang="nl-NL" sz="3800" kern="1200" baseline="0" dirty="0" err="1"/>
            <a:t>pt</a:t>
          </a:r>
          <a:r>
            <a:rPr lang="nl-NL" sz="3800" kern="1200" baseline="0" dirty="0"/>
            <a:t>-en in de eerste </a:t>
          </a:r>
          <a:r>
            <a:rPr lang="nl-NL" sz="3800" kern="1200" baseline="0" dirty="0" err="1"/>
            <a:t>lijns</a:t>
          </a:r>
          <a:r>
            <a:rPr lang="nl-NL" sz="3800" kern="1200" baseline="0" dirty="0"/>
            <a:t> ggz</a:t>
          </a:r>
          <a:endParaRPr lang="en-US" sz="3800" kern="1200" dirty="0"/>
        </a:p>
      </dsp:txBody>
      <dsp:txXfrm>
        <a:off x="73690" y="1742395"/>
        <a:ext cx="5612276" cy="1362175"/>
      </dsp:txXfrm>
    </dsp:sp>
    <dsp:sp modelId="{2B244437-5433-4E8C-A717-E3D124E126AA}">
      <dsp:nvSpPr>
        <dsp:cNvPr id="0" name=""/>
        <dsp:cNvSpPr/>
      </dsp:nvSpPr>
      <dsp:spPr>
        <a:xfrm>
          <a:off x="0" y="3287701"/>
          <a:ext cx="5759656" cy="1509555"/>
        </a:xfrm>
        <a:prstGeom prst="roundRect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baseline="0" dirty="0"/>
            <a:t>1/5 van de </a:t>
          </a:r>
          <a:r>
            <a:rPr lang="nl-NL" sz="3800" kern="1200" baseline="0" dirty="0" err="1"/>
            <a:t>pt</a:t>
          </a:r>
          <a:r>
            <a:rPr lang="nl-NL" sz="3800" kern="1200" baseline="0" dirty="0"/>
            <a:t>-en in de S- GGZ</a:t>
          </a:r>
          <a:endParaRPr lang="en-US" sz="3800" kern="1200" dirty="0"/>
        </a:p>
      </dsp:txBody>
      <dsp:txXfrm>
        <a:off x="73690" y="3361391"/>
        <a:ext cx="5612276" cy="1362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97278-F843-45A3-AF41-0D35B5F3948C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F437A-F06A-4F64-A668-2D689838AF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49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Twee aparte dia`s </a:t>
            </a:r>
          </a:p>
          <a:p>
            <a:endParaRPr lang="nl-NL" dirty="0"/>
          </a:p>
          <a:p>
            <a:r>
              <a:rPr lang="nl-NL" dirty="0" err="1"/>
              <a:t>Diavolgorde</a:t>
            </a:r>
            <a:r>
              <a:rPr lang="nl-NL" dirty="0"/>
              <a:t> nog wat aanpassen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F437A-F06A-4F64-A668-2D689838AFE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34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Observationeel onderzoek in een grote groepspraktijk: huisartsen en </a:t>
            </a:r>
            <a:r>
              <a:rPr lang="nl-NL" dirty="0" err="1"/>
              <a:t>poh</a:t>
            </a:r>
            <a:r>
              <a:rPr lang="nl-NL" dirty="0"/>
              <a:t> ggz zijn geneigd om </a:t>
            </a:r>
            <a:r>
              <a:rPr lang="nl-NL" dirty="0" err="1"/>
              <a:t>pt</a:t>
            </a:r>
            <a:r>
              <a:rPr lang="nl-NL" dirty="0"/>
              <a:t>-en met psychische problematiek zoveel mogelijk in huisartsenpraktijk te behandelen.</a:t>
            </a:r>
          </a:p>
          <a:p>
            <a:r>
              <a:rPr lang="nl-NL" dirty="0"/>
              <a:t>Mogelijk speelt achtergrond </a:t>
            </a:r>
            <a:r>
              <a:rPr lang="nl-NL" dirty="0" err="1"/>
              <a:t>poh</a:t>
            </a:r>
            <a:r>
              <a:rPr lang="nl-NL" dirty="0"/>
              <a:t> ggz een rol hierbij (van oudsher veel SPV uit de s ggz afkomstig), het niet willen aanspreken van het eigen risico en de beperkte toegankelijkheid van door de wachttijden in de ggz.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F437A-F06A-4F64-A668-2D689838AFE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17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F437A-F06A-4F64-A668-2D689838AFE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56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F437A-F06A-4F64-A668-2D689838AFE9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00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75DB0-EA22-4826-8162-5458150B40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Huisarts en psychische problematiek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9EAC46-6377-46ED-89D6-0B43CB64A6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Zo gek nog niet…?!</a:t>
            </a:r>
          </a:p>
        </p:txBody>
      </p:sp>
    </p:spTree>
    <p:extLst>
      <p:ext uri="{BB962C8B-B14F-4D97-AF65-F5344CB8AC3E}">
        <p14:creationId xmlns:p14="http://schemas.microsoft.com/office/powerpoint/2010/main" val="39140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FCCEF8-DED6-4004-ADD7-ED26690A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nl-NL" sz="4800" dirty="0"/>
              <a:t>Ggz wat is het ons waard? 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7535D4E1-084E-4896-9523-B1A424DE1B1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1062464" y="2564949"/>
            <a:ext cx="4752381" cy="2266667"/>
          </a:xfr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154B925-80C1-4BC1-B992-4ED37DE64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843" y="2874472"/>
            <a:ext cx="4800000" cy="1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8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6B9206-4CA9-4B28-8C84-29059E3D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100"/>
              <a:t>Hoe is het eigenlijk bij de buren?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2790A09-2EFD-4E67-93FD-7470A82585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5091883" y="782808"/>
            <a:ext cx="6615483" cy="52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9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5CAC4-4CD1-4DC2-B892-CC11BCBF5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Spelregels nieuwe basis ggz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251162-6303-4895-BD37-977B75EB92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Aard</a:t>
            </a:r>
          </a:p>
          <a:p>
            <a:r>
              <a:rPr lang="nl-NL" dirty="0"/>
              <a:t>Ernst</a:t>
            </a:r>
          </a:p>
          <a:p>
            <a:r>
              <a:rPr lang="nl-NL" dirty="0"/>
              <a:t>Risico</a:t>
            </a:r>
          </a:p>
          <a:p>
            <a:r>
              <a:rPr lang="nl-NL" dirty="0"/>
              <a:t>Complexiteit</a:t>
            </a:r>
          </a:p>
          <a:p>
            <a:r>
              <a:rPr lang="nl-NL" dirty="0"/>
              <a:t>beloop</a:t>
            </a:r>
          </a:p>
        </p:txBody>
      </p:sp>
    </p:spTree>
    <p:extLst>
      <p:ext uri="{BB962C8B-B14F-4D97-AF65-F5344CB8AC3E}">
        <p14:creationId xmlns:p14="http://schemas.microsoft.com/office/powerpoint/2010/main" val="414274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68206-B8C1-48A2-9904-74458D91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Spelregels huisarts/</a:t>
            </a:r>
            <a:r>
              <a:rPr lang="nl-NL" dirty="0" err="1"/>
              <a:t>poh</a:t>
            </a:r>
            <a:r>
              <a:rPr lang="nl-NL" dirty="0"/>
              <a:t> ggz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E8C3B1-9405-416B-BE6E-134420B745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 geen vermoeden van DSM-benoemde stoornis</a:t>
            </a:r>
          </a:p>
          <a:p>
            <a:r>
              <a:rPr lang="nl-NL" dirty="0"/>
              <a:t> vermoeden DSM-benoemde stoornis </a:t>
            </a:r>
          </a:p>
          <a:p>
            <a:pPr lvl="1"/>
            <a:r>
              <a:rPr lang="nl-NL" dirty="0"/>
              <a:t>Ernst	 	licht of subklinisch </a:t>
            </a:r>
          </a:p>
          <a:p>
            <a:pPr lvl="1"/>
            <a:r>
              <a:rPr lang="nl-NL" dirty="0"/>
              <a:t>risico 		laag </a:t>
            </a:r>
          </a:p>
          <a:p>
            <a:pPr lvl="1"/>
            <a:r>
              <a:rPr lang="nl-NL" dirty="0"/>
              <a:t>complexiteit 	afwezig</a:t>
            </a:r>
          </a:p>
          <a:p>
            <a:r>
              <a:rPr lang="nl-NL" dirty="0"/>
              <a:t> stabiele chronische problematiek, niet crisisgevoelig, met een laag risico</a:t>
            </a:r>
          </a:p>
          <a:p>
            <a:r>
              <a:rPr lang="nl-NL" dirty="0"/>
              <a:t>Van 8 naar 12u </a:t>
            </a:r>
            <a:r>
              <a:rPr lang="nl-NL" dirty="0" err="1"/>
              <a:t>poh</a:t>
            </a:r>
            <a:r>
              <a:rPr lang="nl-NL" dirty="0"/>
              <a:t> ggz per normpraktijk mits/incl. e health en consultatie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177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68206-B8C1-48A2-9904-74458D91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Spelregels </a:t>
            </a:r>
            <a:r>
              <a:rPr lang="nl-NL" dirty="0" err="1"/>
              <a:t>gbggz</a:t>
            </a:r>
            <a:r>
              <a:rPr lang="nl-NL" dirty="0"/>
              <a:t>/</a:t>
            </a:r>
            <a:r>
              <a:rPr lang="nl-NL" dirty="0" err="1"/>
              <a:t>sggz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E8C3B1-9405-416B-BE6E-134420B745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SGGZ: 		hoog risico en/of hoge complexiteit bij vermoeden van een DSM-benoemde 			stoornis. </a:t>
            </a:r>
          </a:p>
          <a:p>
            <a:r>
              <a:rPr lang="nl-NL" dirty="0"/>
              <a:t>GBGGZ: 	overig</a:t>
            </a:r>
          </a:p>
        </p:txBody>
      </p:sp>
    </p:spTree>
    <p:extLst>
      <p:ext uri="{BB962C8B-B14F-4D97-AF65-F5344CB8AC3E}">
        <p14:creationId xmlns:p14="http://schemas.microsoft.com/office/powerpoint/2010/main" val="240580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7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5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9C43788-4BE6-4F80-ACAB-AB30FB86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600"/>
              <a:t>Waar zijn we mee bezig?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0FD33D63-AF61-4648-8190-513866056A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99" b="3"/>
          <a:stretch/>
        </p:blipFill>
        <p:spPr>
          <a:xfrm>
            <a:off x="5657362" y="269876"/>
            <a:ext cx="5495912" cy="63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2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C2DABC6-7C1C-401A-AAA9-0F7FBFDB8A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789"/>
          <a:stretch/>
        </p:blipFill>
        <p:spPr>
          <a:xfrm>
            <a:off x="4307926" y="321012"/>
            <a:ext cx="3105417" cy="498058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0535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523B5C-EDDC-4CB5-9CF4-0FFB7A16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br>
              <a:rPr lang="nl-NL" sz="4200">
                <a:solidFill>
                  <a:srgbClr val="FFFFFF"/>
                </a:solidFill>
              </a:rPr>
            </a:br>
            <a:r>
              <a:rPr lang="nl-NL" sz="4200">
                <a:solidFill>
                  <a:srgbClr val="FFFFFF"/>
                </a:solidFill>
              </a:rPr>
              <a:t>Meer GGZ door de huisarts bij</a:t>
            </a:r>
            <a:br>
              <a:rPr lang="nl-NL" sz="4200">
                <a:solidFill>
                  <a:srgbClr val="FFFFFF"/>
                </a:solidFill>
              </a:rPr>
            </a:br>
            <a:r>
              <a:rPr lang="nl-NL" sz="4200">
                <a:solidFill>
                  <a:srgbClr val="FFFFFF"/>
                </a:solidFill>
              </a:rPr>
              <a:t>gelijkblijvende prevalentie</a:t>
            </a:r>
            <a:r>
              <a:rPr lang="nl-NL" sz="4200">
                <a:solidFill>
                  <a:srgbClr val="FFFFFF"/>
                </a:solidFill>
                <a:sym typeface="Wingdings" panose="05000000000000000000" pitchFamily="2" charset="2"/>
              </a:rPr>
              <a:t>= </a:t>
            </a:r>
            <a:r>
              <a:rPr lang="nl-NL" sz="4200">
                <a:solidFill>
                  <a:srgbClr val="FFFFFF"/>
                </a:solidFill>
              </a:rPr>
              <a:t>substitutie???</a:t>
            </a:r>
            <a:br>
              <a:rPr lang="nl-NL" sz="4200">
                <a:solidFill>
                  <a:srgbClr val="FFFFFF"/>
                </a:solidFill>
              </a:rPr>
            </a:br>
            <a:br>
              <a:rPr lang="nl-NL" sz="4200">
                <a:solidFill>
                  <a:srgbClr val="FFFFFF"/>
                </a:solidFill>
              </a:rPr>
            </a:br>
            <a:r>
              <a:rPr lang="nl-NL" sz="42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AA1CE1-E4C6-4545-9B08-A0D9AAD3C1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sz="2400" dirty="0"/>
              <a:t>Onderzoek:  niet eenduidig</a:t>
            </a:r>
          </a:p>
          <a:p>
            <a:pPr lvl="1"/>
            <a:r>
              <a:rPr lang="nl-NL" sz="2400" dirty="0"/>
              <a:t>Wachtlijsten in de ggz</a:t>
            </a:r>
          </a:p>
          <a:p>
            <a:pPr lvl="1"/>
            <a:r>
              <a:rPr lang="nl-NL" sz="2400" dirty="0"/>
              <a:t>bufferfunctie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458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D0440E-A1AB-48F8-AD18-122C22D6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Meer GGZ door de huisarts Alternatieve verklaring: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31BC08-7801-4722-9A28-89D4EB500E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r>
              <a:rPr lang="nl-NL"/>
              <a:t>toename van psychische problemen in de huisartsenpraktijk</a:t>
            </a:r>
          </a:p>
          <a:p>
            <a:pPr lvl="2"/>
            <a:r>
              <a:rPr lang="nl-NL"/>
              <a:t>Bredere definitie</a:t>
            </a:r>
          </a:p>
          <a:p>
            <a:pPr lvl="2"/>
            <a:r>
              <a:rPr lang="nl-NL"/>
              <a:t>Makkelijker hulp vragen</a:t>
            </a:r>
          </a:p>
          <a:p>
            <a:pPr lvl="2"/>
            <a:r>
              <a:rPr lang="nl-NL"/>
              <a:t>Aanbod </a:t>
            </a:r>
            <a:r>
              <a:rPr lang="nl-NL" err="1"/>
              <a:t>creeert</a:t>
            </a:r>
            <a:r>
              <a:rPr lang="nl-NL"/>
              <a:t> vraag</a:t>
            </a:r>
          </a:p>
          <a:p>
            <a:pPr lvl="2"/>
            <a:r>
              <a:rPr lang="nl-NL"/>
              <a:t>Verschuiving nulde naar de eerste lijn</a:t>
            </a:r>
          </a:p>
          <a:p>
            <a:pPr lvl="2"/>
            <a:r>
              <a:rPr lang="nl-NL"/>
              <a:t>En…..Onze </a:t>
            </a:r>
            <a:r>
              <a:rPr lang="nl-NL" err="1"/>
              <a:t>poh’s</a:t>
            </a:r>
            <a:r>
              <a:rPr lang="nl-NL"/>
              <a:t> zijn gewoon ontzettend Goed! </a:t>
            </a:r>
          </a:p>
        </p:txBody>
      </p:sp>
    </p:spTree>
    <p:extLst>
      <p:ext uri="{BB962C8B-B14F-4D97-AF65-F5344CB8AC3E}">
        <p14:creationId xmlns:p14="http://schemas.microsoft.com/office/powerpoint/2010/main" val="1062508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oliemannetje">
            <a:extLst>
              <a:ext uri="{FF2B5EF4-FFF2-40B4-BE49-F238E27FC236}">
                <a16:creationId xmlns:a16="http://schemas.microsoft.com/office/drawing/2014/main" id="{9B2493D1-94D5-4FC5-84FC-8F72973DC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1" b="3159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C146B38-3E4E-4A67-91CF-55DBCC51B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D0440E-A1AB-48F8-AD18-122C22D6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86113" y="1220999"/>
            <a:ext cx="6851188" cy="1151965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POH-GGZ…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31BC08-7801-4722-9A28-89D4EB500E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587206" y="2448453"/>
            <a:ext cx="6859199" cy="2944652"/>
          </a:xfrm>
        </p:spPr>
        <p:txBody>
          <a:bodyPr>
            <a:normAutofit/>
          </a:bodyPr>
          <a:lstStyle/>
          <a:p>
            <a:r>
              <a:rPr lang="nl-NL" sz="1800" dirty="0">
                <a:solidFill>
                  <a:schemeClr val="bg1"/>
                </a:solidFill>
              </a:rPr>
              <a:t>Zijn….. Generalistisch, </a:t>
            </a:r>
            <a:r>
              <a:rPr lang="nl-NL" sz="1800" dirty="0" err="1">
                <a:solidFill>
                  <a:schemeClr val="bg1"/>
                </a:solidFill>
              </a:rPr>
              <a:t>all</a:t>
            </a:r>
            <a:r>
              <a:rPr lang="nl-NL" sz="1800" dirty="0">
                <a:solidFill>
                  <a:schemeClr val="bg1"/>
                </a:solidFill>
              </a:rPr>
              <a:t> </a:t>
            </a:r>
            <a:r>
              <a:rPr lang="nl-NL" sz="1800" dirty="0" err="1">
                <a:solidFill>
                  <a:schemeClr val="bg1"/>
                </a:solidFill>
              </a:rPr>
              <a:t>round</a:t>
            </a:r>
            <a:r>
              <a:rPr lang="nl-NL" sz="1800" dirty="0">
                <a:solidFill>
                  <a:schemeClr val="bg1"/>
                </a:solidFill>
              </a:rPr>
              <a:t>,  laagdrempelig </a:t>
            </a:r>
          </a:p>
          <a:p>
            <a:endParaRPr lang="nl-NL" sz="1800" dirty="0">
              <a:solidFill>
                <a:schemeClr val="bg1"/>
              </a:solidFill>
            </a:endParaRPr>
          </a:p>
          <a:p>
            <a:r>
              <a:rPr lang="nl-NL" sz="1800" dirty="0">
                <a:solidFill>
                  <a:schemeClr val="bg1"/>
                </a:solidFill>
              </a:rPr>
              <a:t>kennen de </a:t>
            </a:r>
            <a:r>
              <a:rPr lang="nl-NL" sz="1800" dirty="0" err="1">
                <a:solidFill>
                  <a:schemeClr val="bg1"/>
                </a:solidFill>
              </a:rPr>
              <a:t>pt</a:t>
            </a:r>
            <a:r>
              <a:rPr lang="nl-NL" sz="1800" dirty="0">
                <a:solidFill>
                  <a:schemeClr val="bg1"/>
                </a:solidFill>
              </a:rPr>
              <a:t> in zijn bredere context, werken dichtbij de basiszorg en inclusief! </a:t>
            </a:r>
          </a:p>
          <a:p>
            <a:endParaRPr lang="nl-NL" sz="1800" dirty="0">
              <a:solidFill>
                <a:schemeClr val="bg1"/>
              </a:solidFill>
            </a:endParaRPr>
          </a:p>
          <a:p>
            <a:r>
              <a:rPr lang="nl-NL" sz="1800" dirty="0">
                <a:solidFill>
                  <a:schemeClr val="bg1"/>
                </a:solidFill>
              </a:rPr>
              <a:t>Kortom….. hebben veel van wat de ggz niet heeft</a:t>
            </a:r>
          </a:p>
          <a:p>
            <a:endParaRPr lang="nl-N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8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E8B67-F233-4845-AAC8-6E2440A2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err="1"/>
              <a:t>Disclosure</a:t>
            </a:r>
            <a:r>
              <a:rPr lang="nl-NL" sz="3200" dirty="0"/>
              <a:t>/belangenverstrengeling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B7ACE7-3766-4E35-9CEB-D830BCFAB2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Huisarts Tilburg</a:t>
            </a:r>
          </a:p>
          <a:p>
            <a:r>
              <a:rPr lang="nl-NL" dirty="0"/>
              <a:t>Lid programma commissie </a:t>
            </a:r>
            <a:r>
              <a:rPr lang="nl-NL" dirty="0" err="1"/>
              <a:t>ProRCH</a:t>
            </a:r>
            <a:endParaRPr lang="nl-NL" dirty="0"/>
          </a:p>
          <a:p>
            <a:r>
              <a:rPr lang="nl-NL" dirty="0"/>
              <a:t>Gehuwd met HJH Kuijpers, psychiater </a:t>
            </a:r>
            <a:r>
              <a:rPr lang="nl-NL"/>
              <a:t>EtZ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3339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oliemannetje">
            <a:extLst>
              <a:ext uri="{FF2B5EF4-FFF2-40B4-BE49-F238E27FC236}">
                <a16:creationId xmlns:a16="http://schemas.microsoft.com/office/drawing/2014/main" id="{46959CCD-000A-4A9A-802F-5848FFD70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r="9239" b="3"/>
          <a:stretch/>
        </p:blipFill>
        <p:spPr bwMode="auto">
          <a:xfrm>
            <a:off x="7793391" y="234347"/>
            <a:ext cx="3680817" cy="59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A9E89B-B4FE-4A92-8A55-A847E059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03761"/>
            <a:ext cx="6382699" cy="1433543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Uitdagingen voor de oliemannetjes</a:t>
            </a:r>
          </a:p>
        </p:txBody>
      </p: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BBF5A536-1C4A-4F33-8EF7-BA0CDFDD41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6382697" cy="344610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Afbakenen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Onderzoeken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Samenwerken</a:t>
            </a:r>
            <a:r>
              <a:rPr lang="en-US" sz="2400" dirty="0">
                <a:solidFill>
                  <a:schemeClr val="bg1"/>
                </a:solidFill>
              </a:rPr>
              <a:t> met </a:t>
            </a:r>
            <a:r>
              <a:rPr lang="en-US" sz="2400" dirty="0" err="1">
                <a:solidFill>
                  <a:schemeClr val="bg1"/>
                </a:solidFill>
              </a:rPr>
              <a:t>gb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ggz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sggz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Maar </a:t>
            </a:r>
            <a:r>
              <a:rPr lang="en-US" sz="2400" dirty="0" err="1">
                <a:solidFill>
                  <a:schemeClr val="bg1"/>
                </a:solidFill>
              </a:rPr>
              <a:t>vooral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ook</a:t>
            </a:r>
            <a:r>
              <a:rPr lang="en-US" sz="2400" dirty="0">
                <a:solidFill>
                  <a:schemeClr val="bg1"/>
                </a:solidFill>
              </a:rPr>
              <a:t> met het </a:t>
            </a:r>
            <a:r>
              <a:rPr lang="en-US" sz="2400" dirty="0" err="1">
                <a:solidFill>
                  <a:schemeClr val="bg1"/>
                </a:solidFill>
              </a:rPr>
              <a:t>sociaal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domein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7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76EA5558-6F13-4315-B59F-DAA05A6EB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4" name="Freeform 11">
            <a:extLst>
              <a:ext uri="{FF2B5EF4-FFF2-40B4-BE49-F238E27FC236}">
                <a16:creationId xmlns:a16="http://schemas.microsoft.com/office/drawing/2014/main" id="{F11EF67E-A76B-4908-8CBC-824BC0E8D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13">
            <a:extLst>
              <a:ext uri="{FF2B5EF4-FFF2-40B4-BE49-F238E27FC236}">
                <a16:creationId xmlns:a16="http://schemas.microsoft.com/office/drawing/2014/main" id="{D14104DC-0846-4DC0-92E6-1EEBE1EE7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25">
            <a:extLst>
              <a:ext uri="{FF2B5EF4-FFF2-40B4-BE49-F238E27FC236}">
                <a16:creationId xmlns:a16="http://schemas.microsoft.com/office/drawing/2014/main" id="{C8E240AA-819B-40E3-92F6-95A21067E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14">
            <a:extLst>
              <a:ext uri="{FF2B5EF4-FFF2-40B4-BE49-F238E27FC236}">
                <a16:creationId xmlns:a16="http://schemas.microsoft.com/office/drawing/2014/main" id="{ECAE88C9-DE01-4326-8D88-50215123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2" name="5-Point Star 24">
            <a:extLst>
              <a:ext uri="{FF2B5EF4-FFF2-40B4-BE49-F238E27FC236}">
                <a16:creationId xmlns:a16="http://schemas.microsoft.com/office/drawing/2014/main" id="{7E7FD8B2-7738-4D90-8464-083682300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B95BB30-91F6-4499-89DE-50E78CD48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292" y="334573"/>
            <a:ext cx="10393145" cy="25209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Tijdelijke aanduiding voor inhoud 14" descr="Afbeelding met plaats&#10;&#10;Automatisch gegenereerde beschrijving">
            <a:extLst>
              <a:ext uri="{FF2B5EF4-FFF2-40B4-BE49-F238E27FC236}">
                <a16:creationId xmlns:a16="http://schemas.microsoft.com/office/drawing/2014/main" id="{D81A5E16-2490-4738-BBA7-90632D90B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000">
            <a:off x="7498754" y="217328"/>
            <a:ext cx="2429291" cy="2406798"/>
          </a:xfrm>
          <a:prstGeom prst="rect">
            <a:avLst/>
          </a:prstGeom>
        </p:spPr>
      </p:pic>
      <p:sp>
        <p:nvSpPr>
          <p:cNvPr id="86" name="Freeform 6">
            <a:extLst>
              <a:ext uri="{FF2B5EF4-FFF2-40B4-BE49-F238E27FC236}">
                <a16:creationId xmlns:a16="http://schemas.microsoft.com/office/drawing/2014/main" id="{6D9144C2-4557-4976-BE71-6EC94C849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8841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8E96E0-9096-48E8-913B-4CD6DF51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10575" y="3233195"/>
            <a:ext cx="10178799" cy="1346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</a:rPr>
              <a:t>Waar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zijn</a:t>
            </a:r>
            <a:r>
              <a:rPr lang="en-US" sz="4400" dirty="0">
                <a:solidFill>
                  <a:schemeClr val="bg1"/>
                </a:solidFill>
              </a:rPr>
              <a:t> we </a:t>
            </a:r>
            <a:r>
              <a:rPr lang="en-US" sz="4400" dirty="0" err="1">
                <a:solidFill>
                  <a:schemeClr val="bg1"/>
                </a:solidFill>
              </a:rPr>
              <a:t>nou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helemaal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mee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bezig</a:t>
            </a:r>
            <a:r>
              <a:rPr lang="en-US" sz="4400" dirty="0">
                <a:solidFill>
                  <a:schemeClr val="bg1"/>
                </a:solidFill>
              </a:rPr>
              <a:t>….? </a:t>
            </a:r>
          </a:p>
        </p:txBody>
      </p:sp>
      <p:pic>
        <p:nvPicPr>
          <p:cNvPr id="35" name="Afbeelding 3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B2C5030-24CE-442C-84E5-B67056D91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0000">
            <a:off x="1224538" y="490424"/>
            <a:ext cx="4620193" cy="2406798"/>
          </a:xfrm>
          <a:prstGeom prst="rect">
            <a:avLst/>
          </a:prstGeom>
        </p:spPr>
      </p:pic>
      <p:sp>
        <p:nvSpPr>
          <p:cNvPr id="88" name="5-Point Star 18">
            <a:extLst>
              <a:ext uri="{FF2B5EF4-FFF2-40B4-BE49-F238E27FC236}">
                <a16:creationId xmlns:a16="http://schemas.microsoft.com/office/drawing/2014/main" id="{A1CB696A-82CF-4E19-958F-92F090B6A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477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oliemannetje">
            <a:extLst>
              <a:ext uri="{FF2B5EF4-FFF2-40B4-BE49-F238E27FC236}">
                <a16:creationId xmlns:a16="http://schemas.microsoft.com/office/drawing/2014/main" id="{46959CCD-000A-4A9A-802F-5848FFD70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1" b="3159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10">
            <a:extLst>
              <a:ext uri="{FF2B5EF4-FFF2-40B4-BE49-F238E27FC236}">
                <a16:creationId xmlns:a16="http://schemas.microsoft.com/office/drawing/2014/main" id="{CC146B38-3E4E-4A67-91CF-55DBCC51B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A9E89B-B4FE-4A92-8A55-A847E059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86113" y="1220999"/>
            <a:ext cx="6851188" cy="1151965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2008: Poh GGZ</a:t>
            </a:r>
          </a:p>
        </p:txBody>
      </p: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BBF5A536-1C4A-4F33-8EF7-BA0CDFDD41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587206" y="2448453"/>
            <a:ext cx="6859199" cy="2944652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Mogelijk….</a:t>
            </a:r>
          </a:p>
          <a:p>
            <a:r>
              <a:rPr lang="en-US" sz="1800">
                <a:solidFill>
                  <a:schemeClr val="bg1"/>
                </a:solidFill>
              </a:rPr>
              <a:t>Laagdrempelige effectieve zorg</a:t>
            </a:r>
          </a:p>
          <a:p>
            <a:r>
              <a:rPr lang="en-US" sz="1800">
                <a:solidFill>
                  <a:schemeClr val="bg1"/>
                </a:solidFill>
              </a:rPr>
              <a:t>kostenbesparing</a:t>
            </a:r>
          </a:p>
          <a:p>
            <a:r>
              <a:rPr lang="en-US" sz="1800">
                <a:solidFill>
                  <a:schemeClr val="bg1"/>
                </a:solidFill>
              </a:rPr>
              <a:t>Afname aantal consulten bij de Huisarts</a:t>
            </a:r>
          </a:p>
          <a:p>
            <a:r>
              <a:rPr lang="en-US" sz="1800">
                <a:solidFill>
                  <a:schemeClr val="bg1"/>
                </a:solidFill>
              </a:rPr>
              <a:t>Minder medicatievoorschriften</a:t>
            </a:r>
          </a:p>
          <a:p>
            <a:r>
              <a:rPr lang="en-US" sz="1800">
                <a:solidFill>
                  <a:schemeClr val="bg1"/>
                </a:solidFill>
              </a:rPr>
              <a:t>Minder verwijzingen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C2DABC6-7C1C-401A-AAA9-0F7FBFDB8A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789"/>
          <a:stretch/>
        </p:blipFill>
        <p:spPr>
          <a:xfrm>
            <a:off x="7199481" y="468696"/>
            <a:ext cx="3403352" cy="5458422"/>
          </a:xfrm>
          <a:prstGeom prst="rect">
            <a:avLst/>
          </a:prstGeom>
          <a:ln>
            <a:noFill/>
          </a:ln>
        </p:spPr>
      </p:pic>
      <p:sp>
        <p:nvSpPr>
          <p:cNvPr id="51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A9E89B-B4FE-4A92-8A55-A847E059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r>
              <a:rPr lang="nl-NL" sz="4400">
                <a:solidFill>
                  <a:schemeClr val="bg1"/>
                </a:solidFill>
              </a:rPr>
              <a:t>2008: Poh GGZ</a:t>
            </a:r>
          </a:p>
        </p:txBody>
      </p: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BBF5A536-1C4A-4F33-8EF7-BA0CDFDD41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Geen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taakverschuiving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Huisarts</a:t>
            </a:r>
            <a:r>
              <a:rPr lang="en-US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POH</a:t>
            </a:r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ggz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err="1">
                <a:solidFill>
                  <a:schemeClr val="bg1"/>
                </a:solidFill>
              </a:rPr>
              <a:t>Toename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voorschriften</a:t>
            </a:r>
            <a:r>
              <a:rPr lang="en-US" sz="1800" dirty="0">
                <a:solidFill>
                  <a:schemeClr val="bg1"/>
                </a:solidFill>
              </a:rPr>
              <a:t> anti-</a:t>
            </a:r>
            <a:r>
              <a:rPr lang="en-US" sz="1800" dirty="0" err="1">
                <a:solidFill>
                  <a:schemeClr val="bg1"/>
                </a:solidFill>
              </a:rPr>
              <a:t>depressiva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4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73E65-8186-40D6-BB23-0130ED439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2014:  invoering basis ggz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2AEB93-539C-468B-8B18-B42D4FCCB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kopje koffie…. </a:t>
            </a:r>
          </a:p>
        </p:txBody>
      </p:sp>
    </p:spTree>
    <p:extLst>
      <p:ext uri="{BB962C8B-B14F-4D97-AF65-F5344CB8AC3E}">
        <p14:creationId xmlns:p14="http://schemas.microsoft.com/office/powerpoint/2010/main" val="23685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273E65-8186-40D6-BB23-0130ED439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392" y="1044250"/>
            <a:ext cx="6684266" cy="4431264"/>
          </a:xfrm>
        </p:spPr>
        <p:txBody>
          <a:bodyPr anchor="ctr">
            <a:normAutofit/>
          </a:bodyPr>
          <a:lstStyle/>
          <a:p>
            <a:pPr algn="l"/>
            <a:r>
              <a:rPr lang="nl-NL" dirty="0"/>
              <a:t>2014:  invoering basis ggz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2AEB93-539C-468B-8B18-B42D4FCCB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249" y="1044250"/>
            <a:ext cx="2775192" cy="4431264"/>
          </a:xfrm>
        </p:spPr>
        <p:txBody>
          <a:bodyPr anchor="ctr">
            <a:normAutofit/>
          </a:bodyPr>
          <a:lstStyle/>
          <a:p>
            <a:pPr algn="l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toch wel zinnige zorg….</a:t>
            </a:r>
          </a:p>
        </p:txBody>
      </p:sp>
      <p:sp>
        <p:nvSpPr>
          <p:cNvPr id="12" name="5-Point Star 24">
            <a:extLst>
              <a:ext uri="{FF2B5EF4-FFF2-40B4-BE49-F238E27FC236}">
                <a16:creationId xmlns:a16="http://schemas.microsoft.com/office/drawing/2014/main" id="{E3020E19-18D1-4E9B-A91C-D364DCCD3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6131" y="3133560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079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D2E357-D13E-4CEF-8BDA-3812C3D3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nl-NL" sz="4800">
                <a:solidFill>
                  <a:srgbClr val="FFFFFF"/>
                </a:solidFill>
              </a:rPr>
              <a:t>Voor 2014….</a:t>
            </a:r>
          </a:p>
        </p:txBody>
      </p:sp>
      <p:graphicFrame>
        <p:nvGraphicFramePr>
          <p:cNvPr id="29" name="Tijdelijke aanduiding voor inhoud 2">
            <a:extLst>
              <a:ext uri="{FF2B5EF4-FFF2-40B4-BE49-F238E27FC236}">
                <a16:creationId xmlns:a16="http://schemas.microsoft.com/office/drawing/2014/main" id="{915E78FC-3984-44C2-8DDA-9BC5BFAB2BA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8079019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110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8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7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1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2" name="Picture 40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3" name="Freeform: Shape 4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C0B729-336E-4330-8768-506D60297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407" y="1044250"/>
            <a:ext cx="9841575" cy="2646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Geen psychiatrische diagnose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59569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343</Words>
  <Application>Microsoft Office PowerPoint</Application>
  <PresentationFormat>Breedbeeld</PresentationFormat>
  <Paragraphs>79</Paragraphs>
  <Slides>20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Impact</vt:lpstr>
      <vt:lpstr>Belangrijke gebeurtenis</vt:lpstr>
      <vt:lpstr>Huisarts en psychische problematiek</vt:lpstr>
      <vt:lpstr>Disclosure/belangenverstrengeling</vt:lpstr>
      <vt:lpstr>Waar zijn we nou helemaal mee bezig….? </vt:lpstr>
      <vt:lpstr>2008: Poh GGZ</vt:lpstr>
      <vt:lpstr>2008: Poh GGZ</vt:lpstr>
      <vt:lpstr>2014:  invoering basis ggz</vt:lpstr>
      <vt:lpstr>2014:  invoering basis ggz</vt:lpstr>
      <vt:lpstr>Voor 2014….</vt:lpstr>
      <vt:lpstr>Geen psychiatrische diagnose</vt:lpstr>
      <vt:lpstr>Ggz wat is het ons waard? </vt:lpstr>
      <vt:lpstr>Hoe is het eigenlijk bij de buren?</vt:lpstr>
      <vt:lpstr>Spelregels nieuwe basis ggz</vt:lpstr>
      <vt:lpstr>Spelregels huisarts/poh ggz</vt:lpstr>
      <vt:lpstr>Spelregels gbggz/sggz</vt:lpstr>
      <vt:lpstr>Waar zijn we mee bezig? </vt:lpstr>
      <vt:lpstr>PowerPoint-presentatie</vt:lpstr>
      <vt:lpstr> Meer GGZ door de huisarts bij gelijkblijvende prevalentie= substitutie???   </vt:lpstr>
      <vt:lpstr>Meer GGZ door de huisarts Alternatieve verklaring:</vt:lpstr>
      <vt:lpstr>POH-GGZ…</vt:lpstr>
      <vt:lpstr>Uitdagingen voor de oliemannetjes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Huisarts en psychische problematiek</dc:title>
  <dc:creator>Kuijpers Huisarts / Presto Consultancy</dc:creator>
  <cp:lastModifiedBy>Gebruiker</cp:lastModifiedBy>
  <cp:revision>6</cp:revision>
  <dcterms:created xsi:type="dcterms:W3CDTF">2019-09-23T15:15:49Z</dcterms:created>
  <dcterms:modified xsi:type="dcterms:W3CDTF">2019-09-24T06:13:39Z</dcterms:modified>
</cp:coreProperties>
</file>