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0" r:id="rId2"/>
    <p:sldId id="271" r:id="rId3"/>
    <p:sldId id="282" r:id="rId4"/>
    <p:sldId id="284" r:id="rId5"/>
    <p:sldId id="349" r:id="rId6"/>
    <p:sldId id="350" r:id="rId7"/>
    <p:sldId id="353" r:id="rId8"/>
    <p:sldId id="300" r:id="rId9"/>
    <p:sldId id="301" r:id="rId10"/>
    <p:sldId id="302" r:id="rId11"/>
    <p:sldId id="334" r:id="rId12"/>
    <p:sldId id="332" r:id="rId13"/>
    <p:sldId id="354" r:id="rId14"/>
    <p:sldId id="343" r:id="rId15"/>
    <p:sldId id="344" r:id="rId16"/>
    <p:sldId id="352" r:id="rId17"/>
    <p:sldId id="355" r:id="rId18"/>
    <p:sldId id="356" r:id="rId19"/>
    <p:sldId id="357" r:id="rId20"/>
    <p:sldId id="335" r:id="rId21"/>
    <p:sldId id="351" r:id="rId22"/>
    <p:sldId id="338" r:id="rId23"/>
    <p:sldId id="358" r:id="rId24"/>
    <p:sldId id="339" r:id="rId25"/>
    <p:sldId id="313" r:id="rId26"/>
    <p:sldId id="314" r:id="rId27"/>
    <p:sldId id="315" r:id="rId28"/>
    <p:sldId id="320" r:id="rId29"/>
    <p:sldId id="342" r:id="rId30"/>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63" autoAdjust="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nl-NL" altLang="nl-NL"/>
          </a:p>
        </p:txBody>
      </p:sp>
      <p:sp>
        <p:nvSpPr>
          <p:cNvPr id="50179"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5151DFFE-6F5C-43F3-A476-51DC411B9ECB}" type="datetimeFigureOut">
              <a:rPr lang="nl-NL" altLang="nl-NL"/>
              <a:pPr>
                <a:defRPr/>
              </a:pPr>
              <a:t>23-8-2017</a:t>
            </a:fld>
            <a:endParaRPr lang="nl-NL" altLang="nl-NL"/>
          </a:p>
        </p:txBody>
      </p:sp>
      <p:sp>
        <p:nvSpPr>
          <p:cNvPr id="50180"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nl-NL" altLang="nl-NL"/>
          </a:p>
        </p:txBody>
      </p:sp>
      <p:sp>
        <p:nvSpPr>
          <p:cNvPr id="50181"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001B7C8A-52DC-48ED-820D-E8D548777290}" type="slidenum">
              <a:rPr lang="nl-NL" altLang="nl-NL"/>
              <a:pPr>
                <a:defRPr/>
              </a:pPr>
              <a:t>‹nr.›</a:t>
            </a:fld>
            <a:endParaRPr lang="nl-NL" altLang="nl-NL"/>
          </a:p>
        </p:txBody>
      </p:sp>
    </p:spTree>
    <p:extLst>
      <p:ext uri="{BB962C8B-B14F-4D97-AF65-F5344CB8AC3E}">
        <p14:creationId xmlns:p14="http://schemas.microsoft.com/office/powerpoint/2010/main" val="1052129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nl-NL" altLang="nl-NL"/>
          </a:p>
        </p:txBody>
      </p:sp>
      <p:sp>
        <p:nvSpPr>
          <p:cNvPr id="23555"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0FF311CF-B030-472C-B379-63F9686C3F2C}" type="datetimeFigureOut">
              <a:rPr lang="nl-NL" altLang="nl-NL"/>
              <a:pPr>
                <a:defRPr/>
              </a:pPr>
              <a:t>23-8-2017</a:t>
            </a:fld>
            <a:endParaRPr lang="nl-NL" altLang="nl-NL"/>
          </a:p>
        </p:txBody>
      </p:sp>
      <p:sp>
        <p:nvSpPr>
          <p:cNvPr id="143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nl-NL" altLang="nl-NL" noProof="0" smtClean="0"/>
              <a:t>Klik om de opmaakprofielen van de modeltekst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23558"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nl-NL" altLang="nl-NL"/>
          </a:p>
        </p:txBody>
      </p:sp>
      <p:sp>
        <p:nvSpPr>
          <p:cNvPr id="23559"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B5413ABD-9C75-4E2D-A5B7-0056AC86E211}" type="slidenum">
              <a:rPr lang="nl-NL" altLang="nl-NL"/>
              <a:pPr>
                <a:defRPr/>
              </a:pPr>
              <a:t>‹nr.›</a:t>
            </a:fld>
            <a:endParaRPr lang="nl-NL" altLang="nl-NL"/>
          </a:p>
        </p:txBody>
      </p:sp>
    </p:spTree>
    <p:extLst>
      <p:ext uri="{BB962C8B-B14F-4D97-AF65-F5344CB8AC3E}">
        <p14:creationId xmlns:p14="http://schemas.microsoft.com/office/powerpoint/2010/main" val="2061397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a:xfrm>
            <a:off x="917575" y="744538"/>
            <a:ext cx="4962525" cy="3722687"/>
          </a:xfrm>
          <a:ln/>
        </p:spPr>
      </p:sp>
      <p:sp>
        <p:nvSpPr>
          <p:cNvPr id="19458" name="Tijdelijke aanduiding voor notities 2"/>
          <p:cNvSpPr>
            <a:spLocks noGrp="1"/>
          </p:cNvSpPr>
          <p:nvPr>
            <p:ph type="body" idx="1"/>
          </p:nvPr>
        </p:nvSpPr>
        <p:spPr>
          <a:noFill/>
        </p:spPr>
        <p:txBody>
          <a:bodyPr/>
          <a:lstStyle/>
          <a:p>
            <a:endParaRPr lang="nl-NL" dirty="0" smtClean="0"/>
          </a:p>
        </p:txBody>
      </p:sp>
      <p:sp>
        <p:nvSpPr>
          <p:cNvPr id="4" name="Tijdelijke aanduiding voor dianummer 3"/>
          <p:cNvSpPr>
            <a:spLocks noGrp="1"/>
          </p:cNvSpPr>
          <p:nvPr>
            <p:ph type="sldNum" sz="quarter" idx="5"/>
          </p:nvPr>
        </p:nvSpPr>
        <p:spPr/>
        <p:txBody>
          <a:bodyPr/>
          <a:lstStyle/>
          <a:p>
            <a:pPr>
              <a:defRPr/>
            </a:pPr>
            <a:fld id="{270D6D94-3D70-4710-93A7-21E7EA030330}" type="slidenum">
              <a:rPr lang="nl-NL" altLang="nl-NL" smtClean="0"/>
              <a:pPr>
                <a:defRPr/>
              </a:pPr>
              <a:t>3</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Grp="1" noChangeArrowheads="1"/>
          </p:cNvSpPr>
          <p:nvPr/>
        </p:nvSpPr>
        <p:spPr bwMode="auto">
          <a:xfrm>
            <a:off x="3851275" y="9429750"/>
            <a:ext cx="2946400" cy="4968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C2C3E67-83FC-48BD-8ECB-D3F273684AA4}" type="slidenum">
              <a:rPr lang="nl-NL" altLang="nl-NL" sz="1200" smtClean="0">
                <a:latin typeface="Verdana" pitchFamily="34" charset="0"/>
                <a:ea typeface="ＭＳ Ｐゴシック" pitchFamily="2" charset="-128"/>
              </a:rPr>
              <a:pPr algn="r" eaLnBrk="1" hangingPunct="1">
                <a:defRPr/>
              </a:pPr>
              <a:t>22</a:t>
            </a:fld>
            <a:endParaRPr lang="nl-NL" altLang="nl-NL" sz="1200" smtClean="0">
              <a:latin typeface="Verdana" pitchFamily="34" charset="0"/>
              <a:ea typeface="ＭＳ Ｐゴシック" pitchFamily="2" charset="-128"/>
            </a:endParaRPr>
          </a:p>
        </p:txBody>
      </p:sp>
      <p:sp>
        <p:nvSpPr>
          <p:cNvPr id="44035" name="Rectangle 2"/>
          <p:cNvSpPr>
            <a:spLocks noGrp="1" noRot="1" noChangeAspect="1" noChangeArrowheads="1" noTextEdit="1"/>
          </p:cNvSpPr>
          <p:nvPr>
            <p:ph type="sldImg"/>
          </p:nvPr>
        </p:nvSpPr>
        <p:spPr>
          <a:xfrm>
            <a:off x="917575" y="744538"/>
            <a:ext cx="4964113" cy="3722687"/>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Grp="1" noChangeArrowheads="1"/>
          </p:cNvSpPr>
          <p:nvPr/>
        </p:nvSpPr>
        <p:spPr bwMode="auto">
          <a:xfrm>
            <a:off x="3851275" y="9429750"/>
            <a:ext cx="2946400" cy="4968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61CBBF8C-7941-4CB4-B083-8511DE0DB0F6}" type="slidenum">
              <a:rPr lang="nl-NL" altLang="nl-NL" sz="1200" smtClean="0">
                <a:latin typeface="Verdana" pitchFamily="34" charset="0"/>
                <a:ea typeface="ＭＳ Ｐゴシック" pitchFamily="2" charset="-128"/>
              </a:rPr>
              <a:pPr algn="r" eaLnBrk="1" hangingPunct="1">
                <a:defRPr/>
              </a:pPr>
              <a:t>24</a:t>
            </a:fld>
            <a:endParaRPr lang="nl-NL" altLang="nl-NL" sz="1200" smtClean="0">
              <a:latin typeface="Verdana" pitchFamily="34" charset="0"/>
              <a:ea typeface="ＭＳ Ｐゴシック" pitchFamily="2" charset="-128"/>
            </a:endParaRPr>
          </a:p>
        </p:txBody>
      </p:sp>
      <p:sp>
        <p:nvSpPr>
          <p:cNvPr id="51203" name="Rectangle 2"/>
          <p:cNvSpPr>
            <a:spLocks noGrp="1" noRot="1" noChangeAspect="1" noChangeArrowheads="1" noTextEdit="1"/>
          </p:cNvSpPr>
          <p:nvPr>
            <p:ph type="sldImg"/>
          </p:nvPr>
        </p:nvSpPr>
        <p:spPr>
          <a:xfrm>
            <a:off x="917575" y="744538"/>
            <a:ext cx="4964113" cy="3722687"/>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a:xfrm>
            <a:off x="917575" y="744538"/>
            <a:ext cx="4962525" cy="3722687"/>
          </a:xfrm>
          <a:ln/>
        </p:spPr>
      </p:sp>
      <p:sp>
        <p:nvSpPr>
          <p:cNvPr id="23554" name="Tijdelijke aanduiding voor notities 2"/>
          <p:cNvSpPr>
            <a:spLocks noGrp="1"/>
          </p:cNvSpPr>
          <p:nvPr>
            <p:ph type="body" idx="1"/>
          </p:nvPr>
        </p:nvSpPr>
        <p:spPr>
          <a:noFill/>
        </p:spPr>
        <p:txBody>
          <a:bodyPr/>
          <a:lstStyle/>
          <a:p>
            <a:endParaRPr lang="nl-NL" dirty="0" smtClean="0"/>
          </a:p>
        </p:txBody>
      </p:sp>
      <p:sp>
        <p:nvSpPr>
          <p:cNvPr id="4" name="Tijdelijke aanduiding voor dianummer 3"/>
          <p:cNvSpPr>
            <a:spLocks noGrp="1"/>
          </p:cNvSpPr>
          <p:nvPr>
            <p:ph type="sldNum" sz="quarter" idx="5"/>
          </p:nvPr>
        </p:nvSpPr>
        <p:spPr/>
        <p:txBody>
          <a:bodyPr/>
          <a:lstStyle/>
          <a:p>
            <a:pPr>
              <a:defRPr/>
            </a:pPr>
            <a:fld id="{FEB32FB6-FF6A-4E82-A860-808129E356BB}" type="slidenum">
              <a:rPr lang="nl-NL" altLang="nl-NL" smtClean="0"/>
              <a:pPr>
                <a:defRPr/>
              </a:pPr>
              <a:t>4</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a:xfrm>
            <a:off x="917575" y="744538"/>
            <a:ext cx="4962525" cy="3722687"/>
          </a:xfrm>
          <a:ln/>
        </p:spPr>
      </p:sp>
      <p:sp>
        <p:nvSpPr>
          <p:cNvPr id="21506" name="Tijdelijke aanduiding voor notities 2"/>
          <p:cNvSpPr>
            <a:spLocks noGrp="1"/>
          </p:cNvSpPr>
          <p:nvPr>
            <p:ph type="body" idx="1"/>
          </p:nvPr>
        </p:nvSpPr>
        <p:spPr>
          <a:noFill/>
        </p:spPr>
        <p:txBody>
          <a:bodyPr/>
          <a:lstStyle/>
          <a:p>
            <a:r>
              <a:rPr lang="nl-NL" altLang="nl-NL" smtClean="0"/>
              <a:t> Wie weet waar deze man het over had???</a:t>
            </a:r>
          </a:p>
          <a:p>
            <a:endParaRPr lang="nl-NL" smtClean="0"/>
          </a:p>
        </p:txBody>
      </p:sp>
      <p:sp>
        <p:nvSpPr>
          <p:cNvPr id="4" name="Tijdelijke aanduiding voor dianummer 3"/>
          <p:cNvSpPr>
            <a:spLocks noGrp="1"/>
          </p:cNvSpPr>
          <p:nvPr>
            <p:ph type="sldNum" sz="quarter" idx="5"/>
          </p:nvPr>
        </p:nvSpPr>
        <p:spPr/>
        <p:txBody>
          <a:bodyPr/>
          <a:lstStyle/>
          <a:p>
            <a:pPr>
              <a:defRPr/>
            </a:pPr>
            <a:fld id="{1029E9FC-F4F4-4258-A973-A4EEE063C068}" type="slidenum">
              <a:rPr lang="nl-NL" altLang="nl-NL" smtClean="0"/>
              <a:pPr>
                <a:defRPr/>
              </a:pPr>
              <a:t>5</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jdelijke aanduiding voor dia-afbeelding 1"/>
          <p:cNvSpPr>
            <a:spLocks noGrp="1" noRot="1" noChangeAspect="1"/>
          </p:cNvSpPr>
          <p:nvPr>
            <p:ph type="sldImg"/>
          </p:nvPr>
        </p:nvSpPr>
        <p:spPr>
          <a:xfrm>
            <a:off x="917575" y="744538"/>
            <a:ext cx="4962525" cy="3722687"/>
          </a:xfrm>
          <a:ln/>
        </p:spPr>
      </p:sp>
      <p:sp>
        <p:nvSpPr>
          <p:cNvPr id="28674" name="Tijdelijke aanduiding voor notities 2"/>
          <p:cNvSpPr>
            <a:spLocks noGrp="1"/>
          </p:cNvSpPr>
          <p:nvPr>
            <p:ph type="body" idx="1"/>
          </p:nvPr>
        </p:nvSpPr>
        <p:spPr>
          <a:noFill/>
        </p:spPr>
        <p:txBody>
          <a:bodyPr/>
          <a:lstStyle/>
          <a:p>
            <a:endParaRPr lang="nl-NL" altLang="nl-NL" dirty="0" smtClean="0"/>
          </a:p>
        </p:txBody>
      </p:sp>
      <p:sp>
        <p:nvSpPr>
          <p:cNvPr id="4" name="Tijdelijke aanduiding voor dianummer 3"/>
          <p:cNvSpPr>
            <a:spLocks noGrp="1"/>
          </p:cNvSpPr>
          <p:nvPr>
            <p:ph type="sldNum" sz="quarter" idx="5"/>
          </p:nvPr>
        </p:nvSpPr>
        <p:spPr/>
        <p:txBody>
          <a:bodyPr/>
          <a:lstStyle/>
          <a:p>
            <a:pPr>
              <a:defRPr/>
            </a:pPr>
            <a:fld id="{AED36DC2-A89D-46CC-B62F-35C68E85C2AE}" type="slidenum">
              <a:rPr lang="nl-NL" altLang="nl-NL" smtClean="0"/>
              <a:pPr>
                <a:defRPr/>
              </a:pPr>
              <a:t>7</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jdelijke aanduiding voor dia-afbeelding 1"/>
          <p:cNvSpPr>
            <a:spLocks noGrp="1" noRot="1" noChangeAspect="1"/>
          </p:cNvSpPr>
          <p:nvPr>
            <p:ph type="sldImg"/>
          </p:nvPr>
        </p:nvSpPr>
        <p:spPr>
          <a:xfrm>
            <a:off x="917575" y="744538"/>
            <a:ext cx="4962525" cy="3722687"/>
          </a:xfrm>
          <a:ln/>
        </p:spPr>
      </p:sp>
      <p:sp>
        <p:nvSpPr>
          <p:cNvPr id="39938" name="Tijdelijke aanduiding voor notities 2"/>
          <p:cNvSpPr>
            <a:spLocks noGrp="1"/>
          </p:cNvSpPr>
          <p:nvPr>
            <p:ph type="body" idx="1"/>
          </p:nvPr>
        </p:nvSpPr>
        <p:spPr>
          <a:noFill/>
        </p:spPr>
        <p:txBody>
          <a:bodyPr/>
          <a:lstStyle/>
          <a:p>
            <a:r>
              <a:rPr lang="nl-NL" altLang="nl-NL" smtClean="0">
                <a:solidFill>
                  <a:srgbClr val="FF0000"/>
                </a:solidFill>
              </a:rPr>
              <a:t>Uitleggen aan de hand van  eigen voorbeelden uit MEE praktijk. </a:t>
            </a:r>
          </a:p>
          <a:p>
            <a:endParaRPr lang="nl-NL" smtClean="0"/>
          </a:p>
        </p:txBody>
      </p:sp>
      <p:sp>
        <p:nvSpPr>
          <p:cNvPr id="4" name="Tijdelijke aanduiding voor dianummer 3"/>
          <p:cNvSpPr>
            <a:spLocks noGrp="1"/>
          </p:cNvSpPr>
          <p:nvPr>
            <p:ph type="sldNum" sz="quarter" idx="5"/>
          </p:nvPr>
        </p:nvSpPr>
        <p:spPr/>
        <p:txBody>
          <a:bodyPr/>
          <a:lstStyle/>
          <a:p>
            <a:pPr>
              <a:defRPr/>
            </a:pPr>
            <a:fld id="{C572B26F-DF40-4C5A-8081-B7C80511EDC7}" type="slidenum">
              <a:rPr lang="nl-NL" altLang="nl-NL" smtClean="0"/>
              <a:pPr>
                <a:defRPr/>
              </a:pPr>
              <a:t>9</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dia-afbeelding 1"/>
          <p:cNvSpPr>
            <a:spLocks noGrp="1" noRot="1" noChangeAspect="1"/>
          </p:cNvSpPr>
          <p:nvPr>
            <p:ph type="sldImg"/>
          </p:nvPr>
        </p:nvSpPr>
        <p:spPr>
          <a:xfrm>
            <a:off x="917575" y="744538"/>
            <a:ext cx="4962525" cy="3722687"/>
          </a:xfrm>
          <a:ln/>
        </p:spPr>
      </p:sp>
      <p:sp>
        <p:nvSpPr>
          <p:cNvPr id="41986" name="Tijdelijke aanduiding voor notities 2"/>
          <p:cNvSpPr>
            <a:spLocks noGrp="1"/>
          </p:cNvSpPr>
          <p:nvPr>
            <p:ph type="body" idx="1"/>
          </p:nvPr>
        </p:nvSpPr>
        <p:spPr>
          <a:noFill/>
        </p:spPr>
        <p:txBody>
          <a:bodyPr/>
          <a:lstStyle/>
          <a:p>
            <a:r>
              <a:rPr lang="nl-NL" altLang="nl-NL" smtClean="0">
                <a:solidFill>
                  <a:srgbClr val="FF0000"/>
                </a:solidFill>
              </a:rPr>
              <a:t>Uitleggen aan de hand van  eigen voorbeelden uit MEE praktijk. </a:t>
            </a:r>
          </a:p>
          <a:p>
            <a:endParaRPr lang="nl-NL" smtClean="0"/>
          </a:p>
        </p:txBody>
      </p:sp>
      <p:sp>
        <p:nvSpPr>
          <p:cNvPr id="4" name="Tijdelijke aanduiding voor dianummer 3"/>
          <p:cNvSpPr>
            <a:spLocks noGrp="1"/>
          </p:cNvSpPr>
          <p:nvPr>
            <p:ph type="sldNum" sz="quarter" idx="5"/>
          </p:nvPr>
        </p:nvSpPr>
        <p:spPr/>
        <p:txBody>
          <a:bodyPr/>
          <a:lstStyle/>
          <a:p>
            <a:pPr>
              <a:defRPr/>
            </a:pPr>
            <a:fld id="{692415A9-E912-46B8-B008-D9ECDD5D22B7}" type="slidenum">
              <a:rPr lang="nl-NL" altLang="nl-NL" smtClean="0"/>
              <a:pPr>
                <a:defRPr/>
              </a:pPr>
              <a:t>10</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4538"/>
            <a:ext cx="4962525" cy="3722687"/>
          </a:xfrm>
        </p:spPr>
      </p:sp>
      <p:sp>
        <p:nvSpPr>
          <p:cNvPr id="3" name="Tijdelijke aanduiding voor notities 2"/>
          <p:cNvSpPr>
            <a:spLocks noGrp="1"/>
          </p:cNvSpPr>
          <p:nvPr>
            <p:ph type="body" idx="1"/>
          </p:nvPr>
        </p:nvSpPr>
        <p:spPr/>
        <p:txBody>
          <a:bodyPr/>
          <a:lstStyle/>
          <a:p>
            <a:r>
              <a:rPr lang="nl-NL" dirty="0" smtClean="0"/>
              <a:t>Verdeel de groep in groepjes van vier.  Van elk groepje</a:t>
            </a:r>
            <a:r>
              <a:rPr lang="nl-NL" baseline="0" dirty="0" smtClean="0"/>
              <a:t> stuur je 1 persoon naar de gang.  Met de anderen spreek je het volgende af;</a:t>
            </a:r>
          </a:p>
          <a:p>
            <a:r>
              <a:rPr lang="nl-NL" baseline="0" dirty="0" smtClean="0"/>
              <a:t>Iedereen gooit om de beurt een kaart op, de hoogste wint het rondje.</a:t>
            </a:r>
          </a:p>
          <a:p>
            <a:r>
              <a:rPr lang="nl-NL" baseline="0" dirty="0" smtClean="0"/>
              <a:t>Harten het hoogst? Iedereen klapt</a:t>
            </a:r>
          </a:p>
          <a:p>
            <a:r>
              <a:rPr lang="nl-NL" baseline="0" dirty="0" smtClean="0"/>
              <a:t>Klaver het hoogst? Iedereen klopt op de tafel</a:t>
            </a:r>
          </a:p>
          <a:p>
            <a:r>
              <a:rPr lang="nl-NL" baseline="0" dirty="0" smtClean="0"/>
              <a:t>Ruiten het hoogst? Hand door je haar</a:t>
            </a:r>
          </a:p>
          <a:p>
            <a:r>
              <a:rPr lang="nl-NL" baseline="0" dirty="0" smtClean="0"/>
              <a:t>Schoppen het hoogst? Stamp op de vloer.</a:t>
            </a:r>
          </a:p>
          <a:p>
            <a:endParaRPr lang="nl-NL" baseline="0" dirty="0" smtClean="0"/>
          </a:p>
          <a:p>
            <a:r>
              <a:rPr lang="nl-NL" baseline="0" dirty="0" smtClean="0"/>
              <a:t>Dan haal je de anderen naar binnen de herhaalt de instructie, maar alleen het eerste deel.   Die personen weten dus niet van het klappen, kloppen etc. Maar worden er vervolgens wel op aangesproken dat ze gewoon mee moeten doen.</a:t>
            </a:r>
            <a:endParaRPr lang="nl-NL" dirty="0"/>
          </a:p>
        </p:txBody>
      </p:sp>
      <p:sp>
        <p:nvSpPr>
          <p:cNvPr id="4" name="Tijdelijke aanduiding voor dianummer 3"/>
          <p:cNvSpPr>
            <a:spLocks noGrp="1"/>
          </p:cNvSpPr>
          <p:nvPr>
            <p:ph type="sldNum" sz="quarter" idx="10"/>
          </p:nvPr>
        </p:nvSpPr>
        <p:spPr/>
        <p:txBody>
          <a:bodyPr/>
          <a:lstStyle/>
          <a:p>
            <a:pPr>
              <a:defRPr/>
            </a:pPr>
            <a:fld id="{B5413ABD-9C75-4E2D-A5B7-0056AC86E211}" type="slidenum">
              <a:rPr lang="nl-NL" altLang="nl-NL" smtClean="0"/>
              <a:pPr>
                <a:defRPr/>
              </a:pPr>
              <a:t>13</a:t>
            </a:fld>
            <a:endParaRPr lang="nl-NL" altLang="nl-NL"/>
          </a:p>
        </p:txBody>
      </p:sp>
    </p:spTree>
    <p:extLst>
      <p:ext uri="{BB962C8B-B14F-4D97-AF65-F5344CB8AC3E}">
        <p14:creationId xmlns:p14="http://schemas.microsoft.com/office/powerpoint/2010/main" val="34371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Grp="1" noChangeArrowheads="1"/>
          </p:cNvSpPr>
          <p:nvPr/>
        </p:nvSpPr>
        <p:spPr bwMode="auto">
          <a:xfrm>
            <a:off x="3851275" y="9429750"/>
            <a:ext cx="2946400" cy="4968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B63823F9-E5C0-4D76-8F47-3B77DC6330BA}" type="slidenum">
              <a:rPr lang="nl-NL" altLang="nl-NL" sz="1200" smtClean="0">
                <a:latin typeface="Verdana" pitchFamily="34" charset="0"/>
                <a:ea typeface="ＭＳ Ｐゴシック" pitchFamily="2" charset="-128"/>
              </a:rPr>
              <a:pPr algn="r" eaLnBrk="1" hangingPunct="1">
                <a:defRPr/>
              </a:pPr>
              <a:t>19</a:t>
            </a:fld>
            <a:endParaRPr lang="nl-NL" altLang="nl-NL" sz="1200" smtClean="0">
              <a:latin typeface="Verdana" pitchFamily="34" charset="0"/>
              <a:ea typeface="ＭＳ Ｐゴシック" pitchFamily="2" charset="-128"/>
            </a:endParaRPr>
          </a:p>
        </p:txBody>
      </p:sp>
      <p:sp>
        <p:nvSpPr>
          <p:cNvPr id="41987" name="Rectangle 2"/>
          <p:cNvSpPr>
            <a:spLocks noGrp="1" noRot="1" noChangeAspect="1" noChangeArrowheads="1" noTextEdit="1"/>
          </p:cNvSpPr>
          <p:nvPr>
            <p:ph type="sldImg"/>
          </p:nvPr>
        </p:nvSpPr>
        <p:spPr>
          <a:xfrm>
            <a:off x="917575" y="744538"/>
            <a:ext cx="4964113" cy="3722687"/>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Grp="1" noChangeArrowheads="1"/>
          </p:cNvSpPr>
          <p:nvPr/>
        </p:nvSpPr>
        <p:spPr bwMode="auto">
          <a:xfrm>
            <a:off x="3851275" y="9429750"/>
            <a:ext cx="2946400" cy="4968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D52D910A-C8FA-4360-9177-92635417B60C}" type="slidenum">
              <a:rPr lang="nl-NL" altLang="nl-NL" sz="1200" smtClean="0">
                <a:latin typeface="Verdana" pitchFamily="34" charset="0"/>
                <a:ea typeface="ＭＳ Ｐゴシック" pitchFamily="2" charset="-128"/>
              </a:rPr>
              <a:pPr algn="r" eaLnBrk="1" hangingPunct="1">
                <a:defRPr/>
              </a:pPr>
              <a:t>20</a:t>
            </a:fld>
            <a:endParaRPr lang="nl-NL" altLang="nl-NL" sz="1200" smtClean="0">
              <a:latin typeface="Verdana" pitchFamily="34" charset="0"/>
              <a:ea typeface="ＭＳ Ｐゴシック" pitchFamily="2" charset="-128"/>
            </a:endParaRPr>
          </a:p>
        </p:txBody>
      </p:sp>
      <p:sp>
        <p:nvSpPr>
          <p:cNvPr id="39939" name="Rectangle 2"/>
          <p:cNvSpPr>
            <a:spLocks noGrp="1" noRot="1" noChangeAspect="1" noChangeArrowheads="1" noTextEdit="1"/>
          </p:cNvSpPr>
          <p:nvPr>
            <p:ph type="sldImg"/>
          </p:nvPr>
        </p:nvSpPr>
        <p:spPr>
          <a:xfrm>
            <a:off x="917575" y="744538"/>
            <a:ext cx="4964113" cy="3722687"/>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5899150"/>
            <a:ext cx="9144000" cy="958850"/>
          </a:xfrm>
          <a:prstGeom prst="rect">
            <a:avLst/>
          </a:prstGeom>
          <a:solidFill>
            <a:srgbClr val="F9810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jdelijke aanduiding voor titel 1"/>
          <p:cNvSpPr>
            <a:spLocks noGrp="1"/>
          </p:cNvSpPr>
          <p:nvPr>
            <p:ph type="title"/>
          </p:nvPr>
        </p:nvSpPr>
        <p:spPr bwMode="auto">
          <a:xfrm>
            <a:off x="647700" y="274638"/>
            <a:ext cx="78851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de stijl te bewerken</a:t>
            </a:r>
          </a:p>
        </p:txBody>
      </p:sp>
      <p:sp>
        <p:nvSpPr>
          <p:cNvPr id="1028" name="Tijdelijke aanduiding voor tekst 2"/>
          <p:cNvSpPr>
            <a:spLocks noGrp="1"/>
          </p:cNvSpPr>
          <p:nvPr>
            <p:ph type="body" idx="1"/>
          </p:nvPr>
        </p:nvSpPr>
        <p:spPr bwMode="auto">
          <a:xfrm>
            <a:off x="611188" y="1600200"/>
            <a:ext cx="7885112"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0"/>
            <a:endParaRPr lang="nl-NL" altLang="nl-NL" smtClean="0"/>
          </a:p>
        </p:txBody>
      </p:sp>
      <p:pic>
        <p:nvPicPr>
          <p:cNvPr id="1029" name="Afbeelding 4" descr="Mee-logo_160witlet.eps"/>
          <p:cNvPicPr>
            <a:picLocks noChangeAspect="1"/>
          </p:cNvPicPr>
          <p:nvPr/>
        </p:nvPicPr>
        <p:blipFill>
          <a:blip r:embed="rId13"/>
          <a:srcRect/>
          <a:stretch>
            <a:fillRect/>
          </a:stretch>
        </p:blipFill>
        <p:spPr bwMode="auto">
          <a:xfrm>
            <a:off x="647700" y="6165850"/>
            <a:ext cx="1627188" cy="449263"/>
          </a:xfrm>
          <a:prstGeom prst="rect">
            <a:avLst/>
          </a:prstGeom>
          <a:noFill/>
          <a:ln w="9525">
            <a:noFill/>
            <a:miter lim="800000"/>
            <a:headEnd/>
            <a:tailEnd/>
          </a:ln>
        </p:spPr>
      </p:pic>
      <p:pic>
        <p:nvPicPr>
          <p:cNvPr id="1030" name="Afbeelding 8"/>
          <p:cNvPicPr>
            <a:picLocks noChangeAspect="1"/>
          </p:cNvPicPr>
          <p:nvPr/>
        </p:nvPicPr>
        <p:blipFill>
          <a:blip r:embed="rId14"/>
          <a:srcRect/>
          <a:stretch>
            <a:fillRect/>
          </a:stretch>
        </p:blipFill>
        <p:spPr bwMode="auto">
          <a:xfrm>
            <a:off x="3643313" y="5899150"/>
            <a:ext cx="1441450" cy="958850"/>
          </a:xfrm>
          <a:prstGeom prst="rect">
            <a:avLst/>
          </a:prstGeom>
          <a:noFill/>
          <a:ln w="9525">
            <a:noFill/>
            <a:miter lim="800000"/>
            <a:headEnd/>
            <a:tailEnd/>
          </a:ln>
        </p:spPr>
      </p:pic>
      <p:pic>
        <p:nvPicPr>
          <p:cNvPr id="1031" name="Afbeelding 2"/>
          <p:cNvPicPr>
            <a:picLocks noChangeAspect="1"/>
          </p:cNvPicPr>
          <p:nvPr/>
        </p:nvPicPr>
        <p:blipFill>
          <a:blip r:embed="rId15"/>
          <a:srcRect l="8791" t="-2" r="47356" b="53773"/>
          <a:stretch>
            <a:fillRect/>
          </a:stretch>
        </p:blipFill>
        <p:spPr bwMode="auto">
          <a:xfrm>
            <a:off x="7235825" y="5899150"/>
            <a:ext cx="1366838" cy="958850"/>
          </a:xfrm>
          <a:prstGeom prst="rect">
            <a:avLst/>
          </a:prstGeom>
          <a:noFill/>
          <a:ln w="9525">
            <a:noFill/>
            <a:miter lim="800000"/>
            <a:headEnd/>
            <a:tailEnd/>
          </a:ln>
        </p:spPr>
      </p:pic>
      <p:pic>
        <p:nvPicPr>
          <p:cNvPr id="1032" name="Afbeelding 6"/>
          <p:cNvPicPr>
            <a:picLocks noChangeAspect="1"/>
          </p:cNvPicPr>
          <p:nvPr/>
        </p:nvPicPr>
        <p:blipFill>
          <a:blip r:embed="rId16"/>
          <a:srcRect t="14537" r="46" b="22314"/>
          <a:stretch>
            <a:fillRect/>
          </a:stretch>
        </p:blipFill>
        <p:spPr bwMode="auto">
          <a:xfrm>
            <a:off x="6227763" y="5899150"/>
            <a:ext cx="1011237" cy="958850"/>
          </a:xfrm>
          <a:prstGeom prst="rect">
            <a:avLst/>
          </a:prstGeom>
          <a:noFill/>
          <a:ln w="9525">
            <a:noFill/>
            <a:miter lim="800000"/>
            <a:headEnd/>
            <a:tailEnd/>
          </a:ln>
        </p:spPr>
      </p:pic>
      <p:pic>
        <p:nvPicPr>
          <p:cNvPr id="1033" name="Afbeelding 7"/>
          <p:cNvPicPr>
            <a:picLocks noChangeAspect="1"/>
          </p:cNvPicPr>
          <p:nvPr/>
        </p:nvPicPr>
        <p:blipFill>
          <a:blip r:embed="rId17"/>
          <a:srcRect l="1579" t="-16832" r="-27809" b="41862"/>
          <a:stretch>
            <a:fillRect/>
          </a:stretch>
        </p:blipFill>
        <p:spPr bwMode="auto">
          <a:xfrm>
            <a:off x="5084763" y="5621338"/>
            <a:ext cx="1466850" cy="1236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kern="1200">
          <a:solidFill>
            <a:srgbClr val="F98105"/>
          </a:solidFill>
          <a:latin typeface="Arial" charset="0"/>
          <a:ea typeface="+mj-ea"/>
          <a:cs typeface="+mj-cs"/>
        </a:defRPr>
      </a:lvl1pPr>
      <a:lvl2pPr algn="l" rtl="0" eaLnBrk="0" fontAlgn="base" hangingPunct="0">
        <a:spcBef>
          <a:spcPct val="0"/>
        </a:spcBef>
        <a:spcAft>
          <a:spcPct val="0"/>
        </a:spcAft>
        <a:defRPr sz="3600">
          <a:solidFill>
            <a:srgbClr val="F98105"/>
          </a:solidFill>
          <a:latin typeface="Arial" charset="0"/>
        </a:defRPr>
      </a:lvl2pPr>
      <a:lvl3pPr algn="l" rtl="0" eaLnBrk="0" fontAlgn="base" hangingPunct="0">
        <a:spcBef>
          <a:spcPct val="0"/>
        </a:spcBef>
        <a:spcAft>
          <a:spcPct val="0"/>
        </a:spcAft>
        <a:defRPr sz="3600">
          <a:solidFill>
            <a:srgbClr val="F98105"/>
          </a:solidFill>
          <a:latin typeface="Arial" charset="0"/>
        </a:defRPr>
      </a:lvl3pPr>
      <a:lvl4pPr algn="l" rtl="0" eaLnBrk="0" fontAlgn="base" hangingPunct="0">
        <a:spcBef>
          <a:spcPct val="0"/>
        </a:spcBef>
        <a:spcAft>
          <a:spcPct val="0"/>
        </a:spcAft>
        <a:defRPr sz="3600">
          <a:solidFill>
            <a:srgbClr val="F98105"/>
          </a:solidFill>
          <a:latin typeface="Arial" charset="0"/>
        </a:defRPr>
      </a:lvl4pPr>
      <a:lvl5pPr algn="l" rtl="0" eaLnBrk="0" fontAlgn="base" hangingPunct="0">
        <a:spcBef>
          <a:spcPct val="0"/>
        </a:spcBef>
        <a:spcAft>
          <a:spcPct val="0"/>
        </a:spcAft>
        <a:defRPr sz="3600">
          <a:solidFill>
            <a:srgbClr val="F98105"/>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0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hyperlink" Target="file:///\\Client\C$\filmpjes%20en%20powerpoints%20ass\filmpje%20Van%20pi-man%20naar%20student%20-%20Studeren%20met%20autisme.wmv"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Edward%20Witten%20kort.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Word_97_-_2003_Document1.doc"/></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Afbeelding 2"/>
          <p:cNvPicPr>
            <a:picLocks noChangeAspect="1"/>
          </p:cNvPicPr>
          <p:nvPr/>
        </p:nvPicPr>
        <p:blipFill>
          <a:blip r:embed="rId2"/>
          <a:srcRect/>
          <a:stretch>
            <a:fillRect/>
          </a:stretch>
        </p:blipFill>
        <p:spPr bwMode="auto">
          <a:xfrm>
            <a:off x="4608513" y="1588"/>
            <a:ext cx="2447925" cy="3678237"/>
          </a:xfrm>
          <a:prstGeom prst="rect">
            <a:avLst/>
          </a:prstGeom>
          <a:noFill/>
          <a:ln w="9525">
            <a:noFill/>
            <a:miter lim="800000"/>
            <a:headEnd/>
            <a:tailEnd/>
          </a:ln>
        </p:spPr>
      </p:pic>
      <p:sp>
        <p:nvSpPr>
          <p:cNvPr id="9" name="Rectangle 8"/>
          <p:cNvSpPr/>
          <p:nvPr/>
        </p:nvSpPr>
        <p:spPr>
          <a:xfrm>
            <a:off x="0" y="3116263"/>
            <a:ext cx="9144000" cy="3741737"/>
          </a:xfrm>
          <a:prstGeom prst="rect">
            <a:avLst/>
          </a:prstGeom>
          <a:solidFill>
            <a:srgbClr val="F9810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6387" name="Afbeelding 4"/>
          <p:cNvPicPr>
            <a:picLocks noChangeAspect="1"/>
          </p:cNvPicPr>
          <p:nvPr/>
        </p:nvPicPr>
        <p:blipFill>
          <a:blip r:embed="rId3"/>
          <a:srcRect l="10620" r="-4868"/>
          <a:stretch>
            <a:fillRect/>
          </a:stretch>
        </p:blipFill>
        <p:spPr bwMode="auto">
          <a:xfrm>
            <a:off x="0" y="0"/>
            <a:ext cx="4392613" cy="3114675"/>
          </a:xfrm>
          <a:prstGeom prst="rect">
            <a:avLst/>
          </a:prstGeom>
          <a:noFill/>
          <a:ln w="9525">
            <a:noFill/>
            <a:miter lim="800000"/>
            <a:headEnd/>
            <a:tailEnd/>
          </a:ln>
        </p:spPr>
      </p:pic>
      <p:sp>
        <p:nvSpPr>
          <p:cNvPr id="16388" name="Title 1"/>
          <p:cNvSpPr>
            <a:spLocks noGrp="1"/>
          </p:cNvSpPr>
          <p:nvPr>
            <p:ph type="ctrTitle"/>
          </p:nvPr>
        </p:nvSpPr>
        <p:spPr>
          <a:xfrm>
            <a:off x="0" y="4005263"/>
            <a:ext cx="9144000" cy="887412"/>
          </a:xfrm>
        </p:spPr>
        <p:txBody>
          <a:bodyPr/>
          <a:lstStyle/>
          <a:p>
            <a:pPr algn="ctr" eaLnBrk="1" hangingPunct="1"/>
            <a:r>
              <a:rPr lang="en-US" altLang="nl-NL" b="1" dirty="0" smtClean="0">
                <a:solidFill>
                  <a:schemeClr val="bg1"/>
                </a:solidFill>
                <a:cs typeface="Arial" charset="0"/>
              </a:rPr>
              <a:t/>
            </a:r>
            <a:br>
              <a:rPr lang="en-US" altLang="nl-NL" b="1" dirty="0" smtClean="0">
                <a:solidFill>
                  <a:schemeClr val="bg1"/>
                </a:solidFill>
                <a:cs typeface="Arial" charset="0"/>
              </a:rPr>
            </a:br>
            <a:r>
              <a:rPr lang="en-US" altLang="nl-NL" b="1" dirty="0" smtClean="0">
                <a:solidFill>
                  <a:schemeClr val="bg1"/>
                </a:solidFill>
                <a:cs typeface="Arial" charset="0"/>
              </a:rPr>
              <a:t>Mensen met een </a:t>
            </a:r>
            <a:r>
              <a:rPr lang="en-US" altLang="nl-NL" b="1" dirty="0" err="1" smtClean="0">
                <a:solidFill>
                  <a:schemeClr val="bg1"/>
                </a:solidFill>
                <a:cs typeface="Arial" charset="0"/>
              </a:rPr>
              <a:t>niet</a:t>
            </a:r>
            <a:r>
              <a:rPr lang="en-US" altLang="nl-NL" b="1" dirty="0" smtClean="0">
                <a:solidFill>
                  <a:schemeClr val="bg1"/>
                </a:solidFill>
                <a:cs typeface="Arial" charset="0"/>
              </a:rPr>
              <a:t> </a:t>
            </a:r>
            <a:r>
              <a:rPr lang="en-US" altLang="nl-NL" b="1" dirty="0" err="1" smtClean="0">
                <a:solidFill>
                  <a:schemeClr val="bg1"/>
                </a:solidFill>
                <a:cs typeface="Arial" charset="0"/>
              </a:rPr>
              <a:t>zichtbare</a:t>
            </a:r>
            <a:r>
              <a:rPr lang="en-US" altLang="nl-NL" b="1" dirty="0" smtClean="0">
                <a:solidFill>
                  <a:schemeClr val="bg1"/>
                </a:solidFill>
                <a:cs typeface="Arial" charset="0"/>
              </a:rPr>
              <a:t> beperking</a:t>
            </a:r>
            <a:br>
              <a:rPr lang="en-US" altLang="nl-NL" b="1" dirty="0" smtClean="0">
                <a:solidFill>
                  <a:schemeClr val="bg1"/>
                </a:solidFill>
                <a:cs typeface="Arial" charset="0"/>
              </a:rPr>
            </a:br>
            <a:r>
              <a:rPr lang="en-US" altLang="nl-NL" b="1" dirty="0" smtClean="0">
                <a:solidFill>
                  <a:schemeClr val="bg1"/>
                </a:solidFill>
                <a:cs typeface="Arial" charset="0"/>
              </a:rPr>
              <a:t/>
            </a:r>
            <a:br>
              <a:rPr lang="en-US" altLang="nl-NL" b="1" dirty="0" smtClean="0">
                <a:solidFill>
                  <a:schemeClr val="bg1"/>
                </a:solidFill>
                <a:cs typeface="Arial" charset="0"/>
              </a:rPr>
            </a:br>
            <a:r>
              <a:rPr lang="en-US" altLang="nl-NL" b="1" dirty="0" err="1" smtClean="0">
                <a:solidFill>
                  <a:schemeClr val="bg1"/>
                </a:solidFill>
                <a:cs typeface="Arial" charset="0"/>
              </a:rPr>
              <a:t>basistraining</a:t>
            </a:r>
            <a:r>
              <a:rPr lang="en-US" altLang="nl-NL" b="1" dirty="0" smtClean="0">
                <a:solidFill>
                  <a:schemeClr val="bg1"/>
                </a:solidFill>
                <a:cs typeface="Arial" charset="0"/>
              </a:rPr>
              <a:t/>
            </a:r>
            <a:br>
              <a:rPr lang="en-US" altLang="nl-NL" b="1" dirty="0" smtClean="0">
                <a:solidFill>
                  <a:schemeClr val="bg1"/>
                </a:solidFill>
                <a:cs typeface="Arial" charset="0"/>
              </a:rPr>
            </a:br>
            <a:endParaRPr lang="en-US" altLang="nl-NL" sz="2000" b="1" dirty="0" smtClean="0">
              <a:solidFill>
                <a:schemeClr val="bg1"/>
              </a:solidFill>
              <a:cs typeface="Arial" charset="0"/>
            </a:endParaRPr>
          </a:p>
        </p:txBody>
      </p:sp>
      <p:pic>
        <p:nvPicPr>
          <p:cNvPr id="16389" name="Afbeelding 4" descr="Mee-logo_160witlet.eps"/>
          <p:cNvPicPr>
            <a:picLocks noChangeAspect="1"/>
          </p:cNvPicPr>
          <p:nvPr/>
        </p:nvPicPr>
        <p:blipFill>
          <a:blip r:embed="rId4"/>
          <a:srcRect/>
          <a:stretch>
            <a:fillRect/>
          </a:stretch>
        </p:blipFill>
        <p:spPr bwMode="auto">
          <a:xfrm>
            <a:off x="3563938" y="5805488"/>
            <a:ext cx="1627187" cy="449262"/>
          </a:xfrm>
          <a:prstGeom prst="rect">
            <a:avLst/>
          </a:prstGeom>
          <a:noFill/>
          <a:ln w="9525">
            <a:noFill/>
            <a:miter lim="800000"/>
            <a:headEnd/>
            <a:tailEnd/>
          </a:ln>
        </p:spPr>
      </p:pic>
      <p:pic>
        <p:nvPicPr>
          <p:cNvPr id="16390" name="Afbeelding 3"/>
          <p:cNvPicPr>
            <a:picLocks noChangeAspect="1"/>
          </p:cNvPicPr>
          <p:nvPr/>
        </p:nvPicPr>
        <p:blipFill>
          <a:blip r:embed="rId5"/>
          <a:srcRect/>
          <a:stretch>
            <a:fillRect/>
          </a:stretch>
        </p:blipFill>
        <p:spPr bwMode="auto">
          <a:xfrm>
            <a:off x="7056438" y="0"/>
            <a:ext cx="2085975" cy="3133725"/>
          </a:xfrm>
          <a:prstGeom prst="rect">
            <a:avLst/>
          </a:prstGeom>
          <a:noFill/>
          <a:ln w="9525">
            <a:noFill/>
            <a:miter lim="800000"/>
            <a:headEnd/>
            <a:tailEnd/>
          </a:ln>
        </p:spPr>
      </p:pic>
      <p:pic>
        <p:nvPicPr>
          <p:cNvPr id="16391" name="Afbeelding 1"/>
          <p:cNvPicPr>
            <a:picLocks noChangeAspect="1"/>
          </p:cNvPicPr>
          <p:nvPr/>
        </p:nvPicPr>
        <p:blipFill>
          <a:blip r:embed="rId6"/>
          <a:srcRect/>
          <a:stretch>
            <a:fillRect/>
          </a:stretch>
        </p:blipFill>
        <p:spPr bwMode="auto">
          <a:xfrm>
            <a:off x="2557463" y="0"/>
            <a:ext cx="2081212" cy="312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pPr algn="ctr" eaLnBrk="1" hangingPunct="1"/>
            <a:r>
              <a:rPr lang="nl-NL" smtClean="0"/>
              <a:t>Non-verbale kenmerken</a:t>
            </a:r>
          </a:p>
        </p:txBody>
      </p:sp>
      <p:sp>
        <p:nvSpPr>
          <p:cNvPr id="40962" name="Tijdelijke aanduiding voor inhoud 2"/>
          <p:cNvSpPr>
            <a:spLocks noGrp="1"/>
          </p:cNvSpPr>
          <p:nvPr>
            <p:ph idx="1"/>
          </p:nvPr>
        </p:nvSpPr>
        <p:spPr/>
        <p:txBody>
          <a:bodyPr/>
          <a:lstStyle/>
          <a:p>
            <a:pPr eaLnBrk="1" hangingPunct="1">
              <a:buFont typeface="Arial" charset="0"/>
              <a:buChar char="•"/>
            </a:pPr>
            <a:r>
              <a:rPr lang="en-US" altLang="nl-NL" smtClean="0"/>
              <a:t>Concreet denkniveau gericht op het heden</a:t>
            </a:r>
          </a:p>
          <a:p>
            <a:pPr eaLnBrk="1" hangingPunct="1">
              <a:buFont typeface="Arial" charset="0"/>
              <a:buChar char="•"/>
            </a:pPr>
            <a:r>
              <a:rPr lang="en-US" altLang="nl-NL" smtClean="0"/>
              <a:t>Veel moeite met oorzaak en gevolg redeneringen</a:t>
            </a:r>
          </a:p>
          <a:p>
            <a:pPr eaLnBrk="1" hangingPunct="1">
              <a:buFont typeface="Arial" charset="0"/>
              <a:buChar char="•"/>
            </a:pPr>
            <a:r>
              <a:rPr lang="en-US" altLang="nl-NL" smtClean="0"/>
              <a:t>Verliest overzicht in complexe situaties</a:t>
            </a:r>
          </a:p>
          <a:p>
            <a:pPr eaLnBrk="1" hangingPunct="1">
              <a:buFont typeface="Arial" charset="0"/>
              <a:buChar char="•"/>
            </a:pPr>
            <a:r>
              <a:rPr lang="en-US" altLang="nl-NL" smtClean="0"/>
              <a:t>Weet niet waar te beginnen bij meerdere dingen tegelijk</a:t>
            </a:r>
          </a:p>
          <a:p>
            <a:pPr eaLnBrk="1" hangingPunct="1">
              <a:buFont typeface="Arial" charset="0"/>
              <a:buChar char="•"/>
            </a:pPr>
            <a:r>
              <a:rPr lang="en-US" altLang="nl-NL" smtClean="0"/>
              <a:t>Niet analytisch denken</a:t>
            </a:r>
          </a:p>
          <a:p>
            <a:pPr eaLnBrk="1" hangingPunct="1">
              <a:buFont typeface="Arial" charset="0"/>
              <a:buChar char="•"/>
            </a:pPr>
            <a:r>
              <a:rPr lang="en-US" altLang="nl-NL" smtClean="0"/>
              <a:t>Beperkt inzicht in eigen handelen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altLang="nl-NL" dirty="0" smtClean="0">
                <a:solidFill>
                  <a:srgbClr val="FF9900"/>
                </a:solidFill>
              </a:rPr>
              <a:t>Sociaal emotioneel functioneren</a:t>
            </a:r>
            <a:endParaRPr lang="nl-NL" dirty="0"/>
          </a:p>
        </p:txBody>
      </p:sp>
      <p:sp>
        <p:nvSpPr>
          <p:cNvPr id="3" name="Tijdelijke aanduiding voor inhoud 2"/>
          <p:cNvSpPr>
            <a:spLocks noGrp="1"/>
          </p:cNvSpPr>
          <p:nvPr>
            <p:ph idx="1"/>
          </p:nvPr>
        </p:nvSpPr>
        <p:spPr/>
        <p:txBody>
          <a:bodyPr/>
          <a:lstStyle/>
          <a:p>
            <a:pPr eaLnBrk="1" hangingPunct="1">
              <a:buFont typeface="Arial" panose="020B0604020202020204" pitchFamily="34" charset="0"/>
              <a:buChar char="•"/>
            </a:pPr>
            <a:r>
              <a:rPr lang="nl-NL" dirty="0">
                <a:solidFill>
                  <a:srgbClr val="000000"/>
                </a:solidFill>
              </a:rPr>
              <a:t>Wel afzonderlijke sociale vaardigheden, maar niet in staat toe te passen in verschillende situaties: generalisatie</a:t>
            </a:r>
          </a:p>
          <a:p>
            <a:pPr eaLnBrk="1" hangingPunct="1">
              <a:buFont typeface="Arial" charset="0"/>
              <a:buChar char="•"/>
            </a:pPr>
            <a:r>
              <a:rPr lang="nl-NL" dirty="0">
                <a:solidFill>
                  <a:srgbClr val="000000"/>
                </a:solidFill>
              </a:rPr>
              <a:t>Sociaal wenselijk, aangepast gedrag of beperkt, sociaal aanpassingsvermogen</a:t>
            </a:r>
          </a:p>
          <a:p>
            <a:pPr eaLnBrk="1" hangingPunct="1">
              <a:lnSpc>
                <a:spcPct val="150000"/>
              </a:lnSpc>
              <a:buFont typeface="Arial" charset="0"/>
              <a:buChar char="•"/>
            </a:pPr>
            <a:r>
              <a:rPr lang="nl-NL" dirty="0">
                <a:solidFill>
                  <a:srgbClr val="000000"/>
                </a:solidFill>
              </a:rPr>
              <a:t>Beïnvloedbaar, ‘erbij willen horen’</a:t>
            </a:r>
          </a:p>
          <a:p>
            <a:pPr eaLnBrk="1" hangingPunct="1">
              <a:buFont typeface="Arial" panose="020B0604020202020204" pitchFamily="34" charset="0"/>
              <a:buChar char="•"/>
            </a:pPr>
            <a:endParaRPr lang="nl-NL" dirty="0">
              <a:solidFill>
                <a:srgbClr val="000000"/>
              </a:solidFill>
            </a:endParaRPr>
          </a:p>
          <a:p>
            <a:endParaRPr lang="nl-NL" dirty="0"/>
          </a:p>
        </p:txBody>
      </p:sp>
    </p:spTree>
    <p:extLst>
      <p:ext uri="{BB962C8B-B14F-4D97-AF65-F5344CB8AC3E}">
        <p14:creationId xmlns:p14="http://schemas.microsoft.com/office/powerpoint/2010/main" val="3962497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Wat zie je dan?</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i="1" dirty="0" smtClean="0"/>
              <a:t>Nou is Johan alweer te laat op de afspraak! Wat moet ik daar nou mee? Is hij wel gemotiveerd?</a:t>
            </a:r>
          </a:p>
          <a:p>
            <a:pPr>
              <a:buFont typeface="Arial" panose="020B0604020202020204" pitchFamily="34" charset="0"/>
              <a:buChar char="•"/>
            </a:pPr>
            <a:r>
              <a:rPr lang="nl-NL" i="1" dirty="0" smtClean="0"/>
              <a:t>Ik had Marlies twee kleine klusjes gegeven voor deze morgen. Nu is het al 2 uur en ze is nog niet klaar…..</a:t>
            </a:r>
          </a:p>
          <a:p>
            <a:pPr>
              <a:buFont typeface="Arial" panose="020B0604020202020204" pitchFamily="34" charset="0"/>
              <a:buChar char="•"/>
            </a:pPr>
            <a:r>
              <a:rPr lang="nl-NL" i="1" dirty="0" smtClean="0"/>
              <a:t>Chantal heeft elke week een nieuwe BFF. En ruzie met de vorige……</a:t>
            </a:r>
          </a:p>
          <a:p>
            <a:pPr>
              <a:buFont typeface="Arial" panose="020B0604020202020204" pitchFamily="34" charset="0"/>
              <a:buChar char="•"/>
            </a:pPr>
            <a:r>
              <a:rPr lang="nl-NL" i="1" dirty="0" smtClean="0"/>
              <a:t>Laatst stond er een jongen hier voor de deur voor Ellis. Ze had hem 2 keer gesproken via Facebook en had haar 06-nummer  en adres gegeven.</a:t>
            </a:r>
          </a:p>
          <a:p>
            <a:pPr>
              <a:buFont typeface="Arial" panose="020B0604020202020204" pitchFamily="34" charset="0"/>
              <a:buChar char="•"/>
            </a:pPr>
            <a:r>
              <a:rPr lang="nl-NL" i="1" dirty="0" smtClean="0"/>
              <a:t>Pieter begint altijd enthousiast, maar maakt niks af. En hij heeft altijd wel een reden klaar waarom het niet lukte, maar het ligt nooit aan hem!</a:t>
            </a:r>
            <a:endParaRPr lang="nl-NL" i="1" dirty="0"/>
          </a:p>
        </p:txBody>
      </p:sp>
    </p:spTree>
    <p:extLst>
      <p:ext uri="{BB962C8B-B14F-4D97-AF65-F5344CB8AC3E}">
        <p14:creationId xmlns:p14="http://schemas.microsoft.com/office/powerpoint/2010/main" val="2255419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 ervaren</a:t>
            </a:r>
            <a:endParaRPr lang="nl-NL" dirty="0"/>
          </a:p>
        </p:txBody>
      </p:sp>
      <p:pic>
        <p:nvPicPr>
          <p:cNvPr id="2050" name="Picture 2" descr="W:\MEE Breed\Beamer presentatie\DB niet zichtbare beperking\kaartspe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6144" y="1600200"/>
            <a:ext cx="55552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83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Niet aangeboren hersenletsel</a:t>
            </a:r>
            <a:endParaRPr lang="nl-NL" dirty="0"/>
          </a:p>
        </p:txBody>
      </p:sp>
      <p:sp>
        <p:nvSpPr>
          <p:cNvPr id="3" name="Tijdelijke aanduiding voor inhoud 2"/>
          <p:cNvSpPr>
            <a:spLocks noGrp="1"/>
          </p:cNvSpPr>
          <p:nvPr>
            <p:ph idx="1"/>
          </p:nvPr>
        </p:nvSpPr>
        <p:spPr/>
        <p:txBody>
          <a:bodyPr/>
          <a:lstStyle/>
          <a:p>
            <a:pPr marL="0" indent="0">
              <a:buNone/>
            </a:pPr>
            <a:r>
              <a:rPr lang="nl-NL" dirty="0"/>
              <a:t>Traumatisch hersenletsel: </a:t>
            </a:r>
            <a:endParaRPr lang="nl-NL" dirty="0" smtClean="0"/>
          </a:p>
          <a:p>
            <a:pPr>
              <a:buFont typeface="Arial" panose="020B0604020202020204" pitchFamily="34" charset="0"/>
              <a:buChar char="•"/>
            </a:pPr>
            <a:r>
              <a:rPr lang="nl-NL" dirty="0" smtClean="0"/>
              <a:t>verkeersongeval</a:t>
            </a:r>
            <a:endParaRPr lang="nl-NL" dirty="0"/>
          </a:p>
          <a:p>
            <a:pPr>
              <a:buFont typeface="Arial" panose="020B0604020202020204" pitchFamily="34" charset="0"/>
              <a:buChar char="•"/>
            </a:pPr>
            <a:r>
              <a:rPr lang="nl-NL" dirty="0" smtClean="0"/>
              <a:t>val </a:t>
            </a:r>
            <a:r>
              <a:rPr lang="nl-NL" dirty="0"/>
              <a:t>tijdens </a:t>
            </a:r>
            <a:r>
              <a:rPr lang="nl-NL" dirty="0" smtClean="0"/>
              <a:t>spelen</a:t>
            </a:r>
          </a:p>
          <a:p>
            <a:pPr>
              <a:buFont typeface="Arial" panose="020B0604020202020204" pitchFamily="34" charset="0"/>
              <a:buChar char="•"/>
            </a:pPr>
            <a:r>
              <a:rPr lang="nl-NL" dirty="0" smtClean="0"/>
              <a:t>klap </a:t>
            </a:r>
            <a:r>
              <a:rPr lang="nl-NL" dirty="0"/>
              <a:t>op </a:t>
            </a:r>
            <a:r>
              <a:rPr lang="nl-NL" dirty="0" smtClean="0"/>
              <a:t>hoofd</a:t>
            </a:r>
          </a:p>
          <a:p>
            <a:pPr>
              <a:buFont typeface="Arial" panose="020B0604020202020204" pitchFamily="34" charset="0"/>
              <a:buChar char="•"/>
            </a:pPr>
            <a:r>
              <a:rPr lang="nl-NL" dirty="0" smtClean="0"/>
              <a:t>ongevallen </a:t>
            </a:r>
            <a:r>
              <a:rPr lang="nl-NL" dirty="0"/>
              <a:t>tijdens </a:t>
            </a:r>
            <a:r>
              <a:rPr lang="nl-NL" dirty="0" smtClean="0"/>
              <a:t>sporten</a:t>
            </a:r>
          </a:p>
          <a:p>
            <a:pPr marL="0" indent="0">
              <a:buNone/>
            </a:pPr>
            <a:endParaRPr lang="nl-NL" dirty="0"/>
          </a:p>
          <a:p>
            <a:pPr>
              <a:buFont typeface="Arial" panose="020B0604020202020204" pitchFamily="34" charset="0"/>
              <a:buChar char="•"/>
            </a:pPr>
            <a:r>
              <a:rPr lang="nl-NL" dirty="0" smtClean="0"/>
              <a:t>Komt </a:t>
            </a:r>
            <a:r>
              <a:rPr lang="nl-NL" dirty="0"/>
              <a:t>veel voor bij jonge kinderen,  jong volwassenen, volwassen boven 65 jaar</a:t>
            </a:r>
          </a:p>
          <a:p>
            <a:pPr>
              <a:buFont typeface="Arial" panose="020B0604020202020204" pitchFamily="34" charset="0"/>
              <a:buChar char="•"/>
            </a:pPr>
            <a:r>
              <a:rPr lang="nl-NL" dirty="0"/>
              <a:t>Gevolgen het sterkst merkbaar kort na het letsel</a:t>
            </a:r>
          </a:p>
          <a:p>
            <a:pPr>
              <a:buFont typeface="Arial" panose="020B0604020202020204" pitchFamily="34" charset="0"/>
              <a:buChar char="•"/>
            </a:pPr>
            <a:r>
              <a:rPr lang="nl-NL" dirty="0"/>
              <a:t>Kan jaren later nog gevolgen </a:t>
            </a:r>
            <a:r>
              <a:rPr lang="nl-NL" dirty="0" smtClean="0"/>
              <a:t>geven, </a:t>
            </a:r>
            <a:r>
              <a:rPr lang="nl-NL" dirty="0"/>
              <a:t>al wordt verband dan niet altijd meer gelegd.</a:t>
            </a:r>
          </a:p>
          <a:p>
            <a:endParaRPr lang="nl-NL" dirty="0"/>
          </a:p>
        </p:txBody>
      </p:sp>
    </p:spTree>
    <p:extLst>
      <p:ext uri="{BB962C8B-B14F-4D97-AF65-F5344CB8AC3E}">
        <p14:creationId xmlns:p14="http://schemas.microsoft.com/office/powerpoint/2010/main" val="962487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Hersenletsel</a:t>
            </a:r>
            <a:endParaRPr lang="nl-NL" dirty="0"/>
          </a:p>
        </p:txBody>
      </p:sp>
      <p:sp>
        <p:nvSpPr>
          <p:cNvPr id="3" name="Tijdelijke aanduiding voor inhoud 2"/>
          <p:cNvSpPr>
            <a:spLocks noGrp="1"/>
          </p:cNvSpPr>
          <p:nvPr>
            <p:ph idx="1"/>
          </p:nvPr>
        </p:nvSpPr>
        <p:spPr/>
        <p:txBody>
          <a:bodyPr/>
          <a:lstStyle/>
          <a:p>
            <a:pPr marL="0" indent="0">
              <a:buNone/>
            </a:pPr>
            <a:r>
              <a:rPr lang="nl-NL" dirty="0"/>
              <a:t>Niet traumatisch hersenletsel</a:t>
            </a:r>
          </a:p>
          <a:p>
            <a:pPr>
              <a:buFont typeface="Arial" panose="020B0604020202020204" pitchFamily="34" charset="0"/>
              <a:buChar char="•"/>
            </a:pPr>
            <a:r>
              <a:rPr lang="nl-NL" dirty="0"/>
              <a:t>Verschillende vormen van </a:t>
            </a:r>
            <a:r>
              <a:rPr lang="nl-NL" dirty="0" smtClean="0"/>
              <a:t>dementie</a:t>
            </a:r>
            <a:endParaRPr lang="nl-NL" dirty="0"/>
          </a:p>
          <a:p>
            <a:pPr>
              <a:buFont typeface="Arial" panose="020B0604020202020204" pitchFamily="34" charset="0"/>
              <a:buChar char="•"/>
            </a:pPr>
            <a:r>
              <a:rPr lang="nl-NL" dirty="0"/>
              <a:t>CVA: Cerebro Vasculair Accident. Hersenbloeding + </a:t>
            </a:r>
            <a:r>
              <a:rPr lang="nl-NL" dirty="0" smtClean="0"/>
              <a:t>herseninfarct</a:t>
            </a:r>
          </a:p>
          <a:p>
            <a:pPr>
              <a:buFont typeface="Arial" panose="020B0604020202020204" pitchFamily="34" charset="0"/>
              <a:buChar char="•"/>
            </a:pPr>
            <a:r>
              <a:rPr lang="nl-NL" dirty="0"/>
              <a:t>Vergiftiging door middelengebruik of medicatie</a:t>
            </a:r>
          </a:p>
          <a:p>
            <a:pPr>
              <a:buFont typeface="Arial" panose="020B0604020202020204" pitchFamily="34" charset="0"/>
              <a:buChar char="•"/>
            </a:pPr>
            <a:r>
              <a:rPr lang="nl-NL" dirty="0"/>
              <a:t>Infecties </a:t>
            </a:r>
          </a:p>
          <a:p>
            <a:pPr>
              <a:buFont typeface="Arial" panose="020B0604020202020204" pitchFamily="34" charset="0"/>
              <a:buChar char="•"/>
            </a:pPr>
            <a:r>
              <a:rPr lang="nl-NL" dirty="0"/>
              <a:t>Tumor: in hersenvlies of hersenweefsel</a:t>
            </a:r>
          </a:p>
          <a:p>
            <a:pPr>
              <a:buFont typeface="Arial" panose="020B0604020202020204" pitchFamily="34" charset="0"/>
              <a:buChar char="•"/>
            </a:pPr>
            <a:r>
              <a:rPr lang="nl-NL" dirty="0"/>
              <a:t>Somatische aandoeningen: ziekte van Parkinson, ziekte van Huntington, MS</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3373947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Gevolgen</a:t>
            </a:r>
            <a:endParaRPr lang="nl-NL" dirty="0"/>
          </a:p>
        </p:txBody>
      </p:sp>
      <p:sp>
        <p:nvSpPr>
          <p:cNvPr id="3" name="Tijdelijke aanduiding voor inhoud 2"/>
          <p:cNvSpPr>
            <a:spLocks noGrp="1"/>
          </p:cNvSpPr>
          <p:nvPr>
            <p:ph idx="1"/>
          </p:nvPr>
        </p:nvSpPr>
        <p:spPr/>
        <p:txBody>
          <a:bodyPr/>
          <a:lstStyle/>
          <a:p>
            <a:r>
              <a:rPr lang="nl-NL" dirty="0" smtClean="0"/>
              <a:t>Zeer breed spectrum, afhankelijk van oorzaak en locatie letsel:</a:t>
            </a:r>
          </a:p>
          <a:p>
            <a:pPr algn="ctr">
              <a:buFont typeface="Arial" panose="020B0604020202020204" pitchFamily="34" charset="0"/>
              <a:buChar char="•"/>
            </a:pPr>
            <a:r>
              <a:rPr lang="nl-NL" dirty="0" smtClean="0"/>
              <a:t>Geheugen, aandacht, cognitie</a:t>
            </a:r>
          </a:p>
          <a:p>
            <a:pPr algn="ctr">
              <a:buFont typeface="Arial" panose="020B0604020202020204" pitchFamily="34" charset="0"/>
              <a:buChar char="•"/>
            </a:pPr>
            <a:r>
              <a:rPr lang="nl-NL" dirty="0" smtClean="0"/>
              <a:t>Motoriek</a:t>
            </a:r>
          </a:p>
          <a:p>
            <a:pPr algn="ctr">
              <a:buFont typeface="Arial" panose="020B0604020202020204" pitchFamily="34" charset="0"/>
              <a:buChar char="•"/>
            </a:pPr>
            <a:r>
              <a:rPr lang="nl-NL" dirty="0" smtClean="0"/>
              <a:t>Emotie</a:t>
            </a:r>
          </a:p>
          <a:p>
            <a:pPr algn="ctr">
              <a:buFont typeface="Arial" panose="020B0604020202020204" pitchFamily="34" charset="0"/>
              <a:buChar char="•"/>
            </a:pPr>
            <a:r>
              <a:rPr lang="nl-NL" dirty="0" smtClean="0"/>
              <a:t>Vermoeidheid</a:t>
            </a:r>
          </a:p>
          <a:p>
            <a:pPr algn="ctr">
              <a:buFont typeface="Arial" panose="020B0604020202020204" pitchFamily="34" charset="0"/>
              <a:buChar char="•"/>
            </a:pPr>
            <a:r>
              <a:rPr lang="nl-NL" dirty="0" smtClean="0"/>
              <a:t>Psychische factoren</a:t>
            </a:r>
            <a:endParaRPr lang="nl-NL" dirty="0"/>
          </a:p>
        </p:txBody>
      </p:sp>
    </p:spTree>
    <p:extLst>
      <p:ext uri="{BB962C8B-B14F-4D97-AF65-F5344CB8AC3E}">
        <p14:creationId xmlns:p14="http://schemas.microsoft.com/office/powerpoint/2010/main" val="1498604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92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71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233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p:cNvSpPr>
          <p:nvPr/>
        </p:nvSpPr>
        <p:spPr bwMode="auto">
          <a:xfrm>
            <a:off x="647700" y="274638"/>
            <a:ext cx="7885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nl-NL" sz="3600" dirty="0" err="1">
                <a:solidFill>
                  <a:srgbClr val="FF9900"/>
                </a:solidFill>
              </a:rPr>
              <a:t>Autisme</a:t>
            </a:r>
            <a:r>
              <a:rPr lang="en-US" altLang="nl-NL" sz="3600" dirty="0">
                <a:solidFill>
                  <a:srgbClr val="FF9900"/>
                </a:solidFill>
              </a:rPr>
              <a:t> Spectrum </a:t>
            </a:r>
            <a:r>
              <a:rPr lang="en-US" altLang="nl-NL" sz="3600" dirty="0" err="1">
                <a:solidFill>
                  <a:srgbClr val="FF9900"/>
                </a:solidFill>
              </a:rPr>
              <a:t>Stoornis</a:t>
            </a:r>
            <a:r>
              <a:rPr lang="en-US" altLang="nl-NL" sz="3600" dirty="0">
                <a:solidFill>
                  <a:srgbClr val="FF9900"/>
                </a:solidFill>
              </a:rPr>
              <a:t> (ASS)</a:t>
            </a:r>
          </a:p>
        </p:txBody>
      </p:sp>
      <p:sp>
        <p:nvSpPr>
          <p:cNvPr id="3075" name="Rectangle 8"/>
          <p:cNvSpPr>
            <a:spLocks/>
          </p:cNvSpPr>
          <p:nvPr/>
        </p:nvSpPr>
        <p:spPr bwMode="auto">
          <a:xfrm>
            <a:off x="647700" y="1430338"/>
            <a:ext cx="788511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defRPr/>
            </a:pPr>
            <a:r>
              <a:rPr lang="nl-NL" b="1" dirty="0" smtClean="0"/>
              <a:t>Voorheen:  </a:t>
            </a:r>
            <a:r>
              <a:rPr lang="nl-NL" dirty="0" smtClean="0"/>
              <a:t>onderverdeeld in klassiek autisme, PDD-NOS, </a:t>
            </a:r>
            <a:br>
              <a:rPr lang="nl-NL" dirty="0" smtClean="0"/>
            </a:br>
            <a:r>
              <a:rPr lang="nl-NL" dirty="0" smtClean="0"/>
              <a:t/>
            </a:r>
            <a:br>
              <a:rPr lang="nl-NL" dirty="0" smtClean="0"/>
            </a:br>
            <a:r>
              <a:rPr lang="nl-NL" dirty="0" smtClean="0"/>
              <a:t>Syndroom van </a:t>
            </a:r>
            <a:r>
              <a:rPr lang="nl-NL" dirty="0" err="1" smtClean="0"/>
              <a:t>Asperger</a:t>
            </a:r>
            <a:r>
              <a:rPr lang="nl-NL" dirty="0" smtClean="0"/>
              <a:t>, Syndroom van </a:t>
            </a:r>
            <a:r>
              <a:rPr lang="nl-NL" dirty="0" err="1" smtClean="0"/>
              <a:t>Rett</a:t>
            </a:r>
            <a:r>
              <a:rPr lang="nl-NL" dirty="0" smtClean="0"/>
              <a:t>.</a:t>
            </a:r>
          </a:p>
          <a:p>
            <a:pPr algn="ctr">
              <a:defRPr/>
            </a:pPr>
            <a:endParaRPr lang="nl-NL" dirty="0" smtClean="0"/>
          </a:p>
          <a:p>
            <a:pPr algn="ctr">
              <a:defRPr/>
            </a:pPr>
            <a:endParaRPr lang="nl-NL" dirty="0" smtClean="0"/>
          </a:p>
          <a:p>
            <a:pPr algn="ctr">
              <a:defRPr/>
            </a:pPr>
            <a:r>
              <a:rPr lang="nl-NL" b="1" dirty="0" smtClean="0"/>
              <a:t>Nu: </a:t>
            </a:r>
            <a:r>
              <a:rPr lang="nl-NL" dirty="0" smtClean="0"/>
              <a:t>één diagnose met onderverdeling naar categorieën van ernst</a:t>
            </a:r>
            <a:br>
              <a:rPr lang="nl-NL" dirty="0" smtClean="0"/>
            </a:br>
            <a:r>
              <a:rPr lang="nl-NL" dirty="0" smtClean="0"/>
              <a:t> </a:t>
            </a:r>
          </a:p>
          <a:p>
            <a:pPr algn="ctr">
              <a:defRPr/>
            </a:pPr>
            <a:r>
              <a:rPr lang="nl-NL" dirty="0" smtClean="0"/>
              <a:t>(hoeveel ondersteuning is nodig)</a:t>
            </a:r>
          </a:p>
          <a:p>
            <a:pPr marL="0" indent="0">
              <a:defRPr/>
            </a:pPr>
            <a:r>
              <a:rPr lang="en-US" altLang="nl-NL" dirty="0" smtClean="0"/>
              <a:t/>
            </a:r>
            <a:br>
              <a:rPr lang="en-US" altLang="nl-NL" dirty="0" smtClean="0"/>
            </a:br>
            <a:endParaRPr lang="en-US" altLang="nl-NL" dirty="0" smtClean="0"/>
          </a:p>
          <a:p>
            <a:pPr marL="0" indent="0">
              <a:defRPr/>
            </a:pPr>
            <a:endParaRPr lang="en-US" altLang="nl-NL" dirty="0" smtClean="0"/>
          </a:p>
          <a:p>
            <a:pPr>
              <a:buFont typeface="Wingdings" pitchFamily="2" charset="2"/>
              <a:buChar char="w"/>
              <a:defRPr/>
            </a:pPr>
            <a:endParaRPr lang="en-US" altLang="nl-NL" dirty="0" smtClean="0"/>
          </a:p>
          <a:p>
            <a:pPr>
              <a:buFont typeface="Wingdings" pitchFamily="2" charset="2"/>
              <a:buChar char="w"/>
              <a:defRPr/>
            </a:pPr>
            <a:endParaRPr lang="en-US" altLang="nl-NL" dirty="0" smtClean="0"/>
          </a:p>
        </p:txBody>
      </p:sp>
    </p:spTree>
    <p:extLst>
      <p:ext uri="{BB962C8B-B14F-4D97-AF65-F5344CB8AC3E}">
        <p14:creationId xmlns:p14="http://schemas.microsoft.com/office/powerpoint/2010/main" val="1923421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ctr" eaLnBrk="1" hangingPunct="1"/>
            <a:r>
              <a:rPr lang="nl-NL" smtClean="0"/>
              <a:t>Inhoud</a:t>
            </a:r>
            <a:endParaRPr lang="nl-NL" altLang="nl-NL" smtClean="0"/>
          </a:p>
        </p:txBody>
      </p:sp>
      <p:sp>
        <p:nvSpPr>
          <p:cNvPr id="3075" name="Tijdelijke aanduiding voor inhoud 2"/>
          <p:cNvSpPr>
            <a:spLocks noGrp="1"/>
          </p:cNvSpPr>
          <p:nvPr>
            <p:ph idx="1"/>
          </p:nvPr>
        </p:nvSpPr>
        <p:spPr/>
        <p:txBody>
          <a:bodyPr/>
          <a:lstStyle/>
          <a:p>
            <a:pPr eaLnBrk="1" hangingPunct="1">
              <a:buFont typeface="Arial" panose="020B0604020202020204" pitchFamily="34" charset="0"/>
              <a:buChar char="•"/>
              <a:defRPr/>
            </a:pPr>
            <a:r>
              <a:rPr lang="nl-NL" altLang="nl-NL" dirty="0"/>
              <a:t>Inleiding</a:t>
            </a:r>
          </a:p>
          <a:p>
            <a:pPr eaLnBrk="1" hangingPunct="1">
              <a:buFont typeface="Arial" panose="020B0604020202020204" pitchFamily="34" charset="0"/>
              <a:buChar char="•"/>
              <a:defRPr/>
            </a:pPr>
            <a:r>
              <a:rPr lang="nl-NL" altLang="nl-NL" dirty="0" smtClean="0"/>
              <a:t>Verstandelijke beperking</a:t>
            </a:r>
          </a:p>
          <a:p>
            <a:pPr eaLnBrk="1" hangingPunct="1">
              <a:buFont typeface="Arial" panose="020B0604020202020204" pitchFamily="34" charset="0"/>
              <a:buChar char="•"/>
              <a:defRPr/>
            </a:pPr>
            <a:r>
              <a:rPr lang="nl-NL" altLang="nl-NL" dirty="0" smtClean="0"/>
              <a:t>Niet Aangeboren Hersenletsel</a:t>
            </a:r>
            <a:endParaRPr lang="nl-NL" altLang="nl-NL" dirty="0"/>
          </a:p>
          <a:p>
            <a:pPr eaLnBrk="1" hangingPunct="1">
              <a:buFont typeface="Arial" panose="020B0604020202020204" pitchFamily="34" charset="0"/>
              <a:buChar char="•"/>
              <a:defRPr/>
            </a:pPr>
            <a:r>
              <a:rPr lang="nl-NL" altLang="nl-NL" dirty="0" smtClean="0"/>
              <a:t>Autisme</a:t>
            </a:r>
          </a:p>
          <a:p>
            <a:pPr eaLnBrk="1" hangingPunct="1">
              <a:buFont typeface="Arial" panose="020B0604020202020204" pitchFamily="34" charset="0"/>
              <a:buChar char="•"/>
              <a:defRPr/>
            </a:pPr>
            <a:r>
              <a:rPr lang="nl-NL" altLang="nl-NL" dirty="0" smtClean="0"/>
              <a:t>Executief functioneren</a:t>
            </a:r>
            <a:endParaRPr lang="nl-NL" altLang="nl-NL" dirty="0"/>
          </a:p>
          <a:p>
            <a:pPr eaLnBrk="1" hangingPunct="1">
              <a:buFont typeface="Arial" panose="020B0604020202020204" pitchFamily="34" charset="0"/>
              <a:buChar char="•"/>
              <a:defRPr/>
            </a:pPr>
            <a:r>
              <a:rPr lang="nl-NL" altLang="nl-NL" dirty="0"/>
              <a:t>Communicatie</a:t>
            </a:r>
          </a:p>
          <a:p>
            <a:pPr eaLnBrk="1" hangingPunct="1">
              <a:buFont typeface="Arial" panose="020B0604020202020204" pitchFamily="34" charset="0"/>
              <a:buChar char="•"/>
              <a:defRPr/>
            </a:pPr>
            <a:r>
              <a:rPr lang="nl-NL" altLang="nl-NL" dirty="0"/>
              <a:t>Afronding</a:t>
            </a:r>
          </a:p>
          <a:p>
            <a:pPr marL="0" indent="0" eaLnBrk="1" hangingPunct="1">
              <a:defRPr/>
            </a:pPr>
            <a:endParaRPr lang="nl-NL" altLang="nl-N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p:cNvSpPr>
          <p:nvPr/>
        </p:nvSpPr>
        <p:spPr bwMode="auto">
          <a:xfrm>
            <a:off x="647700" y="274638"/>
            <a:ext cx="7885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nl-NL" sz="3600" dirty="0" smtClean="0">
                <a:solidFill>
                  <a:srgbClr val="FF9900"/>
                </a:solidFill>
              </a:rPr>
              <a:t>Autisme: </a:t>
            </a:r>
            <a:r>
              <a:rPr lang="en-US" altLang="nl-NL" sz="3600" dirty="0" err="1" smtClean="0">
                <a:solidFill>
                  <a:srgbClr val="FF9900"/>
                </a:solidFill>
              </a:rPr>
              <a:t>feiten</a:t>
            </a:r>
            <a:r>
              <a:rPr lang="en-US" altLang="nl-NL" sz="3600" dirty="0" smtClean="0">
                <a:solidFill>
                  <a:srgbClr val="FF9900"/>
                </a:solidFill>
              </a:rPr>
              <a:t> </a:t>
            </a:r>
            <a:r>
              <a:rPr lang="en-US" altLang="nl-NL" sz="3600" dirty="0">
                <a:solidFill>
                  <a:srgbClr val="FF9900"/>
                </a:solidFill>
              </a:rPr>
              <a:t>en </a:t>
            </a:r>
            <a:r>
              <a:rPr lang="en-US" altLang="nl-NL" sz="3600" dirty="0" err="1" smtClean="0">
                <a:solidFill>
                  <a:srgbClr val="FF9900"/>
                </a:solidFill>
              </a:rPr>
              <a:t>weetjes</a:t>
            </a:r>
            <a:r>
              <a:rPr lang="en-US" altLang="nl-NL" sz="3600" dirty="0" smtClean="0">
                <a:solidFill>
                  <a:srgbClr val="FF9900"/>
                </a:solidFill>
              </a:rPr>
              <a:t> </a:t>
            </a:r>
            <a:endParaRPr lang="en-US" altLang="nl-NL" sz="3600" dirty="0">
              <a:solidFill>
                <a:srgbClr val="FF9900"/>
              </a:solidFill>
            </a:endParaRPr>
          </a:p>
        </p:txBody>
      </p:sp>
      <p:sp>
        <p:nvSpPr>
          <p:cNvPr id="3075" name="Rectangle 8"/>
          <p:cNvSpPr>
            <a:spLocks/>
          </p:cNvSpPr>
          <p:nvPr/>
        </p:nvSpPr>
        <p:spPr bwMode="auto">
          <a:xfrm>
            <a:off x="647700" y="1430338"/>
            <a:ext cx="788511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Wingdings" panose="05000000000000000000" pitchFamily="2" charset="2"/>
              <a:buChar char=""/>
              <a:defRPr/>
            </a:pPr>
            <a:r>
              <a:rPr lang="nl-NL" dirty="0"/>
              <a:t>Autisme is een andere manier van informatieverwerking</a:t>
            </a:r>
          </a:p>
          <a:p>
            <a:pPr>
              <a:buFont typeface="Wingdings" panose="05000000000000000000" pitchFamily="2" charset="2"/>
              <a:buChar char=""/>
              <a:defRPr/>
            </a:pPr>
            <a:r>
              <a:rPr lang="nl-NL" dirty="0" smtClean="0"/>
              <a:t>in aanleg gegeven, genetische factoren spelen een rol</a:t>
            </a:r>
          </a:p>
          <a:p>
            <a:pPr>
              <a:buFont typeface="Wingdings" panose="05000000000000000000" pitchFamily="2" charset="2"/>
              <a:buChar char=""/>
              <a:defRPr/>
            </a:pPr>
            <a:r>
              <a:rPr lang="nl-NL" dirty="0" smtClean="0"/>
              <a:t>ASS is een levenslange stoornis, al vroeg in ontwikkeling merkbaar</a:t>
            </a:r>
          </a:p>
          <a:p>
            <a:pPr>
              <a:buFont typeface="Wingdings" panose="05000000000000000000" pitchFamily="2" charset="2"/>
              <a:buChar char=""/>
              <a:defRPr/>
            </a:pPr>
            <a:r>
              <a:rPr lang="nl-NL" dirty="0" smtClean="0"/>
              <a:t>van normaal en zelfs bovengemiddeld intelligent tot een verstandelijke beperking</a:t>
            </a:r>
          </a:p>
          <a:p>
            <a:pPr>
              <a:buFont typeface="Wingdings" panose="05000000000000000000" pitchFamily="2" charset="2"/>
              <a:buChar char=""/>
              <a:defRPr/>
            </a:pPr>
            <a:r>
              <a:rPr lang="nl-NL" dirty="0" smtClean="0"/>
              <a:t>soms gecombineerd met andere stoornis</a:t>
            </a:r>
          </a:p>
          <a:p>
            <a:pPr>
              <a:buFont typeface="Wingdings" panose="05000000000000000000" pitchFamily="2" charset="2"/>
              <a:buChar char=""/>
              <a:defRPr/>
            </a:pPr>
            <a:r>
              <a:rPr lang="nl-NL" dirty="0" smtClean="0"/>
              <a:t>meer jongens dan meisjes gediagnosticeerd</a:t>
            </a:r>
          </a:p>
          <a:p>
            <a:pPr>
              <a:buFont typeface="Wingdings" panose="05000000000000000000" pitchFamily="2" charset="2"/>
              <a:buChar char=""/>
              <a:defRPr/>
            </a:pPr>
            <a:r>
              <a:rPr lang="nl-NL" dirty="0" smtClean="0"/>
              <a:t>Autisme </a:t>
            </a:r>
            <a:r>
              <a:rPr lang="nl-NL" dirty="0"/>
              <a:t>dringt door op alle levensgebieden en het totale functioneren</a:t>
            </a:r>
          </a:p>
          <a:p>
            <a:pPr>
              <a:buFont typeface="Wingdings" panose="05000000000000000000" pitchFamily="2" charset="2"/>
              <a:buChar char=""/>
              <a:defRPr/>
            </a:pPr>
            <a:r>
              <a:rPr lang="nl-NL" dirty="0"/>
              <a:t>Autisme is niet altijd even zichtbaar en herkenbaar</a:t>
            </a:r>
          </a:p>
          <a:p>
            <a:pPr marL="0" indent="0">
              <a:defRPr/>
            </a:pPr>
            <a:r>
              <a:rPr lang="en-US" altLang="nl-NL" dirty="0"/>
              <a:t/>
            </a:r>
            <a:br>
              <a:rPr lang="en-US" altLang="nl-NL" dirty="0"/>
            </a:br>
            <a:endParaRPr lang="en-US" altLang="nl-NL" dirty="0"/>
          </a:p>
          <a:p>
            <a:pPr marL="0" indent="0">
              <a:defRPr/>
            </a:pPr>
            <a:r>
              <a:rPr lang="en-US" altLang="nl-NL" dirty="0" smtClean="0"/>
              <a:t/>
            </a:r>
            <a:br>
              <a:rPr lang="en-US" altLang="nl-NL" dirty="0" smtClean="0"/>
            </a:br>
            <a:endParaRPr lang="en-US" altLang="nl-NL" dirty="0" smtClean="0"/>
          </a:p>
          <a:p>
            <a:pPr marL="0" indent="0">
              <a:defRPr/>
            </a:pPr>
            <a:endParaRPr lang="en-US" altLang="nl-NL" dirty="0" smtClean="0"/>
          </a:p>
          <a:p>
            <a:pPr>
              <a:buFont typeface="Wingdings" pitchFamily="2" charset="2"/>
              <a:buChar char="w"/>
              <a:defRPr/>
            </a:pPr>
            <a:endParaRPr lang="en-US" altLang="nl-NL" dirty="0" smtClean="0"/>
          </a:p>
          <a:p>
            <a:pPr>
              <a:buFont typeface="Wingdings" pitchFamily="2" charset="2"/>
              <a:buChar char="w"/>
              <a:defRPr/>
            </a:pPr>
            <a:endParaRPr lang="en-US" altLang="nl-NL" dirty="0" smtClean="0"/>
          </a:p>
        </p:txBody>
      </p:sp>
    </p:spTree>
    <p:extLst>
      <p:ext uri="{BB962C8B-B14F-4D97-AF65-F5344CB8AC3E}">
        <p14:creationId xmlns:p14="http://schemas.microsoft.com/office/powerpoint/2010/main" val="2723710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algn="ctr"/>
            <a:r>
              <a:rPr lang="nl-NL" altLang="nl-NL" smtClean="0"/>
              <a:t>ASS criteria</a:t>
            </a:r>
          </a:p>
        </p:txBody>
      </p:sp>
      <p:sp>
        <p:nvSpPr>
          <p:cNvPr id="7171" name="Tijdelijke aanduiding voor inhoud 2"/>
          <p:cNvSpPr>
            <a:spLocks noGrp="1"/>
          </p:cNvSpPr>
          <p:nvPr>
            <p:ph idx="1"/>
          </p:nvPr>
        </p:nvSpPr>
        <p:spPr/>
        <p:txBody>
          <a:bodyPr/>
          <a:lstStyle/>
          <a:p>
            <a:pPr>
              <a:spcBef>
                <a:spcPts val="400"/>
              </a:spcBef>
              <a:spcAft>
                <a:spcPts val="400"/>
              </a:spcAft>
              <a:buFont typeface="Arial" charset="0"/>
              <a:buChar char="•"/>
            </a:pPr>
            <a:r>
              <a:rPr lang="nl-NL" altLang="nl-NL" smtClean="0">
                <a:cs typeface="Arial" charset="0"/>
              </a:rPr>
              <a:t>Problemen in communicatie en interactie</a:t>
            </a:r>
          </a:p>
          <a:p>
            <a:pPr>
              <a:spcBef>
                <a:spcPts val="400"/>
              </a:spcBef>
              <a:spcAft>
                <a:spcPts val="400"/>
              </a:spcAft>
              <a:buFont typeface="Arial" charset="0"/>
              <a:buChar char="•"/>
            </a:pPr>
            <a:r>
              <a:rPr lang="nl-NL" altLang="nl-NL" smtClean="0">
                <a:cs typeface="Arial" charset="0"/>
              </a:rPr>
              <a:t>Beperkte, repetitieve gedragspatronen, interesses en activiteiten</a:t>
            </a:r>
          </a:p>
          <a:p>
            <a:pPr>
              <a:spcBef>
                <a:spcPts val="400"/>
              </a:spcBef>
              <a:spcAft>
                <a:spcPts val="400"/>
              </a:spcAft>
              <a:buFont typeface="Arial" charset="0"/>
              <a:buChar char="•"/>
            </a:pPr>
            <a:r>
              <a:rPr lang="nl-NL" altLang="nl-NL" smtClean="0">
                <a:cs typeface="Arial" charset="0"/>
              </a:rPr>
              <a:t>Aanwezig vanaf vroege kindertijd</a:t>
            </a:r>
          </a:p>
          <a:p>
            <a:pPr>
              <a:spcBef>
                <a:spcPts val="400"/>
              </a:spcBef>
              <a:spcAft>
                <a:spcPts val="400"/>
              </a:spcAft>
              <a:buFont typeface="Arial" charset="0"/>
              <a:buChar char="•"/>
            </a:pPr>
            <a:r>
              <a:rPr lang="nl-NL" altLang="nl-NL" smtClean="0">
                <a:cs typeface="Arial" charset="0"/>
              </a:rPr>
              <a:t>Beperken of verstoren dagelijks functioneren</a:t>
            </a:r>
          </a:p>
          <a:p>
            <a:endParaRPr lang="nl-NL" altLang="nl-NL" smtClean="0"/>
          </a:p>
        </p:txBody>
      </p:sp>
    </p:spTree>
    <p:extLst>
      <p:ext uri="{BB962C8B-B14F-4D97-AF65-F5344CB8AC3E}">
        <p14:creationId xmlns:p14="http://schemas.microsoft.com/office/powerpoint/2010/main" val="621705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p:cNvSpPr>
          <p:nvPr/>
        </p:nvSpPr>
        <p:spPr bwMode="auto">
          <a:xfrm>
            <a:off x="647700" y="274638"/>
            <a:ext cx="7885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nl-NL" sz="3600" dirty="0" err="1">
                <a:solidFill>
                  <a:srgbClr val="FF9900"/>
                </a:solidFill>
              </a:rPr>
              <a:t>Mensen</a:t>
            </a:r>
            <a:r>
              <a:rPr lang="en-US" altLang="nl-NL" sz="3600" dirty="0">
                <a:solidFill>
                  <a:srgbClr val="FF9900"/>
                </a:solidFill>
              </a:rPr>
              <a:t> met </a:t>
            </a:r>
            <a:r>
              <a:rPr lang="en-US" altLang="nl-NL" sz="3600" dirty="0" err="1">
                <a:solidFill>
                  <a:srgbClr val="FF9900"/>
                </a:solidFill>
              </a:rPr>
              <a:t>autisme</a:t>
            </a:r>
            <a:r>
              <a:rPr lang="en-US" altLang="nl-NL" sz="3600" dirty="0">
                <a:solidFill>
                  <a:srgbClr val="FF9900"/>
                </a:solidFill>
              </a:rPr>
              <a:t> </a:t>
            </a:r>
            <a:r>
              <a:rPr lang="en-US" altLang="nl-NL" sz="3600" dirty="0" err="1">
                <a:solidFill>
                  <a:srgbClr val="FF9900"/>
                </a:solidFill>
              </a:rPr>
              <a:t>hebben</a:t>
            </a:r>
            <a:r>
              <a:rPr lang="en-US" altLang="nl-NL" sz="3600" dirty="0">
                <a:solidFill>
                  <a:srgbClr val="FF9900"/>
                </a:solidFill>
              </a:rPr>
              <a:t>:</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736725"/>
            <a:ext cx="1354137"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938" y="1708150"/>
            <a:ext cx="1406525"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58938"/>
            <a:ext cx="13144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ijdelijke aanduiding voor inhoud 2"/>
          <p:cNvSpPr txBox="1">
            <a:spLocks/>
          </p:cNvSpPr>
          <p:nvPr/>
        </p:nvSpPr>
        <p:spPr bwMode="auto">
          <a:xfrm>
            <a:off x="665163" y="3141663"/>
            <a:ext cx="24669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nl-NL" altLang="nl-NL" dirty="0"/>
              <a:t>Problemen met zien</a:t>
            </a:r>
          </a:p>
          <a:p>
            <a:r>
              <a:rPr lang="nl-NL" altLang="nl-NL" dirty="0"/>
              <a:t>van samenhang </a:t>
            </a:r>
          </a:p>
          <a:p>
            <a:r>
              <a:rPr lang="nl-NL" altLang="nl-NL" dirty="0"/>
              <a:t>tussen de losse</a:t>
            </a:r>
          </a:p>
          <a:p>
            <a:r>
              <a:rPr lang="nl-NL" altLang="nl-NL" dirty="0"/>
              <a:t>elementen.</a:t>
            </a:r>
          </a:p>
          <a:p>
            <a:endParaRPr lang="nl-NL" altLang="nl-NL" dirty="0"/>
          </a:p>
        </p:txBody>
      </p:sp>
      <p:sp>
        <p:nvSpPr>
          <p:cNvPr id="9223" name="Tijdelijke aanduiding voor inhoud 2"/>
          <p:cNvSpPr txBox="1">
            <a:spLocks/>
          </p:cNvSpPr>
          <p:nvPr/>
        </p:nvSpPr>
        <p:spPr bwMode="auto">
          <a:xfrm>
            <a:off x="3384550" y="3140075"/>
            <a:ext cx="25558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nl-NL" altLang="nl-NL" dirty="0"/>
              <a:t>Problemen met </a:t>
            </a:r>
          </a:p>
          <a:p>
            <a:r>
              <a:rPr lang="nl-NL" altLang="nl-NL" dirty="0"/>
              <a:t>plannen,</a:t>
            </a:r>
          </a:p>
          <a:p>
            <a:r>
              <a:rPr lang="nl-NL" altLang="nl-NL" dirty="0"/>
              <a:t>organiseren en </a:t>
            </a:r>
          </a:p>
          <a:p>
            <a:r>
              <a:rPr lang="nl-NL" altLang="nl-NL" dirty="0"/>
              <a:t>uitvoeren.</a:t>
            </a:r>
          </a:p>
          <a:p>
            <a:endParaRPr lang="nl-NL" altLang="nl-NL" dirty="0"/>
          </a:p>
        </p:txBody>
      </p:sp>
      <p:sp>
        <p:nvSpPr>
          <p:cNvPr id="9224" name="Tijdelijke aanduiding voor inhoud 2"/>
          <p:cNvSpPr txBox="1">
            <a:spLocks/>
          </p:cNvSpPr>
          <p:nvPr/>
        </p:nvSpPr>
        <p:spPr bwMode="auto">
          <a:xfrm>
            <a:off x="5976938" y="3125788"/>
            <a:ext cx="2555875"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nl-NL" altLang="nl-NL" dirty="0"/>
              <a:t>Problemen met </a:t>
            </a:r>
          </a:p>
          <a:p>
            <a:r>
              <a:rPr lang="nl-NL" altLang="nl-NL" dirty="0"/>
              <a:t>begrijpen van de</a:t>
            </a:r>
          </a:p>
          <a:p>
            <a:r>
              <a:rPr lang="nl-NL" altLang="nl-NL" dirty="0"/>
              <a:t>ander.</a:t>
            </a:r>
          </a:p>
          <a:p>
            <a:endParaRPr lang="nl-NL" altLang="nl-NL" dirty="0"/>
          </a:p>
          <a:p>
            <a:endParaRPr lang="nl-NL" altLang="nl-NL" dirty="0"/>
          </a:p>
        </p:txBody>
      </p:sp>
    </p:spTree>
    <p:extLst>
      <p:ext uri="{BB962C8B-B14F-4D97-AF65-F5344CB8AC3E}">
        <p14:creationId xmlns:p14="http://schemas.microsoft.com/office/powerpoint/2010/main" val="3202094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7704" y="2132856"/>
            <a:ext cx="2188420" cy="461665"/>
          </a:xfrm>
          <a:prstGeom prst="rect">
            <a:avLst/>
          </a:prstGeom>
          <a:noFill/>
        </p:spPr>
        <p:txBody>
          <a:bodyPr wrap="none" rtlCol="0">
            <a:spAutoFit/>
          </a:bodyPr>
          <a:lstStyle/>
          <a:p>
            <a:r>
              <a:rPr lang="nl-NL" sz="2400" dirty="0" smtClean="0">
                <a:hlinkClick r:id="rId2" action="ppaction://hlinkfile"/>
              </a:rPr>
              <a:t>Filmpj</a:t>
            </a:r>
            <a:r>
              <a:rPr lang="nl-NL" sz="2400" dirty="0" smtClean="0"/>
              <a:t>e pi man</a:t>
            </a:r>
            <a:endParaRPr lang="nl-NL" sz="2400" dirty="0"/>
          </a:p>
        </p:txBody>
      </p:sp>
    </p:spTree>
    <p:extLst>
      <p:ext uri="{BB962C8B-B14F-4D97-AF65-F5344CB8AC3E}">
        <p14:creationId xmlns:p14="http://schemas.microsoft.com/office/powerpoint/2010/main" val="1309607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txBox="1">
            <a:spLocks/>
          </p:cNvSpPr>
          <p:nvPr/>
        </p:nvSpPr>
        <p:spPr bwMode="auto">
          <a:xfrm>
            <a:off x="251520" y="274638"/>
            <a:ext cx="7885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nl-NL" altLang="nl-NL" sz="3600" dirty="0" smtClean="0">
                <a:solidFill>
                  <a:srgbClr val="F98105"/>
                </a:solidFill>
              </a:rPr>
              <a:t>Gemeenschappelijk: executieve </a:t>
            </a:r>
            <a:r>
              <a:rPr lang="nl-NL" altLang="nl-NL" sz="3600" dirty="0">
                <a:solidFill>
                  <a:srgbClr val="F98105"/>
                </a:solidFill>
              </a:rPr>
              <a:t>functies </a:t>
            </a:r>
          </a:p>
        </p:txBody>
      </p:sp>
      <p:sp>
        <p:nvSpPr>
          <p:cNvPr id="16387" name="Tijdelijke aanduiding voor inhoud 2"/>
          <p:cNvSpPr txBox="1">
            <a:spLocks/>
          </p:cNvSpPr>
          <p:nvPr/>
        </p:nvSpPr>
        <p:spPr bwMode="auto">
          <a:xfrm>
            <a:off x="647700" y="1600200"/>
            <a:ext cx="788511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defRPr sz="20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nl-NL" altLang="nl-NL" b="1"/>
              <a:t>Vaardigheden met betrekking tot:</a:t>
            </a:r>
          </a:p>
          <a:p>
            <a:pPr>
              <a:buFont typeface="Wingdings" pitchFamily="2" charset="2"/>
              <a:buChar char=""/>
            </a:pPr>
            <a:r>
              <a:rPr lang="nl-NL" altLang="nl-NL"/>
              <a:t>Taken te kunnen plannen en organiseren</a:t>
            </a:r>
          </a:p>
          <a:p>
            <a:pPr>
              <a:buFont typeface="Wingdings" pitchFamily="2" charset="2"/>
              <a:buChar char=""/>
            </a:pPr>
            <a:r>
              <a:rPr lang="nl-NL" altLang="nl-NL"/>
              <a:t>Daarin flexibel te zijn</a:t>
            </a:r>
          </a:p>
          <a:p>
            <a:pPr>
              <a:buFont typeface="Wingdings" pitchFamily="2" charset="2"/>
              <a:buChar char=""/>
            </a:pPr>
            <a:r>
              <a:rPr lang="nl-NL" altLang="nl-NL"/>
              <a:t>Oplossingen te bedenken</a:t>
            </a:r>
          </a:p>
          <a:p>
            <a:endParaRPr lang="nl-NL" altLang="nl-NL"/>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429000"/>
            <a:ext cx="2573338"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515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el 1"/>
          <p:cNvSpPr>
            <a:spLocks noGrp="1"/>
          </p:cNvSpPr>
          <p:nvPr>
            <p:ph type="title"/>
          </p:nvPr>
        </p:nvSpPr>
        <p:spPr/>
        <p:txBody>
          <a:bodyPr/>
          <a:lstStyle/>
          <a:p>
            <a:pPr algn="ctr" eaLnBrk="1" hangingPunct="1"/>
            <a:r>
              <a:rPr lang="nl-NL" altLang="nl-NL" smtClean="0"/>
              <a:t>Communicatietips (1)</a:t>
            </a:r>
            <a:endParaRPr lang="nl-NL" smtClean="0"/>
          </a:p>
        </p:txBody>
      </p:sp>
      <p:sp>
        <p:nvSpPr>
          <p:cNvPr id="70658" name="Tijdelijke aanduiding voor inhoud 2"/>
          <p:cNvSpPr>
            <a:spLocks noGrp="1"/>
          </p:cNvSpPr>
          <p:nvPr>
            <p:ph idx="1"/>
          </p:nvPr>
        </p:nvSpPr>
        <p:spPr/>
        <p:txBody>
          <a:bodyPr/>
          <a:lstStyle/>
          <a:p>
            <a:pPr eaLnBrk="1" hangingPunct="1">
              <a:buFont typeface="Arial" charset="0"/>
              <a:buChar char="•"/>
            </a:pPr>
            <a:r>
              <a:rPr lang="nl-NL" altLang="nl-NL" dirty="0" smtClean="0"/>
              <a:t>Taalgebruik: kort en concreet</a:t>
            </a:r>
          </a:p>
          <a:p>
            <a:pPr eaLnBrk="1" hangingPunct="1">
              <a:buFont typeface="Arial" charset="0"/>
              <a:buChar char="•"/>
            </a:pPr>
            <a:endParaRPr lang="nl-NL" altLang="nl-NL" dirty="0" smtClean="0"/>
          </a:p>
          <a:p>
            <a:pPr eaLnBrk="1" hangingPunct="1">
              <a:lnSpc>
                <a:spcPct val="80000"/>
              </a:lnSpc>
              <a:buFont typeface="Arial" charset="0"/>
              <a:buChar char="•"/>
            </a:pPr>
            <a:r>
              <a:rPr lang="nl-NL" altLang="nl-NL" dirty="0" smtClean="0"/>
              <a:t>Heb geduld, neem de tijd en pas het tempo aan</a:t>
            </a:r>
          </a:p>
          <a:p>
            <a:pPr eaLnBrk="1" hangingPunct="1">
              <a:lnSpc>
                <a:spcPct val="80000"/>
              </a:lnSpc>
              <a:buFont typeface="Arial" charset="0"/>
              <a:buChar char="•"/>
            </a:pPr>
            <a:endParaRPr lang="nl-NL" altLang="nl-NL" dirty="0" smtClean="0"/>
          </a:p>
          <a:p>
            <a:pPr eaLnBrk="1" hangingPunct="1">
              <a:lnSpc>
                <a:spcPct val="80000"/>
              </a:lnSpc>
              <a:buFont typeface="Arial" charset="0"/>
              <a:buChar char="•"/>
            </a:pPr>
            <a:r>
              <a:rPr lang="nl-NL" altLang="nl-NL" dirty="0" smtClean="0"/>
              <a:t>Goed luisteren, doorvragen en samenvatten </a:t>
            </a:r>
          </a:p>
          <a:p>
            <a:pPr eaLnBrk="1" hangingPunct="1">
              <a:lnSpc>
                <a:spcPct val="80000"/>
              </a:lnSpc>
              <a:buFont typeface="Arial" charset="0"/>
              <a:buChar char="•"/>
            </a:pPr>
            <a:endParaRPr lang="nl-NL" altLang="nl-NL" dirty="0" smtClean="0"/>
          </a:p>
          <a:p>
            <a:pPr eaLnBrk="1" hangingPunct="1">
              <a:lnSpc>
                <a:spcPct val="80000"/>
              </a:lnSpc>
              <a:buFont typeface="Arial" charset="0"/>
              <a:buChar char="•"/>
            </a:pPr>
            <a:r>
              <a:rPr lang="nl-NL" altLang="nl-NL" dirty="0" smtClean="0"/>
              <a:t>Geef de ander tijd om vragen te stellen en vragen te beantwoorden</a:t>
            </a:r>
          </a:p>
          <a:p>
            <a:pPr eaLnBrk="1" hangingPunct="1">
              <a:buFont typeface="Arial" panose="020B0604020202020204" pitchFamily="34" charset="0"/>
              <a:buChar char="•"/>
            </a:pPr>
            <a:r>
              <a:rPr lang="nl-NL" altLang="nl-NL" dirty="0"/>
              <a:t>Niet nu, wanneer dan wel: duidelijkheid</a:t>
            </a:r>
          </a:p>
          <a:p>
            <a:pPr eaLnBrk="1" hangingPunct="1"/>
            <a:endParaRPr lang="nl-NL"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el 1"/>
          <p:cNvSpPr>
            <a:spLocks noGrp="1"/>
          </p:cNvSpPr>
          <p:nvPr>
            <p:ph type="title"/>
          </p:nvPr>
        </p:nvSpPr>
        <p:spPr/>
        <p:txBody>
          <a:bodyPr/>
          <a:lstStyle/>
          <a:p>
            <a:pPr algn="ctr" eaLnBrk="1" hangingPunct="1"/>
            <a:r>
              <a:rPr lang="nl-NL" altLang="nl-NL" smtClean="0"/>
              <a:t>Communicatietips (2)</a:t>
            </a:r>
            <a:endParaRPr lang="nl-NL" smtClean="0"/>
          </a:p>
        </p:txBody>
      </p:sp>
      <p:sp>
        <p:nvSpPr>
          <p:cNvPr id="71682" name="Tijdelijke aanduiding voor inhoud 2"/>
          <p:cNvSpPr>
            <a:spLocks noGrp="1"/>
          </p:cNvSpPr>
          <p:nvPr>
            <p:ph idx="1"/>
          </p:nvPr>
        </p:nvSpPr>
        <p:spPr/>
        <p:txBody>
          <a:bodyPr/>
          <a:lstStyle/>
          <a:p>
            <a:pPr eaLnBrk="1" hangingPunct="1">
              <a:lnSpc>
                <a:spcPct val="150000"/>
              </a:lnSpc>
              <a:spcBef>
                <a:spcPct val="0"/>
              </a:spcBef>
              <a:buFont typeface="Arial" charset="0"/>
              <a:buChar char="•"/>
            </a:pPr>
            <a:r>
              <a:rPr lang="nl-NL" altLang="nl-NL" dirty="0" smtClean="0"/>
              <a:t>Visualiseren, communicatie ondersteunen</a:t>
            </a:r>
          </a:p>
          <a:p>
            <a:pPr eaLnBrk="1" hangingPunct="1">
              <a:lnSpc>
                <a:spcPct val="150000"/>
              </a:lnSpc>
              <a:spcBef>
                <a:spcPct val="0"/>
              </a:spcBef>
              <a:buFont typeface="Arial" charset="0"/>
              <a:buChar char="•"/>
            </a:pPr>
            <a:r>
              <a:rPr lang="nl-NL" altLang="nl-NL" dirty="0" smtClean="0"/>
              <a:t>Doseer hoeveelheid nieuwe/complexe informatie; werk in stappen</a:t>
            </a:r>
          </a:p>
          <a:p>
            <a:pPr>
              <a:buFont typeface="Arial" panose="020B0604020202020204" pitchFamily="34" charset="0"/>
              <a:buChar char="•"/>
            </a:pPr>
            <a:r>
              <a:rPr lang="nl-NL" altLang="nl-NL" dirty="0"/>
              <a:t>Zeg wat je bedoelt, ook al lijkt het vanzelfsprekend</a:t>
            </a:r>
          </a:p>
          <a:p>
            <a:pPr>
              <a:buFont typeface="Arial" panose="020B0604020202020204" pitchFamily="34" charset="0"/>
              <a:buChar char="•"/>
            </a:pPr>
            <a:r>
              <a:rPr lang="nl-NL" altLang="nl-NL" dirty="0"/>
              <a:t>Expliciet maken van impliciete regels/kennis</a:t>
            </a:r>
          </a:p>
          <a:p>
            <a:pPr eaLnBrk="1" hangingPunct="1">
              <a:lnSpc>
                <a:spcPct val="150000"/>
              </a:lnSpc>
              <a:spcBef>
                <a:spcPct val="0"/>
              </a:spcBef>
              <a:buFont typeface="Arial" charset="0"/>
              <a:buChar char="•"/>
            </a:pPr>
            <a:r>
              <a:rPr lang="nl-NL" altLang="nl-NL" dirty="0" smtClean="0"/>
              <a:t>Check of inhoud begrepen is</a:t>
            </a:r>
          </a:p>
          <a:p>
            <a:pPr eaLnBrk="1" hangingPunct="1"/>
            <a:endParaRPr lang="nl-NL"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1"/>
          <p:cNvSpPr>
            <a:spLocks noGrp="1"/>
          </p:cNvSpPr>
          <p:nvPr>
            <p:ph type="title"/>
          </p:nvPr>
        </p:nvSpPr>
        <p:spPr/>
        <p:txBody>
          <a:bodyPr/>
          <a:lstStyle/>
          <a:p>
            <a:pPr algn="ctr" eaLnBrk="1" hangingPunct="1"/>
            <a:r>
              <a:rPr lang="nl-NL" altLang="nl-NL" smtClean="0"/>
              <a:t>Communicatietips (3)</a:t>
            </a:r>
            <a:endParaRPr lang="nl-NL" smtClean="0"/>
          </a:p>
        </p:txBody>
      </p:sp>
      <p:sp>
        <p:nvSpPr>
          <p:cNvPr id="72706" name="Tijdelijke aanduiding voor inhoud 2"/>
          <p:cNvSpPr>
            <a:spLocks noGrp="1"/>
          </p:cNvSpPr>
          <p:nvPr>
            <p:ph idx="1"/>
          </p:nvPr>
        </p:nvSpPr>
        <p:spPr/>
        <p:txBody>
          <a:bodyPr/>
          <a:lstStyle/>
          <a:p>
            <a:pPr eaLnBrk="1" hangingPunct="1">
              <a:buFont typeface="Arial" charset="0"/>
              <a:buChar char="•"/>
            </a:pPr>
            <a:r>
              <a:rPr lang="nl-NL" altLang="nl-NL" dirty="0" smtClean="0"/>
              <a:t>Geef complimenten over de dingen die goed gaan</a:t>
            </a:r>
          </a:p>
          <a:p>
            <a:pPr eaLnBrk="1" hangingPunct="1">
              <a:buFont typeface="Arial" charset="0"/>
              <a:buChar char="•"/>
            </a:pPr>
            <a:r>
              <a:rPr lang="nl-NL" altLang="nl-NL" dirty="0" smtClean="0"/>
              <a:t>Help bij het maken van keuzes of beperk het aantal keuzes</a:t>
            </a:r>
          </a:p>
          <a:p>
            <a:pPr eaLnBrk="1" hangingPunct="1">
              <a:buFont typeface="Arial" panose="020B0604020202020204" pitchFamily="34" charset="0"/>
              <a:buChar char="•"/>
            </a:pPr>
            <a:r>
              <a:rPr lang="nl-NL" altLang="nl-NL" dirty="0" smtClean="0"/>
              <a:t>Zoek samen naar een manier om afspraken goed vast te leggen.</a:t>
            </a:r>
          </a:p>
          <a:p>
            <a:pPr eaLnBrk="1" hangingPunct="1">
              <a:buFont typeface="Arial" charset="0"/>
              <a:buChar char="•"/>
            </a:pPr>
            <a:r>
              <a:rPr lang="nl-NL" altLang="nl-NL" dirty="0" smtClean="0"/>
              <a:t>Netwerk </a:t>
            </a:r>
            <a:r>
              <a:rPr lang="nl-NL" altLang="nl-NL" dirty="0"/>
              <a:t>betrekken</a:t>
            </a:r>
          </a:p>
          <a:p>
            <a:pPr eaLnBrk="1" hangingPunct="1">
              <a:buFont typeface="Arial" charset="0"/>
              <a:buChar char="•"/>
            </a:pPr>
            <a:endParaRPr lang="nl-NL" altLang="nl-NL"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el 1"/>
          <p:cNvSpPr>
            <a:spLocks noGrp="1"/>
          </p:cNvSpPr>
          <p:nvPr>
            <p:ph type="title"/>
          </p:nvPr>
        </p:nvSpPr>
        <p:spPr/>
        <p:txBody>
          <a:bodyPr/>
          <a:lstStyle/>
          <a:p>
            <a:pPr algn="ctr" eaLnBrk="1" hangingPunct="1"/>
            <a:r>
              <a:rPr lang="nl-NL" altLang="nl-NL" smtClean="0"/>
              <a:t>Communicatietips (4)</a:t>
            </a:r>
            <a:endParaRPr lang="nl-NL" smtClean="0"/>
          </a:p>
        </p:txBody>
      </p:sp>
      <p:sp>
        <p:nvSpPr>
          <p:cNvPr id="73730" name="Tijdelijke aanduiding voor inhoud 2"/>
          <p:cNvSpPr>
            <a:spLocks noGrp="1"/>
          </p:cNvSpPr>
          <p:nvPr>
            <p:ph idx="1"/>
          </p:nvPr>
        </p:nvSpPr>
        <p:spPr/>
        <p:txBody>
          <a:bodyPr/>
          <a:lstStyle/>
          <a:p>
            <a:pPr eaLnBrk="1" hangingPunct="1">
              <a:buFont typeface="Arial" charset="0"/>
              <a:buChar char="•"/>
            </a:pPr>
            <a:r>
              <a:rPr lang="nl-NL" altLang="nl-NL" smtClean="0"/>
              <a:t>Benader de ander respectvol en gelijkwaardig</a:t>
            </a:r>
          </a:p>
          <a:p>
            <a:pPr eaLnBrk="1" hangingPunct="1">
              <a:buFont typeface="Arial" charset="0"/>
              <a:buChar char="•"/>
            </a:pPr>
            <a:r>
              <a:rPr lang="nl-NL" altLang="nl-NL" smtClean="0"/>
              <a:t>Neem de ander serieus</a:t>
            </a:r>
          </a:p>
          <a:p>
            <a:pPr eaLnBrk="1" hangingPunct="1">
              <a:buFont typeface="Arial" charset="0"/>
              <a:buChar char="•"/>
            </a:pPr>
            <a:r>
              <a:rPr lang="nl-NL" altLang="nl-NL" smtClean="0"/>
              <a:t>Spreek gewoon aan op gedrag dat ergernis of overlast veroorzaakt. Geef daarbij tips hoe iemand zich anders kan gedragen</a:t>
            </a:r>
          </a:p>
          <a:p>
            <a:pPr eaLnBrk="1" hangingPunct="1"/>
            <a:endParaRPr lang="nl-NL"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Afbeelding 2"/>
          <p:cNvPicPr>
            <a:picLocks noChangeAspect="1"/>
          </p:cNvPicPr>
          <p:nvPr/>
        </p:nvPicPr>
        <p:blipFill>
          <a:blip r:embed="rId2"/>
          <a:srcRect/>
          <a:stretch>
            <a:fillRect/>
          </a:stretch>
        </p:blipFill>
        <p:spPr bwMode="auto">
          <a:xfrm>
            <a:off x="4643438" y="0"/>
            <a:ext cx="2447925" cy="3678238"/>
          </a:xfrm>
          <a:prstGeom prst="rect">
            <a:avLst/>
          </a:prstGeom>
          <a:noFill/>
          <a:ln w="9525">
            <a:noFill/>
            <a:miter lim="800000"/>
            <a:headEnd/>
            <a:tailEnd/>
          </a:ln>
        </p:spPr>
      </p:pic>
      <p:sp>
        <p:nvSpPr>
          <p:cNvPr id="9" name="Rectangle 8"/>
          <p:cNvSpPr/>
          <p:nvPr/>
        </p:nvSpPr>
        <p:spPr>
          <a:xfrm>
            <a:off x="0" y="3141663"/>
            <a:ext cx="9144000" cy="3716337"/>
          </a:xfrm>
          <a:prstGeom prst="rect">
            <a:avLst/>
          </a:prstGeom>
          <a:solidFill>
            <a:srgbClr val="F9810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84995" name="Afbeelding 4"/>
          <p:cNvPicPr>
            <a:picLocks noChangeAspect="1"/>
          </p:cNvPicPr>
          <p:nvPr/>
        </p:nvPicPr>
        <p:blipFill>
          <a:blip r:embed="rId3"/>
          <a:srcRect l="10620" r="-4868"/>
          <a:stretch>
            <a:fillRect/>
          </a:stretch>
        </p:blipFill>
        <p:spPr bwMode="auto">
          <a:xfrm>
            <a:off x="0" y="0"/>
            <a:ext cx="4427538" cy="3140075"/>
          </a:xfrm>
          <a:prstGeom prst="rect">
            <a:avLst/>
          </a:prstGeom>
          <a:noFill/>
          <a:ln w="9525">
            <a:noFill/>
            <a:miter lim="800000"/>
            <a:headEnd/>
            <a:tailEnd/>
          </a:ln>
        </p:spPr>
      </p:pic>
      <p:pic>
        <p:nvPicPr>
          <p:cNvPr id="84996" name="Afbeelding 4" descr="Mee-logo_160witlet.eps"/>
          <p:cNvPicPr>
            <a:picLocks noChangeAspect="1"/>
          </p:cNvPicPr>
          <p:nvPr/>
        </p:nvPicPr>
        <p:blipFill>
          <a:blip r:embed="rId4"/>
          <a:srcRect/>
          <a:stretch>
            <a:fillRect/>
          </a:stretch>
        </p:blipFill>
        <p:spPr bwMode="auto">
          <a:xfrm>
            <a:off x="3563938" y="5805488"/>
            <a:ext cx="1627187" cy="449262"/>
          </a:xfrm>
          <a:prstGeom prst="rect">
            <a:avLst/>
          </a:prstGeom>
          <a:noFill/>
          <a:ln w="9525">
            <a:noFill/>
            <a:miter lim="800000"/>
            <a:headEnd/>
            <a:tailEnd/>
          </a:ln>
        </p:spPr>
      </p:pic>
      <p:pic>
        <p:nvPicPr>
          <p:cNvPr id="84997" name="Afbeelding 3"/>
          <p:cNvPicPr>
            <a:picLocks noChangeAspect="1"/>
          </p:cNvPicPr>
          <p:nvPr/>
        </p:nvPicPr>
        <p:blipFill>
          <a:blip r:embed="rId5"/>
          <a:srcRect/>
          <a:stretch>
            <a:fillRect/>
          </a:stretch>
        </p:blipFill>
        <p:spPr bwMode="auto">
          <a:xfrm>
            <a:off x="7058025" y="0"/>
            <a:ext cx="2085975" cy="3133725"/>
          </a:xfrm>
          <a:prstGeom prst="rect">
            <a:avLst/>
          </a:prstGeom>
          <a:noFill/>
          <a:ln w="9525">
            <a:noFill/>
            <a:miter lim="800000"/>
            <a:headEnd/>
            <a:tailEnd/>
          </a:ln>
        </p:spPr>
      </p:pic>
      <p:pic>
        <p:nvPicPr>
          <p:cNvPr id="84998" name="Afbeelding 1"/>
          <p:cNvPicPr>
            <a:picLocks noChangeAspect="1"/>
          </p:cNvPicPr>
          <p:nvPr/>
        </p:nvPicPr>
        <p:blipFill>
          <a:blip r:embed="rId6"/>
          <a:srcRect/>
          <a:stretch>
            <a:fillRect/>
          </a:stretch>
        </p:blipFill>
        <p:spPr bwMode="auto">
          <a:xfrm>
            <a:off x="2555875" y="0"/>
            <a:ext cx="2090738" cy="3141663"/>
          </a:xfrm>
          <a:prstGeom prst="rect">
            <a:avLst/>
          </a:prstGeom>
          <a:noFill/>
          <a:ln w="9525">
            <a:noFill/>
            <a:miter lim="800000"/>
            <a:headEnd/>
            <a:tailEnd/>
          </a:ln>
        </p:spPr>
      </p:pic>
      <p:sp>
        <p:nvSpPr>
          <p:cNvPr id="84999" name="Tijdelijke aanduiding voor inhoud 2"/>
          <p:cNvSpPr>
            <a:spLocks/>
          </p:cNvSpPr>
          <p:nvPr/>
        </p:nvSpPr>
        <p:spPr bwMode="auto">
          <a:xfrm>
            <a:off x="611188" y="3789363"/>
            <a:ext cx="7885112" cy="1295400"/>
          </a:xfrm>
          <a:prstGeom prst="rect">
            <a:avLst/>
          </a:prstGeom>
          <a:noFill/>
          <a:ln w="9525">
            <a:noFill/>
            <a:miter lim="800000"/>
            <a:headEnd/>
            <a:tailEnd/>
          </a:ln>
        </p:spPr>
        <p:txBody>
          <a:bodyPr/>
          <a:lstStyle/>
          <a:p>
            <a:pPr marL="342900" indent="-342900" algn="ctr">
              <a:spcBef>
                <a:spcPct val="20000"/>
              </a:spcBef>
              <a:buFont typeface="Arial" charset="0"/>
              <a:buNone/>
            </a:pPr>
            <a:endParaRPr lang="nl-NL" sz="3200" dirty="0"/>
          </a:p>
          <a:p>
            <a:pPr marL="342900" indent="-342900" algn="ctr">
              <a:spcBef>
                <a:spcPct val="20000"/>
              </a:spcBef>
              <a:buFont typeface="Arial" charset="0"/>
              <a:buNone/>
            </a:pPr>
            <a:r>
              <a:rPr lang="nl-NL" sz="3200" dirty="0"/>
              <a:t>Bedankt </a:t>
            </a:r>
            <a:r>
              <a:rPr lang="nl-NL" sz="3200" dirty="0" smtClean="0"/>
              <a:t>voor jullie aandacht!</a:t>
            </a:r>
            <a:endParaRPr lang="nl-NL" sz="3200" dirty="0"/>
          </a:p>
        </p:txBody>
      </p:sp>
    </p:spTree>
    <p:extLst>
      <p:ext uri="{BB962C8B-B14F-4D97-AF65-F5344CB8AC3E}">
        <p14:creationId xmlns:p14="http://schemas.microsoft.com/office/powerpoint/2010/main" val="209087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algn="ctr" eaLnBrk="1" hangingPunct="1"/>
            <a:r>
              <a:rPr lang="nl-NL" smtClean="0"/>
              <a:t>Inleiding</a:t>
            </a:r>
          </a:p>
        </p:txBody>
      </p:sp>
      <p:sp>
        <p:nvSpPr>
          <p:cNvPr id="18434" name="Tijdelijke aanduiding voor inhoud 2"/>
          <p:cNvSpPr>
            <a:spLocks noGrp="1"/>
          </p:cNvSpPr>
          <p:nvPr>
            <p:ph idx="1"/>
          </p:nvPr>
        </p:nvSpPr>
        <p:spPr/>
        <p:txBody>
          <a:bodyPr/>
          <a:lstStyle/>
          <a:p>
            <a:pPr marL="0" indent="0" eaLnBrk="1" hangingPunct="1"/>
            <a:r>
              <a:rPr lang="nl-NL" altLang="nl-NL" b="1" dirty="0" smtClean="0"/>
              <a:t>MEE is er voor:</a:t>
            </a:r>
          </a:p>
          <a:p>
            <a:pPr lvl="1" indent="-342900" eaLnBrk="1" hangingPunct="1">
              <a:buFont typeface="Arial" panose="020B0604020202020204" pitchFamily="34" charset="0"/>
              <a:buChar char="•"/>
            </a:pPr>
            <a:r>
              <a:rPr lang="nl-NL" altLang="nl-NL" sz="2000" dirty="0" smtClean="0">
                <a:latin typeface="Arial" panose="020B0604020202020204" pitchFamily="34" charset="0"/>
                <a:cs typeface="Arial" panose="020B0604020202020204" pitchFamily="34" charset="0"/>
              </a:rPr>
              <a:t>mensen met een: chronische ziekte, lichamelijke beperking,   zintuiglijke beperking, verstandelijke beperking, autisme spectrum stoornis, niet aangeboren hersenletsel</a:t>
            </a:r>
          </a:p>
          <a:p>
            <a:pPr lvl="1" indent="-342900" eaLnBrk="1" hangingPunct="1">
              <a:buFont typeface="Arial" panose="020B0604020202020204" pitchFamily="34" charset="0"/>
              <a:buChar char="•"/>
            </a:pPr>
            <a:r>
              <a:rPr lang="nl-NL" altLang="nl-NL" sz="2000" dirty="0" smtClean="0">
                <a:latin typeface="Arial" panose="020B0604020202020204" pitchFamily="34" charset="0"/>
                <a:cs typeface="Arial" panose="020B0604020202020204" pitchFamily="34" charset="0"/>
              </a:rPr>
              <a:t>de omgeving van deze mensen; ouders, familie, hulpverleners, vrijwilligers</a:t>
            </a:r>
          </a:p>
          <a:p>
            <a:pPr lvl="1" indent="-342900" eaLnBrk="1" hangingPunct="1">
              <a:buFont typeface="Arial" panose="020B0604020202020204" pitchFamily="34" charset="0"/>
              <a:buChar char="•"/>
            </a:pPr>
            <a:r>
              <a:rPr lang="nl-NL" altLang="nl-NL" sz="2000" dirty="0" smtClean="0">
                <a:latin typeface="Arial" panose="020B0604020202020204" pitchFamily="34" charset="0"/>
                <a:cs typeface="Arial" panose="020B0604020202020204" pitchFamily="34" charset="0"/>
              </a:rPr>
              <a:t>Alle leeftijden</a:t>
            </a:r>
          </a:p>
          <a:p>
            <a:pPr lvl="1" indent="-342900" eaLnBrk="1" hangingPunct="1">
              <a:buFont typeface="Arial" panose="020B0604020202020204" pitchFamily="34" charset="0"/>
              <a:buChar char="•"/>
            </a:pPr>
            <a:r>
              <a:rPr lang="nl-NL" altLang="nl-NL" sz="2000" dirty="0" smtClean="0">
                <a:latin typeface="Arial" panose="020B0604020202020204" pitchFamily="34" charset="0"/>
                <a:cs typeface="Arial" panose="020B0604020202020204" pitchFamily="34" charset="0"/>
              </a:rPr>
              <a:t>Informatie , advies, ondersteuning, bemiddeling, doorverwijzing.</a:t>
            </a:r>
          </a:p>
          <a:p>
            <a:pPr lvl="2" indent="-342900" eaLnBrk="1" hangingPunct="1">
              <a:buFont typeface="Arial" panose="020B0604020202020204" pitchFamily="34" charset="0"/>
              <a:buChar char="•"/>
            </a:pPr>
            <a:endParaRPr lang="nl-NL" altLang="nl-NL" sz="2000" dirty="0" smtClean="0">
              <a:latin typeface="Arial" panose="020B0604020202020204" pitchFamily="34" charset="0"/>
              <a:cs typeface="Arial" panose="020B0604020202020204" pitchFamily="34" charset="0"/>
            </a:endParaRPr>
          </a:p>
          <a:p>
            <a:pPr marL="0" indent="0" eaLnBrk="1" hangingPunct="1"/>
            <a:endParaRPr lang="nl-NL"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algn="ctr" eaLnBrk="1" hangingPunct="1"/>
            <a:r>
              <a:rPr lang="nl-NL" altLang="nl-NL" smtClean="0">
                <a:solidFill>
                  <a:srgbClr val="FF9900"/>
                </a:solidFill>
              </a:rPr>
              <a:t>Kennismaking en verwachtingen</a:t>
            </a:r>
            <a:r>
              <a:rPr lang="en-US" altLang="nl-NL" smtClean="0">
                <a:solidFill>
                  <a:srgbClr val="FF9900"/>
                </a:solidFill>
              </a:rPr>
              <a:t/>
            </a:r>
            <a:br>
              <a:rPr lang="en-US" altLang="nl-NL" smtClean="0">
                <a:solidFill>
                  <a:srgbClr val="FF9900"/>
                </a:solidFill>
              </a:rPr>
            </a:br>
            <a:endParaRPr lang="nl-NL" smtClean="0"/>
          </a:p>
        </p:txBody>
      </p:sp>
      <p:sp>
        <p:nvSpPr>
          <p:cNvPr id="22530" name="Tijdelijke aanduiding voor inhoud 2"/>
          <p:cNvSpPr>
            <a:spLocks noGrp="1"/>
          </p:cNvSpPr>
          <p:nvPr>
            <p:ph idx="1"/>
          </p:nvPr>
        </p:nvSpPr>
        <p:spPr/>
        <p:txBody>
          <a:bodyPr/>
          <a:lstStyle/>
          <a:p>
            <a:pPr marL="0" indent="0" eaLnBrk="1" hangingPunct="1"/>
            <a:r>
              <a:rPr lang="nl-NL" altLang="nl-NL" dirty="0" smtClean="0">
                <a:solidFill>
                  <a:srgbClr val="000000"/>
                </a:solidFill>
                <a:cs typeface="Arial" charset="0"/>
              </a:rPr>
              <a:t>Kennismaken en voorstellen</a:t>
            </a:r>
          </a:p>
          <a:p>
            <a:pPr marL="0" indent="0" eaLnBrk="1" hangingPunct="1">
              <a:buFont typeface="Arial" charset="0"/>
              <a:buChar char="•"/>
            </a:pPr>
            <a:endParaRPr lang="nl-NL" altLang="nl-NL" dirty="0" smtClean="0">
              <a:solidFill>
                <a:srgbClr val="000000"/>
              </a:solidFill>
              <a:cs typeface="Arial" charset="0"/>
            </a:endParaRPr>
          </a:p>
          <a:p>
            <a:pPr marL="0" indent="0" eaLnBrk="1" hangingPunct="1"/>
            <a:r>
              <a:rPr lang="nl-NL" altLang="nl-NL" dirty="0" smtClean="0">
                <a:solidFill>
                  <a:srgbClr val="000000"/>
                </a:solidFill>
                <a:cs typeface="Arial" charset="0"/>
              </a:rPr>
              <a:t>Licht verstandelijk beperkt, hersenletsel, autisme…</a:t>
            </a:r>
          </a:p>
          <a:p>
            <a:pPr marL="0" indent="0" eaLnBrk="1" hangingPunct="1">
              <a:buFont typeface="Arial" charset="0"/>
              <a:buChar char="•"/>
            </a:pPr>
            <a:r>
              <a:rPr lang="nl-NL" altLang="nl-NL" dirty="0" smtClean="0">
                <a:solidFill>
                  <a:srgbClr val="000000"/>
                </a:solidFill>
                <a:cs typeface="Arial" charset="0"/>
              </a:rPr>
              <a:t> Heb je er wel eens mee te maken gehad?</a:t>
            </a:r>
          </a:p>
          <a:p>
            <a:pPr marL="0" indent="0" eaLnBrk="1" hangingPunct="1">
              <a:buFont typeface="Arial" charset="0"/>
              <a:buChar char="•"/>
            </a:pPr>
            <a:r>
              <a:rPr lang="nl-NL" altLang="nl-NL" dirty="0" smtClean="0">
                <a:solidFill>
                  <a:srgbClr val="000000"/>
                </a:solidFill>
                <a:cs typeface="Arial" charset="0"/>
              </a:rPr>
              <a:t> Waar merk je het aan en/of wat maakt het moeilijk om te   herkennen?</a:t>
            </a:r>
          </a:p>
          <a:p>
            <a:pPr marL="0" indent="0" eaLnBrk="1" hangingPunct="1">
              <a:buFont typeface="Arial" charset="0"/>
              <a:buChar char="•"/>
            </a:pPr>
            <a:endParaRPr lang="nl-NL" altLang="nl-NL" dirty="0" smtClean="0">
              <a:solidFill>
                <a:srgbClr val="000000"/>
              </a:solidFill>
              <a:cs typeface="Arial" charset="0"/>
            </a:endParaRPr>
          </a:p>
          <a:p>
            <a:pPr marL="0" indent="0" eaLnBrk="1" hangingPunct="1">
              <a:buFont typeface="Arial" charset="0"/>
              <a:buChar char="•"/>
            </a:pPr>
            <a:endParaRPr lang="nl-NL" altLang="nl-NL" dirty="0" smtClean="0">
              <a:solidFill>
                <a:srgbClr val="000000"/>
              </a:solidFill>
              <a:cs typeface="Arial" charset="0"/>
            </a:endParaRPr>
          </a:p>
          <a:p>
            <a:pPr marL="0" indent="0" eaLnBrk="1" hangingPunct="1"/>
            <a:endParaRPr lang="nl-N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pPr algn="ctr" eaLnBrk="1" hangingPunct="1"/>
            <a:r>
              <a:rPr lang="en-US" altLang="nl-NL" dirty="0" smtClean="0"/>
              <a:t>Edward Witten</a:t>
            </a:r>
            <a:endParaRPr lang="nl-NL" dirty="0" smtClean="0"/>
          </a:p>
        </p:txBody>
      </p:sp>
      <p:sp>
        <p:nvSpPr>
          <p:cNvPr id="20482" name="Tijdelijke aanduiding voor inhoud 2"/>
          <p:cNvSpPr>
            <a:spLocks noGrp="1"/>
          </p:cNvSpPr>
          <p:nvPr>
            <p:ph idx="1"/>
          </p:nvPr>
        </p:nvSpPr>
        <p:spPr>
          <a:xfrm>
            <a:off x="539552" y="1484784"/>
            <a:ext cx="7885112" cy="4133850"/>
          </a:xfrm>
        </p:spPr>
        <p:txBody>
          <a:bodyPr/>
          <a:lstStyle/>
          <a:p>
            <a:pPr eaLnBrk="1" hangingPunct="1"/>
            <a:endParaRPr lang="nl-NL" dirty="0" smtClean="0"/>
          </a:p>
        </p:txBody>
      </p:sp>
      <p:pic>
        <p:nvPicPr>
          <p:cNvPr id="20483" name="Picture 5">
            <a:hlinkClick r:id="rId3" action="ppaction://hlinkfile"/>
          </p:cNvPr>
          <p:cNvPicPr>
            <a:picLocks noChangeAspect="1" noChangeArrowheads="1"/>
          </p:cNvPicPr>
          <p:nvPr/>
        </p:nvPicPr>
        <p:blipFill>
          <a:blip r:embed="rId4"/>
          <a:srcRect/>
          <a:stretch>
            <a:fillRect/>
          </a:stretch>
        </p:blipFill>
        <p:spPr bwMode="auto">
          <a:xfrm>
            <a:off x="5795963" y="1673076"/>
            <a:ext cx="2384425" cy="3340100"/>
          </a:xfrm>
          <a:prstGeom prst="rect">
            <a:avLst/>
          </a:prstGeom>
          <a:noFill/>
          <a:ln w="9525">
            <a:noFill/>
            <a:miter lim="800000"/>
            <a:headEnd/>
            <a:tailEnd/>
          </a:ln>
        </p:spPr>
      </p:pic>
    </p:spTree>
    <p:extLst>
      <p:ext uri="{BB962C8B-B14F-4D97-AF65-F5344CB8AC3E}">
        <p14:creationId xmlns:p14="http://schemas.microsoft.com/office/powerpoint/2010/main" val="891989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algn="ctr"/>
            <a:r>
              <a:rPr lang="nl-NL" altLang="nl-NL" dirty="0" smtClean="0"/>
              <a:t>Verstandelijke beperking en IQ</a:t>
            </a:r>
          </a:p>
        </p:txBody>
      </p:sp>
      <p:sp>
        <p:nvSpPr>
          <p:cNvPr id="3" name="Tijdelijke aanduiding voor inhoud 2"/>
          <p:cNvSpPr>
            <a:spLocks noGrp="1"/>
          </p:cNvSpPr>
          <p:nvPr>
            <p:ph idx="1"/>
          </p:nvPr>
        </p:nvSpPr>
        <p:spPr/>
        <p:txBody>
          <a:bodyPr/>
          <a:lstStyle/>
          <a:p>
            <a:pPr marL="0" indent="0">
              <a:defRPr/>
            </a:pPr>
            <a:endParaRPr lang="nl-NL" dirty="0"/>
          </a:p>
          <a:p>
            <a:pPr marL="0" indent="0">
              <a:defRPr/>
            </a:pPr>
            <a:endParaRPr lang="nl-NL" dirty="0" smtClean="0"/>
          </a:p>
        </p:txBody>
      </p:sp>
      <p:graphicFrame>
        <p:nvGraphicFramePr>
          <p:cNvPr id="6148" name="Object 3"/>
          <p:cNvGraphicFramePr>
            <a:graphicFrameLocks noChangeAspect="1"/>
          </p:cNvGraphicFramePr>
          <p:nvPr>
            <p:extLst>
              <p:ext uri="{D42A27DB-BD31-4B8C-83A1-F6EECF244321}">
                <p14:modId xmlns:p14="http://schemas.microsoft.com/office/powerpoint/2010/main" val="2442353985"/>
              </p:ext>
            </p:extLst>
          </p:nvPr>
        </p:nvGraphicFramePr>
        <p:xfrm>
          <a:off x="2051720" y="1628800"/>
          <a:ext cx="5516562" cy="4403725"/>
        </p:xfrm>
        <a:graphic>
          <a:graphicData uri="http://schemas.openxmlformats.org/presentationml/2006/ole">
            <mc:AlternateContent xmlns:mc="http://schemas.openxmlformats.org/markup-compatibility/2006">
              <mc:Choice xmlns:v="urn:schemas-microsoft-com:vml" Requires="v">
                <p:oleObj spid="_x0000_s1049" name="Document" r:id="rId4" imgW="5757845" imgH="4631936" progId="Word.Document.8">
                  <p:embed/>
                </p:oleObj>
              </mc:Choice>
              <mc:Fallback>
                <p:oleObj name="Document" r:id="rId4" imgW="5757845" imgH="463193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628800"/>
                        <a:ext cx="5516562"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698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p:txBody>
          <a:bodyPr/>
          <a:lstStyle/>
          <a:p>
            <a:pPr algn="ctr" eaLnBrk="1" hangingPunct="1"/>
            <a:r>
              <a:rPr lang="nl-NL" dirty="0" smtClean="0"/>
              <a:t>Verstandelijke Beperking</a:t>
            </a:r>
          </a:p>
        </p:txBody>
      </p:sp>
      <p:sp>
        <p:nvSpPr>
          <p:cNvPr id="27650" name="Tijdelijke aanduiding voor inhoud 2"/>
          <p:cNvSpPr>
            <a:spLocks noGrp="1"/>
          </p:cNvSpPr>
          <p:nvPr>
            <p:ph idx="1"/>
          </p:nvPr>
        </p:nvSpPr>
        <p:spPr/>
        <p:txBody>
          <a:bodyPr/>
          <a:lstStyle/>
          <a:p>
            <a:pPr eaLnBrk="1" hangingPunct="1"/>
            <a:r>
              <a:rPr lang="nl-NL" dirty="0" smtClean="0"/>
              <a:t>Hoe stel je een verstandelijke beperking vast?</a:t>
            </a:r>
          </a:p>
          <a:p>
            <a:pPr eaLnBrk="1" hangingPunct="1"/>
            <a:endParaRPr lang="nl-NL" dirty="0" smtClean="0"/>
          </a:p>
          <a:p>
            <a:pPr eaLnBrk="1" hangingPunct="1">
              <a:buFont typeface="Arial" charset="0"/>
              <a:buChar char="•"/>
            </a:pPr>
            <a:r>
              <a:rPr lang="nl-NL" dirty="0" smtClean="0"/>
              <a:t>Verschillende intelligentietesten</a:t>
            </a:r>
          </a:p>
          <a:p>
            <a:pPr eaLnBrk="1" hangingPunct="1">
              <a:buFont typeface="Arial" charset="0"/>
              <a:buChar char="•"/>
            </a:pPr>
            <a:r>
              <a:rPr lang="nl-NL" dirty="0" smtClean="0"/>
              <a:t>Sociale redzaamheid en het sociaal aanpassingsvermogen (adaptief functioneren)</a:t>
            </a:r>
          </a:p>
          <a:p>
            <a:pPr eaLnBrk="1" hangingPunct="1">
              <a:buFont typeface="Arial" charset="0"/>
              <a:buChar char="•"/>
            </a:pPr>
            <a:r>
              <a:rPr lang="nl-NL" dirty="0" smtClean="0"/>
              <a:t>Start gedurende ontwikkelingsperiode </a:t>
            </a:r>
          </a:p>
          <a:p>
            <a:pPr eaLnBrk="1" hangingPunct="1">
              <a:buFont typeface="Arial" charset="0"/>
              <a:buChar char="•"/>
            </a:pPr>
            <a:endParaRPr lang="nl-NL" dirty="0"/>
          </a:p>
          <a:p>
            <a:pPr eaLnBrk="1" hangingPunct="1"/>
            <a:endParaRPr lang="nl-NL" dirty="0" smtClean="0"/>
          </a:p>
        </p:txBody>
      </p:sp>
    </p:spTree>
    <p:extLst>
      <p:ext uri="{BB962C8B-B14F-4D97-AF65-F5344CB8AC3E}">
        <p14:creationId xmlns:p14="http://schemas.microsoft.com/office/powerpoint/2010/main" val="94274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pPr algn="ctr" eaLnBrk="1" hangingPunct="1"/>
            <a:r>
              <a:rPr lang="nl-NL" smtClean="0"/>
              <a:t>Overschatting</a:t>
            </a:r>
          </a:p>
        </p:txBody>
      </p:sp>
      <p:sp>
        <p:nvSpPr>
          <p:cNvPr id="33794" name="Tijdelijke aanduiding voor inhoud 2"/>
          <p:cNvSpPr>
            <a:spLocks noGrp="1"/>
          </p:cNvSpPr>
          <p:nvPr>
            <p:ph idx="1"/>
          </p:nvPr>
        </p:nvSpPr>
        <p:spPr/>
        <p:txBody>
          <a:bodyPr/>
          <a:lstStyle/>
          <a:p>
            <a:pPr algn="ctr" eaLnBrk="1" hangingPunct="1">
              <a:spcBef>
                <a:spcPct val="0"/>
              </a:spcBef>
            </a:pPr>
            <a:endParaRPr lang="nl-NL" altLang="nl-NL" sz="4000" b="1" dirty="0">
              <a:solidFill>
                <a:srgbClr val="FF0000"/>
              </a:solidFill>
            </a:endParaRPr>
          </a:p>
          <a:p>
            <a:pPr lvl="2" eaLnBrk="1" hangingPunct="1">
              <a:spcBef>
                <a:spcPct val="0"/>
              </a:spcBef>
            </a:pPr>
            <a:r>
              <a:rPr lang="nl-NL" altLang="nl-NL" dirty="0" smtClean="0">
                <a:latin typeface="Arial" panose="020B0604020202020204" pitchFamily="34" charset="0"/>
                <a:cs typeface="Arial" panose="020B0604020202020204" pitchFamily="34" charset="0"/>
              </a:rPr>
              <a:t>Mensen met een verstandelijke beperking zijn moeilijk te herkennen.  Ze zien er gewoon uit en worden daardoor soms (vaak?) overschat.</a:t>
            </a:r>
          </a:p>
          <a:p>
            <a:pPr algn="ctr" eaLnBrk="1" hangingPunct="1">
              <a:spcBef>
                <a:spcPct val="0"/>
              </a:spcBef>
            </a:pPr>
            <a:endParaRPr lang="nl-NL" altLang="nl-NL" dirty="0">
              <a:latin typeface="Arial" panose="020B0604020202020204" pitchFamily="34" charset="0"/>
              <a:cs typeface="Arial" panose="020B0604020202020204" pitchFamily="34" charset="0"/>
            </a:endParaRPr>
          </a:p>
          <a:p>
            <a:pPr lvl="2" eaLnBrk="1" hangingPunct="1">
              <a:spcBef>
                <a:spcPct val="0"/>
              </a:spcBef>
              <a:buFont typeface="Arial" panose="020B0604020202020204" pitchFamily="34" charset="0"/>
              <a:buChar char="•"/>
            </a:pPr>
            <a:r>
              <a:rPr lang="nl-NL" altLang="nl-NL" dirty="0" smtClean="0">
                <a:latin typeface="Arial" panose="020B0604020202020204" pitchFamily="34" charset="0"/>
                <a:cs typeface="Arial" panose="020B0604020202020204" pitchFamily="34" charset="0"/>
              </a:rPr>
              <a:t>Begeleiding</a:t>
            </a:r>
          </a:p>
          <a:p>
            <a:pPr lvl="2" eaLnBrk="1" hangingPunct="1">
              <a:spcBef>
                <a:spcPct val="0"/>
              </a:spcBef>
              <a:buFont typeface="Arial" panose="020B0604020202020204" pitchFamily="34" charset="0"/>
              <a:buChar char="•"/>
            </a:pPr>
            <a:endParaRPr lang="nl-NL" altLang="nl-NL" dirty="0" smtClean="0">
              <a:latin typeface="Arial" panose="020B0604020202020204" pitchFamily="34" charset="0"/>
              <a:cs typeface="Arial" panose="020B0604020202020204" pitchFamily="34" charset="0"/>
            </a:endParaRPr>
          </a:p>
          <a:p>
            <a:pPr lvl="2" eaLnBrk="1" hangingPunct="1">
              <a:spcBef>
                <a:spcPct val="0"/>
              </a:spcBef>
              <a:buFont typeface="Arial" panose="020B0604020202020204" pitchFamily="34" charset="0"/>
              <a:buChar char="•"/>
            </a:pPr>
            <a:r>
              <a:rPr lang="nl-NL" altLang="nl-NL" smtClean="0">
                <a:latin typeface="Arial" panose="020B0604020202020204" pitchFamily="34" charset="0"/>
                <a:cs typeface="Arial" panose="020B0604020202020204" pitchFamily="34" charset="0"/>
              </a:rPr>
              <a:t>Beperking onbekend</a:t>
            </a:r>
          </a:p>
          <a:p>
            <a:pPr lvl="2" eaLnBrk="1" hangingPunct="1">
              <a:spcBef>
                <a:spcPct val="0"/>
              </a:spcBef>
              <a:buFont typeface="Arial" panose="020B0604020202020204" pitchFamily="34" charset="0"/>
              <a:buChar char="•"/>
            </a:pPr>
            <a:endParaRPr lang="nl-NL" altLang="nl-NL" dirty="0" smtClean="0">
              <a:latin typeface="Arial" panose="020B0604020202020204" pitchFamily="34" charset="0"/>
              <a:cs typeface="Arial" panose="020B0604020202020204" pitchFamily="34" charset="0"/>
            </a:endParaRPr>
          </a:p>
          <a:p>
            <a:pPr lvl="2" eaLnBrk="1" hangingPunct="1">
              <a:spcBef>
                <a:spcPct val="0"/>
              </a:spcBef>
              <a:buFont typeface="Arial" panose="020B0604020202020204" pitchFamily="34" charset="0"/>
              <a:buChar char="•"/>
            </a:pPr>
            <a:r>
              <a:rPr lang="nl-NL" altLang="nl-NL" dirty="0" smtClean="0">
                <a:latin typeface="Arial" panose="020B0604020202020204" pitchFamily="34" charset="0"/>
                <a:cs typeface="Arial" panose="020B0604020202020204" pitchFamily="34" charset="0"/>
              </a:rPr>
              <a:t>Disharmonisch profiel</a:t>
            </a:r>
          </a:p>
          <a:p>
            <a:pPr algn="ctr" eaLnBrk="1" hangingPunct="1">
              <a:spcBef>
                <a:spcPct val="0"/>
              </a:spcBef>
            </a:pPr>
            <a:endParaRPr lang="nl-NL" altLang="nl-NL" dirty="0" smtClean="0"/>
          </a:p>
          <a:p>
            <a:pPr eaLnBrk="1" hangingPunct="1"/>
            <a:endParaRPr lang="nl-NL"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p:txBody>
          <a:bodyPr/>
          <a:lstStyle/>
          <a:p>
            <a:pPr algn="ctr" eaLnBrk="1" hangingPunct="1"/>
            <a:r>
              <a:rPr lang="en-US" altLang="nl-NL" smtClean="0"/>
              <a:t>Verbale kenmerken</a:t>
            </a:r>
            <a:endParaRPr lang="nl-NL" smtClean="0"/>
          </a:p>
        </p:txBody>
      </p:sp>
      <p:sp>
        <p:nvSpPr>
          <p:cNvPr id="38914" name="Tijdelijke aanduiding voor inhoud 2"/>
          <p:cNvSpPr>
            <a:spLocks noGrp="1"/>
          </p:cNvSpPr>
          <p:nvPr>
            <p:ph idx="1"/>
          </p:nvPr>
        </p:nvSpPr>
        <p:spPr/>
        <p:txBody>
          <a:bodyPr/>
          <a:lstStyle/>
          <a:p>
            <a:pPr eaLnBrk="1" hangingPunct="1">
              <a:lnSpc>
                <a:spcPts val="3000"/>
              </a:lnSpc>
              <a:buFont typeface="Arial" charset="0"/>
              <a:buChar char="•"/>
            </a:pPr>
            <a:r>
              <a:rPr lang="en-US" altLang="nl-NL" dirty="0" err="1" smtClean="0"/>
              <a:t>Valt</a:t>
            </a:r>
            <a:r>
              <a:rPr lang="en-US" altLang="nl-NL" dirty="0" smtClean="0"/>
              <a:t> in </a:t>
            </a:r>
            <a:r>
              <a:rPr lang="en-US" altLang="nl-NL" dirty="0" err="1" smtClean="0"/>
              <a:t>herhaling</a:t>
            </a:r>
            <a:endParaRPr lang="en-US" altLang="nl-NL" dirty="0" smtClean="0"/>
          </a:p>
          <a:p>
            <a:pPr eaLnBrk="1" hangingPunct="1">
              <a:lnSpc>
                <a:spcPts val="3000"/>
              </a:lnSpc>
              <a:buFont typeface="Arial" charset="0"/>
              <a:buChar char="•"/>
            </a:pPr>
            <a:r>
              <a:rPr lang="en-US" altLang="nl-NL" dirty="0" err="1" smtClean="0"/>
              <a:t>Vertelt</a:t>
            </a:r>
            <a:r>
              <a:rPr lang="en-US" altLang="nl-NL" dirty="0" smtClean="0"/>
              <a:t> </a:t>
            </a:r>
            <a:r>
              <a:rPr lang="en-US" altLang="nl-NL" dirty="0" err="1" smtClean="0"/>
              <a:t>uitgebreid</a:t>
            </a:r>
            <a:endParaRPr lang="en-US" altLang="nl-NL" dirty="0" smtClean="0"/>
          </a:p>
          <a:p>
            <a:pPr eaLnBrk="1" hangingPunct="1">
              <a:lnSpc>
                <a:spcPts val="3000"/>
              </a:lnSpc>
              <a:buFont typeface="Arial" charset="0"/>
              <a:buChar char="•"/>
            </a:pPr>
            <a:r>
              <a:rPr lang="en-US" altLang="nl-NL" dirty="0" err="1" smtClean="0"/>
              <a:t>Onnodig</a:t>
            </a:r>
            <a:r>
              <a:rPr lang="en-US" altLang="nl-NL" dirty="0" smtClean="0"/>
              <a:t> </a:t>
            </a:r>
            <a:r>
              <a:rPr lang="en-US" altLang="nl-NL" dirty="0" err="1" smtClean="0"/>
              <a:t>veel</a:t>
            </a:r>
            <a:r>
              <a:rPr lang="en-US" altLang="nl-NL" dirty="0" smtClean="0"/>
              <a:t> details</a:t>
            </a:r>
          </a:p>
          <a:p>
            <a:pPr eaLnBrk="1" hangingPunct="1">
              <a:lnSpc>
                <a:spcPts val="3000"/>
              </a:lnSpc>
              <a:buFont typeface="Arial" charset="0"/>
              <a:buChar char="•"/>
            </a:pPr>
            <a:r>
              <a:rPr lang="en-US" altLang="nl-NL" dirty="0" err="1" smtClean="0"/>
              <a:t>Gebruikt</a:t>
            </a:r>
            <a:r>
              <a:rPr lang="en-US" altLang="nl-NL" dirty="0" smtClean="0"/>
              <a:t> </a:t>
            </a:r>
            <a:r>
              <a:rPr lang="en-US" altLang="nl-NL" dirty="0" err="1" smtClean="0"/>
              <a:t>woorden</a:t>
            </a:r>
            <a:r>
              <a:rPr lang="en-US" altLang="nl-NL" dirty="0" smtClean="0"/>
              <a:t> </a:t>
            </a:r>
            <a:r>
              <a:rPr lang="en-US" altLang="nl-NL" dirty="0" err="1" smtClean="0"/>
              <a:t>verkeerd</a:t>
            </a:r>
            <a:endParaRPr lang="en-US" altLang="nl-NL" dirty="0" smtClean="0"/>
          </a:p>
          <a:p>
            <a:pPr eaLnBrk="1" hangingPunct="1">
              <a:lnSpc>
                <a:spcPts val="3000"/>
              </a:lnSpc>
              <a:buFont typeface="Arial" charset="0"/>
              <a:buChar char="•"/>
            </a:pPr>
            <a:r>
              <a:rPr lang="en-US" altLang="nl-NL" dirty="0" err="1" smtClean="0"/>
              <a:t>Spreekt</a:t>
            </a:r>
            <a:r>
              <a:rPr lang="en-US" altLang="nl-NL" dirty="0" smtClean="0"/>
              <a:t> </a:t>
            </a:r>
            <a:r>
              <a:rPr lang="en-US" altLang="nl-NL" dirty="0" err="1" smtClean="0"/>
              <a:t>woorden</a:t>
            </a:r>
            <a:r>
              <a:rPr lang="en-US" altLang="nl-NL" dirty="0" smtClean="0"/>
              <a:t> </a:t>
            </a:r>
            <a:r>
              <a:rPr lang="en-US" altLang="nl-NL" dirty="0" err="1" smtClean="0"/>
              <a:t>verkeerd</a:t>
            </a:r>
            <a:r>
              <a:rPr lang="en-US" altLang="nl-NL" dirty="0" smtClean="0"/>
              <a:t> </a:t>
            </a:r>
            <a:r>
              <a:rPr lang="en-US" altLang="nl-NL" dirty="0" err="1" smtClean="0"/>
              <a:t>uit</a:t>
            </a:r>
            <a:endParaRPr lang="en-US" altLang="nl-NL" dirty="0" smtClean="0"/>
          </a:p>
          <a:p>
            <a:pPr eaLnBrk="1" hangingPunct="1">
              <a:lnSpc>
                <a:spcPts val="3000"/>
              </a:lnSpc>
              <a:buFont typeface="Arial" charset="0"/>
              <a:buChar char="•"/>
            </a:pPr>
            <a:r>
              <a:rPr lang="en-US" altLang="nl-NL" dirty="0" err="1" smtClean="0"/>
              <a:t>Begrijpt</a:t>
            </a:r>
            <a:r>
              <a:rPr lang="en-US" altLang="nl-NL" dirty="0" smtClean="0"/>
              <a:t> </a:t>
            </a:r>
            <a:r>
              <a:rPr lang="en-US" altLang="nl-NL" dirty="0" err="1" smtClean="0"/>
              <a:t>grapje</a:t>
            </a:r>
            <a:r>
              <a:rPr lang="en-US" altLang="nl-NL" dirty="0" smtClean="0"/>
              <a:t> </a:t>
            </a:r>
            <a:r>
              <a:rPr lang="en-US" altLang="nl-NL" dirty="0" err="1" smtClean="0"/>
              <a:t>niet</a:t>
            </a:r>
            <a:r>
              <a:rPr lang="en-US" altLang="nl-NL" dirty="0" smtClean="0"/>
              <a:t>, </a:t>
            </a:r>
            <a:r>
              <a:rPr lang="en-US" altLang="nl-NL" dirty="0" err="1" smtClean="0"/>
              <a:t>neemt</a:t>
            </a:r>
            <a:r>
              <a:rPr lang="en-US" altLang="nl-NL" dirty="0" smtClean="0"/>
              <a:t> </a:t>
            </a:r>
            <a:r>
              <a:rPr lang="en-US" altLang="nl-NL" dirty="0" err="1" smtClean="0"/>
              <a:t>alles</a:t>
            </a:r>
            <a:r>
              <a:rPr lang="en-US" altLang="nl-NL" dirty="0" smtClean="0"/>
              <a:t> </a:t>
            </a:r>
            <a:r>
              <a:rPr lang="en-US" altLang="nl-NL" dirty="0" err="1" smtClean="0"/>
              <a:t>letterlijk</a:t>
            </a:r>
            <a:endParaRPr lang="en-US" altLang="nl-NL" dirty="0" smtClean="0"/>
          </a:p>
          <a:p>
            <a:pPr eaLnBrk="1" hangingPunct="1">
              <a:lnSpc>
                <a:spcPts val="3000"/>
              </a:lnSpc>
              <a:buFont typeface="Arial" charset="0"/>
              <a:buChar char="•"/>
            </a:pPr>
            <a:r>
              <a:rPr lang="en-US" altLang="nl-NL" dirty="0" err="1" smtClean="0"/>
              <a:t>Praat</a:t>
            </a:r>
            <a:r>
              <a:rPr lang="en-US" altLang="nl-NL" dirty="0" smtClean="0"/>
              <a:t> </a:t>
            </a:r>
            <a:r>
              <a:rPr lang="en-US" altLang="nl-NL" dirty="0" err="1" smtClean="0"/>
              <a:t>soms</a:t>
            </a:r>
            <a:r>
              <a:rPr lang="en-US" altLang="nl-NL" dirty="0" smtClean="0"/>
              <a:t> met </a:t>
            </a:r>
            <a:r>
              <a:rPr lang="en-US" altLang="nl-NL" dirty="0" err="1" smtClean="0"/>
              <a:t>korte</a:t>
            </a:r>
            <a:r>
              <a:rPr lang="en-US" altLang="nl-NL" dirty="0" smtClean="0"/>
              <a:t>, </a:t>
            </a:r>
            <a:r>
              <a:rPr lang="en-US" altLang="nl-NL" dirty="0" err="1" smtClean="0"/>
              <a:t>hakkelende</a:t>
            </a:r>
            <a:r>
              <a:rPr lang="en-US" altLang="nl-NL" dirty="0" smtClean="0"/>
              <a:t> </a:t>
            </a:r>
            <a:r>
              <a:rPr lang="en-US" altLang="nl-NL" dirty="0" err="1" smtClean="0"/>
              <a:t>zinnen</a:t>
            </a:r>
            <a:endParaRPr lang="en-US" altLang="nl-NL" dirty="0" smtClean="0"/>
          </a:p>
          <a:p>
            <a:pPr eaLnBrk="1" hangingPunct="1">
              <a:lnSpc>
                <a:spcPts val="3000"/>
              </a:lnSpc>
              <a:buFont typeface="Arial" charset="0"/>
              <a:buChar char="•"/>
            </a:pPr>
            <a:r>
              <a:rPr lang="en-US" altLang="nl-NL" dirty="0" err="1" smtClean="0"/>
              <a:t>Schrijft</a:t>
            </a:r>
            <a:r>
              <a:rPr lang="en-US" altLang="nl-NL" dirty="0" smtClean="0"/>
              <a:t> met </a:t>
            </a:r>
            <a:r>
              <a:rPr lang="en-US" altLang="nl-NL" dirty="0" err="1" smtClean="0"/>
              <a:t>veel</a:t>
            </a:r>
            <a:r>
              <a:rPr lang="en-US" altLang="nl-NL" dirty="0" smtClean="0"/>
              <a:t> </a:t>
            </a:r>
            <a:r>
              <a:rPr lang="en-US" altLang="nl-NL" dirty="0" err="1" smtClean="0"/>
              <a:t>taalfouten</a:t>
            </a:r>
            <a:endParaRPr lang="en-US" altLang="nl-NL" dirty="0" smtClean="0"/>
          </a:p>
          <a:p>
            <a:pPr eaLnBrk="1" hangingPunct="1"/>
            <a:endParaRPr lang="nl-NL"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 MEE Basis_blanco">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MEE Basis_blanco</Template>
  <TotalTime>0</TotalTime>
  <Words>1002</Words>
  <Application>Microsoft Office PowerPoint</Application>
  <PresentationFormat>Diavoorstelling (4:3)</PresentationFormat>
  <Paragraphs>182</Paragraphs>
  <Slides>29</Slides>
  <Notes>11</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29</vt:i4>
      </vt:variant>
    </vt:vector>
  </HeadingPairs>
  <TitlesOfParts>
    <vt:vector size="31" baseType="lpstr">
      <vt:lpstr>PPT MEE Basis_blanco</vt:lpstr>
      <vt:lpstr>Document</vt:lpstr>
      <vt:lpstr> Mensen met een niet zichtbare beperking  basistraining </vt:lpstr>
      <vt:lpstr>Inhoud</vt:lpstr>
      <vt:lpstr>Inleiding</vt:lpstr>
      <vt:lpstr>Kennismaking en verwachtingen </vt:lpstr>
      <vt:lpstr>Edward Witten</vt:lpstr>
      <vt:lpstr>Verstandelijke beperking en IQ</vt:lpstr>
      <vt:lpstr>Verstandelijke Beperking</vt:lpstr>
      <vt:lpstr>Overschatting</vt:lpstr>
      <vt:lpstr>Verbale kenmerken</vt:lpstr>
      <vt:lpstr>Non-verbale kenmerken</vt:lpstr>
      <vt:lpstr>Sociaal emotioneel functioneren</vt:lpstr>
      <vt:lpstr>Wat zie je dan?</vt:lpstr>
      <vt:lpstr>Zelf ervaren</vt:lpstr>
      <vt:lpstr>Niet aangeboren hersenletsel</vt:lpstr>
      <vt:lpstr>Hersenletsel</vt:lpstr>
      <vt:lpstr>Gevolgen</vt:lpstr>
      <vt:lpstr>PowerPoint-presentatie</vt:lpstr>
      <vt:lpstr>PowerPoint-presentatie</vt:lpstr>
      <vt:lpstr>PowerPoint-presentatie</vt:lpstr>
      <vt:lpstr>PowerPoint-presentatie</vt:lpstr>
      <vt:lpstr>ASS criteria</vt:lpstr>
      <vt:lpstr>PowerPoint-presentatie</vt:lpstr>
      <vt:lpstr>PowerPoint-presentatie</vt:lpstr>
      <vt:lpstr>PowerPoint-presentatie</vt:lpstr>
      <vt:lpstr>Communicatietips (1)</vt:lpstr>
      <vt:lpstr>Communicatietips (2)</vt:lpstr>
      <vt:lpstr>Communicatietips (3)</vt:lpstr>
      <vt:lpstr>Communicatietips (4)</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Janine Berger</dc:creator>
  <cp:lastModifiedBy>Hanneke Braber</cp:lastModifiedBy>
  <cp:revision>98</cp:revision>
  <dcterms:created xsi:type="dcterms:W3CDTF">2015-03-31T08:14:00Z</dcterms:created>
  <dcterms:modified xsi:type="dcterms:W3CDTF">2017-08-23T11:45:12Z</dcterms:modified>
</cp:coreProperties>
</file>