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3.xml" ContentType="application/vnd.openxmlformats-officedocument.them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8" r:id="rId5"/>
  </p:sldMasterIdLst>
  <p:notesMasterIdLst>
    <p:notesMasterId r:id="rId34"/>
  </p:notesMasterIdLst>
  <p:sldIdLst>
    <p:sldId id="257" r:id="rId6"/>
    <p:sldId id="405" r:id="rId7"/>
    <p:sldId id="407" r:id="rId8"/>
    <p:sldId id="365" r:id="rId9"/>
    <p:sldId id="380" r:id="rId10"/>
    <p:sldId id="382" r:id="rId11"/>
    <p:sldId id="386" r:id="rId12"/>
    <p:sldId id="376" r:id="rId13"/>
    <p:sldId id="377" r:id="rId14"/>
    <p:sldId id="384" r:id="rId15"/>
    <p:sldId id="388" r:id="rId16"/>
    <p:sldId id="390" r:id="rId17"/>
    <p:sldId id="392" r:id="rId18"/>
    <p:sldId id="395" r:id="rId19"/>
    <p:sldId id="396" r:id="rId20"/>
    <p:sldId id="406" r:id="rId21"/>
    <p:sldId id="375" r:id="rId22"/>
    <p:sldId id="381" r:id="rId23"/>
    <p:sldId id="383" r:id="rId24"/>
    <p:sldId id="401" r:id="rId25"/>
    <p:sldId id="402" r:id="rId26"/>
    <p:sldId id="379" r:id="rId27"/>
    <p:sldId id="385" r:id="rId28"/>
    <p:sldId id="403" r:id="rId29"/>
    <p:sldId id="391" r:id="rId30"/>
    <p:sldId id="393" r:id="rId31"/>
    <p:sldId id="399" r:id="rId32"/>
    <p:sldId id="404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405BCDA-A093-4838-ACD3-3288DB8C836F}">
          <p14:sldIdLst>
            <p14:sldId id="257"/>
            <p14:sldId id="405"/>
            <p14:sldId id="407"/>
            <p14:sldId id="365"/>
            <p14:sldId id="380"/>
            <p14:sldId id="382"/>
            <p14:sldId id="386"/>
            <p14:sldId id="376"/>
            <p14:sldId id="377"/>
            <p14:sldId id="384"/>
            <p14:sldId id="388"/>
            <p14:sldId id="390"/>
            <p14:sldId id="392"/>
            <p14:sldId id="395"/>
            <p14:sldId id="396"/>
          </p14:sldIdLst>
        </p14:section>
        <p14:section name="Antwoorden" id="{EEDC05CD-69AD-41B8-A445-F24D7964D5A5}">
          <p14:sldIdLst>
            <p14:sldId id="406"/>
            <p14:sldId id="375"/>
            <p14:sldId id="381"/>
            <p14:sldId id="383"/>
            <p14:sldId id="401"/>
            <p14:sldId id="402"/>
            <p14:sldId id="379"/>
            <p14:sldId id="385"/>
            <p14:sldId id="403"/>
            <p14:sldId id="391"/>
            <p14:sldId id="393"/>
            <p14:sldId id="399"/>
            <p14:sldId id="40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NVE (Marianne Vissers)" initials="M(V" lastIdx="1" clrIdx="0">
    <p:extLst>
      <p:ext uri="{19B8F6BF-5375-455C-9EA6-DF929625EA0E}">
        <p15:presenceInfo xmlns:p15="http://schemas.microsoft.com/office/powerpoint/2012/main" userId="S::MNVE@novonordisk.com::357450b1-60e6-4528-baf4-39af87075a8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ED8986-212C-497F-BBC6-2C553EDC7F7C}" v="76" dt="2020-06-10T09:10:02.8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04" autoAdjust="0"/>
    <p:restoredTop sz="86142" autoAdjust="0"/>
  </p:normalViewPr>
  <p:slideViewPr>
    <p:cSldViewPr snapToGrid="0">
      <p:cViewPr varScale="1">
        <p:scale>
          <a:sx n="74" d="100"/>
          <a:sy n="74" d="100"/>
        </p:scale>
        <p:origin x="103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0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viewProps" Target="viewProps.xml"/><Relationship Id="rId40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0B3819-45E6-4608-A09A-76E54729334D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F521D2-9124-4310-9943-D07614F240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623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55B711-376D-44B0-9F0E-432C58A11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771" y="687922"/>
            <a:ext cx="10626463" cy="861482"/>
          </a:xfrm>
        </p:spPr>
        <p:txBody>
          <a:bodyPr/>
          <a:lstStyle/>
          <a:p>
            <a:r>
              <a:rPr lang="nl-NL" dirty="0"/>
              <a:t>Klik om stijl te bewerken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BC960B6-DA55-4D94-9E0A-23E49CDD9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004F-4CC6-40C9-B0B5-510548401FB5}" type="slidenum">
              <a:rPr lang="nl-NL" smtClean="0"/>
              <a:t>‹#›</a:t>
            </a:fld>
            <a:endParaRPr lang="nl-NL"/>
          </a:p>
        </p:txBody>
      </p:sp>
      <p:grpSp>
        <p:nvGrpSpPr>
          <p:cNvPr id="7" name="GRID" hidden="1">
            <a:extLst>
              <a:ext uri="{FF2B5EF4-FFF2-40B4-BE49-F238E27FC236}">
                <a16:creationId xmlns:a16="http://schemas.microsoft.com/office/drawing/2014/main" id="{8111978E-B8AB-4361-B284-E8EC2C20FD47}"/>
              </a:ext>
            </a:extLst>
          </p:cNvPr>
          <p:cNvGrpSpPr/>
          <p:nvPr userDrawn="1"/>
        </p:nvGrpSpPr>
        <p:grpSpPr>
          <a:xfrm>
            <a:off x="0" y="-2842"/>
            <a:ext cx="12200151" cy="6860842"/>
            <a:chOff x="0" y="-2842"/>
            <a:chExt cx="12204917" cy="6860842"/>
          </a:xfrm>
        </p:grpSpPr>
        <p:sp>
          <p:nvSpPr>
            <p:cNvPr id="9" name="Rechthoek 8">
              <a:extLst>
                <a:ext uri="{FF2B5EF4-FFF2-40B4-BE49-F238E27FC236}">
                  <a16:creationId xmlns:a16="http://schemas.microsoft.com/office/drawing/2014/main" id="{6A96BDDE-D946-4B80-A778-F357F1FBA6E9}"/>
                </a:ext>
              </a:extLst>
            </p:cNvPr>
            <p:cNvSpPr/>
            <p:nvPr userDrawn="1"/>
          </p:nvSpPr>
          <p:spPr>
            <a:xfrm>
              <a:off x="0" y="0"/>
              <a:ext cx="12196763" cy="687921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799"/>
            </a:p>
          </p:txBody>
        </p:sp>
        <p:sp>
          <p:nvSpPr>
            <p:cNvPr id="10" name="Rechthoek 9">
              <a:extLst>
                <a:ext uri="{FF2B5EF4-FFF2-40B4-BE49-F238E27FC236}">
                  <a16:creationId xmlns:a16="http://schemas.microsoft.com/office/drawing/2014/main" id="{E6AE91FD-9CA4-4132-9C52-5D2D44AD2054}"/>
                </a:ext>
              </a:extLst>
            </p:cNvPr>
            <p:cNvSpPr/>
            <p:nvPr userDrawn="1"/>
          </p:nvSpPr>
          <p:spPr>
            <a:xfrm>
              <a:off x="0" y="1549403"/>
              <a:ext cx="12196763" cy="256644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799"/>
            </a:p>
          </p:txBody>
        </p:sp>
        <p:sp>
          <p:nvSpPr>
            <p:cNvPr id="11" name="Rechthoek 10">
              <a:extLst>
                <a:ext uri="{FF2B5EF4-FFF2-40B4-BE49-F238E27FC236}">
                  <a16:creationId xmlns:a16="http://schemas.microsoft.com/office/drawing/2014/main" id="{C5D0B249-0976-4064-9B1A-DC3BA92C40BC}"/>
                </a:ext>
              </a:extLst>
            </p:cNvPr>
            <p:cNvSpPr/>
            <p:nvPr userDrawn="1"/>
          </p:nvSpPr>
          <p:spPr>
            <a:xfrm>
              <a:off x="0" y="5691767"/>
              <a:ext cx="12196763" cy="101068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799"/>
            </a:p>
          </p:txBody>
        </p:sp>
        <p:sp>
          <p:nvSpPr>
            <p:cNvPr id="12" name="Rechthoek 11">
              <a:extLst>
                <a:ext uri="{FF2B5EF4-FFF2-40B4-BE49-F238E27FC236}">
                  <a16:creationId xmlns:a16="http://schemas.microsoft.com/office/drawing/2014/main" id="{1C6BE08D-D579-4230-8D31-36D916641AA3}"/>
                </a:ext>
              </a:extLst>
            </p:cNvPr>
            <p:cNvSpPr/>
            <p:nvPr userDrawn="1"/>
          </p:nvSpPr>
          <p:spPr>
            <a:xfrm>
              <a:off x="0" y="-2842"/>
              <a:ext cx="783069" cy="6860842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799"/>
            </a:p>
          </p:txBody>
        </p:sp>
        <p:sp>
          <p:nvSpPr>
            <p:cNvPr id="13" name="Rechthoek 12">
              <a:extLst>
                <a:ext uri="{FF2B5EF4-FFF2-40B4-BE49-F238E27FC236}">
                  <a16:creationId xmlns:a16="http://schemas.microsoft.com/office/drawing/2014/main" id="{391E5FD8-99CA-4567-BCAD-B9E7F8EFAC64}"/>
                </a:ext>
              </a:extLst>
            </p:cNvPr>
            <p:cNvSpPr/>
            <p:nvPr userDrawn="1"/>
          </p:nvSpPr>
          <p:spPr>
            <a:xfrm>
              <a:off x="11417771" y="-2842"/>
              <a:ext cx="783069" cy="6860842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799"/>
            </a:p>
          </p:txBody>
        </p:sp>
        <p:sp>
          <p:nvSpPr>
            <p:cNvPr id="14" name="Rechthoek 13">
              <a:extLst>
                <a:ext uri="{FF2B5EF4-FFF2-40B4-BE49-F238E27FC236}">
                  <a16:creationId xmlns:a16="http://schemas.microsoft.com/office/drawing/2014/main" id="{118EA808-225E-41F2-80E7-91424B4DD3CF}"/>
                </a:ext>
              </a:extLst>
            </p:cNvPr>
            <p:cNvSpPr/>
            <p:nvPr userDrawn="1"/>
          </p:nvSpPr>
          <p:spPr>
            <a:xfrm>
              <a:off x="0" y="6557831"/>
              <a:ext cx="12196763" cy="300169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799"/>
            </a:p>
          </p:txBody>
        </p:sp>
        <p:sp>
          <p:nvSpPr>
            <p:cNvPr id="15" name="Rechthoek 14">
              <a:extLst>
                <a:ext uri="{FF2B5EF4-FFF2-40B4-BE49-F238E27FC236}">
                  <a16:creationId xmlns:a16="http://schemas.microsoft.com/office/drawing/2014/main" id="{0C1C451F-BA29-4D7F-990E-47D153F2940B}"/>
                </a:ext>
              </a:extLst>
            </p:cNvPr>
            <p:cNvSpPr/>
            <p:nvPr userDrawn="1"/>
          </p:nvSpPr>
          <p:spPr>
            <a:xfrm>
              <a:off x="11789888" y="-2842"/>
              <a:ext cx="415029" cy="6860842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799"/>
            </a:p>
          </p:txBody>
        </p:sp>
      </p:grpSp>
      <p:sp>
        <p:nvSpPr>
          <p:cNvPr id="16" name="Tijdelijke aanduiding voor tekst 15">
            <a:extLst>
              <a:ext uri="{FF2B5EF4-FFF2-40B4-BE49-F238E27FC236}">
                <a16:creationId xmlns:a16="http://schemas.microsoft.com/office/drawing/2014/main" id="{8E73EEB1-9961-4086-9636-A65D0BC0AE8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82333" y="6202437"/>
            <a:ext cx="9488500" cy="325954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lang="nl-NL" sz="800" b="0" dirty="0">
                <a:solidFill>
                  <a:schemeClr val="accent5"/>
                </a:solidFill>
              </a:defRPr>
            </a:lvl1pPr>
          </a:lstStyle>
          <a:p>
            <a:pPr lvl="0" defTabSz="877272" eaLnBrk="1" fontAlgn="auto" latinLnBrk="0" hangingPunct="1">
              <a:spcBef>
                <a:spcPct val="0"/>
              </a:spcBef>
              <a:spcAft>
                <a:spcPts val="0"/>
              </a:spcAft>
            </a:pPr>
            <a:r>
              <a:rPr lang="nl-NL" dirty="0"/>
              <a:t>Source..</a:t>
            </a:r>
          </a:p>
        </p:txBody>
      </p:sp>
    </p:spTree>
    <p:extLst>
      <p:ext uri="{BB962C8B-B14F-4D97-AF65-F5344CB8AC3E}">
        <p14:creationId xmlns:p14="http://schemas.microsoft.com/office/powerpoint/2010/main" val="4057826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eeld 100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8">
            <a:extLst>
              <a:ext uri="{FF2B5EF4-FFF2-40B4-BE49-F238E27FC236}">
                <a16:creationId xmlns:a16="http://schemas.microsoft.com/office/drawing/2014/main" id="{C9BD675B-7034-4099-A067-72861B30FF4A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1"/>
            <a:ext cx="12192000" cy="6870033"/>
          </a:xfrm>
          <a:solidFill>
            <a:schemeClr val="accent6">
              <a:lumMod val="20000"/>
              <a:lumOff val="80000"/>
            </a:schemeClr>
          </a:solidFill>
        </p:spPr>
        <p:txBody>
          <a:bodyPr tIns="2772000" anchor="t"/>
          <a:lstStyle>
            <a:lvl1pPr marL="0" indent="0" algn="ctr">
              <a:buNone/>
              <a:defRPr sz="1200" i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nl-NL" dirty="0"/>
              <a:t>Klik op onderstaand pictogram</a:t>
            </a:r>
            <a:br>
              <a:rPr lang="nl-NL" dirty="0"/>
            </a:br>
            <a:r>
              <a:rPr lang="nl-NL" dirty="0"/>
              <a:t>om een afbeelding in te voegen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755B711-376D-44B0-9F0E-432C58A11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771" y="687921"/>
            <a:ext cx="10626463" cy="864654"/>
          </a:xfrm>
        </p:spPr>
        <p:txBody>
          <a:bodyPr/>
          <a:lstStyle/>
          <a:p>
            <a:r>
              <a:rPr lang="nl-NL" dirty="0"/>
              <a:t>Klik om stijl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038254C-EBAE-40D3-9DA0-43E52B9F8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77DF-215D-4E50-8DDF-BB603F41DD79}" type="datetime4">
              <a:rPr lang="nl-NL" smtClean="0"/>
              <a:t>15 juni 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BE74F2B-90F2-4481-B465-6F6157827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Masterclass Novo Nordisk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BC960B6-DA55-4D94-9E0A-23E49CDD9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004F-4CC6-40C9-B0B5-510548401FB5}" type="slidenum">
              <a:rPr lang="nl-NL" smtClean="0"/>
              <a:t>‹#›</a:t>
            </a:fld>
            <a:endParaRPr lang="nl-NL"/>
          </a:p>
        </p:txBody>
      </p:sp>
      <p:grpSp>
        <p:nvGrpSpPr>
          <p:cNvPr id="20" name="GRID" hidden="1">
            <a:extLst>
              <a:ext uri="{FF2B5EF4-FFF2-40B4-BE49-F238E27FC236}">
                <a16:creationId xmlns:a16="http://schemas.microsoft.com/office/drawing/2014/main" id="{EAD00AF9-0EFF-4D0A-A396-1EE16704D785}"/>
              </a:ext>
            </a:extLst>
          </p:cNvPr>
          <p:cNvGrpSpPr/>
          <p:nvPr userDrawn="1"/>
        </p:nvGrpSpPr>
        <p:grpSpPr>
          <a:xfrm>
            <a:off x="0" y="-2842"/>
            <a:ext cx="12200151" cy="6860842"/>
            <a:chOff x="0" y="-2842"/>
            <a:chExt cx="12204917" cy="6860842"/>
          </a:xfrm>
        </p:grpSpPr>
        <p:sp>
          <p:nvSpPr>
            <p:cNvPr id="24" name="Rechthoek 23">
              <a:extLst>
                <a:ext uri="{FF2B5EF4-FFF2-40B4-BE49-F238E27FC236}">
                  <a16:creationId xmlns:a16="http://schemas.microsoft.com/office/drawing/2014/main" id="{5559C47F-77D2-4BA8-976A-9BE3A101225A}"/>
                </a:ext>
              </a:extLst>
            </p:cNvPr>
            <p:cNvSpPr/>
            <p:nvPr/>
          </p:nvSpPr>
          <p:spPr>
            <a:xfrm>
              <a:off x="0" y="5542974"/>
              <a:ext cx="12196763" cy="256644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799"/>
            </a:p>
          </p:txBody>
        </p:sp>
        <p:sp>
          <p:nvSpPr>
            <p:cNvPr id="25" name="Rechthoek 24">
              <a:extLst>
                <a:ext uri="{FF2B5EF4-FFF2-40B4-BE49-F238E27FC236}">
                  <a16:creationId xmlns:a16="http://schemas.microsoft.com/office/drawing/2014/main" id="{E71490C8-91E5-46B8-B777-CB1E437D200A}"/>
                </a:ext>
              </a:extLst>
            </p:cNvPr>
            <p:cNvSpPr/>
            <p:nvPr userDrawn="1"/>
          </p:nvSpPr>
          <p:spPr>
            <a:xfrm>
              <a:off x="0" y="0"/>
              <a:ext cx="12196763" cy="687921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799"/>
            </a:p>
          </p:txBody>
        </p:sp>
        <p:sp>
          <p:nvSpPr>
            <p:cNvPr id="26" name="Rechthoek 25">
              <a:extLst>
                <a:ext uri="{FF2B5EF4-FFF2-40B4-BE49-F238E27FC236}">
                  <a16:creationId xmlns:a16="http://schemas.microsoft.com/office/drawing/2014/main" id="{FB50345B-7D5E-404E-86EF-2DDD2997E1FD}"/>
                </a:ext>
              </a:extLst>
            </p:cNvPr>
            <p:cNvSpPr/>
            <p:nvPr userDrawn="1"/>
          </p:nvSpPr>
          <p:spPr>
            <a:xfrm>
              <a:off x="0" y="1549403"/>
              <a:ext cx="12196763" cy="256644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799"/>
            </a:p>
          </p:txBody>
        </p:sp>
        <p:sp>
          <p:nvSpPr>
            <p:cNvPr id="27" name="Rechthoek 26">
              <a:extLst>
                <a:ext uri="{FF2B5EF4-FFF2-40B4-BE49-F238E27FC236}">
                  <a16:creationId xmlns:a16="http://schemas.microsoft.com/office/drawing/2014/main" id="{749F43D6-8197-4EBB-B02E-FFCA890D7E62}"/>
                </a:ext>
              </a:extLst>
            </p:cNvPr>
            <p:cNvSpPr/>
            <p:nvPr userDrawn="1"/>
          </p:nvSpPr>
          <p:spPr>
            <a:xfrm>
              <a:off x="0" y="-2842"/>
              <a:ext cx="783069" cy="6860842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799"/>
            </a:p>
          </p:txBody>
        </p:sp>
        <p:sp>
          <p:nvSpPr>
            <p:cNvPr id="28" name="Rechthoek 27">
              <a:extLst>
                <a:ext uri="{FF2B5EF4-FFF2-40B4-BE49-F238E27FC236}">
                  <a16:creationId xmlns:a16="http://schemas.microsoft.com/office/drawing/2014/main" id="{916115CA-BEDE-41BC-ADBE-74204DDEE7B6}"/>
                </a:ext>
              </a:extLst>
            </p:cNvPr>
            <p:cNvSpPr/>
            <p:nvPr userDrawn="1"/>
          </p:nvSpPr>
          <p:spPr>
            <a:xfrm>
              <a:off x="11417771" y="-2842"/>
              <a:ext cx="783069" cy="6860842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799"/>
            </a:p>
          </p:txBody>
        </p:sp>
        <p:sp>
          <p:nvSpPr>
            <p:cNvPr id="29" name="Rechthoek 28">
              <a:extLst>
                <a:ext uri="{FF2B5EF4-FFF2-40B4-BE49-F238E27FC236}">
                  <a16:creationId xmlns:a16="http://schemas.microsoft.com/office/drawing/2014/main" id="{08C758E7-E947-418B-9C81-008B83B3D29D}"/>
                </a:ext>
              </a:extLst>
            </p:cNvPr>
            <p:cNvSpPr/>
            <p:nvPr userDrawn="1"/>
          </p:nvSpPr>
          <p:spPr>
            <a:xfrm>
              <a:off x="0" y="6528391"/>
              <a:ext cx="12196763" cy="329609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799"/>
            </a:p>
          </p:txBody>
        </p:sp>
        <p:sp>
          <p:nvSpPr>
            <p:cNvPr id="30" name="Rechthoek 29">
              <a:extLst>
                <a:ext uri="{FF2B5EF4-FFF2-40B4-BE49-F238E27FC236}">
                  <a16:creationId xmlns:a16="http://schemas.microsoft.com/office/drawing/2014/main" id="{9E3648A3-0434-4046-B9EC-355DEEEAE7D5}"/>
                </a:ext>
              </a:extLst>
            </p:cNvPr>
            <p:cNvSpPr/>
            <p:nvPr userDrawn="1"/>
          </p:nvSpPr>
          <p:spPr>
            <a:xfrm>
              <a:off x="11789888" y="-2842"/>
              <a:ext cx="415029" cy="6860842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799"/>
            </a:p>
          </p:txBody>
        </p:sp>
      </p:grpSp>
    </p:spTree>
    <p:extLst>
      <p:ext uri="{BB962C8B-B14F-4D97-AF65-F5344CB8AC3E}">
        <p14:creationId xmlns:p14="http://schemas.microsoft.com/office/powerpoint/2010/main" val="3461952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r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 noSelect="1" noRot="1" noMove="1" noResize="1" noEditPoints="1" noAdjustHandles="1" noChangeArrowheads="1" noChangeShapeType="1" noTextEdit="1"/>
          </p:cNvSpPr>
          <p:nvPr>
            <p:ph idx="1"/>
            <p:custDataLst>
              <p:tags r:id="rId1"/>
            </p:custDataLst>
          </p:nvPr>
        </p:nvSpPr>
        <p:spPr>
          <a:xfrm>
            <a:off x="422400" y="1749631"/>
            <a:ext cx="11347200" cy="3941052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11" name="Title 1"/>
          <p:cNvSpPr>
            <a:spLocks noGrp="1" noSelect="1" noRot="1" noMove="1" noResize="1" noEditPoints="1" noAdjustHandles="1" noChangeArrowheads="1" noChangeShapeType="1" noTextEdit="1"/>
          </p:cNvSpPr>
          <p:nvPr>
            <p:ph type="title"/>
            <p:custDataLst>
              <p:tags r:id="rId2"/>
            </p:custDataLst>
          </p:nvPr>
        </p:nvSpPr>
        <p:spPr>
          <a:xfrm>
            <a:off x="422400" y="687228"/>
            <a:ext cx="11347200" cy="521883"/>
          </a:xfrm>
        </p:spPr>
        <p:txBody>
          <a:bodyPr anchor="ctr" anchorCtr="0"/>
          <a:lstStyle>
            <a:lvl1pPr>
              <a:defRPr sz="3199"/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7" name="Rectangle 5"/>
          <p:cNvSpPr>
            <a:spLocks noGrp="1" noSelect="1" noRot="1" noMove="1" noResize="1" noEditPoints="1" noAdjustHandles="1" noChangeArrowheads="1" noChangeShapeType="1" noTextEdit="1"/>
          </p:cNvSpPr>
          <p:nvPr>
            <p:ph type="ftr" sz="quarter" idx="3"/>
            <p:custDataLst>
              <p:tags r:id="rId3"/>
            </p:custDataLst>
          </p:nvPr>
        </p:nvSpPr>
        <p:spPr bwMode="auto">
          <a:xfrm>
            <a:off x="5563943" y="138544"/>
            <a:ext cx="3867150" cy="135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1171396" eaLnBrk="1" hangingPunct="1">
              <a:spcBef>
                <a:spcPct val="0"/>
              </a:spcBef>
              <a:defRPr sz="8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GB" noProof="0"/>
              <a:t>PowerPoint Presentation</a:t>
            </a:r>
            <a:endParaRPr lang="en-GB" noProof="0" dirty="0"/>
          </a:p>
        </p:txBody>
      </p:sp>
      <p:sp>
        <p:nvSpPr>
          <p:cNvPr id="8" name="Rectangle 81"/>
          <p:cNvSpPr>
            <a:spLocks noGrp="1" noSelect="1" noRot="1" noMove="1" noResize="1" noEditPoints="1" noAdjustHandles="1" noChangeArrowheads="1" noChangeShapeType="1" noTextEdit="1"/>
          </p:cNvSpPr>
          <p:nvPr>
            <p:ph type="dt" sz="half" idx="2"/>
            <p:custDataLst>
              <p:tags r:id="rId4"/>
            </p:custDataLst>
          </p:nvPr>
        </p:nvSpPr>
        <p:spPr bwMode="auto">
          <a:xfrm>
            <a:off x="9582872" y="138544"/>
            <a:ext cx="1602317" cy="135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1171396" eaLnBrk="1" hangingPunct="1">
              <a:spcBef>
                <a:spcPct val="0"/>
              </a:spcBef>
              <a:defRPr sz="8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US" noProof="0"/>
              <a:t>Date</a:t>
            </a:r>
            <a:endParaRPr lang="en-GB" noProof="0" dirty="0"/>
          </a:p>
        </p:txBody>
      </p:sp>
      <p:sp>
        <p:nvSpPr>
          <p:cNvPr id="9" name="Slide Number Placeholder 23"/>
          <p:cNvSpPr>
            <a:spLocks noGrp="1" noSelect="1" noRot="1" noMove="1" noResize="1" noEditPoints="1" noAdjustHandles="1" noChangeArrowheads="1" noChangeShapeType="1" noTextEdit="1"/>
          </p:cNvSpPr>
          <p:nvPr>
            <p:ph type="sldNum" sz="quarter" idx="4"/>
            <p:custDataLst>
              <p:tags r:id="rId5"/>
            </p:custDataLst>
          </p:nvPr>
        </p:nvSpPr>
        <p:spPr bwMode="auto">
          <a:xfrm>
            <a:off x="11353096" y="140068"/>
            <a:ext cx="416504" cy="135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1170020" eaLnBrk="1" hangingPunct="1">
              <a:defRPr sz="800" b="0" smtClean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4B01E8EF-57E8-4F85-90EB-163CEE512F88}" type="slidenum">
              <a:rPr lang="en-GB" noProof="0" smtClean="0"/>
              <a:pPr>
                <a:defRPr/>
              </a:pPr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508653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22400" y="687230"/>
            <a:ext cx="11347200" cy="521883"/>
          </a:xfrm>
        </p:spPr>
        <p:txBody>
          <a:bodyPr/>
          <a:lstStyle>
            <a:lvl1pPr>
              <a:defRPr sz="3199"/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51414" y="6401379"/>
            <a:ext cx="11418233" cy="230716"/>
          </a:xfrm>
        </p:spPr>
        <p:txBody>
          <a:bodyPr lIns="95855" anchor="b"/>
          <a:lstStyle>
            <a:lvl1pPr marL="0" indent="0">
              <a:buNone/>
              <a:defRPr sz="1100"/>
            </a:lvl1pPr>
            <a:lvl2pPr marL="352759" indent="0">
              <a:buNone/>
              <a:defRPr sz="1100"/>
            </a:lvl2pPr>
            <a:lvl3pPr marL="713877" indent="0">
              <a:buNone/>
              <a:defRPr sz="1100"/>
            </a:lvl3pPr>
            <a:lvl4pPr marL="1075064" indent="0">
              <a:buNone/>
              <a:defRPr sz="1100"/>
            </a:lvl4pPr>
            <a:lvl5pPr marL="1427753" indent="0">
              <a:buNone/>
              <a:defRPr sz="1100"/>
            </a:lvl5pPr>
          </a:lstStyle>
          <a:p>
            <a:pPr lvl="0"/>
            <a:r>
              <a:rPr lang="en-US" dirty="0"/>
              <a:t>References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00968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Nor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22400" y="1749631"/>
            <a:ext cx="11347200" cy="3941052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22400" y="687230"/>
            <a:ext cx="11347200" cy="521883"/>
          </a:xfrm>
        </p:spPr>
        <p:txBody>
          <a:bodyPr/>
          <a:lstStyle>
            <a:lvl1pPr>
              <a:defRPr sz="3199"/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51501" y="6401379"/>
            <a:ext cx="11418233" cy="230716"/>
          </a:xfrm>
        </p:spPr>
        <p:txBody>
          <a:bodyPr lIns="95155" anchor="b"/>
          <a:lstStyle>
            <a:lvl1pPr marL="0" indent="0">
              <a:buNone/>
              <a:defRPr sz="1100"/>
            </a:lvl1pPr>
            <a:lvl2pPr marL="350230" indent="0">
              <a:buNone/>
              <a:defRPr sz="1100"/>
            </a:lvl2pPr>
            <a:lvl3pPr marL="708851" indent="0">
              <a:buNone/>
              <a:defRPr sz="1100"/>
            </a:lvl3pPr>
            <a:lvl4pPr marL="1067525" indent="0">
              <a:buNone/>
              <a:defRPr sz="1100"/>
            </a:lvl4pPr>
            <a:lvl5pPr marL="1417786" indent="0">
              <a:buNone/>
              <a:defRPr sz="1100"/>
            </a:lvl5pPr>
          </a:lstStyle>
          <a:p>
            <a:pPr lvl="0"/>
            <a:r>
              <a:rPr lang="en-US" dirty="0"/>
              <a:t>References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0641316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01E8EF-57E8-4F85-90EB-163CEE512F88}" type="slidenum">
              <a:rPr lang="en-GB">
                <a:solidFill>
                  <a:srgbClr val="82786F"/>
                </a:solidFill>
                <a:latin typeface="Verdana"/>
              </a:rPr>
              <a:pPr>
                <a:defRPr/>
              </a:pPr>
              <a:t>‹#›</a:t>
            </a:fld>
            <a:endParaRPr lang="en-GB" dirty="0">
              <a:solidFill>
                <a:srgbClr val="82786F"/>
              </a:solidFill>
              <a:latin typeface="Verdan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82786F"/>
                </a:solidFill>
                <a:latin typeface="Verdana"/>
              </a:rPr>
              <a:t>Presentation title</a:t>
            </a:r>
            <a:endParaRPr lang="en-GB" dirty="0">
              <a:solidFill>
                <a:srgbClr val="82786F"/>
              </a:solidFill>
              <a:latin typeface="Verdana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82786F"/>
                </a:solidFill>
                <a:latin typeface="Verdana"/>
              </a:rPr>
              <a:t>Date</a:t>
            </a:r>
            <a:endParaRPr lang="en-GB" dirty="0">
              <a:solidFill>
                <a:srgbClr val="82786F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949206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01E8EF-57E8-4F85-90EB-163CEE512F88}" type="slidenum">
              <a:rPr lang="en-GB">
                <a:solidFill>
                  <a:srgbClr val="82786F"/>
                </a:solidFill>
                <a:latin typeface="Verdana"/>
              </a:rPr>
              <a:pPr>
                <a:defRPr/>
              </a:pPr>
              <a:t>‹#›</a:t>
            </a:fld>
            <a:endParaRPr lang="en-GB" dirty="0">
              <a:solidFill>
                <a:srgbClr val="82786F"/>
              </a:solidFill>
              <a:latin typeface="Verdan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82786F"/>
                </a:solidFill>
                <a:latin typeface="Verdana"/>
              </a:rPr>
              <a:t>Presentation title</a:t>
            </a:r>
            <a:endParaRPr lang="en-GB" dirty="0">
              <a:solidFill>
                <a:srgbClr val="82786F"/>
              </a:solidFill>
              <a:latin typeface="Verdana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82786F"/>
                </a:solidFill>
                <a:latin typeface="Verdana"/>
              </a:rPr>
              <a:t>Date</a:t>
            </a:r>
            <a:endParaRPr lang="en-GB" dirty="0">
              <a:solidFill>
                <a:srgbClr val="82786F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39285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01E8EF-57E8-4F85-90EB-163CEE512F88}" type="slidenum">
              <a:rPr lang="en-GB">
                <a:solidFill>
                  <a:srgbClr val="82786F"/>
                </a:solidFill>
                <a:latin typeface="Verdana"/>
              </a:rPr>
              <a:pPr>
                <a:defRPr/>
              </a:pPr>
              <a:t>‹#›</a:t>
            </a:fld>
            <a:endParaRPr lang="en-GB" dirty="0">
              <a:solidFill>
                <a:srgbClr val="82786F"/>
              </a:solidFill>
              <a:latin typeface="Verdan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82786F"/>
                </a:solidFill>
                <a:latin typeface="Verdana"/>
              </a:rPr>
              <a:t>Presentation title</a:t>
            </a:r>
            <a:endParaRPr lang="en-GB" dirty="0">
              <a:solidFill>
                <a:srgbClr val="82786F"/>
              </a:solidFill>
              <a:latin typeface="Verdana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82786F"/>
                </a:solidFill>
                <a:latin typeface="Verdana"/>
              </a:rPr>
              <a:t>Date</a:t>
            </a:r>
            <a:endParaRPr lang="en-GB" dirty="0">
              <a:solidFill>
                <a:srgbClr val="82786F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920287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01E8EF-57E8-4F85-90EB-163CEE512F88}" type="slidenum">
              <a:rPr lang="en-GB">
                <a:solidFill>
                  <a:srgbClr val="82786F"/>
                </a:solidFill>
                <a:latin typeface="Verdana"/>
              </a:rPr>
              <a:pPr>
                <a:defRPr/>
              </a:pPr>
              <a:t>‹#›</a:t>
            </a:fld>
            <a:endParaRPr lang="en-GB" dirty="0">
              <a:solidFill>
                <a:srgbClr val="82786F"/>
              </a:solidFill>
              <a:latin typeface="Verdan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82786F"/>
                </a:solidFill>
                <a:latin typeface="Verdana"/>
              </a:rPr>
              <a:t>Presentation title</a:t>
            </a:r>
            <a:endParaRPr lang="en-GB" dirty="0">
              <a:solidFill>
                <a:srgbClr val="82786F"/>
              </a:solidFill>
              <a:latin typeface="Verdana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82786F"/>
                </a:solidFill>
                <a:latin typeface="Verdana"/>
              </a:rPr>
              <a:t>Date</a:t>
            </a:r>
            <a:endParaRPr lang="en-GB" dirty="0">
              <a:solidFill>
                <a:srgbClr val="82786F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208942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01E8EF-57E8-4F85-90EB-163CEE512F88}" type="slidenum">
              <a:rPr lang="en-GB">
                <a:solidFill>
                  <a:srgbClr val="82786F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82786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82786F"/>
                </a:solidFill>
              </a:rPr>
              <a:t>Presentation title</a:t>
            </a:r>
            <a:endParaRPr lang="en-GB" dirty="0">
              <a:solidFill>
                <a:srgbClr val="82786F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82786F"/>
                </a:solidFill>
              </a:rPr>
              <a:t>Date</a:t>
            </a:r>
            <a:endParaRPr lang="en-GB" dirty="0">
              <a:solidFill>
                <a:srgbClr val="8278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900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3120" y="397227"/>
            <a:ext cx="10181167" cy="1005416"/>
          </a:xfrm>
        </p:spPr>
        <p:txBody>
          <a:bodyPr/>
          <a:lstStyle>
            <a:lvl1pPr>
              <a:defRPr sz="2899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384038" y="1599406"/>
            <a:ext cx="11397366" cy="3653803"/>
          </a:xfrm>
        </p:spPr>
        <p:txBody>
          <a:bodyPr/>
          <a:lstStyle>
            <a:lvl1pPr>
              <a:lnSpc>
                <a:spcPct val="100000"/>
              </a:lnSpc>
              <a:defRPr sz="2399"/>
            </a:lvl1pPr>
            <a:lvl2pPr>
              <a:lnSpc>
                <a:spcPct val="100000"/>
              </a:lnSpc>
              <a:defRPr sz="2099"/>
            </a:lvl2pPr>
            <a:lvl3pPr>
              <a:lnSpc>
                <a:spcPct val="100000"/>
              </a:lnSpc>
              <a:defRPr sz="1899"/>
            </a:lvl3pPr>
            <a:lvl4pPr>
              <a:lnSpc>
                <a:spcPct val="100000"/>
              </a:lnSpc>
              <a:defRPr sz="1599"/>
            </a:lvl4pPr>
            <a:lvl5pPr>
              <a:lnSpc>
                <a:spcPct val="100000"/>
              </a:lnSpc>
              <a:defRPr sz="14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0951672" y="391607"/>
            <a:ext cx="844551" cy="36618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2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FE6F101-F769-49A0-94C7-27186578438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D98AB3-6589-5D41-8FCB-35AC6D0C30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83117" y="5449960"/>
            <a:ext cx="10304906" cy="450256"/>
          </a:xfrm>
        </p:spPr>
        <p:txBody>
          <a:bodyPr anchor="b" anchorCtr="0"/>
          <a:lstStyle>
            <a:lvl1pPr marL="0" indent="0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3811150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dia (INTR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>
            <a:extLst>
              <a:ext uri="{FF2B5EF4-FFF2-40B4-BE49-F238E27FC236}">
                <a16:creationId xmlns:a16="http://schemas.microsoft.com/office/drawing/2014/main" id="{E8208570-564E-43C6-9EDC-F6ABE75349F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-19" y="0"/>
            <a:ext cx="12192037" cy="6858000"/>
          </a:xfrm>
          <a:solidFill>
            <a:schemeClr val="accent6">
              <a:lumMod val="20000"/>
              <a:lumOff val="80000"/>
            </a:schemeClr>
          </a:solidFill>
        </p:spPr>
        <p:txBody>
          <a:bodyPr tIns="828000" anchor="t"/>
          <a:lstStyle>
            <a:lvl1pPr marL="0" indent="0" algn="ctr">
              <a:buNone/>
              <a:defRPr sz="1200" i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nl-NL" dirty="0"/>
              <a:t>Selecteer dit kader &gt; ga naar de tab Invoegen &gt; </a:t>
            </a:r>
            <a:br>
              <a:rPr lang="nl-NL" dirty="0"/>
            </a:br>
            <a:r>
              <a:rPr lang="nl-NL" dirty="0"/>
              <a:t>klik op Afbeelding &gt; selecteer juiste Afbeelding &gt; klik op Invoegen</a:t>
            </a:r>
          </a:p>
        </p:txBody>
      </p:sp>
      <p:sp>
        <p:nvSpPr>
          <p:cNvPr id="8" name="Tijdelijke aanduiding voor verticale tekst 2">
            <a:extLst>
              <a:ext uri="{FF2B5EF4-FFF2-40B4-BE49-F238E27FC236}">
                <a16:creationId xmlns:a16="http://schemas.microsoft.com/office/drawing/2014/main" id="{755E1EEE-B3A3-4117-BCE3-A32E3A9393C5}"/>
              </a:ext>
            </a:extLst>
          </p:cNvPr>
          <p:cNvSpPr>
            <a:spLocks noGrp="1"/>
          </p:cNvSpPr>
          <p:nvPr>
            <p:ph type="body" orient="vert" idx="14" hasCustomPrompt="1"/>
          </p:nvPr>
        </p:nvSpPr>
        <p:spPr>
          <a:xfrm>
            <a:off x="0" y="3284984"/>
            <a:ext cx="12192000" cy="3573016"/>
          </a:xfrm>
          <a:solidFill>
            <a:schemeClr val="bg1"/>
          </a:solidFill>
        </p:spPr>
        <p:txBody>
          <a:bodyPr vert="horz"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99457" y="4221088"/>
            <a:ext cx="8735873" cy="773074"/>
          </a:xfrm>
        </p:spPr>
        <p:txBody>
          <a:bodyPr anchor="b"/>
          <a:lstStyle>
            <a:lvl1pPr algn="l">
              <a:lnSpc>
                <a:spcPct val="85000"/>
              </a:lnSpc>
              <a:defRPr sz="5398" b="0">
                <a:blipFill>
                  <a:blip r:embed="rId2"/>
                  <a:stretch>
                    <a:fillRect/>
                  </a:stretch>
                </a:blipFill>
                <a:latin typeface="Arial" panose="020B0906030504030204" pitchFamily="34" charset="0"/>
              </a:defRPr>
            </a:lvl1pPr>
          </a:lstStyle>
          <a:p>
            <a:pPr lvl="0"/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198287" y="5147129"/>
            <a:ext cx="8738140" cy="912781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tIns="0" rIns="0"/>
          <a:lstStyle>
            <a:lvl1pPr marL="0" indent="0" algn="l">
              <a:buFontTx/>
              <a:buNone/>
              <a:defRPr sz="1799" b="1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Master subtitle style</a:t>
            </a:r>
            <a:endParaRPr lang="en-GB" noProof="0" dirty="0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ED1C1A9-F777-4F8E-9DA5-16FDB57626AC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82763" y="-476259"/>
            <a:ext cx="3867149" cy="13546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Masterclass Novo Nordisk</a:t>
            </a:r>
            <a:endParaRPr lang="en-GB" dirty="0"/>
          </a:p>
        </p:txBody>
      </p:sp>
      <p:sp>
        <p:nvSpPr>
          <p:cNvPr id="7" name="Rectangle 81"/>
          <p:cNvSpPr>
            <a:spLocks noGrp="1" noChangeArrowheads="1"/>
          </p:cNvSpPr>
          <p:nvPr>
            <p:ph type="dt" sz="half" idx="12"/>
          </p:nvPr>
        </p:nvSpPr>
        <p:spPr>
          <a:xfrm>
            <a:off x="782764" y="-314862"/>
            <a:ext cx="1273535" cy="13546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AD8F5-E014-4788-AFC3-8CC9C3534E98}" type="datetime4">
              <a:rPr lang="nl-NL" smtClean="0"/>
              <a:t>15 juni 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4597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dia (INTR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>
            <a:extLst>
              <a:ext uri="{FF2B5EF4-FFF2-40B4-BE49-F238E27FC236}">
                <a16:creationId xmlns:a16="http://schemas.microsoft.com/office/drawing/2014/main" id="{E8208570-564E-43C6-9EDC-F6ABE75349F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-19" y="0"/>
            <a:ext cx="12192037" cy="6858000"/>
          </a:xfrm>
          <a:solidFill>
            <a:schemeClr val="accent6">
              <a:lumMod val="20000"/>
              <a:lumOff val="80000"/>
            </a:schemeClr>
          </a:solidFill>
        </p:spPr>
        <p:txBody>
          <a:bodyPr tIns="828000" anchor="t"/>
          <a:lstStyle>
            <a:lvl1pPr marL="0" indent="0" algn="ctr">
              <a:buNone/>
              <a:defRPr sz="1200" i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nl-NL" dirty="0"/>
              <a:t>Selecteer dit kader &gt; ga naar de tab Invoegen &gt; </a:t>
            </a:r>
            <a:br>
              <a:rPr lang="nl-NL" dirty="0"/>
            </a:br>
            <a:r>
              <a:rPr lang="nl-NL" dirty="0"/>
              <a:t>klik op Afbeelding &gt; selecteer juiste Afbeelding &gt; klik op Invoegen</a:t>
            </a:r>
          </a:p>
        </p:txBody>
      </p:sp>
      <p:sp>
        <p:nvSpPr>
          <p:cNvPr id="8" name="Tijdelijke aanduiding voor verticale tekst 2">
            <a:extLst>
              <a:ext uri="{FF2B5EF4-FFF2-40B4-BE49-F238E27FC236}">
                <a16:creationId xmlns:a16="http://schemas.microsoft.com/office/drawing/2014/main" id="{755E1EEE-B3A3-4117-BCE3-A32E3A9393C5}"/>
              </a:ext>
            </a:extLst>
          </p:cNvPr>
          <p:cNvSpPr>
            <a:spLocks noGrp="1"/>
          </p:cNvSpPr>
          <p:nvPr>
            <p:ph type="body" orient="vert" idx="14" hasCustomPrompt="1"/>
          </p:nvPr>
        </p:nvSpPr>
        <p:spPr>
          <a:xfrm>
            <a:off x="0" y="3284984"/>
            <a:ext cx="12192000" cy="3573016"/>
          </a:xfrm>
          <a:solidFill>
            <a:schemeClr val="bg1"/>
          </a:solidFill>
        </p:spPr>
        <p:txBody>
          <a:bodyPr vert="horz"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99457" y="4221088"/>
            <a:ext cx="8735873" cy="773074"/>
          </a:xfrm>
        </p:spPr>
        <p:txBody>
          <a:bodyPr anchor="b"/>
          <a:lstStyle>
            <a:lvl1pPr algn="l">
              <a:lnSpc>
                <a:spcPct val="85000"/>
              </a:lnSpc>
              <a:defRPr sz="5398" b="0">
                <a:blipFill>
                  <a:blip r:embed="rId2"/>
                  <a:stretch>
                    <a:fillRect/>
                  </a:stretch>
                </a:blipFill>
                <a:latin typeface="Arial" panose="020B0906030504030204" pitchFamily="34" charset="0"/>
              </a:defRPr>
            </a:lvl1pPr>
          </a:lstStyle>
          <a:p>
            <a:pPr lvl="0"/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198287" y="5147129"/>
            <a:ext cx="8738140" cy="912781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tIns="0" rIns="0"/>
          <a:lstStyle>
            <a:lvl1pPr marL="0" indent="0" algn="l">
              <a:buFontTx/>
              <a:buNone/>
              <a:defRPr sz="1799" b="1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Master subtitle style</a:t>
            </a:r>
            <a:endParaRPr lang="en-GB" noProof="0" dirty="0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ED1C1A9-F777-4F8E-9DA5-16FDB57626AC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82763" y="-476259"/>
            <a:ext cx="3867149" cy="13546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Masterclass Novo Nordisk</a:t>
            </a:r>
            <a:endParaRPr lang="en-GB" dirty="0"/>
          </a:p>
        </p:txBody>
      </p:sp>
      <p:sp>
        <p:nvSpPr>
          <p:cNvPr id="7" name="Rectangle 81"/>
          <p:cNvSpPr>
            <a:spLocks noGrp="1" noChangeArrowheads="1"/>
          </p:cNvSpPr>
          <p:nvPr>
            <p:ph type="dt" sz="half" idx="12"/>
          </p:nvPr>
        </p:nvSpPr>
        <p:spPr>
          <a:xfrm>
            <a:off x="782764" y="-314862"/>
            <a:ext cx="1273535" cy="13546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AD8F5-E014-4788-AFC3-8CC9C3534E98}" type="datetime4">
              <a:rPr lang="nl-NL" smtClean="0"/>
              <a:t>15 juni 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9036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100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55B711-376D-44B0-9F0E-432C58A11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070860F-618B-4912-8715-61231514C2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>
            <a:lvl1pPr>
              <a:defRPr sz="1799"/>
            </a:lvl1pPr>
            <a:lvl2pPr>
              <a:defRPr sz="1799"/>
            </a:lvl2pPr>
            <a:lvl3pPr>
              <a:defRPr sz="1799"/>
            </a:lvl3pPr>
            <a:lvl4pPr>
              <a:defRPr sz="1999"/>
            </a:lvl4pPr>
            <a:lvl5pPr>
              <a:defRPr sz="1799"/>
            </a:lvl5pPr>
          </a:lstStyle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BC960B6-DA55-4D94-9E0A-23E49CDD9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004F-4CC6-40C9-B0B5-510548401FB5}" type="slidenum">
              <a:rPr lang="nl-NL" smtClean="0"/>
              <a:t>‹#›</a:t>
            </a:fld>
            <a:endParaRPr lang="nl-NL"/>
          </a:p>
        </p:txBody>
      </p:sp>
      <p:grpSp>
        <p:nvGrpSpPr>
          <p:cNvPr id="7" name="GRID" hidden="1">
            <a:extLst>
              <a:ext uri="{FF2B5EF4-FFF2-40B4-BE49-F238E27FC236}">
                <a16:creationId xmlns:a16="http://schemas.microsoft.com/office/drawing/2014/main" id="{9C42BC58-B376-4506-B928-361BDCEE99F6}"/>
              </a:ext>
            </a:extLst>
          </p:cNvPr>
          <p:cNvGrpSpPr/>
          <p:nvPr userDrawn="1"/>
        </p:nvGrpSpPr>
        <p:grpSpPr>
          <a:xfrm>
            <a:off x="0" y="-2842"/>
            <a:ext cx="12200151" cy="6860842"/>
            <a:chOff x="0" y="-2842"/>
            <a:chExt cx="12204917" cy="6860842"/>
          </a:xfrm>
        </p:grpSpPr>
        <p:sp>
          <p:nvSpPr>
            <p:cNvPr id="8" name="Rechthoek 7">
              <a:extLst>
                <a:ext uri="{FF2B5EF4-FFF2-40B4-BE49-F238E27FC236}">
                  <a16:creationId xmlns:a16="http://schemas.microsoft.com/office/drawing/2014/main" id="{27B1EE64-FDFC-44A1-B11B-92667914A3A7}"/>
                </a:ext>
              </a:extLst>
            </p:cNvPr>
            <p:cNvSpPr/>
            <p:nvPr userDrawn="1"/>
          </p:nvSpPr>
          <p:spPr>
            <a:xfrm>
              <a:off x="0" y="0"/>
              <a:ext cx="12196763" cy="687921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799"/>
            </a:p>
          </p:txBody>
        </p:sp>
        <p:sp>
          <p:nvSpPr>
            <p:cNvPr id="9" name="Rechthoek 8">
              <a:extLst>
                <a:ext uri="{FF2B5EF4-FFF2-40B4-BE49-F238E27FC236}">
                  <a16:creationId xmlns:a16="http://schemas.microsoft.com/office/drawing/2014/main" id="{FA439854-9F6F-4DCE-B982-8B9AF886BC0D}"/>
                </a:ext>
              </a:extLst>
            </p:cNvPr>
            <p:cNvSpPr/>
            <p:nvPr userDrawn="1"/>
          </p:nvSpPr>
          <p:spPr>
            <a:xfrm>
              <a:off x="0" y="1549403"/>
              <a:ext cx="12196763" cy="256644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799"/>
            </a:p>
          </p:txBody>
        </p:sp>
        <p:sp>
          <p:nvSpPr>
            <p:cNvPr id="10" name="Rechthoek 9">
              <a:extLst>
                <a:ext uri="{FF2B5EF4-FFF2-40B4-BE49-F238E27FC236}">
                  <a16:creationId xmlns:a16="http://schemas.microsoft.com/office/drawing/2014/main" id="{707CA3C3-3B54-4677-A824-BA9140C3F9FB}"/>
                </a:ext>
              </a:extLst>
            </p:cNvPr>
            <p:cNvSpPr/>
            <p:nvPr userDrawn="1"/>
          </p:nvSpPr>
          <p:spPr>
            <a:xfrm>
              <a:off x="0" y="5691767"/>
              <a:ext cx="12196763" cy="101068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799"/>
            </a:p>
          </p:txBody>
        </p:sp>
        <p:sp>
          <p:nvSpPr>
            <p:cNvPr id="11" name="Rechthoek 10">
              <a:extLst>
                <a:ext uri="{FF2B5EF4-FFF2-40B4-BE49-F238E27FC236}">
                  <a16:creationId xmlns:a16="http://schemas.microsoft.com/office/drawing/2014/main" id="{D8AC4DBE-3163-40A0-BCE6-E04382D6051C}"/>
                </a:ext>
              </a:extLst>
            </p:cNvPr>
            <p:cNvSpPr/>
            <p:nvPr userDrawn="1"/>
          </p:nvSpPr>
          <p:spPr>
            <a:xfrm>
              <a:off x="0" y="-2842"/>
              <a:ext cx="783069" cy="6860842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799"/>
            </a:p>
          </p:txBody>
        </p:sp>
        <p:sp>
          <p:nvSpPr>
            <p:cNvPr id="12" name="Rechthoek 11">
              <a:extLst>
                <a:ext uri="{FF2B5EF4-FFF2-40B4-BE49-F238E27FC236}">
                  <a16:creationId xmlns:a16="http://schemas.microsoft.com/office/drawing/2014/main" id="{E6497FB5-BDE6-4199-B2D2-3CE9E923F36C}"/>
                </a:ext>
              </a:extLst>
            </p:cNvPr>
            <p:cNvSpPr/>
            <p:nvPr userDrawn="1"/>
          </p:nvSpPr>
          <p:spPr>
            <a:xfrm>
              <a:off x="11417771" y="-2842"/>
              <a:ext cx="783069" cy="6860842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799"/>
            </a:p>
          </p:txBody>
        </p:sp>
        <p:sp>
          <p:nvSpPr>
            <p:cNvPr id="13" name="Rechthoek 12">
              <a:extLst>
                <a:ext uri="{FF2B5EF4-FFF2-40B4-BE49-F238E27FC236}">
                  <a16:creationId xmlns:a16="http://schemas.microsoft.com/office/drawing/2014/main" id="{3A257574-E13E-49AE-8E00-001478B2E3BD}"/>
                </a:ext>
              </a:extLst>
            </p:cNvPr>
            <p:cNvSpPr/>
            <p:nvPr userDrawn="1"/>
          </p:nvSpPr>
          <p:spPr>
            <a:xfrm>
              <a:off x="0" y="6528391"/>
              <a:ext cx="12196763" cy="329609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799"/>
            </a:p>
          </p:txBody>
        </p:sp>
        <p:sp>
          <p:nvSpPr>
            <p:cNvPr id="14" name="Rechthoek 13">
              <a:extLst>
                <a:ext uri="{FF2B5EF4-FFF2-40B4-BE49-F238E27FC236}">
                  <a16:creationId xmlns:a16="http://schemas.microsoft.com/office/drawing/2014/main" id="{75EF66B5-9080-4607-A13B-2AAEE98A7C4F}"/>
                </a:ext>
              </a:extLst>
            </p:cNvPr>
            <p:cNvSpPr/>
            <p:nvPr userDrawn="1"/>
          </p:nvSpPr>
          <p:spPr>
            <a:xfrm>
              <a:off x="11789888" y="-2842"/>
              <a:ext cx="415029" cy="6860842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799"/>
            </a:p>
          </p:txBody>
        </p:sp>
      </p:grpSp>
      <p:sp>
        <p:nvSpPr>
          <p:cNvPr id="16" name="Tijdelijke aanduiding voor tekst 15">
            <a:extLst>
              <a:ext uri="{FF2B5EF4-FFF2-40B4-BE49-F238E27FC236}">
                <a16:creationId xmlns:a16="http://schemas.microsoft.com/office/drawing/2014/main" id="{AE00A950-AAAB-4457-A148-ADF47DBA97F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82333" y="6202437"/>
            <a:ext cx="9488500" cy="325954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lang="nl-NL" sz="800" b="0" dirty="0">
                <a:solidFill>
                  <a:schemeClr val="accent5"/>
                </a:solidFill>
              </a:defRPr>
            </a:lvl1pPr>
          </a:lstStyle>
          <a:p>
            <a:pPr lvl="0" defTabSz="877272" eaLnBrk="1" fontAlgn="auto" latinLnBrk="0" hangingPunct="1">
              <a:spcBef>
                <a:spcPct val="0"/>
              </a:spcBef>
              <a:spcAft>
                <a:spcPts val="0"/>
              </a:spcAft>
            </a:pPr>
            <a:r>
              <a:rPr lang="nl-NL" dirty="0"/>
              <a:t>Source..</a:t>
            </a:r>
          </a:p>
        </p:txBody>
      </p:sp>
    </p:spTree>
    <p:extLst>
      <p:ext uri="{BB962C8B-B14F-4D97-AF65-F5344CB8AC3E}">
        <p14:creationId xmlns:p14="http://schemas.microsoft.com/office/powerpoint/2010/main" val="3679658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&amp; Beeld 75%/25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8">
            <a:extLst>
              <a:ext uri="{FF2B5EF4-FFF2-40B4-BE49-F238E27FC236}">
                <a16:creationId xmlns:a16="http://schemas.microsoft.com/office/drawing/2014/main" id="{C9BD675B-7034-4099-A067-72861B30FF4A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039438" y="1"/>
            <a:ext cx="4152562" cy="6870033"/>
          </a:xfrm>
          <a:solidFill>
            <a:schemeClr val="accent6">
              <a:lumMod val="20000"/>
              <a:lumOff val="80000"/>
            </a:schemeClr>
          </a:solidFill>
        </p:spPr>
        <p:txBody>
          <a:bodyPr tIns="2772000" anchor="t"/>
          <a:lstStyle>
            <a:lvl1pPr marL="0" indent="0" algn="ctr">
              <a:buNone/>
              <a:defRPr sz="1200" i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nl-NL" dirty="0"/>
              <a:t>Klik op onderstaand pictogram</a:t>
            </a:r>
            <a:br>
              <a:rPr lang="nl-NL" dirty="0"/>
            </a:br>
            <a:r>
              <a:rPr lang="nl-NL" dirty="0"/>
              <a:t>om een afbeelding in te voegen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755B711-376D-44B0-9F0E-432C58A11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771" y="687921"/>
            <a:ext cx="6896784" cy="864654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070860F-618B-4912-8715-61231514C2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82773" y="1806047"/>
            <a:ext cx="6899798" cy="3885720"/>
          </a:xfrm>
        </p:spPr>
        <p:txBody>
          <a:bodyPr vert="horz"/>
          <a:lstStyle/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BC960B6-DA55-4D94-9E0A-23E49CDD9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004F-4CC6-40C9-B0B5-510548401FB5}" type="slidenum">
              <a:rPr lang="nl-NL" smtClean="0"/>
              <a:t>‹#›</a:t>
            </a:fld>
            <a:endParaRPr lang="nl-NL"/>
          </a:p>
        </p:txBody>
      </p:sp>
      <p:grpSp>
        <p:nvGrpSpPr>
          <p:cNvPr id="12" name="GRID" hidden="1">
            <a:extLst>
              <a:ext uri="{FF2B5EF4-FFF2-40B4-BE49-F238E27FC236}">
                <a16:creationId xmlns:a16="http://schemas.microsoft.com/office/drawing/2014/main" id="{66CBDC1E-61A5-4585-825D-C4A6EA0A7CE8}"/>
              </a:ext>
            </a:extLst>
          </p:cNvPr>
          <p:cNvGrpSpPr/>
          <p:nvPr userDrawn="1"/>
        </p:nvGrpSpPr>
        <p:grpSpPr>
          <a:xfrm>
            <a:off x="0" y="-2842"/>
            <a:ext cx="12200151" cy="6860842"/>
            <a:chOff x="0" y="-2842"/>
            <a:chExt cx="12204917" cy="6860842"/>
          </a:xfrm>
        </p:grpSpPr>
        <p:sp>
          <p:nvSpPr>
            <p:cNvPr id="13" name="Rechthoek 12">
              <a:extLst>
                <a:ext uri="{FF2B5EF4-FFF2-40B4-BE49-F238E27FC236}">
                  <a16:creationId xmlns:a16="http://schemas.microsoft.com/office/drawing/2014/main" id="{7B3780FB-B1AB-419B-AB01-1529E43E61A9}"/>
                </a:ext>
              </a:extLst>
            </p:cNvPr>
            <p:cNvSpPr/>
            <p:nvPr userDrawn="1"/>
          </p:nvSpPr>
          <p:spPr>
            <a:xfrm>
              <a:off x="0" y="0"/>
              <a:ext cx="12196763" cy="687921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799"/>
            </a:p>
          </p:txBody>
        </p:sp>
        <p:sp>
          <p:nvSpPr>
            <p:cNvPr id="14" name="Rechthoek 13">
              <a:extLst>
                <a:ext uri="{FF2B5EF4-FFF2-40B4-BE49-F238E27FC236}">
                  <a16:creationId xmlns:a16="http://schemas.microsoft.com/office/drawing/2014/main" id="{48C0F74D-A7E5-43CE-835D-2AB1E3DEE682}"/>
                </a:ext>
              </a:extLst>
            </p:cNvPr>
            <p:cNvSpPr/>
            <p:nvPr userDrawn="1"/>
          </p:nvSpPr>
          <p:spPr>
            <a:xfrm>
              <a:off x="0" y="1549403"/>
              <a:ext cx="12196763" cy="256644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799"/>
            </a:p>
          </p:txBody>
        </p:sp>
        <p:sp>
          <p:nvSpPr>
            <p:cNvPr id="15" name="Rechthoek 14">
              <a:extLst>
                <a:ext uri="{FF2B5EF4-FFF2-40B4-BE49-F238E27FC236}">
                  <a16:creationId xmlns:a16="http://schemas.microsoft.com/office/drawing/2014/main" id="{84BD03AD-C944-4F86-9D43-75B478115350}"/>
                </a:ext>
              </a:extLst>
            </p:cNvPr>
            <p:cNvSpPr/>
            <p:nvPr userDrawn="1"/>
          </p:nvSpPr>
          <p:spPr>
            <a:xfrm>
              <a:off x="0" y="5691767"/>
              <a:ext cx="12196763" cy="101068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799"/>
            </a:p>
          </p:txBody>
        </p:sp>
        <p:sp>
          <p:nvSpPr>
            <p:cNvPr id="16" name="Rechthoek 15">
              <a:extLst>
                <a:ext uri="{FF2B5EF4-FFF2-40B4-BE49-F238E27FC236}">
                  <a16:creationId xmlns:a16="http://schemas.microsoft.com/office/drawing/2014/main" id="{121B2474-82D5-4FFE-A08B-4383BA7502E6}"/>
                </a:ext>
              </a:extLst>
            </p:cNvPr>
            <p:cNvSpPr/>
            <p:nvPr userDrawn="1"/>
          </p:nvSpPr>
          <p:spPr>
            <a:xfrm>
              <a:off x="0" y="-2842"/>
              <a:ext cx="783069" cy="6860842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799"/>
            </a:p>
          </p:txBody>
        </p:sp>
        <p:sp>
          <p:nvSpPr>
            <p:cNvPr id="17" name="Rechthoek 16">
              <a:extLst>
                <a:ext uri="{FF2B5EF4-FFF2-40B4-BE49-F238E27FC236}">
                  <a16:creationId xmlns:a16="http://schemas.microsoft.com/office/drawing/2014/main" id="{915EEB3E-BAAB-4044-BEC0-D3190038EF34}"/>
                </a:ext>
              </a:extLst>
            </p:cNvPr>
            <p:cNvSpPr/>
            <p:nvPr userDrawn="1"/>
          </p:nvSpPr>
          <p:spPr>
            <a:xfrm>
              <a:off x="11417771" y="-2842"/>
              <a:ext cx="783069" cy="6860842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799"/>
            </a:p>
          </p:txBody>
        </p:sp>
        <p:sp>
          <p:nvSpPr>
            <p:cNvPr id="18" name="Rechthoek 17">
              <a:extLst>
                <a:ext uri="{FF2B5EF4-FFF2-40B4-BE49-F238E27FC236}">
                  <a16:creationId xmlns:a16="http://schemas.microsoft.com/office/drawing/2014/main" id="{807B43D9-352E-41CA-AA4F-2120D5379015}"/>
                </a:ext>
              </a:extLst>
            </p:cNvPr>
            <p:cNvSpPr/>
            <p:nvPr userDrawn="1"/>
          </p:nvSpPr>
          <p:spPr>
            <a:xfrm>
              <a:off x="0" y="6557831"/>
              <a:ext cx="12196763" cy="300169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799"/>
            </a:p>
          </p:txBody>
        </p:sp>
        <p:sp>
          <p:nvSpPr>
            <p:cNvPr id="19" name="Rechthoek 18">
              <a:extLst>
                <a:ext uri="{FF2B5EF4-FFF2-40B4-BE49-F238E27FC236}">
                  <a16:creationId xmlns:a16="http://schemas.microsoft.com/office/drawing/2014/main" id="{613E443A-FA2F-46E0-846A-3AFDC000F7EC}"/>
                </a:ext>
              </a:extLst>
            </p:cNvPr>
            <p:cNvSpPr/>
            <p:nvPr userDrawn="1"/>
          </p:nvSpPr>
          <p:spPr>
            <a:xfrm>
              <a:off x="11789888" y="-2842"/>
              <a:ext cx="415029" cy="6860842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799"/>
            </a:p>
          </p:txBody>
        </p:sp>
        <p:sp>
          <p:nvSpPr>
            <p:cNvPr id="20" name="Rechthoek 19">
              <a:extLst>
                <a:ext uri="{FF2B5EF4-FFF2-40B4-BE49-F238E27FC236}">
                  <a16:creationId xmlns:a16="http://schemas.microsoft.com/office/drawing/2014/main" id="{2167FF33-1BE4-4185-B355-A2B2646B60A3}"/>
                </a:ext>
              </a:extLst>
            </p:cNvPr>
            <p:cNvSpPr/>
            <p:nvPr userDrawn="1"/>
          </p:nvSpPr>
          <p:spPr>
            <a:xfrm>
              <a:off x="7685573" y="0"/>
              <a:ext cx="369101" cy="6858000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799" dirty="0"/>
            </a:p>
          </p:txBody>
        </p:sp>
      </p:grpSp>
      <p:sp>
        <p:nvSpPr>
          <p:cNvPr id="21" name="Tijdelijke aanduiding voor tekst 15">
            <a:extLst>
              <a:ext uri="{FF2B5EF4-FFF2-40B4-BE49-F238E27FC236}">
                <a16:creationId xmlns:a16="http://schemas.microsoft.com/office/drawing/2014/main" id="{CDDA4B52-1CFA-4BB3-9E16-1C86DCA3990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82333" y="6202437"/>
            <a:ext cx="9488500" cy="325954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lang="nl-NL" sz="800" b="0" dirty="0">
                <a:solidFill>
                  <a:schemeClr val="accent5"/>
                </a:solidFill>
              </a:defRPr>
            </a:lvl1pPr>
          </a:lstStyle>
          <a:p>
            <a:pPr lvl="0" defTabSz="877272" eaLnBrk="1" fontAlgn="auto" latinLnBrk="0" hangingPunct="1">
              <a:spcBef>
                <a:spcPct val="0"/>
              </a:spcBef>
              <a:spcAft>
                <a:spcPts val="0"/>
              </a:spcAft>
            </a:pPr>
            <a:r>
              <a:rPr lang="nl-NL" dirty="0"/>
              <a:t>Source..</a:t>
            </a:r>
          </a:p>
        </p:txBody>
      </p:sp>
    </p:spTree>
    <p:extLst>
      <p:ext uri="{BB962C8B-B14F-4D97-AF65-F5344CB8AC3E}">
        <p14:creationId xmlns:p14="http://schemas.microsoft.com/office/powerpoint/2010/main" val="3856001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kst &amp; Beeld 75%/25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8">
            <a:extLst>
              <a:ext uri="{FF2B5EF4-FFF2-40B4-BE49-F238E27FC236}">
                <a16:creationId xmlns:a16="http://schemas.microsoft.com/office/drawing/2014/main" id="{C9BD675B-7034-4099-A067-72861B30FF4A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096000" y="1"/>
            <a:ext cx="6096000" cy="6870033"/>
          </a:xfrm>
          <a:solidFill>
            <a:schemeClr val="accent6">
              <a:lumMod val="20000"/>
              <a:lumOff val="80000"/>
            </a:schemeClr>
          </a:solidFill>
        </p:spPr>
        <p:txBody>
          <a:bodyPr tIns="2772000" anchor="t"/>
          <a:lstStyle>
            <a:lvl1pPr marL="0" indent="0" algn="ctr">
              <a:buNone/>
              <a:defRPr sz="1200" i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nl-NL" dirty="0"/>
              <a:t>Klik op onderstaand pictogram</a:t>
            </a:r>
            <a:br>
              <a:rPr lang="nl-NL" dirty="0"/>
            </a:br>
            <a:r>
              <a:rPr lang="nl-NL" dirty="0"/>
              <a:t>om een afbeelding in te voegen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755B711-376D-44B0-9F0E-432C58A11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771" y="687921"/>
            <a:ext cx="5025307" cy="864654"/>
          </a:xfrm>
        </p:spPr>
        <p:txBody>
          <a:bodyPr/>
          <a:lstStyle/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070860F-618B-4912-8715-61231514C2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82773" y="1806047"/>
            <a:ext cx="5025307" cy="3885720"/>
          </a:xfrm>
        </p:spPr>
        <p:txBody>
          <a:bodyPr vert="horz"/>
          <a:lstStyle/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BC960B6-DA55-4D94-9E0A-23E49CDD9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004F-4CC6-40C9-B0B5-510548401FB5}" type="slidenum">
              <a:rPr lang="nl-NL" smtClean="0"/>
              <a:t>‹#›</a:t>
            </a:fld>
            <a:endParaRPr lang="nl-NL"/>
          </a:p>
        </p:txBody>
      </p:sp>
      <p:grpSp>
        <p:nvGrpSpPr>
          <p:cNvPr id="12" name="GRID" hidden="1">
            <a:extLst>
              <a:ext uri="{FF2B5EF4-FFF2-40B4-BE49-F238E27FC236}">
                <a16:creationId xmlns:a16="http://schemas.microsoft.com/office/drawing/2014/main" id="{66CBDC1E-61A5-4585-825D-C4A6EA0A7CE8}"/>
              </a:ext>
            </a:extLst>
          </p:cNvPr>
          <p:cNvGrpSpPr/>
          <p:nvPr userDrawn="1"/>
        </p:nvGrpSpPr>
        <p:grpSpPr>
          <a:xfrm>
            <a:off x="0" y="-2842"/>
            <a:ext cx="12200151" cy="6860842"/>
            <a:chOff x="0" y="-2842"/>
            <a:chExt cx="12204917" cy="6860842"/>
          </a:xfrm>
        </p:grpSpPr>
        <p:sp>
          <p:nvSpPr>
            <p:cNvPr id="13" name="Rechthoek 12">
              <a:extLst>
                <a:ext uri="{FF2B5EF4-FFF2-40B4-BE49-F238E27FC236}">
                  <a16:creationId xmlns:a16="http://schemas.microsoft.com/office/drawing/2014/main" id="{7B3780FB-B1AB-419B-AB01-1529E43E61A9}"/>
                </a:ext>
              </a:extLst>
            </p:cNvPr>
            <p:cNvSpPr/>
            <p:nvPr userDrawn="1"/>
          </p:nvSpPr>
          <p:spPr>
            <a:xfrm>
              <a:off x="0" y="0"/>
              <a:ext cx="12196763" cy="687921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799"/>
            </a:p>
          </p:txBody>
        </p:sp>
        <p:sp>
          <p:nvSpPr>
            <p:cNvPr id="14" name="Rechthoek 13">
              <a:extLst>
                <a:ext uri="{FF2B5EF4-FFF2-40B4-BE49-F238E27FC236}">
                  <a16:creationId xmlns:a16="http://schemas.microsoft.com/office/drawing/2014/main" id="{48C0F74D-A7E5-43CE-835D-2AB1E3DEE682}"/>
                </a:ext>
              </a:extLst>
            </p:cNvPr>
            <p:cNvSpPr/>
            <p:nvPr userDrawn="1"/>
          </p:nvSpPr>
          <p:spPr>
            <a:xfrm>
              <a:off x="0" y="1549403"/>
              <a:ext cx="12196763" cy="256644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799"/>
            </a:p>
          </p:txBody>
        </p:sp>
        <p:sp>
          <p:nvSpPr>
            <p:cNvPr id="15" name="Rechthoek 14">
              <a:extLst>
                <a:ext uri="{FF2B5EF4-FFF2-40B4-BE49-F238E27FC236}">
                  <a16:creationId xmlns:a16="http://schemas.microsoft.com/office/drawing/2014/main" id="{84BD03AD-C944-4F86-9D43-75B478115350}"/>
                </a:ext>
              </a:extLst>
            </p:cNvPr>
            <p:cNvSpPr/>
            <p:nvPr userDrawn="1"/>
          </p:nvSpPr>
          <p:spPr>
            <a:xfrm>
              <a:off x="0" y="5691767"/>
              <a:ext cx="12196763" cy="101068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799"/>
            </a:p>
          </p:txBody>
        </p:sp>
        <p:sp>
          <p:nvSpPr>
            <p:cNvPr id="16" name="Rechthoek 15">
              <a:extLst>
                <a:ext uri="{FF2B5EF4-FFF2-40B4-BE49-F238E27FC236}">
                  <a16:creationId xmlns:a16="http://schemas.microsoft.com/office/drawing/2014/main" id="{121B2474-82D5-4FFE-A08B-4383BA7502E6}"/>
                </a:ext>
              </a:extLst>
            </p:cNvPr>
            <p:cNvSpPr/>
            <p:nvPr userDrawn="1"/>
          </p:nvSpPr>
          <p:spPr>
            <a:xfrm>
              <a:off x="0" y="-2842"/>
              <a:ext cx="783069" cy="6860842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799"/>
            </a:p>
          </p:txBody>
        </p:sp>
        <p:sp>
          <p:nvSpPr>
            <p:cNvPr id="17" name="Rechthoek 16">
              <a:extLst>
                <a:ext uri="{FF2B5EF4-FFF2-40B4-BE49-F238E27FC236}">
                  <a16:creationId xmlns:a16="http://schemas.microsoft.com/office/drawing/2014/main" id="{915EEB3E-BAAB-4044-BEC0-D3190038EF34}"/>
                </a:ext>
              </a:extLst>
            </p:cNvPr>
            <p:cNvSpPr/>
            <p:nvPr userDrawn="1"/>
          </p:nvSpPr>
          <p:spPr>
            <a:xfrm>
              <a:off x="11417771" y="-2842"/>
              <a:ext cx="783069" cy="6860842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799"/>
            </a:p>
          </p:txBody>
        </p:sp>
        <p:sp>
          <p:nvSpPr>
            <p:cNvPr id="18" name="Rechthoek 17">
              <a:extLst>
                <a:ext uri="{FF2B5EF4-FFF2-40B4-BE49-F238E27FC236}">
                  <a16:creationId xmlns:a16="http://schemas.microsoft.com/office/drawing/2014/main" id="{807B43D9-352E-41CA-AA4F-2120D5379015}"/>
                </a:ext>
              </a:extLst>
            </p:cNvPr>
            <p:cNvSpPr/>
            <p:nvPr userDrawn="1"/>
          </p:nvSpPr>
          <p:spPr>
            <a:xfrm>
              <a:off x="0" y="6557831"/>
              <a:ext cx="12196763" cy="300169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799"/>
            </a:p>
          </p:txBody>
        </p:sp>
        <p:sp>
          <p:nvSpPr>
            <p:cNvPr id="19" name="Rechthoek 18">
              <a:extLst>
                <a:ext uri="{FF2B5EF4-FFF2-40B4-BE49-F238E27FC236}">
                  <a16:creationId xmlns:a16="http://schemas.microsoft.com/office/drawing/2014/main" id="{613E443A-FA2F-46E0-846A-3AFDC000F7EC}"/>
                </a:ext>
              </a:extLst>
            </p:cNvPr>
            <p:cNvSpPr/>
            <p:nvPr userDrawn="1"/>
          </p:nvSpPr>
          <p:spPr>
            <a:xfrm>
              <a:off x="11789888" y="-2842"/>
              <a:ext cx="415029" cy="6860842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799"/>
            </a:p>
          </p:txBody>
        </p:sp>
        <p:sp>
          <p:nvSpPr>
            <p:cNvPr id="20" name="Rechthoek 19">
              <a:extLst>
                <a:ext uri="{FF2B5EF4-FFF2-40B4-BE49-F238E27FC236}">
                  <a16:creationId xmlns:a16="http://schemas.microsoft.com/office/drawing/2014/main" id="{2167FF33-1BE4-4185-B355-A2B2646B60A3}"/>
                </a:ext>
              </a:extLst>
            </p:cNvPr>
            <p:cNvSpPr/>
            <p:nvPr userDrawn="1"/>
          </p:nvSpPr>
          <p:spPr>
            <a:xfrm>
              <a:off x="7685573" y="0"/>
              <a:ext cx="369101" cy="6858000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799" dirty="0"/>
            </a:p>
          </p:txBody>
        </p:sp>
      </p:grpSp>
      <p:sp>
        <p:nvSpPr>
          <p:cNvPr id="21" name="Tijdelijke aanduiding voor tekst 15">
            <a:extLst>
              <a:ext uri="{FF2B5EF4-FFF2-40B4-BE49-F238E27FC236}">
                <a16:creationId xmlns:a16="http://schemas.microsoft.com/office/drawing/2014/main" id="{CDDA4B52-1CFA-4BB3-9E16-1C86DCA3990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82333" y="6202437"/>
            <a:ext cx="9488500" cy="325954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lang="nl-NL" sz="800" b="0" dirty="0">
                <a:solidFill>
                  <a:schemeClr val="accent5"/>
                </a:solidFill>
              </a:defRPr>
            </a:lvl1pPr>
          </a:lstStyle>
          <a:p>
            <a:pPr lvl="0" defTabSz="877272" eaLnBrk="1" fontAlgn="auto" latinLnBrk="0" hangingPunct="1">
              <a:spcBef>
                <a:spcPct val="0"/>
              </a:spcBef>
              <a:spcAft>
                <a:spcPts val="0"/>
              </a:spcAft>
            </a:pPr>
            <a:r>
              <a:rPr lang="nl-NL" dirty="0"/>
              <a:t>Source..</a:t>
            </a:r>
          </a:p>
        </p:txBody>
      </p:sp>
    </p:spTree>
    <p:extLst>
      <p:ext uri="{BB962C8B-B14F-4D97-AF65-F5344CB8AC3E}">
        <p14:creationId xmlns:p14="http://schemas.microsoft.com/office/powerpoint/2010/main" val="111209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 &amp; Beeld 75%/25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8">
            <a:extLst>
              <a:ext uri="{FF2B5EF4-FFF2-40B4-BE49-F238E27FC236}">
                <a16:creationId xmlns:a16="http://schemas.microsoft.com/office/drawing/2014/main" id="{C9BD675B-7034-4099-A067-72861B30FF4A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039438" y="1"/>
            <a:ext cx="4152562" cy="6870033"/>
          </a:xfrm>
          <a:solidFill>
            <a:schemeClr val="accent6">
              <a:lumMod val="20000"/>
              <a:lumOff val="80000"/>
            </a:schemeClr>
          </a:solidFill>
        </p:spPr>
        <p:txBody>
          <a:bodyPr tIns="2772000" anchor="t"/>
          <a:lstStyle>
            <a:lvl1pPr marL="0" indent="0" algn="ctr">
              <a:buNone/>
              <a:defRPr sz="1200" i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nl-NL" dirty="0"/>
              <a:t>Klik op onderstaand pictogram</a:t>
            </a:r>
            <a:br>
              <a:rPr lang="nl-NL" dirty="0"/>
            </a:br>
            <a:r>
              <a:rPr lang="nl-NL" dirty="0"/>
              <a:t>om een afbeelding in te voegen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755B711-376D-44B0-9F0E-432C58A11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771" y="2996673"/>
            <a:ext cx="6896784" cy="864654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lang="nl-NL" sz="5998" b="0" dirty="0">
                <a:blipFill>
                  <a:blip r:embed="rId2"/>
                  <a:stretch>
                    <a:fillRect/>
                  </a:stretch>
                </a:blipFill>
                <a:latin typeface="Arial" panose="020B0906030504030204" pitchFamily="34" charset="0"/>
              </a:defRPr>
            </a:lvl1pPr>
          </a:lstStyle>
          <a:p>
            <a:pPr lvl="0">
              <a:lnSpc>
                <a:spcPct val="85000"/>
              </a:lnSpc>
            </a:pPr>
            <a:r>
              <a:rPr lang="nl-NL" dirty="0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070860F-618B-4912-8715-61231514C2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68433" y="3598519"/>
            <a:ext cx="2357023" cy="2356056"/>
          </a:xfrm>
          <a:prstGeom prst="ellipse">
            <a:avLst/>
          </a:prstGeom>
          <a:solidFill>
            <a:schemeClr val="accent2"/>
          </a:solidFill>
        </p:spPr>
        <p:txBody>
          <a:bodyPr vert="horz" anchor="ctr"/>
          <a:lstStyle/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BC960B6-DA55-4D94-9E0A-23E49CDD9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004F-4CC6-40C9-B0B5-510548401FB5}" type="slidenum">
              <a:rPr lang="nl-NL" smtClean="0"/>
              <a:t>‹#›</a:t>
            </a:fld>
            <a:endParaRPr lang="nl-NL"/>
          </a:p>
        </p:txBody>
      </p:sp>
      <p:grpSp>
        <p:nvGrpSpPr>
          <p:cNvPr id="12" name="GRID" hidden="1">
            <a:extLst>
              <a:ext uri="{FF2B5EF4-FFF2-40B4-BE49-F238E27FC236}">
                <a16:creationId xmlns:a16="http://schemas.microsoft.com/office/drawing/2014/main" id="{66CBDC1E-61A5-4585-825D-C4A6EA0A7CE8}"/>
              </a:ext>
            </a:extLst>
          </p:cNvPr>
          <p:cNvGrpSpPr/>
          <p:nvPr userDrawn="1"/>
        </p:nvGrpSpPr>
        <p:grpSpPr>
          <a:xfrm>
            <a:off x="0" y="-2842"/>
            <a:ext cx="12200151" cy="6860842"/>
            <a:chOff x="0" y="-2842"/>
            <a:chExt cx="12204917" cy="6860842"/>
          </a:xfrm>
        </p:grpSpPr>
        <p:sp>
          <p:nvSpPr>
            <p:cNvPr id="13" name="Rechthoek 12">
              <a:extLst>
                <a:ext uri="{FF2B5EF4-FFF2-40B4-BE49-F238E27FC236}">
                  <a16:creationId xmlns:a16="http://schemas.microsoft.com/office/drawing/2014/main" id="{7B3780FB-B1AB-419B-AB01-1529E43E61A9}"/>
                </a:ext>
              </a:extLst>
            </p:cNvPr>
            <p:cNvSpPr/>
            <p:nvPr userDrawn="1"/>
          </p:nvSpPr>
          <p:spPr>
            <a:xfrm>
              <a:off x="0" y="0"/>
              <a:ext cx="12196763" cy="687921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799"/>
            </a:p>
          </p:txBody>
        </p:sp>
        <p:sp>
          <p:nvSpPr>
            <p:cNvPr id="14" name="Rechthoek 13">
              <a:extLst>
                <a:ext uri="{FF2B5EF4-FFF2-40B4-BE49-F238E27FC236}">
                  <a16:creationId xmlns:a16="http://schemas.microsoft.com/office/drawing/2014/main" id="{48C0F74D-A7E5-43CE-835D-2AB1E3DEE682}"/>
                </a:ext>
              </a:extLst>
            </p:cNvPr>
            <p:cNvSpPr/>
            <p:nvPr userDrawn="1"/>
          </p:nvSpPr>
          <p:spPr>
            <a:xfrm>
              <a:off x="0" y="1549403"/>
              <a:ext cx="12196763" cy="256644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799"/>
            </a:p>
          </p:txBody>
        </p:sp>
        <p:sp>
          <p:nvSpPr>
            <p:cNvPr id="15" name="Rechthoek 14">
              <a:extLst>
                <a:ext uri="{FF2B5EF4-FFF2-40B4-BE49-F238E27FC236}">
                  <a16:creationId xmlns:a16="http://schemas.microsoft.com/office/drawing/2014/main" id="{84BD03AD-C944-4F86-9D43-75B478115350}"/>
                </a:ext>
              </a:extLst>
            </p:cNvPr>
            <p:cNvSpPr/>
            <p:nvPr userDrawn="1"/>
          </p:nvSpPr>
          <p:spPr>
            <a:xfrm>
              <a:off x="0" y="5691767"/>
              <a:ext cx="12196763" cy="101068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799"/>
            </a:p>
          </p:txBody>
        </p:sp>
        <p:sp>
          <p:nvSpPr>
            <p:cNvPr id="16" name="Rechthoek 15">
              <a:extLst>
                <a:ext uri="{FF2B5EF4-FFF2-40B4-BE49-F238E27FC236}">
                  <a16:creationId xmlns:a16="http://schemas.microsoft.com/office/drawing/2014/main" id="{121B2474-82D5-4FFE-A08B-4383BA7502E6}"/>
                </a:ext>
              </a:extLst>
            </p:cNvPr>
            <p:cNvSpPr/>
            <p:nvPr userDrawn="1"/>
          </p:nvSpPr>
          <p:spPr>
            <a:xfrm>
              <a:off x="0" y="-2842"/>
              <a:ext cx="783069" cy="6860842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799"/>
            </a:p>
          </p:txBody>
        </p:sp>
        <p:sp>
          <p:nvSpPr>
            <p:cNvPr id="17" name="Rechthoek 16">
              <a:extLst>
                <a:ext uri="{FF2B5EF4-FFF2-40B4-BE49-F238E27FC236}">
                  <a16:creationId xmlns:a16="http://schemas.microsoft.com/office/drawing/2014/main" id="{915EEB3E-BAAB-4044-BEC0-D3190038EF34}"/>
                </a:ext>
              </a:extLst>
            </p:cNvPr>
            <p:cNvSpPr/>
            <p:nvPr userDrawn="1"/>
          </p:nvSpPr>
          <p:spPr>
            <a:xfrm>
              <a:off x="11417771" y="-2842"/>
              <a:ext cx="783069" cy="6860842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799"/>
            </a:p>
          </p:txBody>
        </p:sp>
        <p:sp>
          <p:nvSpPr>
            <p:cNvPr id="18" name="Rechthoek 17">
              <a:extLst>
                <a:ext uri="{FF2B5EF4-FFF2-40B4-BE49-F238E27FC236}">
                  <a16:creationId xmlns:a16="http://schemas.microsoft.com/office/drawing/2014/main" id="{807B43D9-352E-41CA-AA4F-2120D5379015}"/>
                </a:ext>
              </a:extLst>
            </p:cNvPr>
            <p:cNvSpPr/>
            <p:nvPr userDrawn="1"/>
          </p:nvSpPr>
          <p:spPr>
            <a:xfrm>
              <a:off x="0" y="6557831"/>
              <a:ext cx="12196763" cy="300169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799"/>
            </a:p>
          </p:txBody>
        </p:sp>
        <p:sp>
          <p:nvSpPr>
            <p:cNvPr id="19" name="Rechthoek 18">
              <a:extLst>
                <a:ext uri="{FF2B5EF4-FFF2-40B4-BE49-F238E27FC236}">
                  <a16:creationId xmlns:a16="http://schemas.microsoft.com/office/drawing/2014/main" id="{613E443A-FA2F-46E0-846A-3AFDC000F7EC}"/>
                </a:ext>
              </a:extLst>
            </p:cNvPr>
            <p:cNvSpPr/>
            <p:nvPr userDrawn="1"/>
          </p:nvSpPr>
          <p:spPr>
            <a:xfrm>
              <a:off x="11789888" y="-2842"/>
              <a:ext cx="415029" cy="6860842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799"/>
            </a:p>
          </p:txBody>
        </p:sp>
        <p:sp>
          <p:nvSpPr>
            <p:cNvPr id="20" name="Rechthoek 19">
              <a:extLst>
                <a:ext uri="{FF2B5EF4-FFF2-40B4-BE49-F238E27FC236}">
                  <a16:creationId xmlns:a16="http://schemas.microsoft.com/office/drawing/2014/main" id="{2167FF33-1BE4-4185-B355-A2B2646B60A3}"/>
                </a:ext>
              </a:extLst>
            </p:cNvPr>
            <p:cNvSpPr/>
            <p:nvPr userDrawn="1"/>
          </p:nvSpPr>
          <p:spPr>
            <a:xfrm>
              <a:off x="7685573" y="0"/>
              <a:ext cx="369101" cy="6858000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799" dirty="0"/>
            </a:p>
          </p:txBody>
        </p:sp>
      </p:grpSp>
      <p:sp>
        <p:nvSpPr>
          <p:cNvPr id="21" name="Tijdelijke aanduiding voor tekst 15">
            <a:extLst>
              <a:ext uri="{FF2B5EF4-FFF2-40B4-BE49-F238E27FC236}">
                <a16:creationId xmlns:a16="http://schemas.microsoft.com/office/drawing/2014/main" id="{CDDA4B52-1CFA-4BB3-9E16-1C86DCA3990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82333" y="6202437"/>
            <a:ext cx="9488500" cy="325954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lang="nl-NL" sz="800" b="0" dirty="0">
                <a:solidFill>
                  <a:schemeClr val="accent5"/>
                </a:solidFill>
              </a:defRPr>
            </a:lvl1pPr>
          </a:lstStyle>
          <a:p>
            <a:pPr lvl="0" defTabSz="877272" eaLnBrk="1" fontAlgn="auto" latinLnBrk="0" hangingPunct="1">
              <a:spcBef>
                <a:spcPct val="0"/>
              </a:spcBef>
              <a:spcAft>
                <a:spcPts val="0"/>
              </a:spcAft>
            </a:pPr>
            <a:r>
              <a:rPr lang="nl-NL" dirty="0"/>
              <a:t>Source..</a:t>
            </a:r>
          </a:p>
        </p:txBody>
      </p:sp>
      <p:pic>
        <p:nvPicPr>
          <p:cNvPr id="22" name="Afbeelding 21">
            <a:hlinkClick r:id="" action="ppaction://noaction"/>
            <a:extLst>
              <a:ext uri="{FF2B5EF4-FFF2-40B4-BE49-F238E27FC236}">
                <a16:creationId xmlns:a16="http://schemas.microsoft.com/office/drawing/2014/main" id="{7582C5EB-4BA5-4D5C-A966-EEAD3E13FAC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26763" y="670868"/>
            <a:ext cx="2040967" cy="1305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360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ek 100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55B711-376D-44B0-9F0E-432C58A11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BC960B6-DA55-4D94-9E0A-23E49CDD9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004F-4CC6-40C9-B0B5-510548401FB5}" type="slidenum">
              <a:rPr lang="nl-NL" smtClean="0"/>
              <a:t>‹#›</a:t>
            </a:fld>
            <a:endParaRPr lang="nl-NL"/>
          </a:p>
        </p:txBody>
      </p:sp>
      <p:grpSp>
        <p:nvGrpSpPr>
          <p:cNvPr id="7" name="GRID" hidden="1">
            <a:extLst>
              <a:ext uri="{FF2B5EF4-FFF2-40B4-BE49-F238E27FC236}">
                <a16:creationId xmlns:a16="http://schemas.microsoft.com/office/drawing/2014/main" id="{9C42BC58-B376-4506-B928-361BDCEE99F6}"/>
              </a:ext>
            </a:extLst>
          </p:cNvPr>
          <p:cNvGrpSpPr/>
          <p:nvPr userDrawn="1"/>
        </p:nvGrpSpPr>
        <p:grpSpPr>
          <a:xfrm>
            <a:off x="0" y="-2842"/>
            <a:ext cx="12200151" cy="6860842"/>
            <a:chOff x="0" y="-2842"/>
            <a:chExt cx="12204917" cy="6860842"/>
          </a:xfrm>
        </p:grpSpPr>
        <p:sp>
          <p:nvSpPr>
            <p:cNvPr id="8" name="Rechthoek 7">
              <a:extLst>
                <a:ext uri="{FF2B5EF4-FFF2-40B4-BE49-F238E27FC236}">
                  <a16:creationId xmlns:a16="http://schemas.microsoft.com/office/drawing/2014/main" id="{27B1EE64-FDFC-44A1-B11B-92667914A3A7}"/>
                </a:ext>
              </a:extLst>
            </p:cNvPr>
            <p:cNvSpPr/>
            <p:nvPr userDrawn="1"/>
          </p:nvSpPr>
          <p:spPr>
            <a:xfrm>
              <a:off x="0" y="0"/>
              <a:ext cx="12196763" cy="687921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799"/>
            </a:p>
          </p:txBody>
        </p:sp>
        <p:sp>
          <p:nvSpPr>
            <p:cNvPr id="9" name="Rechthoek 8">
              <a:extLst>
                <a:ext uri="{FF2B5EF4-FFF2-40B4-BE49-F238E27FC236}">
                  <a16:creationId xmlns:a16="http://schemas.microsoft.com/office/drawing/2014/main" id="{FA439854-9F6F-4DCE-B982-8B9AF886BC0D}"/>
                </a:ext>
              </a:extLst>
            </p:cNvPr>
            <p:cNvSpPr/>
            <p:nvPr userDrawn="1"/>
          </p:nvSpPr>
          <p:spPr>
            <a:xfrm>
              <a:off x="0" y="1549403"/>
              <a:ext cx="12196763" cy="256644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799"/>
            </a:p>
          </p:txBody>
        </p:sp>
        <p:sp>
          <p:nvSpPr>
            <p:cNvPr id="10" name="Rechthoek 9">
              <a:extLst>
                <a:ext uri="{FF2B5EF4-FFF2-40B4-BE49-F238E27FC236}">
                  <a16:creationId xmlns:a16="http://schemas.microsoft.com/office/drawing/2014/main" id="{707CA3C3-3B54-4677-A824-BA9140C3F9FB}"/>
                </a:ext>
              </a:extLst>
            </p:cNvPr>
            <p:cNvSpPr/>
            <p:nvPr userDrawn="1"/>
          </p:nvSpPr>
          <p:spPr>
            <a:xfrm>
              <a:off x="0" y="5691767"/>
              <a:ext cx="12196763" cy="101068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799"/>
            </a:p>
          </p:txBody>
        </p:sp>
        <p:sp>
          <p:nvSpPr>
            <p:cNvPr id="11" name="Rechthoek 10">
              <a:extLst>
                <a:ext uri="{FF2B5EF4-FFF2-40B4-BE49-F238E27FC236}">
                  <a16:creationId xmlns:a16="http://schemas.microsoft.com/office/drawing/2014/main" id="{D8AC4DBE-3163-40A0-BCE6-E04382D6051C}"/>
                </a:ext>
              </a:extLst>
            </p:cNvPr>
            <p:cNvSpPr/>
            <p:nvPr userDrawn="1"/>
          </p:nvSpPr>
          <p:spPr>
            <a:xfrm>
              <a:off x="0" y="-2842"/>
              <a:ext cx="783069" cy="6860842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799"/>
            </a:p>
          </p:txBody>
        </p:sp>
        <p:sp>
          <p:nvSpPr>
            <p:cNvPr id="12" name="Rechthoek 11">
              <a:extLst>
                <a:ext uri="{FF2B5EF4-FFF2-40B4-BE49-F238E27FC236}">
                  <a16:creationId xmlns:a16="http://schemas.microsoft.com/office/drawing/2014/main" id="{E6497FB5-BDE6-4199-B2D2-3CE9E923F36C}"/>
                </a:ext>
              </a:extLst>
            </p:cNvPr>
            <p:cNvSpPr/>
            <p:nvPr userDrawn="1"/>
          </p:nvSpPr>
          <p:spPr>
            <a:xfrm>
              <a:off x="11417771" y="-2842"/>
              <a:ext cx="783069" cy="6860842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799"/>
            </a:p>
          </p:txBody>
        </p:sp>
        <p:sp>
          <p:nvSpPr>
            <p:cNvPr id="13" name="Rechthoek 12">
              <a:extLst>
                <a:ext uri="{FF2B5EF4-FFF2-40B4-BE49-F238E27FC236}">
                  <a16:creationId xmlns:a16="http://schemas.microsoft.com/office/drawing/2014/main" id="{3A257574-E13E-49AE-8E00-001478B2E3BD}"/>
                </a:ext>
              </a:extLst>
            </p:cNvPr>
            <p:cNvSpPr/>
            <p:nvPr userDrawn="1"/>
          </p:nvSpPr>
          <p:spPr>
            <a:xfrm>
              <a:off x="0" y="6528391"/>
              <a:ext cx="12196763" cy="329609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799"/>
            </a:p>
          </p:txBody>
        </p:sp>
        <p:sp>
          <p:nvSpPr>
            <p:cNvPr id="14" name="Rechthoek 13">
              <a:extLst>
                <a:ext uri="{FF2B5EF4-FFF2-40B4-BE49-F238E27FC236}">
                  <a16:creationId xmlns:a16="http://schemas.microsoft.com/office/drawing/2014/main" id="{75EF66B5-9080-4607-A13B-2AAEE98A7C4F}"/>
                </a:ext>
              </a:extLst>
            </p:cNvPr>
            <p:cNvSpPr/>
            <p:nvPr userDrawn="1"/>
          </p:nvSpPr>
          <p:spPr>
            <a:xfrm>
              <a:off x="11789888" y="-2842"/>
              <a:ext cx="415029" cy="6860842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799"/>
            </a:p>
          </p:txBody>
        </p:sp>
      </p:grpSp>
      <p:sp>
        <p:nvSpPr>
          <p:cNvPr id="16" name="Tijdelijke aanduiding voor tekst 15">
            <a:extLst>
              <a:ext uri="{FF2B5EF4-FFF2-40B4-BE49-F238E27FC236}">
                <a16:creationId xmlns:a16="http://schemas.microsoft.com/office/drawing/2014/main" id="{AE00A950-AAAB-4457-A148-ADF47DBA97F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82333" y="6202437"/>
            <a:ext cx="9488500" cy="325954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lang="nl-NL" sz="800" b="0" dirty="0">
                <a:solidFill>
                  <a:schemeClr val="accent5"/>
                </a:solidFill>
              </a:defRPr>
            </a:lvl1pPr>
          </a:lstStyle>
          <a:p>
            <a:pPr lvl="0" defTabSz="877272" eaLnBrk="1" fontAlgn="auto" latinLnBrk="0" hangingPunct="1">
              <a:spcBef>
                <a:spcPct val="0"/>
              </a:spcBef>
              <a:spcAft>
                <a:spcPts val="0"/>
              </a:spcAft>
            </a:pPr>
            <a:r>
              <a:rPr lang="nl-NL" dirty="0"/>
              <a:t>Source..</a:t>
            </a:r>
          </a:p>
        </p:txBody>
      </p:sp>
      <p:sp>
        <p:nvSpPr>
          <p:cNvPr id="17" name="Tijdelijke aanduiding voor grafiek 16">
            <a:extLst>
              <a:ext uri="{FF2B5EF4-FFF2-40B4-BE49-F238E27FC236}">
                <a16:creationId xmlns:a16="http://schemas.microsoft.com/office/drawing/2014/main" id="{F51250DD-9219-4239-863D-269669321DC0}"/>
              </a:ext>
            </a:extLst>
          </p:cNvPr>
          <p:cNvSpPr>
            <a:spLocks noGrp="1"/>
          </p:cNvSpPr>
          <p:nvPr>
            <p:ph type="chart" sz="quarter" idx="14" hasCustomPrompt="1"/>
          </p:nvPr>
        </p:nvSpPr>
        <p:spPr>
          <a:xfrm>
            <a:off x="782332" y="1806576"/>
            <a:ext cx="10625749" cy="3884613"/>
          </a:xfrm>
          <a:solidFill>
            <a:schemeClr val="accent6">
              <a:lumMod val="20000"/>
              <a:lumOff val="80000"/>
            </a:schemeClr>
          </a:solidFill>
        </p:spPr>
        <p:txBody>
          <a:bodyPr tIns="1296000"/>
          <a:lstStyle>
            <a:lvl1pPr algn="ctr">
              <a:defRPr sz="1200" i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nl-NL" dirty="0"/>
              <a:t>Klik op onderstaand pictogram</a:t>
            </a:r>
            <a:br>
              <a:rPr lang="nl-NL" dirty="0"/>
            </a:br>
            <a:r>
              <a:rPr lang="nl-NL" dirty="0"/>
              <a:t>om een grafiek in te voegen</a:t>
            </a:r>
          </a:p>
        </p:txBody>
      </p:sp>
    </p:spTree>
    <p:extLst>
      <p:ext uri="{BB962C8B-B14F-4D97-AF65-F5344CB8AC3E}">
        <p14:creationId xmlns:p14="http://schemas.microsoft.com/office/powerpoint/2010/main" val="3650913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55B711-376D-44B0-9F0E-432C58A11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771" y="687922"/>
            <a:ext cx="10626463" cy="861482"/>
          </a:xfrm>
        </p:spPr>
        <p:txBody>
          <a:bodyPr/>
          <a:lstStyle/>
          <a:p>
            <a:r>
              <a:rPr lang="nl-NL" dirty="0"/>
              <a:t>Klik om stijl te bewerken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BC960B6-DA55-4D94-9E0A-23E49CDD9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004F-4CC6-40C9-B0B5-510548401FB5}" type="slidenum">
              <a:rPr lang="nl-NL" smtClean="0"/>
              <a:t>‹#›</a:t>
            </a:fld>
            <a:endParaRPr lang="nl-NL"/>
          </a:p>
        </p:txBody>
      </p:sp>
      <p:grpSp>
        <p:nvGrpSpPr>
          <p:cNvPr id="7" name="GRID" hidden="1">
            <a:extLst>
              <a:ext uri="{FF2B5EF4-FFF2-40B4-BE49-F238E27FC236}">
                <a16:creationId xmlns:a16="http://schemas.microsoft.com/office/drawing/2014/main" id="{8111978E-B8AB-4361-B284-E8EC2C20FD47}"/>
              </a:ext>
            </a:extLst>
          </p:cNvPr>
          <p:cNvGrpSpPr/>
          <p:nvPr userDrawn="1"/>
        </p:nvGrpSpPr>
        <p:grpSpPr>
          <a:xfrm>
            <a:off x="0" y="-2842"/>
            <a:ext cx="12200151" cy="6860842"/>
            <a:chOff x="0" y="-2842"/>
            <a:chExt cx="12204917" cy="6860842"/>
          </a:xfrm>
        </p:grpSpPr>
        <p:sp>
          <p:nvSpPr>
            <p:cNvPr id="9" name="Rechthoek 8">
              <a:extLst>
                <a:ext uri="{FF2B5EF4-FFF2-40B4-BE49-F238E27FC236}">
                  <a16:creationId xmlns:a16="http://schemas.microsoft.com/office/drawing/2014/main" id="{6A96BDDE-D946-4B80-A778-F357F1FBA6E9}"/>
                </a:ext>
              </a:extLst>
            </p:cNvPr>
            <p:cNvSpPr/>
            <p:nvPr userDrawn="1"/>
          </p:nvSpPr>
          <p:spPr>
            <a:xfrm>
              <a:off x="0" y="0"/>
              <a:ext cx="12196763" cy="687921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799"/>
            </a:p>
          </p:txBody>
        </p:sp>
        <p:sp>
          <p:nvSpPr>
            <p:cNvPr id="10" name="Rechthoek 9">
              <a:extLst>
                <a:ext uri="{FF2B5EF4-FFF2-40B4-BE49-F238E27FC236}">
                  <a16:creationId xmlns:a16="http://schemas.microsoft.com/office/drawing/2014/main" id="{E6AE91FD-9CA4-4132-9C52-5D2D44AD2054}"/>
                </a:ext>
              </a:extLst>
            </p:cNvPr>
            <p:cNvSpPr/>
            <p:nvPr userDrawn="1"/>
          </p:nvSpPr>
          <p:spPr>
            <a:xfrm>
              <a:off x="0" y="1549403"/>
              <a:ext cx="12196763" cy="256644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799"/>
            </a:p>
          </p:txBody>
        </p:sp>
        <p:sp>
          <p:nvSpPr>
            <p:cNvPr id="11" name="Rechthoek 10">
              <a:extLst>
                <a:ext uri="{FF2B5EF4-FFF2-40B4-BE49-F238E27FC236}">
                  <a16:creationId xmlns:a16="http://schemas.microsoft.com/office/drawing/2014/main" id="{C5D0B249-0976-4064-9B1A-DC3BA92C40BC}"/>
                </a:ext>
              </a:extLst>
            </p:cNvPr>
            <p:cNvSpPr/>
            <p:nvPr userDrawn="1"/>
          </p:nvSpPr>
          <p:spPr>
            <a:xfrm>
              <a:off x="0" y="5691767"/>
              <a:ext cx="12196763" cy="101068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799"/>
            </a:p>
          </p:txBody>
        </p:sp>
        <p:sp>
          <p:nvSpPr>
            <p:cNvPr id="12" name="Rechthoek 11">
              <a:extLst>
                <a:ext uri="{FF2B5EF4-FFF2-40B4-BE49-F238E27FC236}">
                  <a16:creationId xmlns:a16="http://schemas.microsoft.com/office/drawing/2014/main" id="{1C6BE08D-D579-4230-8D31-36D916641AA3}"/>
                </a:ext>
              </a:extLst>
            </p:cNvPr>
            <p:cNvSpPr/>
            <p:nvPr userDrawn="1"/>
          </p:nvSpPr>
          <p:spPr>
            <a:xfrm>
              <a:off x="0" y="-2842"/>
              <a:ext cx="783069" cy="6860842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799"/>
            </a:p>
          </p:txBody>
        </p:sp>
        <p:sp>
          <p:nvSpPr>
            <p:cNvPr id="13" name="Rechthoek 12">
              <a:extLst>
                <a:ext uri="{FF2B5EF4-FFF2-40B4-BE49-F238E27FC236}">
                  <a16:creationId xmlns:a16="http://schemas.microsoft.com/office/drawing/2014/main" id="{391E5FD8-99CA-4567-BCAD-B9E7F8EFAC64}"/>
                </a:ext>
              </a:extLst>
            </p:cNvPr>
            <p:cNvSpPr/>
            <p:nvPr userDrawn="1"/>
          </p:nvSpPr>
          <p:spPr>
            <a:xfrm>
              <a:off x="11417771" y="-2842"/>
              <a:ext cx="783069" cy="6860842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799"/>
            </a:p>
          </p:txBody>
        </p:sp>
        <p:sp>
          <p:nvSpPr>
            <p:cNvPr id="14" name="Rechthoek 13">
              <a:extLst>
                <a:ext uri="{FF2B5EF4-FFF2-40B4-BE49-F238E27FC236}">
                  <a16:creationId xmlns:a16="http://schemas.microsoft.com/office/drawing/2014/main" id="{118EA808-225E-41F2-80E7-91424B4DD3CF}"/>
                </a:ext>
              </a:extLst>
            </p:cNvPr>
            <p:cNvSpPr/>
            <p:nvPr userDrawn="1"/>
          </p:nvSpPr>
          <p:spPr>
            <a:xfrm>
              <a:off x="0" y="6557831"/>
              <a:ext cx="12196763" cy="300169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799"/>
            </a:p>
          </p:txBody>
        </p:sp>
        <p:sp>
          <p:nvSpPr>
            <p:cNvPr id="15" name="Rechthoek 14">
              <a:extLst>
                <a:ext uri="{FF2B5EF4-FFF2-40B4-BE49-F238E27FC236}">
                  <a16:creationId xmlns:a16="http://schemas.microsoft.com/office/drawing/2014/main" id="{0C1C451F-BA29-4D7F-990E-47D153F2940B}"/>
                </a:ext>
              </a:extLst>
            </p:cNvPr>
            <p:cNvSpPr/>
            <p:nvPr userDrawn="1"/>
          </p:nvSpPr>
          <p:spPr>
            <a:xfrm>
              <a:off x="11789888" y="-2842"/>
              <a:ext cx="415029" cy="6860842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799"/>
            </a:p>
          </p:txBody>
        </p:sp>
      </p:grpSp>
      <p:sp>
        <p:nvSpPr>
          <p:cNvPr id="16" name="Tijdelijke aanduiding voor tekst 15">
            <a:extLst>
              <a:ext uri="{FF2B5EF4-FFF2-40B4-BE49-F238E27FC236}">
                <a16:creationId xmlns:a16="http://schemas.microsoft.com/office/drawing/2014/main" id="{8E73EEB1-9961-4086-9636-A65D0BC0AE8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82333" y="6202437"/>
            <a:ext cx="9488500" cy="325954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lang="nl-NL" sz="800" b="0" dirty="0">
                <a:solidFill>
                  <a:schemeClr val="accent5"/>
                </a:solidFill>
              </a:defRPr>
            </a:lvl1pPr>
          </a:lstStyle>
          <a:p>
            <a:pPr lvl="0" defTabSz="877272" eaLnBrk="1" fontAlgn="auto" latinLnBrk="0" hangingPunct="1">
              <a:spcBef>
                <a:spcPct val="0"/>
              </a:spcBef>
              <a:spcAft>
                <a:spcPts val="0"/>
              </a:spcAft>
            </a:pPr>
            <a:r>
              <a:rPr lang="nl-NL" dirty="0"/>
              <a:t>Source..</a:t>
            </a:r>
          </a:p>
        </p:txBody>
      </p:sp>
    </p:spTree>
    <p:extLst>
      <p:ext uri="{BB962C8B-B14F-4D97-AF65-F5344CB8AC3E}">
        <p14:creationId xmlns:p14="http://schemas.microsoft.com/office/powerpoint/2010/main" val="765861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409234" y="-345744"/>
            <a:ext cx="368957" cy="135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4676">
              <a:defRPr sz="6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3AB327F-C316-4F74-952E-B467875A52A6}" type="slidenum">
              <a:rPr lang="en-GB" altLang="en-US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 dirty="0">
              <a:cs typeface="Arial" panose="020B0604020202020204" pitchFamily="34" charset="0"/>
            </a:endParaRP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82774" y="1806047"/>
            <a:ext cx="10626463" cy="3885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782771" y="687921"/>
            <a:ext cx="10626463" cy="864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82763" y="6231528"/>
            <a:ext cx="3867149" cy="135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defTabSz="877272" eaLnBrk="1" fontAlgn="auto" hangingPunct="1">
              <a:spcBef>
                <a:spcPct val="0"/>
              </a:spcBef>
              <a:spcAft>
                <a:spcPts val="0"/>
              </a:spcAft>
              <a:defRPr sz="600" b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 dirty="0"/>
              <a:t>Masterclass Novo Nordisk</a:t>
            </a:r>
          </a:p>
        </p:txBody>
      </p:sp>
      <p:sp>
        <p:nvSpPr>
          <p:cNvPr id="15" name="Rectangle 8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82764" y="6392925"/>
            <a:ext cx="1273535" cy="135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defTabSz="877272" eaLnBrk="1" fontAlgn="auto" hangingPunct="1">
              <a:spcBef>
                <a:spcPct val="0"/>
              </a:spcBef>
              <a:spcAft>
                <a:spcPts val="0"/>
              </a:spcAft>
              <a:defRPr sz="600" b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30FB866-F904-456A-810B-97512F4806D2}" type="datetime4">
              <a:rPr lang="nl-NL" smtClean="0"/>
              <a:pPr>
                <a:defRPr/>
              </a:pPr>
              <a:t>15 juni 2020</a:t>
            </a:fld>
            <a:endParaRPr lang="en-GB" dirty="0"/>
          </a:p>
        </p:txBody>
      </p:sp>
      <p:grpSp>
        <p:nvGrpSpPr>
          <p:cNvPr id="4" name="GRID" hidden="1">
            <a:extLst>
              <a:ext uri="{FF2B5EF4-FFF2-40B4-BE49-F238E27FC236}">
                <a16:creationId xmlns:a16="http://schemas.microsoft.com/office/drawing/2014/main" id="{8F5195FA-3BFA-4C0D-BE67-52030B05D4AF}"/>
              </a:ext>
            </a:extLst>
          </p:cNvPr>
          <p:cNvGrpSpPr/>
          <p:nvPr userDrawn="1"/>
        </p:nvGrpSpPr>
        <p:grpSpPr>
          <a:xfrm>
            <a:off x="0" y="-2842"/>
            <a:ext cx="12200151" cy="6860842"/>
            <a:chOff x="0" y="-2842"/>
            <a:chExt cx="12204917" cy="6860842"/>
          </a:xfrm>
        </p:grpSpPr>
        <p:sp>
          <p:nvSpPr>
            <p:cNvPr id="3" name="Rechthoek 2">
              <a:extLst>
                <a:ext uri="{FF2B5EF4-FFF2-40B4-BE49-F238E27FC236}">
                  <a16:creationId xmlns:a16="http://schemas.microsoft.com/office/drawing/2014/main" id="{0F5A4D8A-B6D1-48BB-BC88-35F8D9E46FF7}"/>
                </a:ext>
              </a:extLst>
            </p:cNvPr>
            <p:cNvSpPr/>
            <p:nvPr userDrawn="1"/>
          </p:nvSpPr>
          <p:spPr>
            <a:xfrm>
              <a:off x="0" y="0"/>
              <a:ext cx="12196763" cy="687921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799"/>
            </a:p>
          </p:txBody>
        </p:sp>
        <p:sp>
          <p:nvSpPr>
            <p:cNvPr id="9" name="Rechthoek 8">
              <a:extLst>
                <a:ext uri="{FF2B5EF4-FFF2-40B4-BE49-F238E27FC236}">
                  <a16:creationId xmlns:a16="http://schemas.microsoft.com/office/drawing/2014/main" id="{F1632144-764E-44F3-B57E-0B28C5D78116}"/>
                </a:ext>
              </a:extLst>
            </p:cNvPr>
            <p:cNvSpPr/>
            <p:nvPr userDrawn="1"/>
          </p:nvSpPr>
          <p:spPr>
            <a:xfrm>
              <a:off x="0" y="1549403"/>
              <a:ext cx="12196763" cy="256644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799"/>
            </a:p>
          </p:txBody>
        </p:sp>
        <p:sp>
          <p:nvSpPr>
            <p:cNvPr id="10" name="Rechthoek 9">
              <a:extLst>
                <a:ext uri="{FF2B5EF4-FFF2-40B4-BE49-F238E27FC236}">
                  <a16:creationId xmlns:a16="http://schemas.microsoft.com/office/drawing/2014/main" id="{B282F8BA-8B61-48B8-AAFD-265E2794A5D4}"/>
                </a:ext>
              </a:extLst>
            </p:cNvPr>
            <p:cNvSpPr/>
            <p:nvPr userDrawn="1"/>
          </p:nvSpPr>
          <p:spPr>
            <a:xfrm>
              <a:off x="0" y="5691767"/>
              <a:ext cx="12196763" cy="101068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799"/>
            </a:p>
          </p:txBody>
        </p:sp>
        <p:sp>
          <p:nvSpPr>
            <p:cNvPr id="12" name="Rechthoek 11">
              <a:extLst>
                <a:ext uri="{FF2B5EF4-FFF2-40B4-BE49-F238E27FC236}">
                  <a16:creationId xmlns:a16="http://schemas.microsoft.com/office/drawing/2014/main" id="{C5C742C5-F4A3-4F40-81C4-E485B28015D1}"/>
                </a:ext>
              </a:extLst>
            </p:cNvPr>
            <p:cNvSpPr/>
            <p:nvPr userDrawn="1"/>
          </p:nvSpPr>
          <p:spPr>
            <a:xfrm>
              <a:off x="0" y="-2842"/>
              <a:ext cx="783069" cy="6860842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799"/>
            </a:p>
          </p:txBody>
        </p:sp>
        <p:sp>
          <p:nvSpPr>
            <p:cNvPr id="16" name="Rechthoek 15">
              <a:extLst>
                <a:ext uri="{FF2B5EF4-FFF2-40B4-BE49-F238E27FC236}">
                  <a16:creationId xmlns:a16="http://schemas.microsoft.com/office/drawing/2014/main" id="{337BB256-8002-4481-84AC-7C1DB6C8FA30}"/>
                </a:ext>
              </a:extLst>
            </p:cNvPr>
            <p:cNvSpPr/>
            <p:nvPr userDrawn="1"/>
          </p:nvSpPr>
          <p:spPr>
            <a:xfrm>
              <a:off x="11417771" y="-2842"/>
              <a:ext cx="783069" cy="6860842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799"/>
            </a:p>
          </p:txBody>
        </p:sp>
        <p:sp>
          <p:nvSpPr>
            <p:cNvPr id="17" name="Rechthoek 16">
              <a:extLst>
                <a:ext uri="{FF2B5EF4-FFF2-40B4-BE49-F238E27FC236}">
                  <a16:creationId xmlns:a16="http://schemas.microsoft.com/office/drawing/2014/main" id="{299011E2-D7A4-48FA-9DAD-38535DF158CF}"/>
                </a:ext>
              </a:extLst>
            </p:cNvPr>
            <p:cNvSpPr/>
            <p:nvPr userDrawn="1"/>
          </p:nvSpPr>
          <p:spPr>
            <a:xfrm>
              <a:off x="0" y="6528391"/>
              <a:ext cx="12196763" cy="329609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799"/>
            </a:p>
          </p:txBody>
        </p:sp>
        <p:sp>
          <p:nvSpPr>
            <p:cNvPr id="18" name="Rechthoek 17">
              <a:extLst>
                <a:ext uri="{FF2B5EF4-FFF2-40B4-BE49-F238E27FC236}">
                  <a16:creationId xmlns:a16="http://schemas.microsoft.com/office/drawing/2014/main" id="{49F57083-62BB-44C2-8BD1-6C7B0AA32B9F}"/>
                </a:ext>
              </a:extLst>
            </p:cNvPr>
            <p:cNvSpPr/>
            <p:nvPr userDrawn="1"/>
          </p:nvSpPr>
          <p:spPr>
            <a:xfrm>
              <a:off x="11789888" y="-2842"/>
              <a:ext cx="415029" cy="6860842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799"/>
            </a:p>
          </p:txBody>
        </p:sp>
      </p:grpSp>
      <p:grpSp>
        <p:nvGrpSpPr>
          <p:cNvPr id="19" name="Kleuren">
            <a:extLst>
              <a:ext uri="{FF2B5EF4-FFF2-40B4-BE49-F238E27FC236}">
                <a16:creationId xmlns:a16="http://schemas.microsoft.com/office/drawing/2014/main" id="{D17B76BA-A6ED-49DB-9773-55C6BCFD593E}"/>
              </a:ext>
            </a:extLst>
          </p:cNvPr>
          <p:cNvGrpSpPr/>
          <p:nvPr userDrawn="1"/>
        </p:nvGrpSpPr>
        <p:grpSpPr>
          <a:xfrm>
            <a:off x="9514" y="-197472"/>
            <a:ext cx="1732060" cy="144392"/>
            <a:chOff x="3767356" y="-295188"/>
            <a:chExt cx="1732737" cy="144392"/>
          </a:xfrm>
        </p:grpSpPr>
        <p:sp>
          <p:nvSpPr>
            <p:cNvPr id="20" name="Rechthoek 19">
              <a:extLst>
                <a:ext uri="{FF2B5EF4-FFF2-40B4-BE49-F238E27FC236}">
                  <a16:creationId xmlns:a16="http://schemas.microsoft.com/office/drawing/2014/main" id="{0C27AAEB-D033-4640-AC10-BF2DC7BD6FA0}"/>
                </a:ext>
              </a:extLst>
            </p:cNvPr>
            <p:cNvSpPr/>
            <p:nvPr/>
          </p:nvSpPr>
          <p:spPr>
            <a:xfrm>
              <a:off x="3767356" y="-295188"/>
              <a:ext cx="144000" cy="144392"/>
            </a:xfrm>
            <a:prstGeom prst="rect">
              <a:avLst/>
            </a:prstGeom>
            <a:solidFill>
              <a:srgbClr val="3F9C35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799"/>
            </a:p>
          </p:txBody>
        </p:sp>
        <p:sp>
          <p:nvSpPr>
            <p:cNvPr id="21" name="Rechthoek 20">
              <a:extLst>
                <a:ext uri="{FF2B5EF4-FFF2-40B4-BE49-F238E27FC236}">
                  <a16:creationId xmlns:a16="http://schemas.microsoft.com/office/drawing/2014/main" id="{78834615-0D40-4307-94C0-C264029D3DE6}"/>
                </a:ext>
              </a:extLst>
            </p:cNvPr>
            <p:cNvSpPr/>
            <p:nvPr/>
          </p:nvSpPr>
          <p:spPr>
            <a:xfrm>
              <a:off x="3994318" y="-295188"/>
              <a:ext cx="144000" cy="144392"/>
            </a:xfrm>
            <a:prstGeom prst="rect">
              <a:avLst/>
            </a:prstGeom>
            <a:solidFill>
              <a:srgbClr val="73960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799"/>
            </a:p>
          </p:txBody>
        </p:sp>
        <p:sp>
          <p:nvSpPr>
            <p:cNvPr id="22" name="Rechthoek 21">
              <a:extLst>
                <a:ext uri="{FF2B5EF4-FFF2-40B4-BE49-F238E27FC236}">
                  <a16:creationId xmlns:a16="http://schemas.microsoft.com/office/drawing/2014/main" id="{8C0B2C18-22E6-4D19-ABE4-BF52429AD884}"/>
                </a:ext>
              </a:extLst>
            </p:cNvPr>
            <p:cNvSpPr/>
            <p:nvPr/>
          </p:nvSpPr>
          <p:spPr>
            <a:xfrm>
              <a:off x="4221280" y="-295188"/>
              <a:ext cx="144000" cy="144392"/>
            </a:xfrm>
            <a:prstGeom prst="rect">
              <a:avLst/>
            </a:prstGeom>
            <a:solidFill>
              <a:srgbClr val="C9DD03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799"/>
            </a:p>
          </p:txBody>
        </p:sp>
        <p:sp>
          <p:nvSpPr>
            <p:cNvPr id="23" name="Rechthoek 22">
              <a:extLst>
                <a:ext uri="{FF2B5EF4-FFF2-40B4-BE49-F238E27FC236}">
                  <a16:creationId xmlns:a16="http://schemas.microsoft.com/office/drawing/2014/main" id="{423C4A32-5E0D-46FD-B07F-3AC6B1BE9018}"/>
                </a:ext>
              </a:extLst>
            </p:cNvPr>
            <p:cNvSpPr/>
            <p:nvPr/>
          </p:nvSpPr>
          <p:spPr>
            <a:xfrm>
              <a:off x="4448242" y="-295188"/>
              <a:ext cx="144000" cy="144392"/>
            </a:xfrm>
            <a:prstGeom prst="rect">
              <a:avLst/>
            </a:prstGeom>
            <a:solidFill>
              <a:srgbClr val="007C92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799"/>
            </a:p>
          </p:txBody>
        </p:sp>
        <p:sp>
          <p:nvSpPr>
            <p:cNvPr id="24" name="Rechthoek 23">
              <a:extLst>
                <a:ext uri="{FF2B5EF4-FFF2-40B4-BE49-F238E27FC236}">
                  <a16:creationId xmlns:a16="http://schemas.microsoft.com/office/drawing/2014/main" id="{0939DB55-477C-4D39-AAFD-66436975FCC2}"/>
                </a:ext>
              </a:extLst>
            </p:cNvPr>
            <p:cNvSpPr/>
            <p:nvPr/>
          </p:nvSpPr>
          <p:spPr>
            <a:xfrm>
              <a:off x="4675204" y="-295188"/>
              <a:ext cx="144000" cy="144392"/>
            </a:xfrm>
            <a:prstGeom prst="rect">
              <a:avLst/>
            </a:prstGeom>
            <a:solidFill>
              <a:srgbClr val="72B5CC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799"/>
            </a:p>
          </p:txBody>
        </p:sp>
        <p:sp>
          <p:nvSpPr>
            <p:cNvPr id="25" name="Rechthoek 24">
              <a:extLst>
                <a:ext uri="{FF2B5EF4-FFF2-40B4-BE49-F238E27FC236}">
                  <a16:creationId xmlns:a16="http://schemas.microsoft.com/office/drawing/2014/main" id="{B2ADC8C0-6FF9-441F-8CCC-60C00BF901A9}"/>
                </a:ext>
              </a:extLst>
            </p:cNvPr>
            <p:cNvSpPr/>
            <p:nvPr/>
          </p:nvSpPr>
          <p:spPr>
            <a:xfrm>
              <a:off x="4902166" y="-295188"/>
              <a:ext cx="144000" cy="144392"/>
            </a:xfrm>
            <a:prstGeom prst="rect">
              <a:avLst/>
            </a:prstGeom>
            <a:solidFill>
              <a:srgbClr val="C2DEEA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799"/>
            </a:p>
          </p:txBody>
        </p:sp>
        <p:sp>
          <p:nvSpPr>
            <p:cNvPr id="26" name="Rechthoek 25">
              <a:extLst>
                <a:ext uri="{FF2B5EF4-FFF2-40B4-BE49-F238E27FC236}">
                  <a16:creationId xmlns:a16="http://schemas.microsoft.com/office/drawing/2014/main" id="{48473DCD-656D-4F14-A1D3-AB6E575478A5}"/>
                </a:ext>
              </a:extLst>
            </p:cNvPr>
            <p:cNvSpPr/>
            <p:nvPr/>
          </p:nvSpPr>
          <p:spPr>
            <a:xfrm>
              <a:off x="5129128" y="-295188"/>
              <a:ext cx="144000" cy="144392"/>
            </a:xfrm>
            <a:prstGeom prst="rect">
              <a:avLst/>
            </a:prstGeom>
            <a:solidFill>
              <a:srgbClr val="D4760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799"/>
            </a:p>
          </p:txBody>
        </p:sp>
        <p:sp>
          <p:nvSpPr>
            <p:cNvPr id="27" name="Rechthoek 26">
              <a:extLst>
                <a:ext uri="{FF2B5EF4-FFF2-40B4-BE49-F238E27FC236}">
                  <a16:creationId xmlns:a16="http://schemas.microsoft.com/office/drawing/2014/main" id="{C0913F74-41C4-4BB6-A9D4-814E363C069D}"/>
                </a:ext>
              </a:extLst>
            </p:cNvPr>
            <p:cNvSpPr/>
            <p:nvPr/>
          </p:nvSpPr>
          <p:spPr>
            <a:xfrm>
              <a:off x="5356093" y="-295188"/>
              <a:ext cx="144000" cy="144392"/>
            </a:xfrm>
            <a:prstGeom prst="rect">
              <a:avLst/>
            </a:prstGeom>
            <a:solidFill>
              <a:srgbClr val="EAAB0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799"/>
            </a:p>
          </p:txBody>
        </p:sp>
      </p:grpSp>
      <p:grpSp>
        <p:nvGrpSpPr>
          <p:cNvPr id="5" name="Groep 4">
            <a:extLst>
              <a:ext uri="{FF2B5EF4-FFF2-40B4-BE49-F238E27FC236}">
                <a16:creationId xmlns:a16="http://schemas.microsoft.com/office/drawing/2014/main" id="{B406D838-8FD7-4E63-BE81-DA7B4951BAD3}"/>
              </a:ext>
            </a:extLst>
          </p:cNvPr>
          <p:cNvGrpSpPr/>
          <p:nvPr userDrawn="1"/>
        </p:nvGrpSpPr>
        <p:grpSpPr>
          <a:xfrm>
            <a:off x="-598129" y="4185084"/>
            <a:ext cx="441231" cy="2672916"/>
            <a:chOff x="-4247365" y="2775008"/>
            <a:chExt cx="648000" cy="3923961"/>
          </a:xfrm>
        </p:grpSpPr>
        <p:sp>
          <p:nvSpPr>
            <p:cNvPr id="46" name="Rechthoek: afgeronde hoeken 33">
              <a:extLst>
                <a:ext uri="{FF2B5EF4-FFF2-40B4-BE49-F238E27FC236}">
                  <a16:creationId xmlns:a16="http://schemas.microsoft.com/office/drawing/2014/main" id="{930FAC7A-E99C-4E11-A83A-D8DBB68A9FBC}"/>
                </a:ext>
              </a:extLst>
            </p:cNvPr>
            <p:cNvSpPr/>
            <p:nvPr/>
          </p:nvSpPr>
          <p:spPr>
            <a:xfrm>
              <a:off x="-4247365" y="3594061"/>
              <a:ext cx="648000" cy="647747"/>
            </a:xfrm>
            <a:prstGeom prst="roundRect">
              <a:avLst/>
            </a:prstGeom>
            <a:solidFill>
              <a:srgbClr val="007C92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47747" tIns="143896" rIns="107958" bIns="143896" rtlCol="0" anchor="ctr"/>
            <a:lstStyle/>
            <a:p>
              <a:pPr defTabSz="1218468"/>
              <a:endParaRPr lang="nl-NL" sz="1398" b="1" dirty="0">
                <a:solidFill>
                  <a:srgbClr val="FFFFFF"/>
                </a:solidFill>
                <a:latin typeface="Verdana"/>
              </a:endParaRPr>
            </a:p>
          </p:txBody>
        </p:sp>
        <p:sp>
          <p:nvSpPr>
            <p:cNvPr id="44" name="Rechthoek: afgeronde hoeken 37">
              <a:extLst>
                <a:ext uri="{FF2B5EF4-FFF2-40B4-BE49-F238E27FC236}">
                  <a16:creationId xmlns:a16="http://schemas.microsoft.com/office/drawing/2014/main" id="{79FED710-8376-43CF-A83F-1CBACA2F7F20}"/>
                </a:ext>
              </a:extLst>
            </p:cNvPr>
            <p:cNvSpPr/>
            <p:nvPr/>
          </p:nvSpPr>
          <p:spPr>
            <a:xfrm>
              <a:off x="-4247365" y="5232167"/>
              <a:ext cx="648000" cy="647747"/>
            </a:xfrm>
            <a:prstGeom prst="roundRect">
              <a:avLst/>
            </a:prstGeom>
            <a:solidFill>
              <a:srgbClr val="C2DEEA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47747" tIns="143896" rIns="107958" bIns="143896" rtlCol="0" anchor="ctr"/>
            <a:lstStyle/>
            <a:p>
              <a:pPr defTabSz="1218468"/>
              <a:endParaRPr lang="nl-NL" sz="1398" b="1" dirty="0">
                <a:solidFill>
                  <a:srgbClr val="007C92"/>
                </a:solidFill>
                <a:latin typeface="Verdana"/>
              </a:endParaRPr>
            </a:p>
          </p:txBody>
        </p:sp>
        <p:sp>
          <p:nvSpPr>
            <p:cNvPr id="40" name="Rechthoek: afgeronde hoeken 35">
              <a:extLst>
                <a:ext uri="{FF2B5EF4-FFF2-40B4-BE49-F238E27FC236}">
                  <a16:creationId xmlns:a16="http://schemas.microsoft.com/office/drawing/2014/main" id="{304675C8-493F-42F7-A22A-D8DA679ABEAC}"/>
                </a:ext>
              </a:extLst>
            </p:cNvPr>
            <p:cNvSpPr/>
            <p:nvPr/>
          </p:nvSpPr>
          <p:spPr>
            <a:xfrm>
              <a:off x="-4247365" y="4413114"/>
              <a:ext cx="648000" cy="647747"/>
            </a:xfrm>
            <a:prstGeom prst="roundRect">
              <a:avLst/>
            </a:prstGeom>
            <a:solidFill>
              <a:schemeClr val="accent2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47747" tIns="143896" rIns="107958" bIns="143896" rtlCol="0" anchor="ctr"/>
            <a:lstStyle/>
            <a:p>
              <a:pPr defTabSz="1218468"/>
              <a:endParaRPr lang="nl-NL" sz="1398" b="1" dirty="0">
                <a:solidFill>
                  <a:srgbClr val="FFFFFF"/>
                </a:solidFill>
                <a:latin typeface="Verdana"/>
              </a:endParaRPr>
            </a:p>
          </p:txBody>
        </p:sp>
        <p:sp>
          <p:nvSpPr>
            <p:cNvPr id="36" name="Rechthoek: afgeronde hoeken 37">
              <a:extLst>
                <a:ext uri="{FF2B5EF4-FFF2-40B4-BE49-F238E27FC236}">
                  <a16:creationId xmlns:a16="http://schemas.microsoft.com/office/drawing/2014/main" id="{CFDA8EAD-5952-4EF1-B5A1-AD073E1729E5}"/>
                </a:ext>
              </a:extLst>
            </p:cNvPr>
            <p:cNvSpPr/>
            <p:nvPr/>
          </p:nvSpPr>
          <p:spPr>
            <a:xfrm>
              <a:off x="-4247365" y="6051222"/>
              <a:ext cx="648000" cy="647747"/>
            </a:xfrm>
            <a:prstGeom prst="roundRect">
              <a:avLst/>
            </a:prstGeom>
            <a:solidFill>
              <a:srgbClr val="C7C2BA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47747" tIns="143896" rIns="107958" bIns="143896" rtlCol="0" anchor="ctr"/>
            <a:lstStyle/>
            <a:p>
              <a:pPr defTabSz="1218468"/>
              <a:endParaRPr lang="nl-NL" sz="1398" b="1" dirty="0">
                <a:solidFill>
                  <a:srgbClr val="001965"/>
                </a:solidFill>
                <a:latin typeface="Verdana"/>
              </a:endParaRPr>
            </a:p>
          </p:txBody>
        </p:sp>
        <p:sp>
          <p:nvSpPr>
            <p:cNvPr id="34" name="Rechthoek: afgeronde hoeken 31">
              <a:extLst>
                <a:ext uri="{FF2B5EF4-FFF2-40B4-BE49-F238E27FC236}">
                  <a16:creationId xmlns:a16="http://schemas.microsoft.com/office/drawing/2014/main" id="{E7E2F456-971C-45F8-ACB5-A2608E2F4DF3}"/>
                </a:ext>
              </a:extLst>
            </p:cNvPr>
            <p:cNvSpPr/>
            <p:nvPr/>
          </p:nvSpPr>
          <p:spPr>
            <a:xfrm>
              <a:off x="-4247365" y="2775008"/>
              <a:ext cx="648000" cy="647747"/>
            </a:xfrm>
            <a:prstGeom prst="roundRect">
              <a:avLst/>
            </a:prstGeom>
            <a:solidFill>
              <a:schemeClr val="accent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47747" tIns="143896" rIns="107958" bIns="143896" rtlCol="0" anchor="ctr"/>
            <a:lstStyle/>
            <a:p>
              <a:pPr defTabSz="1218468"/>
              <a:endParaRPr lang="nl-NL" sz="1398" b="1" dirty="0">
                <a:solidFill>
                  <a:srgbClr val="FFFFFF"/>
                </a:solidFill>
                <a:latin typeface="Verdan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69354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1" r:id="rId2"/>
  </p:sldLayoutIdLst>
  <p:transition/>
  <p:hf hdr="0"/>
  <p:txStyles>
    <p:titleStyle>
      <a:lvl1pPr algn="l" rtl="0" eaLnBrk="0" fontAlgn="base" hangingPunct="0">
        <a:lnSpc>
          <a:spcPct val="100000"/>
        </a:lnSpc>
        <a:spcBef>
          <a:spcPct val="0"/>
        </a:spcBef>
        <a:spcAft>
          <a:spcPct val="0"/>
        </a:spcAft>
        <a:defRPr sz="2799" b="1" kern="1200" spc="-29" baseline="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398" b="1">
          <a:solidFill>
            <a:schemeClr val="accent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398" b="1">
          <a:solidFill>
            <a:schemeClr val="accent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398" b="1">
          <a:solidFill>
            <a:schemeClr val="accent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398" b="1">
          <a:solidFill>
            <a:schemeClr val="accent2"/>
          </a:solidFill>
          <a:latin typeface="Verdana" pitchFamily="34" charset="0"/>
        </a:defRPr>
      </a:lvl5pPr>
      <a:lvl6pPr marL="456320" algn="l" rtl="0" fontAlgn="base">
        <a:spcBef>
          <a:spcPct val="0"/>
        </a:spcBef>
        <a:spcAft>
          <a:spcPct val="0"/>
        </a:spcAft>
        <a:defRPr sz="2398" b="1">
          <a:solidFill>
            <a:schemeClr val="accent2"/>
          </a:solidFill>
          <a:latin typeface="Verdana" pitchFamily="34" charset="0"/>
        </a:defRPr>
      </a:lvl6pPr>
      <a:lvl7pPr marL="912700" algn="l" rtl="0" fontAlgn="base">
        <a:spcBef>
          <a:spcPct val="0"/>
        </a:spcBef>
        <a:spcAft>
          <a:spcPct val="0"/>
        </a:spcAft>
        <a:defRPr sz="2398" b="1">
          <a:solidFill>
            <a:schemeClr val="accent2"/>
          </a:solidFill>
          <a:latin typeface="Verdana" pitchFamily="34" charset="0"/>
        </a:defRPr>
      </a:lvl7pPr>
      <a:lvl8pPr marL="1369042" algn="l" rtl="0" fontAlgn="base">
        <a:spcBef>
          <a:spcPct val="0"/>
        </a:spcBef>
        <a:spcAft>
          <a:spcPct val="0"/>
        </a:spcAft>
        <a:defRPr sz="2398" b="1">
          <a:solidFill>
            <a:schemeClr val="accent2"/>
          </a:solidFill>
          <a:latin typeface="Verdana" pitchFamily="34" charset="0"/>
        </a:defRPr>
      </a:lvl8pPr>
      <a:lvl9pPr marL="1825403" algn="l" rtl="0" fontAlgn="base">
        <a:spcBef>
          <a:spcPct val="0"/>
        </a:spcBef>
        <a:spcAft>
          <a:spcPct val="0"/>
        </a:spcAft>
        <a:defRPr sz="2398" b="1">
          <a:solidFill>
            <a:schemeClr val="accent2"/>
          </a:solidFill>
          <a:latin typeface="Verdana" pitchFamily="34" charset="0"/>
        </a:defRPr>
      </a:lvl9pPr>
    </p:titleStyle>
    <p:bodyStyle>
      <a:lvl1pPr marL="0" indent="0" algn="l" defTabSz="358480" rtl="0" eaLnBrk="0" fontAlgn="base" hangingPunct="0">
        <a:lnSpc>
          <a:spcPct val="90000"/>
        </a:lnSpc>
        <a:spcBef>
          <a:spcPts val="600"/>
        </a:spcBef>
        <a:spcAft>
          <a:spcPts val="600"/>
        </a:spcAft>
        <a:buClr>
          <a:schemeClr val="accent1"/>
        </a:buClr>
        <a:buFont typeface="Verdana" panose="020B0604030504040204" pitchFamily="34" charset="0"/>
        <a:buNone/>
        <a:defRPr sz="1799" kern="1200">
          <a:solidFill>
            <a:schemeClr val="accent1"/>
          </a:solidFill>
          <a:latin typeface="+mn-lt"/>
          <a:ea typeface="+mn-ea"/>
          <a:cs typeface="+mn-cs"/>
        </a:defRPr>
      </a:lvl1pPr>
      <a:lvl2pPr marL="266480" indent="-266480" algn="l" defTabSz="358480" rtl="0" eaLnBrk="0" fontAlgn="base" hangingPunct="0">
        <a:lnSpc>
          <a:spcPct val="90000"/>
        </a:lnSpc>
        <a:spcBef>
          <a:spcPts val="600"/>
        </a:spcBef>
        <a:spcAft>
          <a:spcPts val="600"/>
        </a:spcAft>
        <a:buClr>
          <a:schemeClr val="accent1"/>
        </a:buClr>
        <a:buFont typeface="Verdana" panose="020B0604030504040204" pitchFamily="34" charset="0"/>
        <a:buChar char="•"/>
        <a:defRPr sz="1799" kern="1200">
          <a:solidFill>
            <a:schemeClr val="accent1"/>
          </a:solidFill>
          <a:latin typeface="+mn-lt"/>
          <a:ea typeface="+mn-ea"/>
          <a:cs typeface="+mn-cs"/>
        </a:defRPr>
      </a:lvl2pPr>
      <a:lvl3pPr marL="450478" indent="-183997" algn="l" defTabSz="358480" rtl="0" eaLnBrk="0" fontAlgn="base" hangingPunct="0">
        <a:lnSpc>
          <a:spcPct val="90000"/>
        </a:lnSpc>
        <a:spcBef>
          <a:spcPts val="600"/>
        </a:spcBef>
        <a:spcAft>
          <a:spcPts val="600"/>
        </a:spcAft>
        <a:buClr>
          <a:schemeClr val="accent2"/>
        </a:buClr>
        <a:buFontTx/>
        <a:buChar char="–"/>
        <a:defRPr sz="1799" kern="1200">
          <a:solidFill>
            <a:schemeClr val="accent1"/>
          </a:solidFill>
          <a:latin typeface="+mn-lt"/>
          <a:ea typeface="+mn-ea"/>
          <a:cs typeface="+mn-cs"/>
        </a:defRPr>
      </a:lvl3pPr>
      <a:lvl4pPr marL="0" indent="0" algn="l" defTabSz="358480" rtl="0" eaLnBrk="0" fontAlgn="base" hangingPunct="0">
        <a:lnSpc>
          <a:spcPct val="90000"/>
        </a:lnSpc>
        <a:spcBef>
          <a:spcPts val="600"/>
        </a:spcBef>
        <a:spcAft>
          <a:spcPts val="600"/>
        </a:spcAft>
        <a:buClr>
          <a:srgbClr val="82786F"/>
        </a:buClr>
        <a:buFont typeface="Verdana" panose="020B0604030504040204" pitchFamily="34" charset="0"/>
        <a:buNone/>
        <a:defRPr sz="1999" b="1" kern="1200">
          <a:solidFill>
            <a:schemeClr val="accent1"/>
          </a:solidFill>
          <a:latin typeface="+mj-lt"/>
          <a:ea typeface="+mn-ea"/>
          <a:cs typeface="+mn-cs"/>
        </a:defRPr>
      </a:lvl4pPr>
      <a:lvl5pPr marL="0" indent="0" algn="l" defTabSz="358480" rtl="0" eaLnBrk="0" fontAlgn="base" hangingPunct="0">
        <a:lnSpc>
          <a:spcPct val="90000"/>
        </a:lnSpc>
        <a:spcBef>
          <a:spcPts val="600"/>
        </a:spcBef>
        <a:spcAft>
          <a:spcPts val="600"/>
        </a:spcAft>
        <a:buClr>
          <a:srgbClr val="001423"/>
        </a:buClr>
        <a:buFont typeface="Verdana" panose="020B0604030504040204" pitchFamily="34" charset="0"/>
        <a:buNone/>
        <a:defRPr sz="1799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09883" indent="-228159" algn="l" defTabSz="912700" rtl="0" eaLnBrk="1" latinLnBrk="0" hangingPunct="1">
        <a:spcBef>
          <a:spcPct val="20000"/>
        </a:spcBef>
        <a:buFont typeface="Arial" pitchFamily="34" charset="0"/>
        <a:buChar char="•"/>
        <a:defRPr sz="1998" kern="1200">
          <a:solidFill>
            <a:schemeClr val="tx1"/>
          </a:solidFill>
          <a:latin typeface="+mn-lt"/>
          <a:ea typeface="+mn-ea"/>
          <a:cs typeface="+mn-cs"/>
        </a:defRPr>
      </a:lvl6pPr>
      <a:lvl7pPr marL="2966243" indent="-228159" algn="l" defTabSz="912700" rtl="0" eaLnBrk="1" latinLnBrk="0" hangingPunct="1">
        <a:spcBef>
          <a:spcPct val="20000"/>
        </a:spcBef>
        <a:buFont typeface="Arial" pitchFamily="34" charset="0"/>
        <a:buChar char="•"/>
        <a:defRPr sz="1998" kern="1200">
          <a:solidFill>
            <a:schemeClr val="tx1"/>
          </a:solidFill>
          <a:latin typeface="+mn-lt"/>
          <a:ea typeface="+mn-ea"/>
          <a:cs typeface="+mn-cs"/>
        </a:defRPr>
      </a:lvl7pPr>
      <a:lvl8pPr marL="3422582" indent="-228159" algn="l" defTabSz="912700" rtl="0" eaLnBrk="1" latinLnBrk="0" hangingPunct="1">
        <a:spcBef>
          <a:spcPct val="20000"/>
        </a:spcBef>
        <a:buFont typeface="Arial" pitchFamily="34" charset="0"/>
        <a:buChar char="•"/>
        <a:defRPr sz="1998" kern="1200">
          <a:solidFill>
            <a:schemeClr val="tx1"/>
          </a:solidFill>
          <a:latin typeface="+mn-lt"/>
          <a:ea typeface="+mn-ea"/>
          <a:cs typeface="+mn-cs"/>
        </a:defRPr>
      </a:lvl8pPr>
      <a:lvl9pPr marL="3878924" indent="-228159" algn="l" defTabSz="912700" rtl="0" eaLnBrk="1" latinLnBrk="0" hangingPunct="1">
        <a:spcBef>
          <a:spcPct val="20000"/>
        </a:spcBef>
        <a:buFont typeface="Arial" pitchFamily="34" charset="0"/>
        <a:buChar char="•"/>
        <a:defRPr sz="19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2700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1pPr>
      <a:lvl2pPr marL="456320" algn="l" defTabSz="912700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2pPr>
      <a:lvl3pPr marL="912700" algn="l" defTabSz="912700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3pPr>
      <a:lvl4pPr marL="1369042" algn="l" defTabSz="912700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4pPr>
      <a:lvl5pPr marL="1825403" algn="l" defTabSz="912700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5pPr>
      <a:lvl6pPr marL="2281722" algn="l" defTabSz="912700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6pPr>
      <a:lvl7pPr marL="2738044" algn="l" defTabSz="912700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7pPr>
      <a:lvl8pPr marL="3194403" algn="l" defTabSz="912700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8pPr>
      <a:lvl9pPr marL="3650750" algn="l" defTabSz="912700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783">
          <p15:clr>
            <a:srgbClr val="F26B43"/>
          </p15:clr>
        </p15:guide>
        <p15:guide id="2" pos="644">
          <p15:clr>
            <a:srgbClr val="F26B43"/>
          </p15:clr>
        </p15:guide>
        <p15:guide id="3" pos="9604">
          <p15:clr>
            <a:srgbClr val="F26B43"/>
          </p15:clr>
        </p15:guide>
        <p15:guide id="4" orient="horz" pos="1461">
          <p15:clr>
            <a:srgbClr val="F26B43"/>
          </p15:clr>
        </p15:guide>
        <p15:guide id="5" orient="horz" pos="981">
          <p15:clr>
            <a:srgbClr val="F26B43"/>
          </p15:clr>
        </p15:guide>
        <p15:guide id="6" orient="horz" pos="3593">
          <p15:clr>
            <a:srgbClr val="F26B43"/>
          </p15:clr>
        </p15:guide>
        <p15:guide id="7" pos="485">
          <p15:clr>
            <a:srgbClr val="F26B43"/>
          </p15:clr>
        </p15:guide>
        <p15:guide id="8" pos="7195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409234" y="-345744"/>
            <a:ext cx="368957" cy="135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4676">
              <a:defRPr sz="6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3AB327F-C316-4F74-952E-B467875A52A6}" type="slidenum">
              <a:rPr lang="en-GB" altLang="en-US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 dirty="0">
              <a:cs typeface="Arial" panose="020B0604020202020204" pitchFamily="34" charset="0"/>
            </a:endParaRP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82774" y="1806047"/>
            <a:ext cx="10626463" cy="3885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782771" y="687921"/>
            <a:ext cx="10626463" cy="864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82763" y="6231528"/>
            <a:ext cx="3867149" cy="135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defTabSz="877272" eaLnBrk="1" fontAlgn="auto" hangingPunct="1">
              <a:spcBef>
                <a:spcPct val="0"/>
              </a:spcBef>
              <a:spcAft>
                <a:spcPts val="0"/>
              </a:spcAft>
              <a:defRPr sz="600" b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 dirty="0"/>
              <a:t>Masterclass Novo Nordisk</a:t>
            </a:r>
          </a:p>
        </p:txBody>
      </p:sp>
      <p:sp>
        <p:nvSpPr>
          <p:cNvPr id="15" name="Rectangle 8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82764" y="6392925"/>
            <a:ext cx="1273535" cy="135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defTabSz="877272" eaLnBrk="1" fontAlgn="auto" hangingPunct="1">
              <a:spcBef>
                <a:spcPct val="0"/>
              </a:spcBef>
              <a:spcAft>
                <a:spcPts val="0"/>
              </a:spcAft>
              <a:defRPr sz="600" b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30FB866-F904-456A-810B-97512F4806D2}" type="datetime4">
              <a:rPr lang="nl-NL" smtClean="0"/>
              <a:pPr>
                <a:defRPr/>
              </a:pPr>
              <a:t>15 juni 2020</a:t>
            </a:fld>
            <a:endParaRPr lang="en-GB" dirty="0"/>
          </a:p>
        </p:txBody>
      </p:sp>
      <p:grpSp>
        <p:nvGrpSpPr>
          <p:cNvPr id="4" name="GRID" hidden="1">
            <a:extLst>
              <a:ext uri="{FF2B5EF4-FFF2-40B4-BE49-F238E27FC236}">
                <a16:creationId xmlns:a16="http://schemas.microsoft.com/office/drawing/2014/main" id="{8F5195FA-3BFA-4C0D-BE67-52030B05D4AF}"/>
              </a:ext>
            </a:extLst>
          </p:cNvPr>
          <p:cNvGrpSpPr/>
          <p:nvPr userDrawn="1"/>
        </p:nvGrpSpPr>
        <p:grpSpPr>
          <a:xfrm>
            <a:off x="0" y="-2842"/>
            <a:ext cx="12200151" cy="6860842"/>
            <a:chOff x="0" y="-2842"/>
            <a:chExt cx="12204917" cy="6860842"/>
          </a:xfrm>
        </p:grpSpPr>
        <p:sp>
          <p:nvSpPr>
            <p:cNvPr id="3" name="Rechthoek 2">
              <a:extLst>
                <a:ext uri="{FF2B5EF4-FFF2-40B4-BE49-F238E27FC236}">
                  <a16:creationId xmlns:a16="http://schemas.microsoft.com/office/drawing/2014/main" id="{0F5A4D8A-B6D1-48BB-BC88-35F8D9E46FF7}"/>
                </a:ext>
              </a:extLst>
            </p:cNvPr>
            <p:cNvSpPr/>
            <p:nvPr userDrawn="1"/>
          </p:nvSpPr>
          <p:spPr>
            <a:xfrm>
              <a:off x="0" y="0"/>
              <a:ext cx="12196763" cy="687921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799"/>
            </a:p>
          </p:txBody>
        </p:sp>
        <p:sp>
          <p:nvSpPr>
            <p:cNvPr id="9" name="Rechthoek 8">
              <a:extLst>
                <a:ext uri="{FF2B5EF4-FFF2-40B4-BE49-F238E27FC236}">
                  <a16:creationId xmlns:a16="http://schemas.microsoft.com/office/drawing/2014/main" id="{F1632144-764E-44F3-B57E-0B28C5D78116}"/>
                </a:ext>
              </a:extLst>
            </p:cNvPr>
            <p:cNvSpPr/>
            <p:nvPr userDrawn="1"/>
          </p:nvSpPr>
          <p:spPr>
            <a:xfrm>
              <a:off x="0" y="1549403"/>
              <a:ext cx="12196763" cy="256644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799"/>
            </a:p>
          </p:txBody>
        </p:sp>
        <p:sp>
          <p:nvSpPr>
            <p:cNvPr id="10" name="Rechthoek 9">
              <a:extLst>
                <a:ext uri="{FF2B5EF4-FFF2-40B4-BE49-F238E27FC236}">
                  <a16:creationId xmlns:a16="http://schemas.microsoft.com/office/drawing/2014/main" id="{B282F8BA-8B61-48B8-AAFD-265E2794A5D4}"/>
                </a:ext>
              </a:extLst>
            </p:cNvPr>
            <p:cNvSpPr/>
            <p:nvPr userDrawn="1"/>
          </p:nvSpPr>
          <p:spPr>
            <a:xfrm>
              <a:off x="0" y="5691767"/>
              <a:ext cx="12196763" cy="101068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799"/>
            </a:p>
          </p:txBody>
        </p:sp>
        <p:sp>
          <p:nvSpPr>
            <p:cNvPr id="12" name="Rechthoek 11">
              <a:extLst>
                <a:ext uri="{FF2B5EF4-FFF2-40B4-BE49-F238E27FC236}">
                  <a16:creationId xmlns:a16="http://schemas.microsoft.com/office/drawing/2014/main" id="{C5C742C5-F4A3-4F40-81C4-E485B28015D1}"/>
                </a:ext>
              </a:extLst>
            </p:cNvPr>
            <p:cNvSpPr/>
            <p:nvPr userDrawn="1"/>
          </p:nvSpPr>
          <p:spPr>
            <a:xfrm>
              <a:off x="0" y="-2842"/>
              <a:ext cx="783069" cy="6860842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799"/>
            </a:p>
          </p:txBody>
        </p:sp>
        <p:sp>
          <p:nvSpPr>
            <p:cNvPr id="16" name="Rechthoek 15">
              <a:extLst>
                <a:ext uri="{FF2B5EF4-FFF2-40B4-BE49-F238E27FC236}">
                  <a16:creationId xmlns:a16="http://schemas.microsoft.com/office/drawing/2014/main" id="{337BB256-8002-4481-84AC-7C1DB6C8FA30}"/>
                </a:ext>
              </a:extLst>
            </p:cNvPr>
            <p:cNvSpPr/>
            <p:nvPr userDrawn="1"/>
          </p:nvSpPr>
          <p:spPr>
            <a:xfrm>
              <a:off x="11417771" y="-2842"/>
              <a:ext cx="783069" cy="6860842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799"/>
            </a:p>
          </p:txBody>
        </p:sp>
        <p:sp>
          <p:nvSpPr>
            <p:cNvPr id="17" name="Rechthoek 16">
              <a:extLst>
                <a:ext uri="{FF2B5EF4-FFF2-40B4-BE49-F238E27FC236}">
                  <a16:creationId xmlns:a16="http://schemas.microsoft.com/office/drawing/2014/main" id="{299011E2-D7A4-48FA-9DAD-38535DF158CF}"/>
                </a:ext>
              </a:extLst>
            </p:cNvPr>
            <p:cNvSpPr/>
            <p:nvPr userDrawn="1"/>
          </p:nvSpPr>
          <p:spPr>
            <a:xfrm>
              <a:off x="0" y="6528391"/>
              <a:ext cx="12196763" cy="329609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799"/>
            </a:p>
          </p:txBody>
        </p:sp>
        <p:sp>
          <p:nvSpPr>
            <p:cNvPr id="18" name="Rechthoek 17">
              <a:extLst>
                <a:ext uri="{FF2B5EF4-FFF2-40B4-BE49-F238E27FC236}">
                  <a16:creationId xmlns:a16="http://schemas.microsoft.com/office/drawing/2014/main" id="{49F57083-62BB-44C2-8BD1-6C7B0AA32B9F}"/>
                </a:ext>
              </a:extLst>
            </p:cNvPr>
            <p:cNvSpPr/>
            <p:nvPr userDrawn="1"/>
          </p:nvSpPr>
          <p:spPr>
            <a:xfrm>
              <a:off x="11789888" y="-2842"/>
              <a:ext cx="415029" cy="6860842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799"/>
            </a:p>
          </p:txBody>
        </p:sp>
      </p:grpSp>
      <p:grpSp>
        <p:nvGrpSpPr>
          <p:cNvPr id="19" name="Kleuren">
            <a:extLst>
              <a:ext uri="{FF2B5EF4-FFF2-40B4-BE49-F238E27FC236}">
                <a16:creationId xmlns:a16="http://schemas.microsoft.com/office/drawing/2014/main" id="{D17B76BA-A6ED-49DB-9773-55C6BCFD593E}"/>
              </a:ext>
            </a:extLst>
          </p:cNvPr>
          <p:cNvGrpSpPr/>
          <p:nvPr userDrawn="1"/>
        </p:nvGrpSpPr>
        <p:grpSpPr>
          <a:xfrm>
            <a:off x="9514" y="-197472"/>
            <a:ext cx="1732060" cy="144392"/>
            <a:chOff x="3767356" y="-295188"/>
            <a:chExt cx="1732737" cy="144392"/>
          </a:xfrm>
        </p:grpSpPr>
        <p:sp>
          <p:nvSpPr>
            <p:cNvPr id="20" name="Rechthoek 19">
              <a:extLst>
                <a:ext uri="{FF2B5EF4-FFF2-40B4-BE49-F238E27FC236}">
                  <a16:creationId xmlns:a16="http://schemas.microsoft.com/office/drawing/2014/main" id="{0C27AAEB-D033-4640-AC10-BF2DC7BD6FA0}"/>
                </a:ext>
              </a:extLst>
            </p:cNvPr>
            <p:cNvSpPr/>
            <p:nvPr/>
          </p:nvSpPr>
          <p:spPr>
            <a:xfrm>
              <a:off x="3767356" y="-295188"/>
              <a:ext cx="144000" cy="144392"/>
            </a:xfrm>
            <a:prstGeom prst="rect">
              <a:avLst/>
            </a:prstGeom>
            <a:solidFill>
              <a:srgbClr val="3F9C35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799"/>
            </a:p>
          </p:txBody>
        </p:sp>
        <p:sp>
          <p:nvSpPr>
            <p:cNvPr id="21" name="Rechthoek 20">
              <a:extLst>
                <a:ext uri="{FF2B5EF4-FFF2-40B4-BE49-F238E27FC236}">
                  <a16:creationId xmlns:a16="http://schemas.microsoft.com/office/drawing/2014/main" id="{78834615-0D40-4307-94C0-C264029D3DE6}"/>
                </a:ext>
              </a:extLst>
            </p:cNvPr>
            <p:cNvSpPr/>
            <p:nvPr/>
          </p:nvSpPr>
          <p:spPr>
            <a:xfrm>
              <a:off x="3994318" y="-295188"/>
              <a:ext cx="144000" cy="144392"/>
            </a:xfrm>
            <a:prstGeom prst="rect">
              <a:avLst/>
            </a:prstGeom>
            <a:solidFill>
              <a:srgbClr val="73960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799"/>
            </a:p>
          </p:txBody>
        </p:sp>
        <p:sp>
          <p:nvSpPr>
            <p:cNvPr id="22" name="Rechthoek 21">
              <a:extLst>
                <a:ext uri="{FF2B5EF4-FFF2-40B4-BE49-F238E27FC236}">
                  <a16:creationId xmlns:a16="http://schemas.microsoft.com/office/drawing/2014/main" id="{8C0B2C18-22E6-4D19-ABE4-BF52429AD884}"/>
                </a:ext>
              </a:extLst>
            </p:cNvPr>
            <p:cNvSpPr/>
            <p:nvPr/>
          </p:nvSpPr>
          <p:spPr>
            <a:xfrm>
              <a:off x="4221280" y="-295188"/>
              <a:ext cx="144000" cy="144392"/>
            </a:xfrm>
            <a:prstGeom prst="rect">
              <a:avLst/>
            </a:prstGeom>
            <a:solidFill>
              <a:srgbClr val="C9DD03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799"/>
            </a:p>
          </p:txBody>
        </p:sp>
        <p:sp>
          <p:nvSpPr>
            <p:cNvPr id="23" name="Rechthoek 22">
              <a:extLst>
                <a:ext uri="{FF2B5EF4-FFF2-40B4-BE49-F238E27FC236}">
                  <a16:creationId xmlns:a16="http://schemas.microsoft.com/office/drawing/2014/main" id="{423C4A32-5E0D-46FD-B07F-3AC6B1BE9018}"/>
                </a:ext>
              </a:extLst>
            </p:cNvPr>
            <p:cNvSpPr/>
            <p:nvPr/>
          </p:nvSpPr>
          <p:spPr>
            <a:xfrm>
              <a:off x="4448242" y="-295188"/>
              <a:ext cx="144000" cy="144392"/>
            </a:xfrm>
            <a:prstGeom prst="rect">
              <a:avLst/>
            </a:prstGeom>
            <a:solidFill>
              <a:srgbClr val="007C92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799"/>
            </a:p>
          </p:txBody>
        </p:sp>
        <p:sp>
          <p:nvSpPr>
            <p:cNvPr id="24" name="Rechthoek 23">
              <a:extLst>
                <a:ext uri="{FF2B5EF4-FFF2-40B4-BE49-F238E27FC236}">
                  <a16:creationId xmlns:a16="http://schemas.microsoft.com/office/drawing/2014/main" id="{0939DB55-477C-4D39-AAFD-66436975FCC2}"/>
                </a:ext>
              </a:extLst>
            </p:cNvPr>
            <p:cNvSpPr/>
            <p:nvPr/>
          </p:nvSpPr>
          <p:spPr>
            <a:xfrm>
              <a:off x="4675204" y="-295188"/>
              <a:ext cx="144000" cy="144392"/>
            </a:xfrm>
            <a:prstGeom prst="rect">
              <a:avLst/>
            </a:prstGeom>
            <a:solidFill>
              <a:srgbClr val="72B5CC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799"/>
            </a:p>
          </p:txBody>
        </p:sp>
        <p:sp>
          <p:nvSpPr>
            <p:cNvPr id="25" name="Rechthoek 24">
              <a:extLst>
                <a:ext uri="{FF2B5EF4-FFF2-40B4-BE49-F238E27FC236}">
                  <a16:creationId xmlns:a16="http://schemas.microsoft.com/office/drawing/2014/main" id="{B2ADC8C0-6FF9-441F-8CCC-60C00BF901A9}"/>
                </a:ext>
              </a:extLst>
            </p:cNvPr>
            <p:cNvSpPr/>
            <p:nvPr/>
          </p:nvSpPr>
          <p:spPr>
            <a:xfrm>
              <a:off x="4902166" y="-295188"/>
              <a:ext cx="144000" cy="144392"/>
            </a:xfrm>
            <a:prstGeom prst="rect">
              <a:avLst/>
            </a:prstGeom>
            <a:solidFill>
              <a:srgbClr val="C2DEEA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799"/>
            </a:p>
          </p:txBody>
        </p:sp>
        <p:sp>
          <p:nvSpPr>
            <p:cNvPr id="26" name="Rechthoek 25">
              <a:extLst>
                <a:ext uri="{FF2B5EF4-FFF2-40B4-BE49-F238E27FC236}">
                  <a16:creationId xmlns:a16="http://schemas.microsoft.com/office/drawing/2014/main" id="{48473DCD-656D-4F14-A1D3-AB6E575478A5}"/>
                </a:ext>
              </a:extLst>
            </p:cNvPr>
            <p:cNvSpPr/>
            <p:nvPr/>
          </p:nvSpPr>
          <p:spPr>
            <a:xfrm>
              <a:off x="5129128" y="-295188"/>
              <a:ext cx="144000" cy="144392"/>
            </a:xfrm>
            <a:prstGeom prst="rect">
              <a:avLst/>
            </a:prstGeom>
            <a:solidFill>
              <a:srgbClr val="D4760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799"/>
            </a:p>
          </p:txBody>
        </p:sp>
        <p:sp>
          <p:nvSpPr>
            <p:cNvPr id="27" name="Rechthoek 26">
              <a:extLst>
                <a:ext uri="{FF2B5EF4-FFF2-40B4-BE49-F238E27FC236}">
                  <a16:creationId xmlns:a16="http://schemas.microsoft.com/office/drawing/2014/main" id="{C0913F74-41C4-4BB6-A9D4-814E363C069D}"/>
                </a:ext>
              </a:extLst>
            </p:cNvPr>
            <p:cNvSpPr/>
            <p:nvPr/>
          </p:nvSpPr>
          <p:spPr>
            <a:xfrm>
              <a:off x="5356093" y="-295188"/>
              <a:ext cx="144000" cy="144392"/>
            </a:xfrm>
            <a:prstGeom prst="rect">
              <a:avLst/>
            </a:prstGeom>
            <a:solidFill>
              <a:srgbClr val="EAAB0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799"/>
            </a:p>
          </p:txBody>
        </p:sp>
      </p:grpSp>
      <p:grpSp>
        <p:nvGrpSpPr>
          <p:cNvPr id="5" name="Groep 4">
            <a:extLst>
              <a:ext uri="{FF2B5EF4-FFF2-40B4-BE49-F238E27FC236}">
                <a16:creationId xmlns:a16="http://schemas.microsoft.com/office/drawing/2014/main" id="{B406D838-8FD7-4E63-BE81-DA7B4951BAD3}"/>
              </a:ext>
            </a:extLst>
          </p:cNvPr>
          <p:cNvGrpSpPr/>
          <p:nvPr userDrawn="1"/>
        </p:nvGrpSpPr>
        <p:grpSpPr>
          <a:xfrm>
            <a:off x="-598129" y="4185084"/>
            <a:ext cx="441231" cy="2672916"/>
            <a:chOff x="-4247365" y="2775008"/>
            <a:chExt cx="648000" cy="3923961"/>
          </a:xfrm>
        </p:grpSpPr>
        <p:sp>
          <p:nvSpPr>
            <p:cNvPr id="46" name="Rechthoek: afgeronde hoeken 33">
              <a:extLst>
                <a:ext uri="{FF2B5EF4-FFF2-40B4-BE49-F238E27FC236}">
                  <a16:creationId xmlns:a16="http://schemas.microsoft.com/office/drawing/2014/main" id="{930FAC7A-E99C-4E11-A83A-D8DBB68A9FBC}"/>
                </a:ext>
              </a:extLst>
            </p:cNvPr>
            <p:cNvSpPr/>
            <p:nvPr/>
          </p:nvSpPr>
          <p:spPr>
            <a:xfrm>
              <a:off x="-4247365" y="3594061"/>
              <a:ext cx="648000" cy="647747"/>
            </a:xfrm>
            <a:prstGeom prst="roundRect">
              <a:avLst/>
            </a:prstGeom>
            <a:solidFill>
              <a:srgbClr val="007C92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47747" tIns="143896" rIns="107958" bIns="143896" rtlCol="0" anchor="ctr"/>
            <a:lstStyle/>
            <a:p>
              <a:pPr defTabSz="1218468"/>
              <a:endParaRPr lang="nl-NL" sz="1398" b="1" dirty="0">
                <a:solidFill>
                  <a:srgbClr val="FFFFFF"/>
                </a:solidFill>
                <a:latin typeface="Verdana"/>
              </a:endParaRPr>
            </a:p>
          </p:txBody>
        </p:sp>
        <p:sp>
          <p:nvSpPr>
            <p:cNvPr id="44" name="Rechthoek: afgeronde hoeken 37">
              <a:extLst>
                <a:ext uri="{FF2B5EF4-FFF2-40B4-BE49-F238E27FC236}">
                  <a16:creationId xmlns:a16="http://schemas.microsoft.com/office/drawing/2014/main" id="{79FED710-8376-43CF-A83F-1CBACA2F7F20}"/>
                </a:ext>
              </a:extLst>
            </p:cNvPr>
            <p:cNvSpPr/>
            <p:nvPr/>
          </p:nvSpPr>
          <p:spPr>
            <a:xfrm>
              <a:off x="-4247365" y="5232167"/>
              <a:ext cx="648000" cy="647747"/>
            </a:xfrm>
            <a:prstGeom prst="roundRect">
              <a:avLst/>
            </a:prstGeom>
            <a:solidFill>
              <a:srgbClr val="C2DEEA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47747" tIns="143896" rIns="107958" bIns="143896" rtlCol="0" anchor="ctr"/>
            <a:lstStyle/>
            <a:p>
              <a:pPr defTabSz="1218468"/>
              <a:endParaRPr lang="nl-NL" sz="1398" b="1" dirty="0">
                <a:solidFill>
                  <a:srgbClr val="007C92"/>
                </a:solidFill>
                <a:latin typeface="Verdana"/>
              </a:endParaRPr>
            </a:p>
          </p:txBody>
        </p:sp>
        <p:sp>
          <p:nvSpPr>
            <p:cNvPr id="40" name="Rechthoek: afgeronde hoeken 35">
              <a:extLst>
                <a:ext uri="{FF2B5EF4-FFF2-40B4-BE49-F238E27FC236}">
                  <a16:creationId xmlns:a16="http://schemas.microsoft.com/office/drawing/2014/main" id="{304675C8-493F-42F7-A22A-D8DA679ABEAC}"/>
                </a:ext>
              </a:extLst>
            </p:cNvPr>
            <p:cNvSpPr/>
            <p:nvPr/>
          </p:nvSpPr>
          <p:spPr>
            <a:xfrm>
              <a:off x="-4247365" y="4413114"/>
              <a:ext cx="648000" cy="647747"/>
            </a:xfrm>
            <a:prstGeom prst="roundRect">
              <a:avLst/>
            </a:prstGeom>
            <a:solidFill>
              <a:schemeClr val="accent2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47747" tIns="143896" rIns="107958" bIns="143896" rtlCol="0" anchor="ctr"/>
            <a:lstStyle/>
            <a:p>
              <a:pPr defTabSz="1218468"/>
              <a:endParaRPr lang="nl-NL" sz="1398" b="1" dirty="0">
                <a:solidFill>
                  <a:srgbClr val="FFFFFF"/>
                </a:solidFill>
                <a:latin typeface="Verdana"/>
              </a:endParaRPr>
            </a:p>
          </p:txBody>
        </p:sp>
        <p:sp>
          <p:nvSpPr>
            <p:cNvPr id="36" name="Rechthoek: afgeronde hoeken 37">
              <a:extLst>
                <a:ext uri="{FF2B5EF4-FFF2-40B4-BE49-F238E27FC236}">
                  <a16:creationId xmlns:a16="http://schemas.microsoft.com/office/drawing/2014/main" id="{CFDA8EAD-5952-4EF1-B5A1-AD073E1729E5}"/>
                </a:ext>
              </a:extLst>
            </p:cNvPr>
            <p:cNvSpPr/>
            <p:nvPr/>
          </p:nvSpPr>
          <p:spPr>
            <a:xfrm>
              <a:off x="-4247365" y="6051222"/>
              <a:ext cx="648000" cy="647747"/>
            </a:xfrm>
            <a:prstGeom prst="roundRect">
              <a:avLst/>
            </a:prstGeom>
            <a:solidFill>
              <a:srgbClr val="C7C2BA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47747" tIns="143896" rIns="107958" bIns="143896" rtlCol="0" anchor="ctr"/>
            <a:lstStyle/>
            <a:p>
              <a:pPr defTabSz="1218468"/>
              <a:endParaRPr lang="nl-NL" sz="1398" b="1" dirty="0">
                <a:solidFill>
                  <a:srgbClr val="001965"/>
                </a:solidFill>
                <a:latin typeface="Verdana"/>
              </a:endParaRPr>
            </a:p>
          </p:txBody>
        </p:sp>
        <p:sp>
          <p:nvSpPr>
            <p:cNvPr id="34" name="Rechthoek: afgeronde hoeken 31">
              <a:extLst>
                <a:ext uri="{FF2B5EF4-FFF2-40B4-BE49-F238E27FC236}">
                  <a16:creationId xmlns:a16="http://schemas.microsoft.com/office/drawing/2014/main" id="{E7E2F456-971C-45F8-ACB5-A2608E2F4DF3}"/>
                </a:ext>
              </a:extLst>
            </p:cNvPr>
            <p:cNvSpPr/>
            <p:nvPr/>
          </p:nvSpPr>
          <p:spPr>
            <a:xfrm>
              <a:off x="-4247365" y="2775008"/>
              <a:ext cx="648000" cy="647747"/>
            </a:xfrm>
            <a:prstGeom prst="roundRect">
              <a:avLst/>
            </a:prstGeom>
            <a:solidFill>
              <a:schemeClr val="accent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47747" tIns="143896" rIns="107958" bIns="143896" rtlCol="0" anchor="ctr"/>
            <a:lstStyle/>
            <a:p>
              <a:pPr defTabSz="1218468"/>
              <a:endParaRPr lang="nl-NL" sz="1398" b="1" dirty="0">
                <a:solidFill>
                  <a:srgbClr val="FFFFFF"/>
                </a:solidFill>
                <a:latin typeface="Verdan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17403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ransition/>
  <p:hf hdr="0"/>
  <p:txStyles>
    <p:titleStyle>
      <a:lvl1pPr algn="l" rtl="0" eaLnBrk="0" fontAlgn="base" hangingPunct="0">
        <a:lnSpc>
          <a:spcPct val="100000"/>
        </a:lnSpc>
        <a:spcBef>
          <a:spcPct val="0"/>
        </a:spcBef>
        <a:spcAft>
          <a:spcPct val="0"/>
        </a:spcAft>
        <a:defRPr sz="2799" b="1" kern="1200" spc="-29" baseline="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398" b="1">
          <a:solidFill>
            <a:schemeClr val="accent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398" b="1">
          <a:solidFill>
            <a:schemeClr val="accent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398" b="1">
          <a:solidFill>
            <a:schemeClr val="accent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398" b="1">
          <a:solidFill>
            <a:schemeClr val="accent2"/>
          </a:solidFill>
          <a:latin typeface="Verdana" pitchFamily="34" charset="0"/>
        </a:defRPr>
      </a:lvl5pPr>
      <a:lvl6pPr marL="456320" algn="l" rtl="0" fontAlgn="base">
        <a:spcBef>
          <a:spcPct val="0"/>
        </a:spcBef>
        <a:spcAft>
          <a:spcPct val="0"/>
        </a:spcAft>
        <a:defRPr sz="2398" b="1">
          <a:solidFill>
            <a:schemeClr val="accent2"/>
          </a:solidFill>
          <a:latin typeface="Verdana" pitchFamily="34" charset="0"/>
        </a:defRPr>
      </a:lvl6pPr>
      <a:lvl7pPr marL="912700" algn="l" rtl="0" fontAlgn="base">
        <a:spcBef>
          <a:spcPct val="0"/>
        </a:spcBef>
        <a:spcAft>
          <a:spcPct val="0"/>
        </a:spcAft>
        <a:defRPr sz="2398" b="1">
          <a:solidFill>
            <a:schemeClr val="accent2"/>
          </a:solidFill>
          <a:latin typeface="Verdana" pitchFamily="34" charset="0"/>
        </a:defRPr>
      </a:lvl7pPr>
      <a:lvl8pPr marL="1369042" algn="l" rtl="0" fontAlgn="base">
        <a:spcBef>
          <a:spcPct val="0"/>
        </a:spcBef>
        <a:spcAft>
          <a:spcPct val="0"/>
        </a:spcAft>
        <a:defRPr sz="2398" b="1">
          <a:solidFill>
            <a:schemeClr val="accent2"/>
          </a:solidFill>
          <a:latin typeface="Verdana" pitchFamily="34" charset="0"/>
        </a:defRPr>
      </a:lvl8pPr>
      <a:lvl9pPr marL="1825403" algn="l" rtl="0" fontAlgn="base">
        <a:spcBef>
          <a:spcPct val="0"/>
        </a:spcBef>
        <a:spcAft>
          <a:spcPct val="0"/>
        </a:spcAft>
        <a:defRPr sz="2398" b="1">
          <a:solidFill>
            <a:schemeClr val="accent2"/>
          </a:solidFill>
          <a:latin typeface="Verdana" pitchFamily="34" charset="0"/>
        </a:defRPr>
      </a:lvl9pPr>
    </p:titleStyle>
    <p:bodyStyle>
      <a:lvl1pPr marL="0" indent="0" algn="l" defTabSz="358480" rtl="0" eaLnBrk="0" fontAlgn="base" hangingPunct="0">
        <a:lnSpc>
          <a:spcPct val="90000"/>
        </a:lnSpc>
        <a:spcBef>
          <a:spcPts val="600"/>
        </a:spcBef>
        <a:spcAft>
          <a:spcPts val="600"/>
        </a:spcAft>
        <a:buClr>
          <a:schemeClr val="accent1"/>
        </a:buClr>
        <a:buFont typeface="Verdana" panose="020B0604030504040204" pitchFamily="34" charset="0"/>
        <a:buNone/>
        <a:defRPr sz="1799" kern="1200">
          <a:solidFill>
            <a:schemeClr val="accent1"/>
          </a:solidFill>
          <a:latin typeface="+mn-lt"/>
          <a:ea typeface="+mn-ea"/>
          <a:cs typeface="+mn-cs"/>
        </a:defRPr>
      </a:lvl1pPr>
      <a:lvl2pPr marL="266480" indent="-266480" algn="l" defTabSz="358480" rtl="0" eaLnBrk="0" fontAlgn="base" hangingPunct="0">
        <a:lnSpc>
          <a:spcPct val="90000"/>
        </a:lnSpc>
        <a:spcBef>
          <a:spcPts val="600"/>
        </a:spcBef>
        <a:spcAft>
          <a:spcPts val="600"/>
        </a:spcAft>
        <a:buClr>
          <a:schemeClr val="accent1"/>
        </a:buClr>
        <a:buFont typeface="Verdana" panose="020B0604030504040204" pitchFamily="34" charset="0"/>
        <a:buChar char="•"/>
        <a:defRPr sz="1799" kern="1200">
          <a:solidFill>
            <a:schemeClr val="accent1"/>
          </a:solidFill>
          <a:latin typeface="+mn-lt"/>
          <a:ea typeface="+mn-ea"/>
          <a:cs typeface="+mn-cs"/>
        </a:defRPr>
      </a:lvl2pPr>
      <a:lvl3pPr marL="450478" indent="-183997" algn="l" defTabSz="358480" rtl="0" eaLnBrk="0" fontAlgn="base" hangingPunct="0">
        <a:lnSpc>
          <a:spcPct val="90000"/>
        </a:lnSpc>
        <a:spcBef>
          <a:spcPts val="600"/>
        </a:spcBef>
        <a:spcAft>
          <a:spcPts val="600"/>
        </a:spcAft>
        <a:buClr>
          <a:schemeClr val="accent2"/>
        </a:buClr>
        <a:buFontTx/>
        <a:buChar char="–"/>
        <a:defRPr sz="1799" kern="1200">
          <a:solidFill>
            <a:schemeClr val="accent1"/>
          </a:solidFill>
          <a:latin typeface="+mn-lt"/>
          <a:ea typeface="+mn-ea"/>
          <a:cs typeface="+mn-cs"/>
        </a:defRPr>
      </a:lvl3pPr>
      <a:lvl4pPr marL="0" indent="0" algn="l" defTabSz="358480" rtl="0" eaLnBrk="0" fontAlgn="base" hangingPunct="0">
        <a:lnSpc>
          <a:spcPct val="90000"/>
        </a:lnSpc>
        <a:spcBef>
          <a:spcPts val="600"/>
        </a:spcBef>
        <a:spcAft>
          <a:spcPts val="600"/>
        </a:spcAft>
        <a:buClr>
          <a:srgbClr val="82786F"/>
        </a:buClr>
        <a:buFont typeface="Verdana" panose="020B0604030504040204" pitchFamily="34" charset="0"/>
        <a:buNone/>
        <a:defRPr sz="1999" b="1" kern="1200">
          <a:solidFill>
            <a:schemeClr val="accent1"/>
          </a:solidFill>
          <a:latin typeface="+mj-lt"/>
          <a:ea typeface="+mn-ea"/>
          <a:cs typeface="+mn-cs"/>
        </a:defRPr>
      </a:lvl4pPr>
      <a:lvl5pPr marL="0" indent="0" algn="l" defTabSz="358480" rtl="0" eaLnBrk="0" fontAlgn="base" hangingPunct="0">
        <a:lnSpc>
          <a:spcPct val="90000"/>
        </a:lnSpc>
        <a:spcBef>
          <a:spcPts val="600"/>
        </a:spcBef>
        <a:spcAft>
          <a:spcPts val="600"/>
        </a:spcAft>
        <a:buClr>
          <a:srgbClr val="001423"/>
        </a:buClr>
        <a:buFont typeface="Verdana" panose="020B0604030504040204" pitchFamily="34" charset="0"/>
        <a:buNone/>
        <a:defRPr sz="1799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09883" indent="-228159" algn="l" defTabSz="912700" rtl="0" eaLnBrk="1" latinLnBrk="0" hangingPunct="1">
        <a:spcBef>
          <a:spcPct val="20000"/>
        </a:spcBef>
        <a:buFont typeface="Arial" pitchFamily="34" charset="0"/>
        <a:buChar char="•"/>
        <a:defRPr sz="1998" kern="1200">
          <a:solidFill>
            <a:schemeClr val="tx1"/>
          </a:solidFill>
          <a:latin typeface="+mn-lt"/>
          <a:ea typeface="+mn-ea"/>
          <a:cs typeface="+mn-cs"/>
        </a:defRPr>
      </a:lvl6pPr>
      <a:lvl7pPr marL="2966243" indent="-228159" algn="l" defTabSz="912700" rtl="0" eaLnBrk="1" latinLnBrk="0" hangingPunct="1">
        <a:spcBef>
          <a:spcPct val="20000"/>
        </a:spcBef>
        <a:buFont typeface="Arial" pitchFamily="34" charset="0"/>
        <a:buChar char="•"/>
        <a:defRPr sz="1998" kern="1200">
          <a:solidFill>
            <a:schemeClr val="tx1"/>
          </a:solidFill>
          <a:latin typeface="+mn-lt"/>
          <a:ea typeface="+mn-ea"/>
          <a:cs typeface="+mn-cs"/>
        </a:defRPr>
      </a:lvl7pPr>
      <a:lvl8pPr marL="3422582" indent="-228159" algn="l" defTabSz="912700" rtl="0" eaLnBrk="1" latinLnBrk="0" hangingPunct="1">
        <a:spcBef>
          <a:spcPct val="20000"/>
        </a:spcBef>
        <a:buFont typeface="Arial" pitchFamily="34" charset="0"/>
        <a:buChar char="•"/>
        <a:defRPr sz="1998" kern="1200">
          <a:solidFill>
            <a:schemeClr val="tx1"/>
          </a:solidFill>
          <a:latin typeface="+mn-lt"/>
          <a:ea typeface="+mn-ea"/>
          <a:cs typeface="+mn-cs"/>
        </a:defRPr>
      </a:lvl8pPr>
      <a:lvl9pPr marL="3878924" indent="-228159" algn="l" defTabSz="912700" rtl="0" eaLnBrk="1" latinLnBrk="0" hangingPunct="1">
        <a:spcBef>
          <a:spcPct val="20000"/>
        </a:spcBef>
        <a:buFont typeface="Arial" pitchFamily="34" charset="0"/>
        <a:buChar char="•"/>
        <a:defRPr sz="19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2700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1pPr>
      <a:lvl2pPr marL="456320" algn="l" defTabSz="912700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2pPr>
      <a:lvl3pPr marL="912700" algn="l" defTabSz="912700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3pPr>
      <a:lvl4pPr marL="1369042" algn="l" defTabSz="912700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4pPr>
      <a:lvl5pPr marL="1825403" algn="l" defTabSz="912700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5pPr>
      <a:lvl6pPr marL="2281722" algn="l" defTabSz="912700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6pPr>
      <a:lvl7pPr marL="2738044" algn="l" defTabSz="912700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7pPr>
      <a:lvl8pPr marL="3194403" algn="l" defTabSz="912700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8pPr>
      <a:lvl9pPr marL="3650750" algn="l" defTabSz="912700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783">
          <p15:clr>
            <a:srgbClr val="F26B43"/>
          </p15:clr>
        </p15:guide>
        <p15:guide id="2" pos="644">
          <p15:clr>
            <a:srgbClr val="F26B43"/>
          </p15:clr>
        </p15:guide>
        <p15:guide id="3" pos="9604">
          <p15:clr>
            <a:srgbClr val="F26B43"/>
          </p15:clr>
        </p15:guide>
        <p15:guide id="4" orient="horz" pos="1461">
          <p15:clr>
            <a:srgbClr val="F26B43"/>
          </p15:clr>
        </p15:guide>
        <p15:guide id="5" orient="horz" pos="981">
          <p15:clr>
            <a:srgbClr val="F26B43"/>
          </p15:clr>
        </p15:guide>
        <p15:guide id="6" orient="horz" pos="3593">
          <p15:clr>
            <a:srgbClr val="F26B43"/>
          </p15:clr>
        </p15:guide>
        <p15:guide id="7" pos="485">
          <p15:clr>
            <a:srgbClr val="F26B43"/>
          </p15:clr>
        </p15:guide>
        <p15:guide id="8" pos="719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3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3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3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3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A3095CD-7F6F-4612-A26C-539519DAD2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Poll &amp; </a:t>
            </a:r>
            <a:r>
              <a:rPr lang="en-US" dirty="0" err="1"/>
              <a:t>toetsvragen</a:t>
            </a:r>
            <a:endParaRPr lang="nl-NL" dirty="0"/>
          </a:p>
        </p:txBody>
      </p:sp>
      <p:sp>
        <p:nvSpPr>
          <p:cNvPr id="5" name="Ondertitel 4">
            <a:extLst>
              <a:ext uri="{FF2B5EF4-FFF2-40B4-BE49-F238E27FC236}">
                <a16:creationId xmlns:a16="http://schemas.microsoft.com/office/drawing/2014/main" id="{80F28E24-BD64-4B39-B240-0685B9DE14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b="0" dirty="0"/>
              <a:t>Titel ME:</a:t>
            </a:r>
          </a:p>
          <a:p>
            <a:r>
              <a:rPr lang="nl-NL" b="0" dirty="0" err="1"/>
              <a:t>Promomatsnummer</a:t>
            </a:r>
            <a:r>
              <a:rPr lang="nl-NL" b="0" dirty="0"/>
              <a:t>: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41B5BCC-5CC2-4D03-A123-565936F54F5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1C1A9-F777-4F8E-9DA5-16FDB57626AC}" type="slidenum">
              <a:rPr lang="en-GB" altLang="en-US">
                <a:solidFill>
                  <a:srgbClr val="82786F"/>
                </a:solidFill>
                <a:latin typeface="Verdana"/>
              </a:rPr>
              <a:pPr/>
              <a:t>1</a:t>
            </a:fld>
            <a:endParaRPr lang="en-GB" altLang="en-US" dirty="0">
              <a:solidFill>
                <a:srgbClr val="82786F"/>
              </a:solidFill>
              <a:latin typeface="Verdana"/>
            </a:endParaRP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FC31729E-612A-4A82-86FA-5DCA19FF8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82786F"/>
                </a:solidFill>
                <a:latin typeface="Verdana"/>
              </a:rPr>
              <a:t>Masterclass Novo Nordisk</a:t>
            </a:r>
            <a:endParaRPr lang="en-GB" dirty="0">
              <a:solidFill>
                <a:srgbClr val="82786F"/>
              </a:solidFill>
              <a:latin typeface="Verdana"/>
            </a:endParaRPr>
          </a:p>
        </p:txBody>
      </p:sp>
      <p:sp>
        <p:nvSpPr>
          <p:cNvPr id="8" name="Tijdelijke aanduiding voor datum 7">
            <a:extLst>
              <a:ext uri="{FF2B5EF4-FFF2-40B4-BE49-F238E27FC236}">
                <a16:creationId xmlns:a16="http://schemas.microsoft.com/office/drawing/2014/main" id="{533370CD-EFC9-49AD-8F24-ABCFEE8340A0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06AAD8F5-E014-4788-AFC3-8CC9C3534E98}" type="datetime4">
              <a:rPr lang="nl-NL">
                <a:solidFill>
                  <a:srgbClr val="82786F"/>
                </a:solidFill>
                <a:latin typeface="Verdana"/>
              </a:rPr>
              <a:pPr>
                <a:defRPr/>
              </a:pPr>
              <a:t>15 juni 2020</a:t>
            </a:fld>
            <a:endParaRPr lang="en-GB" dirty="0">
              <a:solidFill>
                <a:srgbClr val="82786F"/>
              </a:solidFill>
              <a:latin typeface="Verdana"/>
            </a:endParaRP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863308A2-8120-4C6F-BD4A-4B0AD50F728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9" y="0"/>
            <a:ext cx="12192037" cy="6858000"/>
          </a:xfrm>
        </p:spPr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99B73E3-90C7-4D51-A2BC-87DE0F6AE43C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5684"/>
            <a:ext cx="12192000" cy="3942080"/>
          </a:xfrm>
          <a:prstGeom prst="rect">
            <a:avLst/>
          </a:prstGeom>
        </p:spPr>
      </p:pic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A8D66A2-300B-4393-8CAC-93FD1028E065}"/>
              </a:ext>
            </a:extLst>
          </p:cNvPr>
          <p:cNvSpPr>
            <a:spLocks noGrp="1"/>
          </p:cNvSpPr>
          <p:nvPr>
            <p:ph type="body" orient="vert" idx="14"/>
          </p:nvPr>
        </p:nvSpPr>
        <p:spPr>
          <a:xfrm>
            <a:off x="-19" y="3284984"/>
            <a:ext cx="12192000" cy="3573016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68C49D1-F8FC-4EEC-8193-D750024D0E83}"/>
              </a:ext>
            </a:extLst>
          </p:cNvPr>
          <p:cNvSpPr txBox="1"/>
          <p:nvPr/>
        </p:nvSpPr>
        <p:spPr>
          <a:xfrm>
            <a:off x="1198287" y="4228637"/>
            <a:ext cx="8860113" cy="202847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2000" b="1" dirty="0">
                <a:solidFill>
                  <a:schemeClr val="accent1"/>
                </a:solidFill>
              </a:rPr>
              <a:t>Poll en </a:t>
            </a:r>
            <a:r>
              <a:rPr lang="en-US" sz="2000" b="1" dirty="0" err="1">
                <a:solidFill>
                  <a:schemeClr val="accent1"/>
                </a:solidFill>
              </a:rPr>
              <a:t>Toetsvragen</a:t>
            </a:r>
            <a:endParaRPr lang="en-US" sz="2000" b="1" dirty="0">
              <a:solidFill>
                <a:schemeClr val="accent1"/>
              </a:solidFill>
            </a:endParaRPr>
          </a:p>
          <a:p>
            <a:endParaRPr lang="en-US" sz="2000" dirty="0">
              <a:solidFill>
                <a:schemeClr val="accent1"/>
              </a:solidFill>
            </a:endParaRPr>
          </a:p>
          <a:p>
            <a:r>
              <a:rPr lang="en-US" sz="2000" dirty="0" err="1">
                <a:solidFill>
                  <a:schemeClr val="accent1"/>
                </a:solidFill>
              </a:rPr>
              <a:t>Titel</a:t>
            </a:r>
            <a:r>
              <a:rPr lang="en-US" sz="2000" dirty="0">
                <a:solidFill>
                  <a:schemeClr val="accent1"/>
                </a:solidFill>
              </a:rPr>
              <a:t> ME: GLP-1 </a:t>
            </a:r>
            <a:r>
              <a:rPr lang="en-US" sz="2000" dirty="0" err="1">
                <a:solidFill>
                  <a:schemeClr val="accent1"/>
                </a:solidFill>
              </a:rPr>
              <a:t>gebaseerde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therapie</a:t>
            </a:r>
            <a:r>
              <a:rPr lang="en-US" sz="2000" dirty="0">
                <a:solidFill>
                  <a:schemeClr val="accent1"/>
                </a:solidFill>
              </a:rPr>
              <a:t> module 1 – NL19CD00414</a:t>
            </a:r>
          </a:p>
          <a:p>
            <a:endParaRPr lang="en-US" sz="2000" dirty="0">
              <a:solidFill>
                <a:schemeClr val="accent1"/>
              </a:solidFill>
            </a:endParaRPr>
          </a:p>
          <a:p>
            <a:r>
              <a:rPr lang="en-US" sz="2000" dirty="0" err="1">
                <a:solidFill>
                  <a:schemeClr val="accent1"/>
                </a:solidFill>
              </a:rPr>
              <a:t>Promomatsnummer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kennistoets</a:t>
            </a:r>
            <a:r>
              <a:rPr lang="en-US" sz="2000" dirty="0">
                <a:solidFill>
                  <a:schemeClr val="accent1"/>
                </a:solidFill>
              </a:rPr>
              <a:t>: NL20CD00110</a:t>
            </a:r>
            <a:endParaRPr lang="en-GB" sz="2000" dirty="0" err="1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608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A36AB-D314-44DF-829A-85208A62A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771" y="687921"/>
            <a:ext cx="6896784" cy="864654"/>
          </a:xfrm>
        </p:spPr>
        <p:txBody>
          <a:bodyPr wrap="square" anchor="t">
            <a:normAutofit/>
          </a:bodyPr>
          <a:lstStyle/>
          <a:p>
            <a:r>
              <a:rPr lang="en-US" dirty="0"/>
              <a:t>TOETS</a:t>
            </a:r>
            <a:br>
              <a:rPr lang="en-US" dirty="0"/>
            </a:br>
            <a:r>
              <a:rPr lang="en-US" sz="2200" b="0" dirty="0" err="1">
                <a:solidFill>
                  <a:schemeClr val="accent2"/>
                </a:solidFill>
              </a:rPr>
              <a:t>Vraag</a:t>
            </a:r>
            <a:r>
              <a:rPr lang="en-US" sz="2200" b="0" dirty="0">
                <a:solidFill>
                  <a:schemeClr val="accent2"/>
                </a:solidFill>
              </a:rPr>
              <a:t> 3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562151F-4B75-4A12-A499-12CCDF2EA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8746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7E4004F-4CC6-40C9-B0B5-510548401FB5}" type="slidenum">
              <a:rPr kumimoji="0" lang="nl-NL" sz="600" b="0" i="0" u="none" strike="noStrike" kern="1200" cap="none" spc="0" normalizeH="0" baseline="0" noProof="0" smtClean="0">
                <a:ln>
                  <a:noFill/>
                </a:ln>
                <a:solidFill>
                  <a:srgbClr val="82786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87467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nl-NL" sz="600" b="0" i="0" u="none" strike="noStrike" kern="1200" cap="none" spc="0" normalizeH="0" baseline="0" noProof="0">
              <a:ln>
                <a:noFill/>
              </a:ln>
              <a:solidFill>
                <a:srgbClr val="82786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4" name="Vertical Text Placeholder 13">
            <a:extLst>
              <a:ext uri="{FF2B5EF4-FFF2-40B4-BE49-F238E27FC236}">
                <a16:creationId xmlns:a16="http://schemas.microsoft.com/office/drawing/2014/main" id="{3EEA9AC0-82BA-40BC-83DE-6E09964536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82772" y="1806047"/>
            <a:ext cx="7256665" cy="3885720"/>
          </a:xfrm>
        </p:spPr>
        <p:txBody>
          <a:bodyPr/>
          <a:lstStyle/>
          <a:p>
            <a:pPr lvl="0"/>
            <a:r>
              <a:rPr lang="nl-NL" sz="1800" b="1" dirty="0">
                <a:solidFill>
                  <a:srgbClr val="001965"/>
                </a:solidFill>
              </a:rPr>
              <a:t>Benoem de effecten van GLP-1 op het lichaam: </a:t>
            </a:r>
            <a:br>
              <a:rPr lang="nl-NL" sz="1800" b="1" dirty="0">
                <a:solidFill>
                  <a:srgbClr val="001965"/>
                </a:solidFill>
              </a:rPr>
            </a:br>
            <a:endParaRPr lang="nl-NL" sz="1800" b="1" dirty="0">
              <a:solidFill>
                <a:srgbClr val="001965"/>
              </a:solidFill>
            </a:endParaRPr>
          </a:p>
          <a:p>
            <a:pPr lvl="0"/>
            <a:endParaRPr lang="en-GB" sz="1400" i="1" dirty="0">
              <a:solidFill>
                <a:srgbClr val="001965"/>
              </a:solidFill>
            </a:endParaRP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nl-NL" sz="1600" dirty="0">
                <a:solidFill>
                  <a:srgbClr val="001965"/>
                </a:solidFill>
              </a:rPr>
              <a:t>Stimuleert insuline afgifte </a:t>
            </a:r>
            <a:endParaRPr lang="en-GB" sz="1600" dirty="0">
              <a:solidFill>
                <a:srgbClr val="001965"/>
              </a:solidFill>
            </a:endParaRP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nl-NL" sz="1600" dirty="0">
                <a:solidFill>
                  <a:srgbClr val="001965"/>
                </a:solidFill>
              </a:rPr>
              <a:t>Remt glucagon afgifte</a:t>
            </a:r>
            <a:endParaRPr lang="en-GB" sz="1600" dirty="0">
              <a:solidFill>
                <a:srgbClr val="001965"/>
              </a:solidFill>
            </a:endParaRP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nl-NL" sz="1600" dirty="0">
                <a:solidFill>
                  <a:srgbClr val="001965"/>
                </a:solidFill>
              </a:rPr>
              <a:t>Vermindert het hongergevoel </a:t>
            </a:r>
            <a:endParaRPr lang="en-GB" sz="1600" dirty="0">
              <a:solidFill>
                <a:srgbClr val="001965"/>
              </a:solidFill>
            </a:endParaRP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nl-NL" sz="1600" dirty="0">
                <a:solidFill>
                  <a:srgbClr val="001965"/>
                </a:solidFill>
              </a:rPr>
              <a:t>Vertraagt de maagontlediging</a:t>
            </a:r>
            <a:endParaRPr lang="en-GB" sz="1600" dirty="0">
              <a:solidFill>
                <a:srgbClr val="001965"/>
              </a:solidFill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nl-NL" sz="1600" dirty="0">
                <a:solidFill>
                  <a:srgbClr val="001965"/>
                </a:solidFill>
              </a:rPr>
              <a:t>Alle bovengenoemde antwoorden zijn juist</a:t>
            </a:r>
            <a:br>
              <a:rPr lang="nl-NL" sz="1600" dirty="0"/>
            </a:br>
            <a:endParaRPr lang="en-GB" sz="1600" dirty="0"/>
          </a:p>
          <a:p>
            <a:endParaRPr lang="en-GB" dirty="0"/>
          </a:p>
        </p:txBody>
      </p:sp>
      <p:pic>
        <p:nvPicPr>
          <p:cNvPr id="10" name="Picture Placeholder 9">
            <a:extLst>
              <a:ext uri="{FF2B5EF4-FFF2-40B4-BE49-F238E27FC236}">
                <a16:creationId xmlns:a16="http://schemas.microsoft.com/office/drawing/2014/main" id="{D7673047-D02E-4A5B-8D04-7F1803739291}"/>
              </a:ext>
            </a:extLst>
          </p:cNvPr>
          <p:cNvPicPr>
            <a:picLocks noGrp="1" noChangeAspect="1"/>
          </p:cNvPicPr>
          <p:nvPr>
            <p:ph type="pic" sz="quarter" idx="15"/>
            <p:custDataLst>
              <p:tags r:id="rId1"/>
            </p:custDataLst>
          </p:nvPr>
        </p:nvPicPr>
        <p:blipFill rotWithShape="1">
          <a:blip r:embed="rId3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45" r="15945"/>
          <a:stretch/>
        </p:blipFill>
        <p:spPr>
          <a:xfrm>
            <a:off x="8039100" y="0"/>
            <a:ext cx="4152900" cy="6870700"/>
          </a:xfrm>
        </p:spPr>
      </p:pic>
    </p:spTree>
    <p:extLst>
      <p:ext uri="{BB962C8B-B14F-4D97-AF65-F5344CB8AC3E}">
        <p14:creationId xmlns:p14="http://schemas.microsoft.com/office/powerpoint/2010/main" val="2238549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A36AB-D314-44DF-829A-85208A62A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771" y="687921"/>
            <a:ext cx="6896784" cy="864654"/>
          </a:xfrm>
        </p:spPr>
        <p:txBody>
          <a:bodyPr wrap="square" anchor="t">
            <a:normAutofit/>
          </a:bodyPr>
          <a:lstStyle/>
          <a:p>
            <a:r>
              <a:rPr lang="en-US" dirty="0"/>
              <a:t>TOETS</a:t>
            </a:r>
            <a:br>
              <a:rPr lang="en-US" dirty="0"/>
            </a:br>
            <a:r>
              <a:rPr lang="en-US" sz="2200" b="0" dirty="0" err="1">
                <a:solidFill>
                  <a:schemeClr val="accent2"/>
                </a:solidFill>
              </a:rPr>
              <a:t>Vraag</a:t>
            </a:r>
            <a:r>
              <a:rPr lang="en-US" sz="2200" b="0" dirty="0">
                <a:solidFill>
                  <a:schemeClr val="accent2"/>
                </a:solidFill>
              </a:rPr>
              <a:t> 4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562151F-4B75-4A12-A499-12CCDF2EA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8746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7E4004F-4CC6-40C9-B0B5-510548401FB5}" type="slidenum">
              <a:rPr kumimoji="0" lang="nl-NL" sz="600" b="0" i="0" u="none" strike="noStrike" kern="1200" cap="none" spc="0" normalizeH="0" baseline="0" noProof="0" smtClean="0">
                <a:ln>
                  <a:noFill/>
                </a:ln>
                <a:solidFill>
                  <a:srgbClr val="82786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87467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nl-NL" sz="600" b="0" i="0" u="none" strike="noStrike" kern="1200" cap="none" spc="0" normalizeH="0" baseline="0" noProof="0">
              <a:ln>
                <a:noFill/>
              </a:ln>
              <a:solidFill>
                <a:srgbClr val="82786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4" name="Vertical Text Placeholder 13">
            <a:extLst>
              <a:ext uri="{FF2B5EF4-FFF2-40B4-BE49-F238E27FC236}">
                <a16:creationId xmlns:a16="http://schemas.microsoft.com/office/drawing/2014/main" id="{3EEA9AC0-82BA-40BC-83DE-6E09964536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82772" y="1806047"/>
            <a:ext cx="7462326" cy="4656746"/>
          </a:xfrm>
        </p:spPr>
        <p:txBody>
          <a:bodyPr/>
          <a:lstStyle/>
          <a:p>
            <a:pPr lvl="0"/>
            <a:r>
              <a:rPr lang="nl-NL" sz="1800" b="1" dirty="0">
                <a:solidFill>
                  <a:srgbClr val="001965"/>
                </a:solidFill>
              </a:rPr>
              <a:t>Een patiënt die vorige week gestart is met een  wekelijkse injectie GLP-1 receptoragonist belt naar de praktijk met klachten van misselijkheid en een verminderde eetlust.</a:t>
            </a:r>
            <a:endParaRPr lang="en-GB" sz="1800" b="1" dirty="0">
              <a:solidFill>
                <a:srgbClr val="001965"/>
              </a:solidFill>
            </a:endParaRPr>
          </a:p>
          <a:p>
            <a:endParaRPr lang="nl-NL" sz="1800" dirty="0">
              <a:solidFill>
                <a:srgbClr val="001965"/>
              </a:solidFill>
            </a:endParaRPr>
          </a:p>
          <a:p>
            <a:r>
              <a:rPr lang="nl-NL" sz="1600" dirty="0">
                <a:solidFill>
                  <a:srgbClr val="001965"/>
                </a:solidFill>
              </a:rPr>
              <a:t>Wat geef je voor advies?</a:t>
            </a:r>
            <a:endParaRPr lang="en-GB" sz="1600" dirty="0">
              <a:solidFill>
                <a:srgbClr val="001965"/>
              </a:solidFill>
            </a:endParaRPr>
          </a:p>
          <a:p>
            <a:pPr marL="342900" lvl="0" indent="-342900">
              <a:buFont typeface="Courier New" panose="02070309020205020404" pitchFamily="49" charset="0"/>
              <a:buChar char="o"/>
            </a:pPr>
            <a:r>
              <a:rPr lang="nl-NL" sz="1600" dirty="0">
                <a:solidFill>
                  <a:srgbClr val="001965"/>
                </a:solidFill>
              </a:rPr>
              <a:t>Bij optreden van deze klachten direct stoppen met de GLP-1 receptoragonist	</a:t>
            </a:r>
            <a:endParaRPr lang="en-GB" sz="1600" dirty="0">
              <a:solidFill>
                <a:srgbClr val="001965"/>
              </a:solidFill>
            </a:endParaRPr>
          </a:p>
          <a:p>
            <a:pPr marL="342900" lvl="0" indent="-342900">
              <a:buFont typeface="Courier New" panose="02070309020205020404" pitchFamily="49" charset="0"/>
              <a:buChar char="o"/>
            </a:pPr>
            <a:r>
              <a:rPr lang="nl-NL" sz="1600" dirty="0">
                <a:solidFill>
                  <a:srgbClr val="001965"/>
                </a:solidFill>
              </a:rPr>
              <a:t>Je loopt de voedingsadviezen met de patiënt na en geeft aan dat deze klachten mogelijk van voorbijgaande aard zijn</a:t>
            </a:r>
            <a:endParaRPr lang="en-GB" sz="1600" dirty="0">
              <a:solidFill>
                <a:srgbClr val="001965"/>
              </a:solidFill>
            </a:endParaRP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nl-NL" sz="1600" dirty="0">
                <a:solidFill>
                  <a:srgbClr val="001965"/>
                </a:solidFill>
              </a:rPr>
              <a:t>Stoppen met de metformine, deze veroorzaakt de klachten </a:t>
            </a:r>
            <a:br>
              <a:rPr lang="nl-NL" sz="1600" dirty="0">
                <a:solidFill>
                  <a:srgbClr val="001965"/>
                </a:solidFill>
              </a:rPr>
            </a:br>
            <a:r>
              <a:rPr lang="nl-NL" sz="1600" dirty="0">
                <a:solidFill>
                  <a:srgbClr val="001965"/>
                </a:solidFill>
              </a:rPr>
              <a:t>	waarschijnlijk</a:t>
            </a:r>
            <a:endParaRPr lang="en-GB" sz="1600" dirty="0">
              <a:solidFill>
                <a:srgbClr val="001965"/>
              </a:solidFill>
            </a:endParaRPr>
          </a:p>
          <a:p>
            <a:endParaRPr lang="en-GB" dirty="0"/>
          </a:p>
        </p:txBody>
      </p:sp>
      <p:pic>
        <p:nvPicPr>
          <p:cNvPr id="10" name="Picture Placeholder 9">
            <a:extLst>
              <a:ext uri="{FF2B5EF4-FFF2-40B4-BE49-F238E27FC236}">
                <a16:creationId xmlns:a16="http://schemas.microsoft.com/office/drawing/2014/main" id="{D7673047-D02E-4A5B-8D04-7F1803739291}"/>
              </a:ext>
            </a:extLst>
          </p:cNvPr>
          <p:cNvPicPr>
            <a:picLocks noGrp="1" noChangeAspect="1"/>
          </p:cNvPicPr>
          <p:nvPr>
            <p:ph type="pic" sz="quarter" idx="15"/>
            <p:custDataLst>
              <p:tags r:id="rId1"/>
            </p:custDataLst>
          </p:nvPr>
        </p:nvPicPr>
        <p:blipFill rotWithShape="1">
          <a:blip r:embed="rId3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45" r="15945"/>
          <a:stretch/>
        </p:blipFill>
        <p:spPr>
          <a:xfrm>
            <a:off x="8245098" y="0"/>
            <a:ext cx="3946902" cy="6870700"/>
          </a:xfrm>
        </p:spPr>
      </p:pic>
    </p:spTree>
    <p:extLst>
      <p:ext uri="{BB962C8B-B14F-4D97-AF65-F5344CB8AC3E}">
        <p14:creationId xmlns:p14="http://schemas.microsoft.com/office/powerpoint/2010/main" val="3854454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A36AB-D314-44DF-829A-85208A62A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771" y="687921"/>
            <a:ext cx="6896784" cy="864654"/>
          </a:xfrm>
        </p:spPr>
        <p:txBody>
          <a:bodyPr wrap="square" anchor="t">
            <a:normAutofit/>
          </a:bodyPr>
          <a:lstStyle/>
          <a:p>
            <a:r>
              <a:rPr lang="en-US" dirty="0"/>
              <a:t>TOETS</a:t>
            </a:r>
            <a:br>
              <a:rPr lang="en-US" dirty="0"/>
            </a:br>
            <a:r>
              <a:rPr lang="en-US" sz="2200" b="0" dirty="0" err="1">
                <a:solidFill>
                  <a:schemeClr val="accent2"/>
                </a:solidFill>
              </a:rPr>
              <a:t>Vraag</a:t>
            </a:r>
            <a:r>
              <a:rPr lang="en-US" sz="2200" b="0" dirty="0">
                <a:solidFill>
                  <a:schemeClr val="accent2"/>
                </a:solidFill>
              </a:rPr>
              <a:t> 5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562151F-4B75-4A12-A499-12CCDF2EA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8746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7E4004F-4CC6-40C9-B0B5-510548401FB5}" type="slidenum">
              <a:rPr kumimoji="0" lang="nl-NL" sz="600" b="0" i="0" u="none" strike="noStrike" kern="1200" cap="none" spc="0" normalizeH="0" baseline="0" noProof="0" smtClean="0">
                <a:ln>
                  <a:noFill/>
                </a:ln>
                <a:solidFill>
                  <a:srgbClr val="82786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87467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nl-NL" sz="600" b="0" i="0" u="none" strike="noStrike" kern="1200" cap="none" spc="0" normalizeH="0" baseline="0" noProof="0">
              <a:ln>
                <a:noFill/>
              </a:ln>
              <a:solidFill>
                <a:srgbClr val="82786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4" name="Vertical Text Placeholder 13">
            <a:extLst>
              <a:ext uri="{FF2B5EF4-FFF2-40B4-BE49-F238E27FC236}">
                <a16:creationId xmlns:a16="http://schemas.microsoft.com/office/drawing/2014/main" id="{3EEA9AC0-82BA-40BC-83DE-6E09964536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82772" y="1806047"/>
            <a:ext cx="7028817" cy="4656746"/>
          </a:xfrm>
        </p:spPr>
        <p:txBody>
          <a:bodyPr/>
          <a:lstStyle/>
          <a:p>
            <a:r>
              <a:rPr lang="nl-NL" b="1" dirty="0"/>
              <a:t>Het progressieve verloop van diabetes mellitus type 2 wordt gekenmerkt door:</a:t>
            </a:r>
          </a:p>
          <a:p>
            <a:endParaRPr lang="en-GB" b="1" dirty="0"/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nl-NL" sz="1600" dirty="0"/>
              <a:t>Insuline resistentie, een verminderd </a:t>
            </a:r>
            <a:r>
              <a:rPr lang="nl-NL" sz="1600" dirty="0" err="1"/>
              <a:t>incretine</a:t>
            </a:r>
            <a:r>
              <a:rPr lang="nl-NL" sz="1600" dirty="0"/>
              <a:t> effect en verminderde insuline productie kenmerken het progressieve verloop van diabetes type 2</a:t>
            </a:r>
            <a:endParaRPr lang="en-GB" sz="1600" dirty="0"/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nl-NL" sz="1600" dirty="0"/>
              <a:t>Overgewicht en verminderde insuline productie zijn de voornaamste kenmerken van het verloop van diabetes type 2</a:t>
            </a:r>
            <a:endParaRPr lang="en-GB" sz="1600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nl-NL" sz="1600" dirty="0"/>
              <a:t>Diabetes type 2 wordt alleen gekenmerkt door insuline resistentie</a:t>
            </a:r>
            <a:endParaRPr lang="en-GB" sz="1600" dirty="0"/>
          </a:p>
        </p:txBody>
      </p:sp>
      <p:pic>
        <p:nvPicPr>
          <p:cNvPr id="10" name="Picture Placeholder 9">
            <a:extLst>
              <a:ext uri="{FF2B5EF4-FFF2-40B4-BE49-F238E27FC236}">
                <a16:creationId xmlns:a16="http://schemas.microsoft.com/office/drawing/2014/main" id="{D7673047-D02E-4A5B-8D04-7F1803739291}"/>
              </a:ext>
            </a:extLst>
          </p:cNvPr>
          <p:cNvPicPr>
            <a:picLocks noGrp="1" noChangeAspect="1"/>
          </p:cNvPicPr>
          <p:nvPr>
            <p:ph type="pic" sz="quarter" idx="15"/>
            <p:custDataLst>
              <p:tags r:id="rId1"/>
            </p:custDataLst>
          </p:nvPr>
        </p:nvPicPr>
        <p:blipFill rotWithShape="1">
          <a:blip r:embed="rId3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45" r="15945"/>
          <a:stretch/>
        </p:blipFill>
        <p:spPr>
          <a:xfrm>
            <a:off x="8245098" y="0"/>
            <a:ext cx="3946902" cy="6870700"/>
          </a:xfrm>
        </p:spPr>
      </p:pic>
    </p:spTree>
    <p:extLst>
      <p:ext uri="{BB962C8B-B14F-4D97-AF65-F5344CB8AC3E}">
        <p14:creationId xmlns:p14="http://schemas.microsoft.com/office/powerpoint/2010/main" val="938497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A36AB-D314-44DF-829A-85208A62A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771" y="687921"/>
            <a:ext cx="6896784" cy="864654"/>
          </a:xfrm>
        </p:spPr>
        <p:txBody>
          <a:bodyPr wrap="square" anchor="t">
            <a:normAutofit/>
          </a:bodyPr>
          <a:lstStyle/>
          <a:p>
            <a:r>
              <a:rPr lang="en-US" dirty="0"/>
              <a:t>TOETS</a:t>
            </a:r>
            <a:br>
              <a:rPr lang="en-US" dirty="0"/>
            </a:br>
            <a:r>
              <a:rPr lang="en-US" sz="2200" b="0" dirty="0" err="1">
                <a:solidFill>
                  <a:schemeClr val="accent2"/>
                </a:solidFill>
              </a:rPr>
              <a:t>Vraag</a:t>
            </a:r>
            <a:r>
              <a:rPr lang="en-US" sz="2200" b="0" dirty="0">
                <a:solidFill>
                  <a:schemeClr val="accent2"/>
                </a:solidFill>
              </a:rPr>
              <a:t> 6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562151F-4B75-4A12-A499-12CCDF2EA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8746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7E4004F-4CC6-40C9-B0B5-510548401FB5}" type="slidenum">
              <a:rPr kumimoji="0" lang="nl-NL" sz="600" b="0" i="0" u="none" strike="noStrike" kern="1200" cap="none" spc="0" normalizeH="0" baseline="0" noProof="0" smtClean="0">
                <a:ln>
                  <a:noFill/>
                </a:ln>
                <a:solidFill>
                  <a:srgbClr val="82786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87467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nl-NL" sz="600" b="0" i="0" u="none" strike="noStrike" kern="1200" cap="none" spc="0" normalizeH="0" baseline="0" noProof="0">
              <a:ln>
                <a:noFill/>
              </a:ln>
              <a:solidFill>
                <a:srgbClr val="82786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4" name="Vertical Text Placeholder 13">
            <a:extLst>
              <a:ext uri="{FF2B5EF4-FFF2-40B4-BE49-F238E27FC236}">
                <a16:creationId xmlns:a16="http://schemas.microsoft.com/office/drawing/2014/main" id="{3EEA9AC0-82BA-40BC-83DE-6E09964536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82772" y="1806047"/>
            <a:ext cx="7185571" cy="4656746"/>
          </a:xfrm>
        </p:spPr>
        <p:txBody>
          <a:bodyPr/>
          <a:lstStyle/>
          <a:p>
            <a:r>
              <a:rPr lang="nl-NL" b="1" dirty="0"/>
              <a:t>Het verschil in effectiviteit tussen een DPP-4 remmer en een GLP-1 receptoragonist kan worden verklaard door: </a:t>
            </a:r>
          </a:p>
          <a:p>
            <a:endParaRPr lang="nl-NL" b="1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nl-NL" sz="1600" dirty="0"/>
              <a:t>GLP-1 receptoragonisten werken ook op de glucose reabsorptie in de nieren</a:t>
            </a:r>
            <a:endParaRPr lang="en-GB" sz="1600" dirty="0"/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nl-NL" sz="1600" dirty="0"/>
              <a:t>De compliance bij GLP-1 receptoragonisten is verminderd ten opzichte van DPP4 remmers</a:t>
            </a:r>
            <a:endParaRPr lang="en-GB" sz="1600" dirty="0"/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nl-NL" sz="1600" dirty="0"/>
              <a:t>De resorptie van orale middelen is verminderd bij diabetes type 2</a:t>
            </a:r>
            <a:endParaRPr lang="en-GB" sz="1600" dirty="0"/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nl-NL" sz="1600" dirty="0"/>
              <a:t>Bij het subcutaan injecteren van GLP-1 receptoragonisten worden supra-fysiologische concentraties bereikt</a:t>
            </a:r>
            <a:endParaRPr lang="en-GB" sz="1600" dirty="0"/>
          </a:p>
          <a:p>
            <a:r>
              <a:rPr lang="nl-NL" sz="1600" dirty="0"/>
              <a:t> </a:t>
            </a:r>
            <a:endParaRPr lang="en-GB" sz="1600" dirty="0"/>
          </a:p>
          <a:p>
            <a:endParaRPr lang="en-GB" dirty="0"/>
          </a:p>
        </p:txBody>
      </p:sp>
      <p:pic>
        <p:nvPicPr>
          <p:cNvPr id="10" name="Picture Placeholder 9">
            <a:extLst>
              <a:ext uri="{FF2B5EF4-FFF2-40B4-BE49-F238E27FC236}">
                <a16:creationId xmlns:a16="http://schemas.microsoft.com/office/drawing/2014/main" id="{D7673047-D02E-4A5B-8D04-7F1803739291}"/>
              </a:ext>
            </a:extLst>
          </p:cNvPr>
          <p:cNvPicPr>
            <a:picLocks noGrp="1" noChangeAspect="1"/>
          </p:cNvPicPr>
          <p:nvPr>
            <p:ph type="pic" sz="quarter" idx="15"/>
            <p:custDataLst>
              <p:tags r:id="rId1"/>
            </p:custDataLst>
          </p:nvPr>
        </p:nvPicPr>
        <p:blipFill rotWithShape="1">
          <a:blip r:embed="rId3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45" r="15945"/>
          <a:stretch/>
        </p:blipFill>
        <p:spPr>
          <a:xfrm>
            <a:off x="8245098" y="0"/>
            <a:ext cx="3946902" cy="6870700"/>
          </a:xfrm>
        </p:spPr>
      </p:pic>
    </p:spTree>
    <p:extLst>
      <p:ext uri="{BB962C8B-B14F-4D97-AF65-F5344CB8AC3E}">
        <p14:creationId xmlns:p14="http://schemas.microsoft.com/office/powerpoint/2010/main" val="1738122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A36AB-D314-44DF-829A-85208A62A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771" y="687921"/>
            <a:ext cx="6896784" cy="864654"/>
          </a:xfrm>
        </p:spPr>
        <p:txBody>
          <a:bodyPr wrap="square" anchor="t">
            <a:normAutofit/>
          </a:bodyPr>
          <a:lstStyle/>
          <a:p>
            <a:r>
              <a:rPr lang="en-US" dirty="0"/>
              <a:t>TOETS</a:t>
            </a:r>
            <a:br>
              <a:rPr lang="en-US" dirty="0"/>
            </a:br>
            <a:r>
              <a:rPr lang="en-US" sz="2200" b="0" dirty="0" err="1">
                <a:solidFill>
                  <a:schemeClr val="accent2"/>
                </a:solidFill>
              </a:rPr>
              <a:t>Vraag</a:t>
            </a:r>
            <a:r>
              <a:rPr lang="en-US" sz="2200" b="0" dirty="0">
                <a:solidFill>
                  <a:schemeClr val="accent2"/>
                </a:solidFill>
              </a:rPr>
              <a:t> 7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562151F-4B75-4A12-A499-12CCDF2EA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8746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7E4004F-4CC6-40C9-B0B5-510548401FB5}" type="slidenum">
              <a:rPr kumimoji="0" lang="nl-NL" sz="600" b="0" i="0" u="none" strike="noStrike" kern="1200" cap="none" spc="0" normalizeH="0" baseline="0" noProof="0" smtClean="0">
                <a:ln>
                  <a:noFill/>
                </a:ln>
                <a:solidFill>
                  <a:srgbClr val="82786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87467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nl-NL" sz="600" b="0" i="0" u="none" strike="noStrike" kern="1200" cap="none" spc="0" normalizeH="0" baseline="0" noProof="0">
              <a:ln>
                <a:noFill/>
              </a:ln>
              <a:solidFill>
                <a:srgbClr val="82786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4" name="Vertical Text Placeholder 13">
            <a:extLst>
              <a:ext uri="{FF2B5EF4-FFF2-40B4-BE49-F238E27FC236}">
                <a16:creationId xmlns:a16="http://schemas.microsoft.com/office/drawing/2014/main" id="{3EEA9AC0-82BA-40BC-83DE-6E09964536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82772" y="1806047"/>
            <a:ext cx="7462326" cy="4656746"/>
          </a:xfrm>
        </p:spPr>
        <p:txBody>
          <a:bodyPr/>
          <a:lstStyle/>
          <a:p>
            <a:r>
              <a:rPr lang="nl-NL" b="1" dirty="0"/>
              <a:t>Een </a:t>
            </a:r>
            <a:r>
              <a:rPr lang="nl-NL" b="1" dirty="0" err="1"/>
              <a:t>obese</a:t>
            </a:r>
            <a:r>
              <a:rPr lang="nl-NL" b="1" dirty="0"/>
              <a:t> patiënte komt voor de jaarcontrole diabetes type 2. Mw. heeft lab laten prikken. Hieruit blijkt dat mw. een HbA</a:t>
            </a:r>
            <a:r>
              <a:rPr lang="nl-NL" b="1" baseline="-25000" dirty="0"/>
              <a:t>1c</a:t>
            </a:r>
            <a:r>
              <a:rPr lang="nl-NL" b="1" dirty="0"/>
              <a:t> heeft van 64 </a:t>
            </a:r>
            <a:r>
              <a:rPr lang="nl-NL" b="1" dirty="0" err="1"/>
              <a:t>mmol</a:t>
            </a:r>
            <a:r>
              <a:rPr lang="nl-NL" b="1" dirty="0"/>
              <a:t>/mol. Verder valt u op dat zij een nierfunctie heeft van 32 ml/min.</a:t>
            </a:r>
            <a:endParaRPr lang="en-GB" b="1" dirty="0"/>
          </a:p>
          <a:p>
            <a:r>
              <a:rPr lang="nl-NL" b="1" dirty="0"/>
              <a:t>Eerder had u met mw. besproken dat zij zou starten met een GLP-1 receptoragonist. Mw. staat op maximale orale therapie en het HbA</a:t>
            </a:r>
            <a:r>
              <a:rPr lang="nl-NL" b="1" baseline="-25000" dirty="0"/>
              <a:t>1c</a:t>
            </a:r>
            <a:r>
              <a:rPr lang="nl-NL" b="1" dirty="0"/>
              <a:t> is al langer te hoog. Is het verstandig om mw. nu te laten starten met deze therapie?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nl-NL" sz="1600" dirty="0"/>
              <a:t>Nee, de nierfunctie van mw. is te laag om te starten met een GLP-1 receptoragonist</a:t>
            </a:r>
            <a:endParaRPr lang="en-GB" sz="1600" dirty="0"/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nl-NL" sz="1600" dirty="0"/>
              <a:t>Ja, GLP-1 receptoragonisten zijn geïndiceerd bij een MDRD van in ieder geval 30 ml/min en hoger</a:t>
            </a:r>
            <a:endParaRPr lang="en-GB" sz="1600" dirty="0"/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nl-NL" sz="1600" dirty="0"/>
              <a:t>Nee, mw. moet eerst starten met (middel) langwerkend insuline voor zij een GLP-1 receptoragonist vergoed krijgt</a:t>
            </a:r>
            <a:endParaRPr lang="en-GB" sz="1600" dirty="0"/>
          </a:p>
          <a:p>
            <a:endParaRPr lang="en-GB" dirty="0"/>
          </a:p>
        </p:txBody>
      </p:sp>
      <p:pic>
        <p:nvPicPr>
          <p:cNvPr id="10" name="Picture Placeholder 9">
            <a:extLst>
              <a:ext uri="{FF2B5EF4-FFF2-40B4-BE49-F238E27FC236}">
                <a16:creationId xmlns:a16="http://schemas.microsoft.com/office/drawing/2014/main" id="{D7673047-D02E-4A5B-8D04-7F1803739291}"/>
              </a:ext>
            </a:extLst>
          </p:cNvPr>
          <p:cNvPicPr>
            <a:picLocks noGrp="1" noChangeAspect="1"/>
          </p:cNvPicPr>
          <p:nvPr>
            <p:ph type="pic" sz="quarter" idx="15"/>
            <p:custDataLst>
              <p:tags r:id="rId1"/>
            </p:custDataLst>
          </p:nvPr>
        </p:nvPicPr>
        <p:blipFill rotWithShape="1">
          <a:blip r:embed="rId3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45" r="15945"/>
          <a:stretch/>
        </p:blipFill>
        <p:spPr>
          <a:xfrm>
            <a:off x="8539566" y="0"/>
            <a:ext cx="3652434" cy="6870700"/>
          </a:xfrm>
        </p:spPr>
      </p:pic>
    </p:spTree>
    <p:extLst>
      <p:ext uri="{BB962C8B-B14F-4D97-AF65-F5344CB8AC3E}">
        <p14:creationId xmlns:p14="http://schemas.microsoft.com/office/powerpoint/2010/main" val="3169231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A36AB-D314-44DF-829A-85208A62A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771" y="687921"/>
            <a:ext cx="6896784" cy="864654"/>
          </a:xfrm>
        </p:spPr>
        <p:txBody>
          <a:bodyPr wrap="square" anchor="t">
            <a:normAutofit/>
          </a:bodyPr>
          <a:lstStyle/>
          <a:p>
            <a:r>
              <a:rPr lang="en-US" dirty="0"/>
              <a:t>TOETS</a:t>
            </a:r>
            <a:br>
              <a:rPr lang="en-US" dirty="0"/>
            </a:br>
            <a:r>
              <a:rPr lang="en-US" sz="2200" b="0" dirty="0" err="1">
                <a:solidFill>
                  <a:schemeClr val="accent2"/>
                </a:solidFill>
              </a:rPr>
              <a:t>Vraag</a:t>
            </a:r>
            <a:r>
              <a:rPr lang="en-US" sz="2200" b="0" dirty="0">
                <a:solidFill>
                  <a:schemeClr val="accent2"/>
                </a:solidFill>
              </a:rPr>
              <a:t> 8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562151F-4B75-4A12-A499-12CCDF2EA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8746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7E4004F-4CC6-40C9-B0B5-510548401FB5}" type="slidenum">
              <a:rPr kumimoji="0" lang="nl-NL" sz="600" b="0" i="0" u="none" strike="noStrike" kern="1200" cap="none" spc="0" normalizeH="0" baseline="0" noProof="0" smtClean="0">
                <a:ln>
                  <a:noFill/>
                </a:ln>
                <a:solidFill>
                  <a:srgbClr val="82786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87467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nl-NL" sz="600" b="0" i="0" u="none" strike="noStrike" kern="1200" cap="none" spc="0" normalizeH="0" baseline="0" noProof="0">
              <a:ln>
                <a:noFill/>
              </a:ln>
              <a:solidFill>
                <a:srgbClr val="82786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4" name="Vertical Text Placeholder 13">
            <a:extLst>
              <a:ext uri="{FF2B5EF4-FFF2-40B4-BE49-F238E27FC236}">
                <a16:creationId xmlns:a16="http://schemas.microsoft.com/office/drawing/2014/main" id="{3EEA9AC0-82BA-40BC-83DE-6E09964536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82772" y="1806047"/>
            <a:ext cx="7462326" cy="4656746"/>
          </a:xfrm>
        </p:spPr>
        <p:txBody>
          <a:bodyPr/>
          <a:lstStyle/>
          <a:p>
            <a:r>
              <a:rPr lang="nl-NL" b="1" dirty="0"/>
              <a:t>Uw patiënt is vorige week gestart met een GLP-1 receptoragonist. Vandaag belt zij naar de praktijk. Ze heeft de laatste dagen last van misselijkheid en diarree. Welke adviezen geeft u?</a:t>
            </a:r>
          </a:p>
          <a:p>
            <a:r>
              <a:rPr lang="nl-NL" sz="1600" i="1" dirty="0"/>
              <a:t>meerdere antwoorden mogelijk</a:t>
            </a:r>
            <a:endParaRPr lang="en-GB" sz="1600" i="1" dirty="0"/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nl-NL" sz="1600" dirty="0"/>
              <a:t>Je stelt mw. gerust. Deze klachten horen bij de start van het middel en </a:t>
            </a:r>
            <a:r>
              <a:rPr lang="en-US" sz="1600" dirty="0"/>
              <a:t>over het </a:t>
            </a:r>
            <a:r>
              <a:rPr lang="en-US" sz="1600" dirty="0" err="1"/>
              <a:t>algemeen</a:t>
            </a:r>
            <a:r>
              <a:rPr lang="en-US" sz="1600" dirty="0"/>
              <a:t> van </a:t>
            </a:r>
            <a:r>
              <a:rPr lang="en-US" sz="1600" dirty="0" err="1"/>
              <a:t>voorbijgaande</a:t>
            </a:r>
            <a:r>
              <a:rPr lang="en-US" sz="1600" dirty="0"/>
              <a:t> </a:t>
            </a:r>
            <a:r>
              <a:rPr lang="en-US" sz="1600" dirty="0" err="1"/>
              <a:t>aard</a:t>
            </a:r>
            <a:r>
              <a:rPr lang="en-US" sz="1600" dirty="0"/>
              <a:t> </a:t>
            </a:r>
            <a:r>
              <a:rPr lang="en-US" sz="1600" dirty="0" err="1"/>
              <a:t>zijn</a:t>
            </a:r>
            <a:r>
              <a:rPr lang="en-US" sz="1600" dirty="0"/>
              <a:t>.</a:t>
            </a:r>
            <a:endParaRPr lang="en-GB" sz="1600" dirty="0"/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nl-NL" sz="1600" dirty="0"/>
              <a:t>Tijdelijk staken van de metformine, deze veroorzaakt waarschijnlijk de klachten</a:t>
            </a:r>
            <a:endParaRPr lang="en-GB" sz="1600" dirty="0"/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nl-NL" sz="1600" dirty="0"/>
              <a:t>Je bespreekt nogmaals de voedingsadviezen met mw. om te kijken of daar de oorzaak van de klachten kan liggen</a:t>
            </a:r>
            <a:endParaRPr lang="en-GB" sz="1600" dirty="0"/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nl-NL" sz="1600" dirty="0"/>
              <a:t>Direct stoppen met de GLP-1 receptoragonist</a:t>
            </a:r>
            <a:endParaRPr lang="en-GB" sz="1600" dirty="0"/>
          </a:p>
          <a:p>
            <a:r>
              <a:rPr lang="nl-NL" sz="1600" dirty="0"/>
              <a:t> </a:t>
            </a:r>
            <a:endParaRPr lang="en-GB" sz="1600" dirty="0"/>
          </a:p>
          <a:p>
            <a:endParaRPr lang="en-GB" dirty="0"/>
          </a:p>
        </p:txBody>
      </p:sp>
      <p:pic>
        <p:nvPicPr>
          <p:cNvPr id="10" name="Picture Placeholder 9">
            <a:extLst>
              <a:ext uri="{FF2B5EF4-FFF2-40B4-BE49-F238E27FC236}">
                <a16:creationId xmlns:a16="http://schemas.microsoft.com/office/drawing/2014/main" id="{D7673047-D02E-4A5B-8D04-7F1803739291}"/>
              </a:ext>
            </a:extLst>
          </p:cNvPr>
          <p:cNvPicPr>
            <a:picLocks noGrp="1" noChangeAspect="1"/>
          </p:cNvPicPr>
          <p:nvPr>
            <p:ph type="pic" sz="quarter" idx="15"/>
            <p:custDataLst>
              <p:tags r:id="rId1"/>
            </p:custDataLst>
          </p:nvPr>
        </p:nvPicPr>
        <p:blipFill rotWithShape="1">
          <a:blip r:embed="rId3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45" r="15945"/>
          <a:stretch/>
        </p:blipFill>
        <p:spPr>
          <a:xfrm>
            <a:off x="8539566" y="0"/>
            <a:ext cx="3652434" cy="6870700"/>
          </a:xfrm>
        </p:spPr>
      </p:pic>
    </p:spTree>
    <p:extLst>
      <p:ext uri="{BB962C8B-B14F-4D97-AF65-F5344CB8AC3E}">
        <p14:creationId xmlns:p14="http://schemas.microsoft.com/office/powerpoint/2010/main" val="842520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A3095CD-7F6F-4612-A26C-539519DAD2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Poll &amp; </a:t>
            </a:r>
            <a:r>
              <a:rPr lang="en-US" dirty="0" err="1"/>
              <a:t>toetsvragen</a:t>
            </a:r>
            <a:endParaRPr lang="nl-NL" dirty="0"/>
          </a:p>
        </p:txBody>
      </p:sp>
      <p:sp>
        <p:nvSpPr>
          <p:cNvPr id="5" name="Ondertitel 4">
            <a:extLst>
              <a:ext uri="{FF2B5EF4-FFF2-40B4-BE49-F238E27FC236}">
                <a16:creationId xmlns:a16="http://schemas.microsoft.com/office/drawing/2014/main" id="{80F28E24-BD64-4B39-B240-0685B9DE14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b="0" dirty="0"/>
              <a:t>Titel ME:</a:t>
            </a:r>
          </a:p>
          <a:p>
            <a:r>
              <a:rPr lang="nl-NL" b="0" dirty="0" err="1"/>
              <a:t>Promomatsnummer</a:t>
            </a:r>
            <a:r>
              <a:rPr lang="nl-NL" b="0" dirty="0"/>
              <a:t>: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41B5BCC-5CC2-4D03-A123-565936F54F5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1C1A9-F777-4F8E-9DA5-16FDB57626AC}" type="slidenum">
              <a:rPr lang="en-GB" altLang="en-US">
                <a:solidFill>
                  <a:srgbClr val="82786F"/>
                </a:solidFill>
                <a:latin typeface="Verdana"/>
              </a:rPr>
              <a:pPr/>
              <a:t>16</a:t>
            </a:fld>
            <a:endParaRPr lang="en-GB" altLang="en-US" dirty="0">
              <a:solidFill>
                <a:srgbClr val="82786F"/>
              </a:solidFill>
              <a:latin typeface="Verdana"/>
            </a:endParaRP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FC31729E-612A-4A82-86FA-5DCA19FF8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82786F"/>
                </a:solidFill>
                <a:latin typeface="Verdana"/>
              </a:rPr>
              <a:t>Masterclass Novo Nordisk</a:t>
            </a:r>
            <a:endParaRPr lang="en-GB" dirty="0">
              <a:solidFill>
                <a:srgbClr val="82786F"/>
              </a:solidFill>
              <a:latin typeface="Verdana"/>
            </a:endParaRPr>
          </a:p>
        </p:txBody>
      </p:sp>
      <p:sp>
        <p:nvSpPr>
          <p:cNvPr id="8" name="Tijdelijke aanduiding voor datum 7">
            <a:extLst>
              <a:ext uri="{FF2B5EF4-FFF2-40B4-BE49-F238E27FC236}">
                <a16:creationId xmlns:a16="http://schemas.microsoft.com/office/drawing/2014/main" id="{533370CD-EFC9-49AD-8F24-ABCFEE8340A0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06AAD8F5-E014-4788-AFC3-8CC9C3534E98}" type="datetime4">
              <a:rPr lang="nl-NL">
                <a:solidFill>
                  <a:srgbClr val="82786F"/>
                </a:solidFill>
                <a:latin typeface="Verdana"/>
              </a:rPr>
              <a:pPr>
                <a:defRPr/>
              </a:pPr>
              <a:t>15 juni 2020</a:t>
            </a:fld>
            <a:endParaRPr lang="en-GB" dirty="0">
              <a:solidFill>
                <a:srgbClr val="82786F"/>
              </a:solidFill>
              <a:latin typeface="Verdana"/>
            </a:endParaRPr>
          </a:p>
        </p:txBody>
      </p:sp>
      <p:pic>
        <p:nvPicPr>
          <p:cNvPr id="15" name="Picture Placeholder 10">
            <a:extLst>
              <a:ext uri="{FF2B5EF4-FFF2-40B4-BE49-F238E27FC236}">
                <a16:creationId xmlns:a16="http://schemas.microsoft.com/office/drawing/2014/main" id="{D952C4D6-341E-4C64-995B-E605B0B4CEA2}"/>
              </a:ext>
            </a:extLst>
          </p:cNvPr>
          <p:cNvPicPr>
            <a:picLocks noGrp="1" noChangeAspect="1"/>
          </p:cNvPicPr>
          <p:nvPr>
            <p:ph type="pic" sz="quarter" idx="13"/>
            <p:custDataLst>
              <p:tags r:id="rId1"/>
            </p:custData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" b="15"/>
          <a:stretch/>
        </p:blipFill>
        <p:spPr>
          <a:xfrm>
            <a:off x="0" y="-1392527"/>
            <a:ext cx="12192037" cy="6858000"/>
          </a:xfrm>
        </p:spPr>
      </p:pic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A8D66A2-300B-4393-8CAC-93FD1028E065}"/>
              </a:ext>
            </a:extLst>
          </p:cNvPr>
          <p:cNvSpPr>
            <a:spLocks noGrp="1"/>
          </p:cNvSpPr>
          <p:nvPr>
            <p:ph type="body" orient="vert" idx="14"/>
          </p:nvPr>
        </p:nvSpPr>
        <p:spPr>
          <a:xfrm>
            <a:off x="-19" y="3284984"/>
            <a:ext cx="12192000" cy="3573016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68C49D1-F8FC-4EEC-8193-D750024D0E83}"/>
              </a:ext>
            </a:extLst>
          </p:cNvPr>
          <p:cNvSpPr txBox="1"/>
          <p:nvPr/>
        </p:nvSpPr>
        <p:spPr>
          <a:xfrm>
            <a:off x="1198287" y="4228637"/>
            <a:ext cx="8860113" cy="202847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4400" b="1" dirty="0" err="1">
                <a:solidFill>
                  <a:schemeClr val="accent1"/>
                </a:solidFill>
              </a:rPr>
              <a:t>Antwoorden</a:t>
            </a:r>
            <a:r>
              <a:rPr lang="en-US" sz="4400" b="1" dirty="0">
                <a:solidFill>
                  <a:schemeClr val="accent1"/>
                </a:solidFill>
              </a:rPr>
              <a:t> </a:t>
            </a:r>
            <a:r>
              <a:rPr lang="en-US" sz="4400" b="1" dirty="0" err="1">
                <a:solidFill>
                  <a:schemeClr val="accent1"/>
                </a:solidFill>
              </a:rPr>
              <a:t>kennistoets</a:t>
            </a:r>
            <a:endParaRPr lang="en-US" sz="4400" b="1" dirty="0">
              <a:solidFill>
                <a:schemeClr val="accent1"/>
              </a:solidFill>
            </a:endParaRPr>
          </a:p>
          <a:p>
            <a:endParaRPr lang="en-US" sz="2000" dirty="0">
              <a:solidFill>
                <a:schemeClr val="accent1"/>
              </a:solidFill>
            </a:endParaRPr>
          </a:p>
          <a:p>
            <a:r>
              <a:rPr lang="en-US" sz="2000" dirty="0">
                <a:solidFill>
                  <a:schemeClr val="accent1"/>
                </a:solidFill>
              </a:rPr>
              <a:t>GLP-1 </a:t>
            </a:r>
            <a:r>
              <a:rPr lang="en-US" sz="2000" dirty="0" err="1">
                <a:solidFill>
                  <a:schemeClr val="accent1"/>
                </a:solidFill>
              </a:rPr>
              <a:t>gebaseerde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therapie</a:t>
            </a:r>
            <a:r>
              <a:rPr lang="en-US" sz="2000" dirty="0">
                <a:solidFill>
                  <a:schemeClr val="accent1"/>
                </a:solidFill>
              </a:rPr>
              <a:t> module 1</a:t>
            </a:r>
          </a:p>
          <a:p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5D705DF-2E38-4046-B24F-FFD7D8546047}"/>
              </a:ext>
            </a:extLst>
          </p:cNvPr>
          <p:cNvSpPr txBox="1"/>
          <p:nvPr/>
        </p:nvSpPr>
        <p:spPr>
          <a:xfrm>
            <a:off x="5377295" y="2317172"/>
            <a:ext cx="914400" cy="914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endParaRPr lang="en-GB" sz="1600" dirty="0" err="1">
              <a:solidFill>
                <a:schemeClr val="accent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8BEC8A9-D632-4215-86FB-7FA5FD6FA4A9}"/>
              </a:ext>
            </a:extLst>
          </p:cNvPr>
          <p:cNvSpPr txBox="1"/>
          <p:nvPr/>
        </p:nvSpPr>
        <p:spPr>
          <a:xfrm>
            <a:off x="170349" y="6600237"/>
            <a:ext cx="1885950" cy="15296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700" dirty="0">
                <a:solidFill>
                  <a:schemeClr val="accent5"/>
                </a:solidFill>
              </a:rPr>
              <a:t>NL20CD00110</a:t>
            </a:r>
            <a:endParaRPr lang="en-GB" sz="700" dirty="0" err="1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905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A36AB-D314-44DF-829A-85208A62A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771" y="687921"/>
            <a:ext cx="6896784" cy="864654"/>
          </a:xfrm>
        </p:spPr>
        <p:txBody>
          <a:bodyPr wrap="square" anchor="t">
            <a:normAutofit/>
          </a:bodyPr>
          <a:lstStyle/>
          <a:p>
            <a:r>
              <a:rPr lang="en-US" dirty="0"/>
              <a:t>POLL</a:t>
            </a:r>
            <a:br>
              <a:rPr lang="en-US" dirty="0"/>
            </a:br>
            <a:endParaRPr lang="en-US" sz="2200" b="0" dirty="0">
              <a:solidFill>
                <a:schemeClr val="accent2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562151F-4B75-4A12-A499-12CCDF2EA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8746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7E4004F-4CC6-40C9-B0B5-510548401FB5}" type="slidenum">
              <a:rPr kumimoji="0" lang="nl-NL" sz="600" b="0" i="0" u="none" strike="noStrike" kern="1200" cap="none" spc="0" normalizeH="0" baseline="0" noProof="0" smtClean="0">
                <a:ln>
                  <a:noFill/>
                </a:ln>
                <a:solidFill>
                  <a:srgbClr val="82786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87467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nl-NL" sz="600" b="0" i="0" u="none" strike="noStrike" kern="1200" cap="none" spc="0" normalizeH="0" baseline="0" noProof="0">
              <a:ln>
                <a:noFill/>
              </a:ln>
              <a:solidFill>
                <a:srgbClr val="82786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4" name="Vertical Text Placeholder 13">
            <a:extLst>
              <a:ext uri="{FF2B5EF4-FFF2-40B4-BE49-F238E27FC236}">
                <a16:creationId xmlns:a16="http://schemas.microsoft.com/office/drawing/2014/main" id="{3EEA9AC0-82BA-40BC-83DE-6E09964536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82772" y="1806047"/>
            <a:ext cx="7256665" cy="3885720"/>
          </a:xfrm>
        </p:spPr>
        <p:txBody>
          <a:bodyPr/>
          <a:lstStyle/>
          <a:p>
            <a:r>
              <a:rPr lang="nl-NL" sz="1800" b="1" dirty="0">
                <a:solidFill>
                  <a:srgbClr val="001965"/>
                </a:solidFill>
              </a:rPr>
              <a:t>Waarom is het van belang een te hoog HbA</a:t>
            </a:r>
            <a:r>
              <a:rPr lang="nl-NL" sz="1800" b="1" baseline="-25000" dirty="0">
                <a:solidFill>
                  <a:srgbClr val="001965"/>
                </a:solidFill>
              </a:rPr>
              <a:t>1c</a:t>
            </a:r>
            <a:r>
              <a:rPr lang="nl-NL" sz="1800" b="1" dirty="0">
                <a:solidFill>
                  <a:srgbClr val="001965"/>
                </a:solidFill>
              </a:rPr>
              <a:t> bij diabetes type 2 te verlagen?</a:t>
            </a:r>
          </a:p>
          <a:p>
            <a:endParaRPr lang="nl-NL" sz="1800" dirty="0">
              <a:solidFill>
                <a:srgbClr val="001965"/>
              </a:solidFill>
            </a:endParaRPr>
          </a:p>
          <a:p>
            <a:endParaRPr lang="nl-NL" sz="1800" dirty="0">
              <a:solidFill>
                <a:srgbClr val="001965"/>
              </a:solidFill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nl-NL" sz="1600" dirty="0">
                <a:solidFill>
                  <a:srgbClr val="001965"/>
                </a:solidFill>
              </a:rPr>
              <a:t>Door het verlagen van het HbA</a:t>
            </a:r>
            <a:r>
              <a:rPr lang="nl-NL" sz="1600" baseline="-25000" dirty="0">
                <a:solidFill>
                  <a:srgbClr val="001965"/>
                </a:solidFill>
              </a:rPr>
              <a:t>1c</a:t>
            </a:r>
            <a:r>
              <a:rPr lang="nl-NL" sz="1600" dirty="0">
                <a:solidFill>
                  <a:srgbClr val="001965"/>
                </a:solidFill>
              </a:rPr>
              <a:t> is diabetes type 2 te genezen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nl-NL" sz="1600" dirty="0">
                <a:solidFill>
                  <a:srgbClr val="001965"/>
                </a:solidFill>
              </a:rPr>
              <a:t>Het verlagen van het HbA</a:t>
            </a:r>
            <a:r>
              <a:rPr lang="nl-NL" sz="1600" baseline="-25000" dirty="0">
                <a:solidFill>
                  <a:srgbClr val="001965"/>
                </a:solidFill>
              </a:rPr>
              <a:t>1c</a:t>
            </a:r>
            <a:r>
              <a:rPr lang="nl-NL" sz="1600" dirty="0">
                <a:solidFill>
                  <a:srgbClr val="001965"/>
                </a:solidFill>
              </a:rPr>
              <a:t> is geassocieerd met risicoreductie op diverse vasculaire eindpunten en sterfte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nl-NL" sz="1600" dirty="0">
                <a:solidFill>
                  <a:srgbClr val="001965"/>
                </a:solidFill>
              </a:rPr>
              <a:t>Het verlagen van het HbA</a:t>
            </a:r>
            <a:r>
              <a:rPr lang="nl-NL" sz="1600" baseline="-25000" dirty="0">
                <a:solidFill>
                  <a:srgbClr val="001965"/>
                </a:solidFill>
              </a:rPr>
              <a:t>1c  </a:t>
            </a:r>
            <a:r>
              <a:rPr lang="nl-NL" sz="1600" dirty="0">
                <a:solidFill>
                  <a:srgbClr val="001965"/>
                </a:solidFill>
              </a:rPr>
              <a:t>is niet van belang </a:t>
            </a:r>
            <a:endParaRPr lang="en-GB" sz="1600" dirty="0">
              <a:solidFill>
                <a:srgbClr val="001965"/>
              </a:solidFill>
            </a:endParaRPr>
          </a:p>
          <a:p>
            <a:endParaRPr lang="en-GB" dirty="0"/>
          </a:p>
        </p:txBody>
      </p:sp>
      <p:pic>
        <p:nvPicPr>
          <p:cNvPr id="10" name="Picture Placeholder 9">
            <a:extLst>
              <a:ext uri="{FF2B5EF4-FFF2-40B4-BE49-F238E27FC236}">
                <a16:creationId xmlns:a16="http://schemas.microsoft.com/office/drawing/2014/main" id="{D7673047-D02E-4A5B-8D04-7F1803739291}"/>
              </a:ext>
            </a:extLst>
          </p:cNvPr>
          <p:cNvPicPr>
            <a:picLocks noGrp="1" noChangeAspect="1"/>
          </p:cNvPicPr>
          <p:nvPr>
            <p:ph type="pic" sz="quarter" idx="15"/>
            <p:custDataLst>
              <p:tags r:id="rId1"/>
            </p:custDataLst>
          </p:nvPr>
        </p:nvPicPr>
        <p:blipFill rotWithShape="1">
          <a:blip r:embed="rId3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45" r="15945"/>
          <a:stretch/>
        </p:blipFill>
        <p:spPr>
          <a:xfrm>
            <a:off x="8039100" y="0"/>
            <a:ext cx="4152900" cy="6870700"/>
          </a:xfrm>
        </p:spPr>
      </p:pic>
    </p:spTree>
    <p:extLst>
      <p:ext uri="{BB962C8B-B14F-4D97-AF65-F5344CB8AC3E}">
        <p14:creationId xmlns:p14="http://schemas.microsoft.com/office/powerpoint/2010/main" val="2858479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A36AB-D314-44DF-829A-85208A62A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771" y="687921"/>
            <a:ext cx="6896784" cy="864654"/>
          </a:xfrm>
        </p:spPr>
        <p:txBody>
          <a:bodyPr wrap="square" anchor="t">
            <a:normAutofit/>
          </a:bodyPr>
          <a:lstStyle/>
          <a:p>
            <a:r>
              <a:rPr lang="en-US" dirty="0"/>
              <a:t>POLL</a:t>
            </a:r>
            <a:br>
              <a:rPr lang="en-US" dirty="0"/>
            </a:br>
            <a:endParaRPr lang="en-US" sz="2200" b="0" dirty="0">
              <a:solidFill>
                <a:schemeClr val="accent2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562151F-4B75-4A12-A499-12CCDF2EA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8746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7E4004F-4CC6-40C9-B0B5-510548401FB5}" type="slidenum">
              <a:rPr kumimoji="0" lang="nl-NL" sz="600" b="0" i="0" u="none" strike="noStrike" kern="1200" cap="none" spc="0" normalizeH="0" baseline="0" noProof="0" smtClean="0">
                <a:ln>
                  <a:noFill/>
                </a:ln>
                <a:solidFill>
                  <a:srgbClr val="82786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87467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nl-NL" sz="600" b="0" i="0" u="none" strike="noStrike" kern="1200" cap="none" spc="0" normalizeH="0" baseline="0" noProof="0">
              <a:ln>
                <a:noFill/>
              </a:ln>
              <a:solidFill>
                <a:srgbClr val="82786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4" name="Vertical Text Placeholder 13">
            <a:extLst>
              <a:ext uri="{FF2B5EF4-FFF2-40B4-BE49-F238E27FC236}">
                <a16:creationId xmlns:a16="http://schemas.microsoft.com/office/drawing/2014/main" id="{3EEA9AC0-82BA-40BC-83DE-6E09964536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82772" y="1806047"/>
            <a:ext cx="7256665" cy="3885720"/>
          </a:xfrm>
        </p:spPr>
        <p:txBody>
          <a:bodyPr/>
          <a:lstStyle/>
          <a:p>
            <a:r>
              <a:rPr lang="nl-NL" sz="1800" b="1" dirty="0">
                <a:solidFill>
                  <a:srgbClr val="001965"/>
                </a:solidFill>
              </a:rPr>
              <a:t>Wat zijn mogelijke overwegingen om bij stap 3 in de NHG standaard DM2 2018 niet te starten met insuline therapie en voor een DPP-4i of GLP-1 ra te kiezen?</a:t>
            </a:r>
          </a:p>
          <a:p>
            <a:r>
              <a:rPr lang="en-GB" sz="1600" i="1" dirty="0" err="1"/>
              <a:t>Meerdere</a:t>
            </a:r>
            <a:r>
              <a:rPr lang="en-GB" sz="1600" i="1" dirty="0"/>
              <a:t> </a:t>
            </a:r>
            <a:r>
              <a:rPr lang="en-GB" sz="1600" i="1" dirty="0" err="1"/>
              <a:t>antwoorden</a:t>
            </a:r>
            <a:r>
              <a:rPr lang="en-GB" sz="1600" i="1" dirty="0"/>
              <a:t> </a:t>
            </a:r>
            <a:r>
              <a:rPr lang="en-GB" sz="1600" i="1" dirty="0" err="1"/>
              <a:t>mogelijk</a:t>
            </a:r>
            <a:endParaRPr lang="en-GB" sz="1600" i="1" dirty="0"/>
          </a:p>
          <a:p>
            <a:endParaRPr lang="en-GB" sz="1600" i="1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600" dirty="0"/>
              <a:t>Grote </a:t>
            </a:r>
            <a:r>
              <a:rPr lang="en-GB" sz="1600" dirty="0" err="1"/>
              <a:t>bezwaren</a:t>
            </a:r>
            <a:r>
              <a:rPr lang="en-GB" sz="1600" dirty="0"/>
              <a:t> </a:t>
            </a:r>
            <a:r>
              <a:rPr lang="en-GB" sz="1600" dirty="0" err="1"/>
              <a:t>spuiten</a:t>
            </a:r>
            <a:endParaRPr lang="en-GB" sz="16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600" dirty="0" err="1"/>
              <a:t>Gewichtstoename</a:t>
            </a:r>
            <a:r>
              <a:rPr lang="en-GB" sz="1600" dirty="0"/>
              <a:t> </a:t>
            </a:r>
            <a:r>
              <a:rPr lang="en-GB" sz="1600" dirty="0" err="1"/>
              <a:t>vermijden</a:t>
            </a:r>
            <a:endParaRPr lang="en-GB" sz="16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600" dirty="0" err="1"/>
              <a:t>Vermijden</a:t>
            </a:r>
            <a:r>
              <a:rPr lang="en-GB" sz="1600" dirty="0"/>
              <a:t> </a:t>
            </a:r>
            <a:r>
              <a:rPr lang="en-GB" sz="1600" dirty="0" err="1"/>
              <a:t>hypoglykemie</a:t>
            </a:r>
            <a:r>
              <a:rPr lang="en-GB" sz="1600" dirty="0"/>
              <a:t> van </a:t>
            </a:r>
            <a:r>
              <a:rPr lang="en-GB" sz="1600" dirty="0" err="1"/>
              <a:t>groot</a:t>
            </a:r>
            <a:r>
              <a:rPr lang="en-GB" sz="1600" dirty="0"/>
              <a:t> </a:t>
            </a:r>
            <a:r>
              <a:rPr lang="en-GB" sz="1600" dirty="0" err="1"/>
              <a:t>belang</a:t>
            </a:r>
            <a:endParaRPr lang="en-GB" sz="16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600" dirty="0"/>
              <a:t>Anders </a:t>
            </a:r>
            <a:r>
              <a:rPr lang="en-GB" sz="1600" dirty="0" err="1"/>
              <a:t>namelijk</a:t>
            </a:r>
            <a:r>
              <a:rPr lang="en-GB" sz="1600" dirty="0"/>
              <a:t>,…….</a:t>
            </a:r>
          </a:p>
        </p:txBody>
      </p:sp>
      <p:pic>
        <p:nvPicPr>
          <p:cNvPr id="10" name="Picture Placeholder 9">
            <a:extLst>
              <a:ext uri="{FF2B5EF4-FFF2-40B4-BE49-F238E27FC236}">
                <a16:creationId xmlns:a16="http://schemas.microsoft.com/office/drawing/2014/main" id="{D7673047-D02E-4A5B-8D04-7F1803739291}"/>
              </a:ext>
            </a:extLst>
          </p:cNvPr>
          <p:cNvPicPr>
            <a:picLocks noGrp="1" noChangeAspect="1"/>
          </p:cNvPicPr>
          <p:nvPr>
            <p:ph type="pic" sz="quarter" idx="15"/>
            <p:custDataLst>
              <p:tags r:id="rId1"/>
            </p:custDataLst>
          </p:nvPr>
        </p:nvPicPr>
        <p:blipFill rotWithShape="1">
          <a:blip r:embed="rId3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45" r="15945"/>
          <a:stretch/>
        </p:blipFill>
        <p:spPr>
          <a:xfrm>
            <a:off x="8039100" y="0"/>
            <a:ext cx="4152900" cy="6870700"/>
          </a:xfrm>
        </p:spPr>
      </p:pic>
    </p:spTree>
    <p:extLst>
      <p:ext uri="{BB962C8B-B14F-4D97-AF65-F5344CB8AC3E}">
        <p14:creationId xmlns:p14="http://schemas.microsoft.com/office/powerpoint/2010/main" val="13729410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A36AB-D314-44DF-829A-85208A62A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771" y="687921"/>
            <a:ext cx="6896784" cy="864654"/>
          </a:xfrm>
        </p:spPr>
        <p:txBody>
          <a:bodyPr wrap="square" anchor="t">
            <a:normAutofit/>
          </a:bodyPr>
          <a:lstStyle/>
          <a:p>
            <a:r>
              <a:rPr lang="en-US" dirty="0"/>
              <a:t>POLL</a:t>
            </a:r>
            <a:br>
              <a:rPr lang="en-US" dirty="0"/>
            </a:br>
            <a:endParaRPr lang="en-US" sz="2200" b="0" dirty="0">
              <a:solidFill>
                <a:schemeClr val="accent2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562151F-4B75-4A12-A499-12CCDF2EA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8746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7E4004F-4CC6-40C9-B0B5-510548401FB5}" type="slidenum">
              <a:rPr kumimoji="0" lang="nl-NL" sz="600" b="0" i="0" u="none" strike="noStrike" kern="1200" cap="none" spc="0" normalizeH="0" baseline="0" noProof="0" smtClean="0">
                <a:ln>
                  <a:noFill/>
                </a:ln>
                <a:solidFill>
                  <a:srgbClr val="82786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87467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nl-NL" sz="600" b="0" i="0" u="none" strike="noStrike" kern="1200" cap="none" spc="0" normalizeH="0" baseline="0" noProof="0">
              <a:ln>
                <a:noFill/>
              </a:ln>
              <a:solidFill>
                <a:srgbClr val="82786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4" name="Vertical Text Placeholder 13">
            <a:extLst>
              <a:ext uri="{FF2B5EF4-FFF2-40B4-BE49-F238E27FC236}">
                <a16:creationId xmlns:a16="http://schemas.microsoft.com/office/drawing/2014/main" id="{3EEA9AC0-82BA-40BC-83DE-6E09964536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82772" y="1806047"/>
            <a:ext cx="7256665" cy="3885720"/>
          </a:xfrm>
        </p:spPr>
        <p:txBody>
          <a:bodyPr/>
          <a:lstStyle/>
          <a:p>
            <a:pPr lvl="0"/>
            <a:r>
              <a:rPr lang="nl-NL" sz="1800" b="1" dirty="0">
                <a:solidFill>
                  <a:srgbClr val="001965"/>
                </a:solidFill>
              </a:rPr>
              <a:t>Wat is het effect op de afgifte van insuline en glucagon dat wordt veroorzaakt door het darmhormoon GLP-1 wanneer er voedsel de darmen passeert </a:t>
            </a:r>
            <a:r>
              <a:rPr lang="nl-NL" sz="1600" b="1" i="1" dirty="0">
                <a:solidFill>
                  <a:srgbClr val="001965"/>
                </a:solidFill>
              </a:rPr>
              <a:t>(het </a:t>
            </a:r>
            <a:r>
              <a:rPr lang="nl-NL" sz="1600" b="1" i="1" dirty="0" err="1">
                <a:solidFill>
                  <a:srgbClr val="001965"/>
                </a:solidFill>
              </a:rPr>
              <a:t>incretine</a:t>
            </a:r>
            <a:r>
              <a:rPr lang="nl-NL" sz="1600" b="1" i="1" dirty="0">
                <a:solidFill>
                  <a:srgbClr val="001965"/>
                </a:solidFill>
              </a:rPr>
              <a:t> effect):</a:t>
            </a:r>
          </a:p>
          <a:p>
            <a:pPr lvl="0"/>
            <a:endParaRPr lang="en-GB" sz="1600" b="1" i="1" dirty="0">
              <a:solidFill>
                <a:srgbClr val="001965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nl-NL" sz="1600" dirty="0">
                <a:solidFill>
                  <a:srgbClr val="001965"/>
                </a:solidFill>
              </a:rPr>
              <a:t>Toename van de afgifte van insuline, afname van de afgifte van glucagon</a:t>
            </a:r>
            <a:endParaRPr lang="en-GB" sz="1600" dirty="0">
              <a:solidFill>
                <a:srgbClr val="001965"/>
              </a:solidFill>
            </a:endParaRP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nl-NL" sz="1600" dirty="0">
                <a:solidFill>
                  <a:srgbClr val="001965"/>
                </a:solidFill>
              </a:rPr>
              <a:t>Toename van de afgifte van insuline, toename van de afgifte van glucagon</a:t>
            </a:r>
            <a:endParaRPr lang="en-GB" sz="1600" dirty="0">
              <a:solidFill>
                <a:srgbClr val="001965"/>
              </a:solidFill>
            </a:endParaRP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nl-NL" sz="1600" dirty="0">
                <a:solidFill>
                  <a:srgbClr val="001965"/>
                </a:solidFill>
              </a:rPr>
              <a:t>Afname van de afgifte van insuline, afname van de afgifte van glucagon</a:t>
            </a:r>
            <a:endParaRPr lang="en-GB" sz="1600" dirty="0">
              <a:solidFill>
                <a:srgbClr val="001965"/>
              </a:solidFill>
            </a:endParaRP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nl-NL" sz="1600" dirty="0">
                <a:solidFill>
                  <a:srgbClr val="001965"/>
                </a:solidFill>
              </a:rPr>
              <a:t>Afname van de afgifte van insuline, toename van de afgifte van glucagon</a:t>
            </a:r>
            <a:endParaRPr lang="en-GB" sz="1600" dirty="0">
              <a:solidFill>
                <a:srgbClr val="001965"/>
              </a:solidFill>
            </a:endParaRPr>
          </a:p>
          <a:p>
            <a:endParaRPr lang="en-GB" dirty="0"/>
          </a:p>
        </p:txBody>
      </p:sp>
      <p:pic>
        <p:nvPicPr>
          <p:cNvPr id="10" name="Picture Placeholder 9">
            <a:extLst>
              <a:ext uri="{FF2B5EF4-FFF2-40B4-BE49-F238E27FC236}">
                <a16:creationId xmlns:a16="http://schemas.microsoft.com/office/drawing/2014/main" id="{D7673047-D02E-4A5B-8D04-7F1803739291}"/>
              </a:ext>
            </a:extLst>
          </p:cNvPr>
          <p:cNvPicPr>
            <a:picLocks noGrp="1" noChangeAspect="1"/>
          </p:cNvPicPr>
          <p:nvPr>
            <p:ph type="pic" sz="quarter" idx="15"/>
            <p:custDataLst>
              <p:tags r:id="rId1"/>
            </p:custDataLst>
          </p:nvPr>
        </p:nvPicPr>
        <p:blipFill rotWithShape="1">
          <a:blip r:embed="rId3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45" r="15945"/>
          <a:stretch/>
        </p:blipFill>
        <p:spPr>
          <a:xfrm>
            <a:off x="8039100" y="0"/>
            <a:ext cx="4152900" cy="6870700"/>
          </a:xfrm>
        </p:spPr>
      </p:pic>
    </p:spTree>
    <p:extLst>
      <p:ext uri="{BB962C8B-B14F-4D97-AF65-F5344CB8AC3E}">
        <p14:creationId xmlns:p14="http://schemas.microsoft.com/office/powerpoint/2010/main" val="301225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A3095CD-7F6F-4612-A26C-539519DAD2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Poll &amp; </a:t>
            </a:r>
            <a:r>
              <a:rPr lang="en-US" dirty="0" err="1"/>
              <a:t>toetsvragen</a:t>
            </a:r>
            <a:endParaRPr lang="nl-NL" dirty="0"/>
          </a:p>
        </p:txBody>
      </p:sp>
      <p:sp>
        <p:nvSpPr>
          <p:cNvPr id="5" name="Ondertitel 4">
            <a:extLst>
              <a:ext uri="{FF2B5EF4-FFF2-40B4-BE49-F238E27FC236}">
                <a16:creationId xmlns:a16="http://schemas.microsoft.com/office/drawing/2014/main" id="{80F28E24-BD64-4B39-B240-0685B9DE14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b="0" dirty="0"/>
              <a:t>Titel ME:</a:t>
            </a:r>
          </a:p>
          <a:p>
            <a:r>
              <a:rPr lang="nl-NL" b="0" dirty="0" err="1"/>
              <a:t>Promomatsnummer</a:t>
            </a:r>
            <a:r>
              <a:rPr lang="nl-NL" b="0" dirty="0"/>
              <a:t>: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41B5BCC-5CC2-4D03-A123-565936F54F5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1C1A9-F777-4F8E-9DA5-16FDB57626AC}" type="slidenum">
              <a:rPr lang="en-GB" altLang="en-US">
                <a:solidFill>
                  <a:srgbClr val="82786F"/>
                </a:solidFill>
                <a:latin typeface="Verdana"/>
              </a:rPr>
              <a:pPr/>
              <a:t>2</a:t>
            </a:fld>
            <a:endParaRPr lang="en-GB" altLang="en-US" dirty="0">
              <a:solidFill>
                <a:srgbClr val="82786F"/>
              </a:solidFill>
              <a:latin typeface="Verdana"/>
            </a:endParaRP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FC31729E-612A-4A82-86FA-5DCA19FF8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82786F"/>
                </a:solidFill>
                <a:latin typeface="Verdana"/>
              </a:rPr>
              <a:t>Masterclass Novo Nordisk</a:t>
            </a:r>
            <a:endParaRPr lang="en-GB" dirty="0">
              <a:solidFill>
                <a:srgbClr val="82786F"/>
              </a:solidFill>
              <a:latin typeface="Verdana"/>
            </a:endParaRPr>
          </a:p>
        </p:txBody>
      </p:sp>
      <p:sp>
        <p:nvSpPr>
          <p:cNvPr id="8" name="Tijdelijke aanduiding voor datum 7">
            <a:extLst>
              <a:ext uri="{FF2B5EF4-FFF2-40B4-BE49-F238E27FC236}">
                <a16:creationId xmlns:a16="http://schemas.microsoft.com/office/drawing/2014/main" id="{533370CD-EFC9-49AD-8F24-ABCFEE8340A0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06AAD8F5-E014-4788-AFC3-8CC9C3534E98}" type="datetime4">
              <a:rPr lang="nl-NL">
                <a:solidFill>
                  <a:srgbClr val="82786F"/>
                </a:solidFill>
                <a:latin typeface="Verdana"/>
              </a:rPr>
              <a:pPr>
                <a:defRPr/>
              </a:pPr>
              <a:t>15 juni 2020</a:t>
            </a:fld>
            <a:endParaRPr lang="en-GB" dirty="0">
              <a:solidFill>
                <a:srgbClr val="82786F"/>
              </a:solidFill>
              <a:latin typeface="Verdana"/>
            </a:endParaRPr>
          </a:p>
        </p:txBody>
      </p:sp>
      <p:pic>
        <p:nvPicPr>
          <p:cNvPr id="15" name="Picture Placeholder 10">
            <a:extLst>
              <a:ext uri="{FF2B5EF4-FFF2-40B4-BE49-F238E27FC236}">
                <a16:creationId xmlns:a16="http://schemas.microsoft.com/office/drawing/2014/main" id="{D952C4D6-341E-4C64-995B-E605B0B4CEA2}"/>
              </a:ext>
            </a:extLst>
          </p:cNvPr>
          <p:cNvPicPr>
            <a:picLocks noGrp="1" noChangeAspect="1"/>
          </p:cNvPicPr>
          <p:nvPr>
            <p:ph type="pic" sz="quarter" idx="13"/>
            <p:custDataLst>
              <p:tags r:id="rId1"/>
            </p:custData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" b="15"/>
          <a:stretch/>
        </p:blipFill>
        <p:spPr>
          <a:xfrm>
            <a:off x="0" y="-1392527"/>
            <a:ext cx="12192037" cy="6858000"/>
          </a:xfrm>
        </p:spPr>
      </p:pic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A8D66A2-300B-4393-8CAC-93FD1028E065}"/>
              </a:ext>
            </a:extLst>
          </p:cNvPr>
          <p:cNvSpPr>
            <a:spLocks noGrp="1"/>
          </p:cNvSpPr>
          <p:nvPr>
            <p:ph type="body" orient="vert" idx="14"/>
          </p:nvPr>
        </p:nvSpPr>
        <p:spPr>
          <a:xfrm>
            <a:off x="-19" y="3284984"/>
            <a:ext cx="12192000" cy="3573016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68C49D1-F8FC-4EEC-8193-D750024D0E83}"/>
              </a:ext>
            </a:extLst>
          </p:cNvPr>
          <p:cNvSpPr txBox="1"/>
          <p:nvPr/>
        </p:nvSpPr>
        <p:spPr>
          <a:xfrm>
            <a:off x="782763" y="3696112"/>
            <a:ext cx="8860113" cy="202847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4400" b="1" dirty="0" err="1">
                <a:solidFill>
                  <a:schemeClr val="accent1"/>
                </a:solidFill>
              </a:rPr>
              <a:t>Kennistoets</a:t>
            </a:r>
            <a:endParaRPr lang="en-US" sz="4400" b="1" dirty="0">
              <a:solidFill>
                <a:schemeClr val="accent1"/>
              </a:solidFill>
            </a:endParaRPr>
          </a:p>
          <a:p>
            <a:endParaRPr lang="en-US" sz="2000" dirty="0">
              <a:solidFill>
                <a:schemeClr val="accent1"/>
              </a:solidFill>
            </a:endParaRPr>
          </a:p>
          <a:p>
            <a:r>
              <a:rPr lang="en-US" sz="2000" dirty="0">
                <a:solidFill>
                  <a:schemeClr val="accent1"/>
                </a:solidFill>
              </a:rPr>
              <a:t>GLP-1 </a:t>
            </a:r>
            <a:r>
              <a:rPr lang="en-US" sz="2000" dirty="0" err="1">
                <a:solidFill>
                  <a:schemeClr val="accent1"/>
                </a:solidFill>
              </a:rPr>
              <a:t>gebaseerde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therapie</a:t>
            </a:r>
            <a:r>
              <a:rPr lang="en-US" sz="2000" dirty="0">
                <a:solidFill>
                  <a:schemeClr val="accent1"/>
                </a:solidFill>
              </a:rPr>
              <a:t> module 1</a:t>
            </a:r>
          </a:p>
          <a:p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BD05231-A338-4E51-B01E-514553E23C62}"/>
              </a:ext>
            </a:extLst>
          </p:cNvPr>
          <p:cNvSpPr txBox="1"/>
          <p:nvPr/>
        </p:nvSpPr>
        <p:spPr>
          <a:xfrm>
            <a:off x="5377295" y="2317172"/>
            <a:ext cx="914400" cy="914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endParaRPr lang="en-GB" sz="1600" dirty="0" err="1">
              <a:solidFill>
                <a:schemeClr val="accent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BD5C80B-69A1-447A-9988-FA88FD314137}"/>
              </a:ext>
            </a:extLst>
          </p:cNvPr>
          <p:cNvSpPr txBox="1"/>
          <p:nvPr/>
        </p:nvSpPr>
        <p:spPr>
          <a:xfrm>
            <a:off x="170349" y="6600237"/>
            <a:ext cx="1885950" cy="15296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700" dirty="0">
                <a:solidFill>
                  <a:schemeClr val="accent5"/>
                </a:solidFill>
              </a:rPr>
              <a:t>NL20CD00110</a:t>
            </a:r>
            <a:endParaRPr lang="en-GB" sz="700" dirty="0" err="1">
              <a:solidFill>
                <a:schemeClr val="accent5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44BE1AC-4B71-4515-814F-F4EF53ED2E82}"/>
              </a:ext>
            </a:extLst>
          </p:cNvPr>
          <p:cNvSpPr txBox="1"/>
          <p:nvPr/>
        </p:nvSpPr>
        <p:spPr>
          <a:xfrm>
            <a:off x="6096000" y="5224871"/>
            <a:ext cx="5463690" cy="141078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0" tIns="0" rIns="0" bIns="0" rtlCol="0">
            <a:noAutofit/>
          </a:bodyPr>
          <a:lstStyle/>
          <a:p>
            <a:pPr algn="ctr"/>
            <a:endParaRPr lang="en-GB" sz="1600" dirty="0" err="1">
              <a:solidFill>
                <a:schemeClr val="accent1"/>
              </a:solidFill>
            </a:endParaRPr>
          </a:p>
        </p:txBody>
      </p:sp>
      <p:sp>
        <p:nvSpPr>
          <p:cNvPr id="14" name="Callout: Right Arrow 13">
            <a:extLst>
              <a:ext uri="{FF2B5EF4-FFF2-40B4-BE49-F238E27FC236}">
                <a16:creationId xmlns:a16="http://schemas.microsoft.com/office/drawing/2014/main" id="{086F373D-FA17-4D2B-88A4-4D778521FBB6}"/>
              </a:ext>
            </a:extLst>
          </p:cNvPr>
          <p:cNvSpPr/>
          <p:nvPr/>
        </p:nvSpPr>
        <p:spPr>
          <a:xfrm>
            <a:off x="2259875" y="5440612"/>
            <a:ext cx="3836108" cy="1019039"/>
          </a:xfrm>
          <a:prstGeom prst="rightArrowCallout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Zou u hier uw naam in willen vullen?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7154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A36AB-D314-44DF-829A-85208A62A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771" y="687921"/>
            <a:ext cx="6896784" cy="864654"/>
          </a:xfrm>
        </p:spPr>
        <p:txBody>
          <a:bodyPr wrap="square" anchor="t">
            <a:normAutofit/>
          </a:bodyPr>
          <a:lstStyle/>
          <a:p>
            <a:r>
              <a:rPr lang="en-US" dirty="0"/>
              <a:t>POLL</a:t>
            </a:r>
            <a:br>
              <a:rPr lang="en-US" dirty="0"/>
            </a:br>
            <a:endParaRPr lang="en-US" sz="2200" b="0" dirty="0">
              <a:solidFill>
                <a:schemeClr val="accent2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562151F-4B75-4A12-A499-12CCDF2EA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8746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7E4004F-4CC6-40C9-B0B5-510548401FB5}" type="slidenum">
              <a:rPr kumimoji="0" lang="nl-NL" sz="600" b="0" i="0" u="none" strike="noStrike" kern="1200" cap="none" spc="0" normalizeH="0" baseline="0" noProof="0" smtClean="0">
                <a:ln>
                  <a:noFill/>
                </a:ln>
                <a:solidFill>
                  <a:srgbClr val="82786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87467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nl-NL" sz="600" b="0" i="0" u="none" strike="noStrike" kern="1200" cap="none" spc="0" normalizeH="0" baseline="0" noProof="0">
              <a:ln>
                <a:noFill/>
              </a:ln>
              <a:solidFill>
                <a:srgbClr val="82786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4" name="Vertical Text Placeholder 13">
            <a:extLst>
              <a:ext uri="{FF2B5EF4-FFF2-40B4-BE49-F238E27FC236}">
                <a16:creationId xmlns:a16="http://schemas.microsoft.com/office/drawing/2014/main" id="{3EEA9AC0-82BA-40BC-83DE-6E09964536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22890" y="1552575"/>
            <a:ext cx="7256665" cy="4656746"/>
          </a:xfrm>
        </p:spPr>
        <p:txBody>
          <a:bodyPr/>
          <a:lstStyle/>
          <a:p>
            <a:pPr lvl="0"/>
            <a:r>
              <a:rPr lang="nl-NL" sz="1800" b="1" dirty="0">
                <a:solidFill>
                  <a:srgbClr val="001965"/>
                </a:solidFill>
              </a:rPr>
              <a:t>Welke stelling(en) is(/zijn) juist rondom de huidige vergoedingscriteria voor </a:t>
            </a:r>
            <a:r>
              <a:rPr lang="nl-NL" sz="1800" b="1" dirty="0" err="1">
                <a:solidFill>
                  <a:srgbClr val="001965"/>
                </a:solidFill>
              </a:rPr>
              <a:t>incretines</a:t>
            </a:r>
            <a:r>
              <a:rPr lang="nl-NL" sz="1800" b="1" dirty="0">
                <a:solidFill>
                  <a:srgbClr val="001965"/>
                </a:solidFill>
              </a:rPr>
              <a:t>?</a:t>
            </a:r>
            <a:endParaRPr lang="en-GB" sz="1800" b="1" dirty="0">
              <a:solidFill>
                <a:srgbClr val="001965"/>
              </a:solidFill>
            </a:endParaRPr>
          </a:p>
          <a:p>
            <a:pPr lvl="0"/>
            <a:r>
              <a:rPr lang="nl-NL" sz="1600" dirty="0">
                <a:solidFill>
                  <a:srgbClr val="001965"/>
                </a:solidFill>
              </a:rPr>
              <a:t>A. GLP-1 therapie wordt vergoed bij een BMI ≥ 30 kg/</a:t>
            </a:r>
            <a:r>
              <a:rPr lang="nl-NL" sz="1600" baseline="30000" dirty="0">
                <a:solidFill>
                  <a:srgbClr val="001965"/>
                </a:solidFill>
              </a:rPr>
              <a:t>m2</a:t>
            </a:r>
            <a:r>
              <a:rPr lang="nl-NL" sz="1600" dirty="0">
                <a:solidFill>
                  <a:srgbClr val="001965"/>
                </a:solidFill>
              </a:rPr>
              <a:t> bij onvoldoende </a:t>
            </a:r>
            <a:r>
              <a:rPr lang="nl-NL" sz="1600" dirty="0" err="1">
                <a:solidFill>
                  <a:srgbClr val="001965"/>
                </a:solidFill>
              </a:rPr>
              <a:t>glykemische</a:t>
            </a:r>
            <a:r>
              <a:rPr lang="nl-NL" sz="1600" dirty="0">
                <a:solidFill>
                  <a:srgbClr val="001965"/>
                </a:solidFill>
              </a:rPr>
              <a:t> controle met metformine en SU in maximaal verdraagbare dosering</a:t>
            </a:r>
            <a:endParaRPr lang="en-GB" sz="1600" dirty="0">
              <a:solidFill>
                <a:srgbClr val="001965"/>
              </a:solidFill>
            </a:endParaRPr>
          </a:p>
          <a:p>
            <a:pPr lvl="0"/>
            <a:r>
              <a:rPr lang="nl-NL" sz="1600" dirty="0">
                <a:solidFill>
                  <a:srgbClr val="001965"/>
                </a:solidFill>
              </a:rPr>
              <a:t>B.	DPP-4 remmers worden vergoed bij insuline in combinatie met metformine en SU in de hoogst verdraagbare dosering</a:t>
            </a:r>
          </a:p>
          <a:p>
            <a:pPr lvl="0"/>
            <a:r>
              <a:rPr lang="nl-NL" sz="1600" dirty="0">
                <a:solidFill>
                  <a:srgbClr val="001965"/>
                </a:solidFill>
              </a:rPr>
              <a:t>C. GLP-1 therapie wordt vergoed bij een BMI ≥ 30 kg/</a:t>
            </a:r>
            <a:r>
              <a:rPr lang="nl-NL" sz="1600" baseline="30000" dirty="0">
                <a:solidFill>
                  <a:srgbClr val="001965"/>
                </a:solidFill>
              </a:rPr>
              <a:t>m2</a:t>
            </a:r>
            <a:r>
              <a:rPr lang="nl-NL" sz="1600" dirty="0">
                <a:solidFill>
                  <a:srgbClr val="001965"/>
                </a:solidFill>
              </a:rPr>
              <a:t> bij onvoldoende </a:t>
            </a:r>
            <a:r>
              <a:rPr lang="nl-NL" sz="1600" dirty="0" err="1">
                <a:solidFill>
                  <a:srgbClr val="001965"/>
                </a:solidFill>
              </a:rPr>
              <a:t>glykemische</a:t>
            </a:r>
            <a:r>
              <a:rPr lang="nl-NL" sz="1600" dirty="0">
                <a:solidFill>
                  <a:srgbClr val="001965"/>
                </a:solidFill>
              </a:rPr>
              <a:t> controle na ≥ 3 maanden basale insuline in combinatie met metformine (al dan niet met een SU derivaat) in een maximaal verdraagbare dosering</a:t>
            </a:r>
          </a:p>
          <a:p>
            <a:pPr lvl="0"/>
            <a:endParaRPr lang="en-GB" sz="1600" dirty="0">
              <a:solidFill>
                <a:srgbClr val="001965"/>
              </a:solidFill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nl-NL" sz="1600" dirty="0">
                <a:solidFill>
                  <a:srgbClr val="001965"/>
                </a:solidFill>
              </a:rPr>
              <a:t> Stelling A en B zijn juist</a:t>
            </a:r>
            <a:endParaRPr lang="en-GB" sz="1600" dirty="0">
              <a:solidFill>
                <a:srgbClr val="001965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nl-NL" sz="1600" dirty="0">
                <a:solidFill>
                  <a:srgbClr val="001965"/>
                </a:solidFill>
              </a:rPr>
              <a:t>Stelling A en C zijn juist</a:t>
            </a:r>
            <a:endParaRPr lang="en-GB" sz="1600" dirty="0">
              <a:solidFill>
                <a:srgbClr val="001965"/>
              </a:solidFill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nl-NL" sz="1600" dirty="0">
                <a:solidFill>
                  <a:srgbClr val="001965"/>
                </a:solidFill>
              </a:rPr>
              <a:t>	Stelling B en C zijn juist</a:t>
            </a:r>
            <a:endParaRPr lang="en-GB" sz="1600" dirty="0">
              <a:solidFill>
                <a:srgbClr val="001965"/>
              </a:solidFill>
            </a:endParaRPr>
          </a:p>
          <a:p>
            <a:endParaRPr lang="en-GB" dirty="0"/>
          </a:p>
        </p:txBody>
      </p:sp>
      <p:pic>
        <p:nvPicPr>
          <p:cNvPr id="10" name="Picture Placeholder 9">
            <a:extLst>
              <a:ext uri="{FF2B5EF4-FFF2-40B4-BE49-F238E27FC236}">
                <a16:creationId xmlns:a16="http://schemas.microsoft.com/office/drawing/2014/main" id="{D7673047-D02E-4A5B-8D04-7F1803739291}"/>
              </a:ext>
            </a:extLst>
          </p:cNvPr>
          <p:cNvPicPr>
            <a:picLocks noGrp="1" noChangeAspect="1"/>
          </p:cNvPicPr>
          <p:nvPr>
            <p:ph type="pic" sz="quarter" idx="15"/>
            <p:custDataLst>
              <p:tags r:id="rId1"/>
            </p:custDataLst>
          </p:nvPr>
        </p:nvPicPr>
        <p:blipFill rotWithShape="1">
          <a:blip r:embed="rId3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45" r="15945"/>
          <a:stretch/>
        </p:blipFill>
        <p:spPr>
          <a:xfrm>
            <a:off x="8039100" y="0"/>
            <a:ext cx="4152900" cy="6870700"/>
          </a:xfrm>
        </p:spPr>
      </p:pic>
    </p:spTree>
    <p:extLst>
      <p:ext uri="{BB962C8B-B14F-4D97-AF65-F5344CB8AC3E}">
        <p14:creationId xmlns:p14="http://schemas.microsoft.com/office/powerpoint/2010/main" val="719395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A36AB-D314-44DF-829A-85208A62A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771" y="687921"/>
            <a:ext cx="6896784" cy="864654"/>
          </a:xfrm>
        </p:spPr>
        <p:txBody>
          <a:bodyPr wrap="square" anchor="t">
            <a:normAutofit/>
          </a:bodyPr>
          <a:lstStyle/>
          <a:p>
            <a:r>
              <a:rPr lang="en-US" dirty="0"/>
              <a:t>TOETS</a:t>
            </a:r>
            <a:br>
              <a:rPr lang="en-US" dirty="0"/>
            </a:br>
            <a:r>
              <a:rPr lang="en-US" sz="2200" b="0" dirty="0" err="1">
                <a:solidFill>
                  <a:schemeClr val="accent2"/>
                </a:solidFill>
              </a:rPr>
              <a:t>Vraag</a:t>
            </a:r>
            <a:r>
              <a:rPr lang="en-US" sz="2200" b="0" dirty="0">
                <a:solidFill>
                  <a:schemeClr val="accent2"/>
                </a:solidFill>
              </a:rPr>
              <a:t> 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562151F-4B75-4A12-A499-12CCDF2EA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8746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7E4004F-4CC6-40C9-B0B5-510548401FB5}" type="slidenum">
              <a:rPr kumimoji="0" lang="nl-NL" sz="600" b="0" i="0" u="none" strike="noStrike" kern="1200" cap="none" spc="0" normalizeH="0" baseline="0" noProof="0" smtClean="0">
                <a:ln>
                  <a:noFill/>
                </a:ln>
                <a:solidFill>
                  <a:srgbClr val="82786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87467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nl-NL" sz="600" b="0" i="0" u="none" strike="noStrike" kern="1200" cap="none" spc="0" normalizeH="0" baseline="0" noProof="0">
              <a:ln>
                <a:noFill/>
              </a:ln>
              <a:solidFill>
                <a:srgbClr val="82786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4" name="Vertical Text Placeholder 13">
            <a:extLst>
              <a:ext uri="{FF2B5EF4-FFF2-40B4-BE49-F238E27FC236}">
                <a16:creationId xmlns:a16="http://schemas.microsoft.com/office/drawing/2014/main" id="{3EEA9AC0-82BA-40BC-83DE-6E09964536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82772" y="1806047"/>
            <a:ext cx="7256665" cy="3885720"/>
          </a:xfrm>
        </p:spPr>
        <p:txBody>
          <a:bodyPr/>
          <a:lstStyle/>
          <a:p>
            <a:pPr lvl="0"/>
            <a:r>
              <a:rPr lang="nl-NL" sz="1800" b="1" dirty="0">
                <a:solidFill>
                  <a:srgbClr val="001965"/>
                </a:solidFill>
              </a:rPr>
              <a:t>De streefwaarde die door de NHG-standaard wordt geadviseerd voor een patiënt van 68 jaar met 12 jaar DM2 die wordt behandeld met metformine en SU is:</a:t>
            </a:r>
          </a:p>
          <a:p>
            <a:pPr lvl="0"/>
            <a:endParaRPr lang="en-GB" sz="1800" b="1" dirty="0">
              <a:solidFill>
                <a:srgbClr val="001965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nl-NL" sz="1600" dirty="0">
                <a:solidFill>
                  <a:srgbClr val="001965"/>
                </a:solidFill>
              </a:rPr>
              <a:t>≤53 </a:t>
            </a:r>
            <a:r>
              <a:rPr lang="nl-NL" sz="1600" dirty="0" err="1">
                <a:solidFill>
                  <a:srgbClr val="001965"/>
                </a:solidFill>
              </a:rPr>
              <a:t>mmol</a:t>
            </a:r>
            <a:r>
              <a:rPr lang="nl-NL" sz="1600" dirty="0">
                <a:solidFill>
                  <a:srgbClr val="001965"/>
                </a:solidFill>
              </a:rPr>
              <a:t>/mol</a:t>
            </a:r>
            <a:endParaRPr lang="en-GB" sz="1600" dirty="0">
              <a:solidFill>
                <a:srgbClr val="001965"/>
              </a:solidFill>
            </a:endParaRP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nl-NL" sz="1600" dirty="0">
                <a:solidFill>
                  <a:srgbClr val="001965"/>
                </a:solidFill>
              </a:rPr>
              <a:t>&lt;69 </a:t>
            </a:r>
            <a:r>
              <a:rPr lang="nl-NL" sz="1600" dirty="0" err="1">
                <a:solidFill>
                  <a:srgbClr val="001965"/>
                </a:solidFill>
              </a:rPr>
              <a:t>mmol</a:t>
            </a:r>
            <a:r>
              <a:rPr lang="nl-NL" sz="1600" dirty="0">
                <a:solidFill>
                  <a:srgbClr val="001965"/>
                </a:solidFill>
              </a:rPr>
              <a:t>/mol</a:t>
            </a:r>
            <a:endParaRPr lang="en-GB" sz="1600" dirty="0">
              <a:solidFill>
                <a:srgbClr val="001965"/>
              </a:solidFill>
            </a:endParaRP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nl-NL" sz="1600" dirty="0">
                <a:solidFill>
                  <a:srgbClr val="001965"/>
                </a:solidFill>
              </a:rPr>
              <a:t>&lt;64 </a:t>
            </a:r>
            <a:r>
              <a:rPr lang="nl-NL" sz="1600" dirty="0" err="1">
                <a:solidFill>
                  <a:srgbClr val="001965"/>
                </a:solidFill>
              </a:rPr>
              <a:t>mmol</a:t>
            </a:r>
            <a:r>
              <a:rPr lang="nl-NL" sz="1600" dirty="0">
                <a:solidFill>
                  <a:srgbClr val="001965"/>
                </a:solidFill>
              </a:rPr>
              <a:t>/mol</a:t>
            </a:r>
            <a:endParaRPr lang="en-GB" sz="1600" dirty="0">
              <a:solidFill>
                <a:srgbClr val="001965"/>
              </a:solidFill>
            </a:endParaRPr>
          </a:p>
          <a:p>
            <a:endParaRPr lang="en-GB" dirty="0"/>
          </a:p>
        </p:txBody>
      </p:sp>
      <p:pic>
        <p:nvPicPr>
          <p:cNvPr id="10" name="Picture Placeholder 9">
            <a:extLst>
              <a:ext uri="{FF2B5EF4-FFF2-40B4-BE49-F238E27FC236}">
                <a16:creationId xmlns:a16="http://schemas.microsoft.com/office/drawing/2014/main" id="{D7673047-D02E-4A5B-8D04-7F1803739291}"/>
              </a:ext>
            </a:extLst>
          </p:cNvPr>
          <p:cNvPicPr>
            <a:picLocks noGrp="1" noChangeAspect="1"/>
          </p:cNvPicPr>
          <p:nvPr>
            <p:ph type="pic" sz="quarter" idx="15"/>
            <p:custDataLst>
              <p:tags r:id="rId1"/>
            </p:custDataLst>
          </p:nvPr>
        </p:nvPicPr>
        <p:blipFill rotWithShape="1">
          <a:blip r:embed="rId3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45" r="15945"/>
          <a:stretch/>
        </p:blipFill>
        <p:spPr>
          <a:xfrm>
            <a:off x="8039100" y="0"/>
            <a:ext cx="4152900" cy="6870700"/>
          </a:xfrm>
        </p:spPr>
      </p:pic>
    </p:spTree>
    <p:extLst>
      <p:ext uri="{BB962C8B-B14F-4D97-AF65-F5344CB8AC3E}">
        <p14:creationId xmlns:p14="http://schemas.microsoft.com/office/powerpoint/2010/main" val="33672712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A36AB-D314-44DF-829A-85208A62A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771" y="687921"/>
            <a:ext cx="6896784" cy="864654"/>
          </a:xfrm>
        </p:spPr>
        <p:txBody>
          <a:bodyPr wrap="square" anchor="t">
            <a:normAutofit/>
          </a:bodyPr>
          <a:lstStyle/>
          <a:p>
            <a:r>
              <a:rPr lang="en-US" dirty="0"/>
              <a:t>TOETS</a:t>
            </a:r>
            <a:br>
              <a:rPr lang="en-US" dirty="0"/>
            </a:br>
            <a:r>
              <a:rPr lang="en-US" sz="2200" b="0" dirty="0" err="1">
                <a:solidFill>
                  <a:schemeClr val="accent2"/>
                </a:solidFill>
              </a:rPr>
              <a:t>Vraag</a:t>
            </a:r>
            <a:r>
              <a:rPr lang="en-US" sz="2200" b="0" dirty="0">
                <a:solidFill>
                  <a:schemeClr val="accent2"/>
                </a:solidFill>
              </a:rPr>
              <a:t> 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562151F-4B75-4A12-A499-12CCDF2EA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8746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7E4004F-4CC6-40C9-B0B5-510548401FB5}" type="slidenum">
              <a:rPr kumimoji="0" lang="nl-NL" sz="600" b="0" i="0" u="none" strike="noStrike" kern="1200" cap="none" spc="0" normalizeH="0" baseline="0" noProof="0" smtClean="0">
                <a:ln>
                  <a:noFill/>
                </a:ln>
                <a:solidFill>
                  <a:srgbClr val="82786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87467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nl-NL" sz="600" b="0" i="0" u="none" strike="noStrike" kern="1200" cap="none" spc="0" normalizeH="0" baseline="0" noProof="0">
              <a:ln>
                <a:noFill/>
              </a:ln>
              <a:solidFill>
                <a:srgbClr val="82786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4" name="Vertical Text Placeholder 13">
            <a:extLst>
              <a:ext uri="{FF2B5EF4-FFF2-40B4-BE49-F238E27FC236}">
                <a16:creationId xmlns:a16="http://schemas.microsoft.com/office/drawing/2014/main" id="{3EEA9AC0-82BA-40BC-83DE-6E09964536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82772" y="1806047"/>
            <a:ext cx="7256665" cy="3885720"/>
          </a:xfrm>
        </p:spPr>
        <p:txBody>
          <a:bodyPr/>
          <a:lstStyle/>
          <a:p>
            <a:pPr lvl="0"/>
            <a:r>
              <a:rPr lang="nl-NL" sz="1800" b="1" dirty="0">
                <a:solidFill>
                  <a:srgbClr val="001965"/>
                </a:solidFill>
              </a:rPr>
              <a:t>Bij welk van de onderstaande middelen verwacht je de hoogste daling in het HbA</a:t>
            </a:r>
            <a:r>
              <a:rPr lang="nl-NL" sz="1800" b="1" baseline="-25000" dirty="0">
                <a:solidFill>
                  <a:srgbClr val="001965"/>
                </a:solidFill>
              </a:rPr>
              <a:t>1c</a:t>
            </a:r>
            <a:r>
              <a:rPr lang="nl-NL" sz="1800" b="1" dirty="0">
                <a:solidFill>
                  <a:srgbClr val="001965"/>
                </a:solidFill>
              </a:rPr>
              <a:t>:</a:t>
            </a:r>
          </a:p>
          <a:p>
            <a:pPr lvl="0"/>
            <a:endParaRPr lang="en-GB" sz="1800" b="1" dirty="0">
              <a:solidFill>
                <a:srgbClr val="001965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nl-NL" sz="1600" dirty="0">
                <a:solidFill>
                  <a:srgbClr val="001965"/>
                </a:solidFill>
              </a:rPr>
              <a:t>Insuline</a:t>
            </a:r>
            <a:endParaRPr lang="en-GB" sz="1600" dirty="0">
              <a:solidFill>
                <a:srgbClr val="001965"/>
              </a:solidFill>
            </a:endParaRP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nl-NL" sz="1600" dirty="0">
                <a:solidFill>
                  <a:srgbClr val="001965"/>
                </a:solidFill>
              </a:rPr>
              <a:t>GLP-1 receptoragonist</a:t>
            </a:r>
            <a:endParaRPr lang="en-GB" sz="1600" dirty="0">
              <a:solidFill>
                <a:srgbClr val="001965"/>
              </a:solidFill>
            </a:endParaRP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nl-NL" sz="1600" dirty="0">
                <a:solidFill>
                  <a:srgbClr val="001965"/>
                </a:solidFill>
              </a:rPr>
              <a:t>SU-derivaat</a:t>
            </a:r>
            <a:endParaRPr lang="en-GB" sz="1600" dirty="0">
              <a:solidFill>
                <a:srgbClr val="001965"/>
              </a:solidFill>
            </a:endParaRP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nl-NL" sz="1600" dirty="0">
                <a:solidFill>
                  <a:srgbClr val="001965"/>
                </a:solidFill>
              </a:rPr>
              <a:t>DPP4 remmer</a:t>
            </a:r>
            <a:endParaRPr lang="en-GB" sz="1600" dirty="0">
              <a:solidFill>
                <a:srgbClr val="001965"/>
              </a:solidFill>
            </a:endParaRPr>
          </a:p>
          <a:p>
            <a:endParaRPr lang="en-GB" dirty="0"/>
          </a:p>
        </p:txBody>
      </p:sp>
      <p:pic>
        <p:nvPicPr>
          <p:cNvPr id="10" name="Picture Placeholder 9">
            <a:extLst>
              <a:ext uri="{FF2B5EF4-FFF2-40B4-BE49-F238E27FC236}">
                <a16:creationId xmlns:a16="http://schemas.microsoft.com/office/drawing/2014/main" id="{D7673047-D02E-4A5B-8D04-7F1803739291}"/>
              </a:ext>
            </a:extLst>
          </p:cNvPr>
          <p:cNvPicPr>
            <a:picLocks noGrp="1" noChangeAspect="1"/>
          </p:cNvPicPr>
          <p:nvPr>
            <p:ph type="pic" sz="quarter" idx="15"/>
            <p:custDataLst>
              <p:tags r:id="rId1"/>
            </p:custDataLst>
          </p:nvPr>
        </p:nvPicPr>
        <p:blipFill rotWithShape="1">
          <a:blip r:embed="rId3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45" r="15945"/>
          <a:stretch/>
        </p:blipFill>
        <p:spPr>
          <a:xfrm>
            <a:off x="8039100" y="0"/>
            <a:ext cx="4152900" cy="6870700"/>
          </a:xfrm>
        </p:spPr>
      </p:pic>
    </p:spTree>
    <p:extLst>
      <p:ext uri="{BB962C8B-B14F-4D97-AF65-F5344CB8AC3E}">
        <p14:creationId xmlns:p14="http://schemas.microsoft.com/office/powerpoint/2010/main" val="3501196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A36AB-D314-44DF-829A-85208A62A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771" y="687921"/>
            <a:ext cx="6896784" cy="864654"/>
          </a:xfrm>
        </p:spPr>
        <p:txBody>
          <a:bodyPr wrap="square" anchor="t">
            <a:normAutofit/>
          </a:bodyPr>
          <a:lstStyle/>
          <a:p>
            <a:r>
              <a:rPr lang="en-US" dirty="0"/>
              <a:t>TOETS</a:t>
            </a:r>
            <a:br>
              <a:rPr lang="en-US" dirty="0"/>
            </a:br>
            <a:r>
              <a:rPr lang="en-US" sz="2200" b="0" dirty="0" err="1">
                <a:solidFill>
                  <a:schemeClr val="accent2"/>
                </a:solidFill>
              </a:rPr>
              <a:t>Vraag</a:t>
            </a:r>
            <a:r>
              <a:rPr lang="en-US" sz="2200" b="0" dirty="0">
                <a:solidFill>
                  <a:schemeClr val="accent2"/>
                </a:solidFill>
              </a:rPr>
              <a:t> 3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562151F-4B75-4A12-A499-12CCDF2EA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8746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7E4004F-4CC6-40C9-B0B5-510548401FB5}" type="slidenum">
              <a:rPr kumimoji="0" lang="nl-NL" sz="600" b="0" i="0" u="none" strike="noStrike" kern="1200" cap="none" spc="0" normalizeH="0" baseline="0" noProof="0" smtClean="0">
                <a:ln>
                  <a:noFill/>
                </a:ln>
                <a:solidFill>
                  <a:srgbClr val="82786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87467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nl-NL" sz="600" b="0" i="0" u="none" strike="noStrike" kern="1200" cap="none" spc="0" normalizeH="0" baseline="0" noProof="0">
              <a:ln>
                <a:noFill/>
              </a:ln>
              <a:solidFill>
                <a:srgbClr val="82786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4" name="Vertical Text Placeholder 13">
            <a:extLst>
              <a:ext uri="{FF2B5EF4-FFF2-40B4-BE49-F238E27FC236}">
                <a16:creationId xmlns:a16="http://schemas.microsoft.com/office/drawing/2014/main" id="{3EEA9AC0-82BA-40BC-83DE-6E09964536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82772" y="1806047"/>
            <a:ext cx="7256665" cy="3885720"/>
          </a:xfrm>
        </p:spPr>
        <p:txBody>
          <a:bodyPr/>
          <a:lstStyle/>
          <a:p>
            <a:pPr lvl="0"/>
            <a:r>
              <a:rPr lang="nl-NL" sz="1800" b="1" dirty="0">
                <a:solidFill>
                  <a:srgbClr val="001965"/>
                </a:solidFill>
              </a:rPr>
              <a:t>Benoem de effecten van GLP-1 op het lichaam: </a:t>
            </a:r>
            <a:br>
              <a:rPr lang="nl-NL" sz="1800" b="1" dirty="0">
                <a:solidFill>
                  <a:srgbClr val="001965"/>
                </a:solidFill>
              </a:rPr>
            </a:br>
            <a:endParaRPr lang="nl-NL" sz="1800" b="1" dirty="0">
              <a:solidFill>
                <a:srgbClr val="001965"/>
              </a:solidFill>
            </a:endParaRPr>
          </a:p>
          <a:p>
            <a:pPr lvl="0"/>
            <a:endParaRPr lang="en-GB" sz="1400" i="1" dirty="0">
              <a:solidFill>
                <a:srgbClr val="001965"/>
              </a:solidFill>
            </a:endParaRP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nl-NL" sz="1600" dirty="0">
                <a:solidFill>
                  <a:srgbClr val="001965"/>
                </a:solidFill>
              </a:rPr>
              <a:t>Stimuleert insuline afgifte </a:t>
            </a:r>
            <a:endParaRPr lang="en-GB" sz="1600" dirty="0">
              <a:solidFill>
                <a:srgbClr val="001965"/>
              </a:solidFill>
            </a:endParaRP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nl-NL" sz="1600" dirty="0">
                <a:solidFill>
                  <a:srgbClr val="001965"/>
                </a:solidFill>
              </a:rPr>
              <a:t>Remt glucagon afgifte</a:t>
            </a:r>
            <a:endParaRPr lang="en-GB" sz="1600" dirty="0">
              <a:solidFill>
                <a:srgbClr val="001965"/>
              </a:solidFill>
            </a:endParaRP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nl-NL" sz="1600" dirty="0">
                <a:solidFill>
                  <a:srgbClr val="001965"/>
                </a:solidFill>
              </a:rPr>
              <a:t>Vermindert het hongergevoel </a:t>
            </a:r>
            <a:endParaRPr lang="en-GB" sz="1600" dirty="0">
              <a:solidFill>
                <a:srgbClr val="001965"/>
              </a:solidFill>
            </a:endParaRP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nl-NL" sz="1600" dirty="0">
                <a:solidFill>
                  <a:srgbClr val="001965"/>
                </a:solidFill>
              </a:rPr>
              <a:t>Vertraagt de maagontlediging</a:t>
            </a:r>
            <a:endParaRPr lang="en-GB" sz="1600" dirty="0">
              <a:solidFill>
                <a:srgbClr val="001965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nl-NL" sz="1600" dirty="0">
                <a:solidFill>
                  <a:srgbClr val="001965"/>
                </a:solidFill>
              </a:rPr>
              <a:t>Alle bovengenoemde antwoorden zijn juist</a:t>
            </a:r>
            <a:br>
              <a:rPr lang="nl-NL" sz="1600" dirty="0"/>
            </a:br>
            <a:endParaRPr lang="en-GB" sz="1600" dirty="0"/>
          </a:p>
          <a:p>
            <a:endParaRPr lang="en-GB" dirty="0"/>
          </a:p>
        </p:txBody>
      </p:sp>
      <p:pic>
        <p:nvPicPr>
          <p:cNvPr id="10" name="Picture Placeholder 9">
            <a:extLst>
              <a:ext uri="{FF2B5EF4-FFF2-40B4-BE49-F238E27FC236}">
                <a16:creationId xmlns:a16="http://schemas.microsoft.com/office/drawing/2014/main" id="{D7673047-D02E-4A5B-8D04-7F1803739291}"/>
              </a:ext>
            </a:extLst>
          </p:cNvPr>
          <p:cNvPicPr>
            <a:picLocks noGrp="1" noChangeAspect="1"/>
          </p:cNvPicPr>
          <p:nvPr>
            <p:ph type="pic" sz="quarter" idx="15"/>
            <p:custDataLst>
              <p:tags r:id="rId1"/>
            </p:custDataLst>
          </p:nvPr>
        </p:nvPicPr>
        <p:blipFill rotWithShape="1">
          <a:blip r:embed="rId3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45" r="15945"/>
          <a:stretch/>
        </p:blipFill>
        <p:spPr>
          <a:xfrm>
            <a:off x="8039100" y="0"/>
            <a:ext cx="4152900" cy="6870700"/>
          </a:xfrm>
        </p:spPr>
      </p:pic>
    </p:spTree>
    <p:extLst>
      <p:ext uri="{BB962C8B-B14F-4D97-AF65-F5344CB8AC3E}">
        <p14:creationId xmlns:p14="http://schemas.microsoft.com/office/powerpoint/2010/main" val="17802803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A36AB-D314-44DF-829A-85208A62A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771" y="687921"/>
            <a:ext cx="6896784" cy="864654"/>
          </a:xfrm>
        </p:spPr>
        <p:txBody>
          <a:bodyPr wrap="square" anchor="t">
            <a:normAutofit/>
          </a:bodyPr>
          <a:lstStyle/>
          <a:p>
            <a:r>
              <a:rPr lang="en-US" dirty="0"/>
              <a:t>TOETS</a:t>
            </a:r>
            <a:br>
              <a:rPr lang="en-US" dirty="0"/>
            </a:br>
            <a:r>
              <a:rPr lang="en-US" sz="2200" b="0" dirty="0" err="1">
                <a:solidFill>
                  <a:schemeClr val="accent2"/>
                </a:solidFill>
              </a:rPr>
              <a:t>Vraag</a:t>
            </a:r>
            <a:r>
              <a:rPr lang="en-US" sz="2200" b="0" dirty="0">
                <a:solidFill>
                  <a:schemeClr val="accent2"/>
                </a:solidFill>
              </a:rPr>
              <a:t> 4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562151F-4B75-4A12-A499-12CCDF2EA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8746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7E4004F-4CC6-40C9-B0B5-510548401FB5}" type="slidenum">
              <a:rPr kumimoji="0" lang="nl-NL" sz="600" b="0" i="0" u="none" strike="noStrike" kern="1200" cap="none" spc="0" normalizeH="0" baseline="0" noProof="0" smtClean="0">
                <a:ln>
                  <a:noFill/>
                </a:ln>
                <a:solidFill>
                  <a:srgbClr val="82786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87467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nl-NL" sz="600" b="0" i="0" u="none" strike="noStrike" kern="1200" cap="none" spc="0" normalizeH="0" baseline="0" noProof="0">
              <a:ln>
                <a:noFill/>
              </a:ln>
              <a:solidFill>
                <a:srgbClr val="82786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4" name="Vertical Text Placeholder 13">
            <a:extLst>
              <a:ext uri="{FF2B5EF4-FFF2-40B4-BE49-F238E27FC236}">
                <a16:creationId xmlns:a16="http://schemas.microsoft.com/office/drawing/2014/main" id="{3EEA9AC0-82BA-40BC-83DE-6E09964536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82772" y="1806047"/>
            <a:ext cx="7462326" cy="4656746"/>
          </a:xfrm>
        </p:spPr>
        <p:txBody>
          <a:bodyPr/>
          <a:lstStyle/>
          <a:p>
            <a:pPr lvl="0"/>
            <a:r>
              <a:rPr lang="nl-NL" sz="1800" b="1" dirty="0">
                <a:solidFill>
                  <a:srgbClr val="001965"/>
                </a:solidFill>
              </a:rPr>
              <a:t>Een patiënt die vorige week gestart is met een  wekelijkse injectie GLP-1 receptoragonist belt naar de praktijk met klachten van misselijkheid en een verminderde eetlust.</a:t>
            </a:r>
            <a:endParaRPr lang="en-GB" sz="1800" b="1" dirty="0">
              <a:solidFill>
                <a:srgbClr val="001965"/>
              </a:solidFill>
            </a:endParaRPr>
          </a:p>
          <a:p>
            <a:endParaRPr lang="nl-NL" sz="1800" dirty="0">
              <a:solidFill>
                <a:srgbClr val="001965"/>
              </a:solidFill>
            </a:endParaRPr>
          </a:p>
          <a:p>
            <a:r>
              <a:rPr lang="nl-NL" sz="1600" dirty="0">
                <a:solidFill>
                  <a:srgbClr val="001965"/>
                </a:solidFill>
              </a:rPr>
              <a:t>Wat geef je voor advies?</a:t>
            </a:r>
            <a:endParaRPr lang="en-GB" sz="1600" dirty="0">
              <a:solidFill>
                <a:srgbClr val="001965"/>
              </a:solidFill>
            </a:endParaRPr>
          </a:p>
          <a:p>
            <a:pPr marL="342900" lvl="0" indent="-342900">
              <a:buFont typeface="Courier New" panose="02070309020205020404" pitchFamily="49" charset="0"/>
              <a:buChar char="o"/>
            </a:pPr>
            <a:r>
              <a:rPr lang="nl-NL" sz="1600" dirty="0">
                <a:solidFill>
                  <a:srgbClr val="001965"/>
                </a:solidFill>
              </a:rPr>
              <a:t>Bij optreden van deze klachten direct stoppen met de GLP-1 receptoragonist	</a:t>
            </a:r>
            <a:endParaRPr lang="en-GB" sz="1600" dirty="0">
              <a:solidFill>
                <a:srgbClr val="001965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nl-NL" sz="1600" dirty="0">
                <a:solidFill>
                  <a:srgbClr val="001965"/>
                </a:solidFill>
              </a:rPr>
              <a:t>Je loopt de voedingsadviezen met de patiënt na en geeft aan dat deze klachten mogelijk van voorbijgaande aard zijn</a:t>
            </a:r>
            <a:endParaRPr lang="en-GB" sz="1600" dirty="0">
              <a:solidFill>
                <a:srgbClr val="001965"/>
              </a:solidFill>
            </a:endParaRP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nl-NL" sz="1600" dirty="0">
                <a:solidFill>
                  <a:srgbClr val="001965"/>
                </a:solidFill>
              </a:rPr>
              <a:t>Stoppen met de metformine, deze veroorzaakt de klachten </a:t>
            </a:r>
            <a:br>
              <a:rPr lang="nl-NL" sz="1600" dirty="0">
                <a:solidFill>
                  <a:srgbClr val="001965"/>
                </a:solidFill>
              </a:rPr>
            </a:br>
            <a:r>
              <a:rPr lang="nl-NL" sz="1600" dirty="0">
                <a:solidFill>
                  <a:srgbClr val="001965"/>
                </a:solidFill>
              </a:rPr>
              <a:t>	waarschijnlijk</a:t>
            </a:r>
            <a:endParaRPr lang="en-GB" sz="1600" dirty="0">
              <a:solidFill>
                <a:srgbClr val="001965"/>
              </a:solidFill>
            </a:endParaRPr>
          </a:p>
          <a:p>
            <a:endParaRPr lang="en-GB" dirty="0"/>
          </a:p>
        </p:txBody>
      </p:sp>
      <p:pic>
        <p:nvPicPr>
          <p:cNvPr id="10" name="Picture Placeholder 9">
            <a:extLst>
              <a:ext uri="{FF2B5EF4-FFF2-40B4-BE49-F238E27FC236}">
                <a16:creationId xmlns:a16="http://schemas.microsoft.com/office/drawing/2014/main" id="{D7673047-D02E-4A5B-8D04-7F1803739291}"/>
              </a:ext>
            </a:extLst>
          </p:cNvPr>
          <p:cNvPicPr>
            <a:picLocks noGrp="1" noChangeAspect="1"/>
          </p:cNvPicPr>
          <p:nvPr>
            <p:ph type="pic" sz="quarter" idx="15"/>
            <p:custDataLst>
              <p:tags r:id="rId1"/>
            </p:custDataLst>
          </p:nvPr>
        </p:nvPicPr>
        <p:blipFill rotWithShape="1">
          <a:blip r:embed="rId3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45" r="15945"/>
          <a:stretch/>
        </p:blipFill>
        <p:spPr>
          <a:xfrm>
            <a:off x="8245098" y="0"/>
            <a:ext cx="3946902" cy="6870700"/>
          </a:xfrm>
        </p:spPr>
      </p:pic>
    </p:spTree>
    <p:extLst>
      <p:ext uri="{BB962C8B-B14F-4D97-AF65-F5344CB8AC3E}">
        <p14:creationId xmlns:p14="http://schemas.microsoft.com/office/powerpoint/2010/main" val="1021618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A36AB-D314-44DF-829A-85208A62A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771" y="687921"/>
            <a:ext cx="6896784" cy="864654"/>
          </a:xfrm>
        </p:spPr>
        <p:txBody>
          <a:bodyPr wrap="square" anchor="t">
            <a:normAutofit/>
          </a:bodyPr>
          <a:lstStyle/>
          <a:p>
            <a:r>
              <a:rPr lang="en-US" dirty="0"/>
              <a:t>TOETS</a:t>
            </a:r>
            <a:br>
              <a:rPr lang="en-US" dirty="0"/>
            </a:br>
            <a:r>
              <a:rPr lang="en-US" sz="2200" b="0" dirty="0" err="1">
                <a:solidFill>
                  <a:schemeClr val="accent2"/>
                </a:solidFill>
              </a:rPr>
              <a:t>Vraag</a:t>
            </a:r>
            <a:r>
              <a:rPr lang="en-US" sz="2200" b="0" dirty="0">
                <a:solidFill>
                  <a:schemeClr val="accent2"/>
                </a:solidFill>
              </a:rPr>
              <a:t> 5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562151F-4B75-4A12-A499-12CCDF2EA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8746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7E4004F-4CC6-40C9-B0B5-510548401FB5}" type="slidenum">
              <a:rPr kumimoji="0" lang="nl-NL" sz="600" b="0" i="0" u="none" strike="noStrike" kern="1200" cap="none" spc="0" normalizeH="0" baseline="0" noProof="0" smtClean="0">
                <a:ln>
                  <a:noFill/>
                </a:ln>
                <a:solidFill>
                  <a:srgbClr val="82786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87467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nl-NL" sz="600" b="0" i="0" u="none" strike="noStrike" kern="1200" cap="none" spc="0" normalizeH="0" baseline="0" noProof="0">
              <a:ln>
                <a:noFill/>
              </a:ln>
              <a:solidFill>
                <a:srgbClr val="82786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4" name="Vertical Text Placeholder 13">
            <a:extLst>
              <a:ext uri="{FF2B5EF4-FFF2-40B4-BE49-F238E27FC236}">
                <a16:creationId xmlns:a16="http://schemas.microsoft.com/office/drawing/2014/main" id="{3EEA9AC0-82BA-40BC-83DE-6E09964536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82772" y="1806047"/>
            <a:ext cx="7081068" cy="4656746"/>
          </a:xfrm>
        </p:spPr>
        <p:txBody>
          <a:bodyPr/>
          <a:lstStyle/>
          <a:p>
            <a:r>
              <a:rPr lang="nl-NL" b="1" dirty="0"/>
              <a:t>Het progressieve verloop van diabetes mellitus type 2 wordt gekenmerkt door:</a:t>
            </a:r>
          </a:p>
          <a:p>
            <a:endParaRPr lang="en-GB" b="1" dirty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nl-NL" sz="1600" dirty="0"/>
              <a:t>Insuline resistentie, een verminderd </a:t>
            </a:r>
            <a:r>
              <a:rPr lang="nl-NL" sz="1600" dirty="0" err="1"/>
              <a:t>incretine</a:t>
            </a:r>
            <a:r>
              <a:rPr lang="nl-NL" sz="1600" dirty="0"/>
              <a:t> effect en verminderde insuline productie kenmerken het progressieve verloop van diabetes type 2</a:t>
            </a:r>
            <a:endParaRPr lang="en-GB" sz="1600" dirty="0"/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nl-NL" sz="1600" dirty="0"/>
              <a:t>Overgewicht en verminderde insuline productie zijn de voornaamste kenmerken van het verloop van diabetes type 2</a:t>
            </a:r>
            <a:endParaRPr lang="en-GB" sz="1600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nl-NL" sz="1600" dirty="0"/>
              <a:t>Diabetes type 2 wordt alleen gekenmerkt door insuline resistentie</a:t>
            </a:r>
            <a:endParaRPr lang="en-GB" sz="1600" dirty="0"/>
          </a:p>
        </p:txBody>
      </p:sp>
      <p:pic>
        <p:nvPicPr>
          <p:cNvPr id="10" name="Picture Placeholder 9">
            <a:extLst>
              <a:ext uri="{FF2B5EF4-FFF2-40B4-BE49-F238E27FC236}">
                <a16:creationId xmlns:a16="http://schemas.microsoft.com/office/drawing/2014/main" id="{D7673047-D02E-4A5B-8D04-7F1803739291}"/>
              </a:ext>
            </a:extLst>
          </p:cNvPr>
          <p:cNvPicPr>
            <a:picLocks noGrp="1" noChangeAspect="1"/>
          </p:cNvPicPr>
          <p:nvPr>
            <p:ph type="pic" sz="quarter" idx="15"/>
            <p:custDataLst>
              <p:tags r:id="rId1"/>
            </p:custDataLst>
          </p:nvPr>
        </p:nvPicPr>
        <p:blipFill rotWithShape="1">
          <a:blip r:embed="rId3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45" r="15945"/>
          <a:stretch/>
        </p:blipFill>
        <p:spPr>
          <a:xfrm>
            <a:off x="8245098" y="0"/>
            <a:ext cx="3946902" cy="6870700"/>
          </a:xfrm>
        </p:spPr>
      </p:pic>
    </p:spTree>
    <p:extLst>
      <p:ext uri="{BB962C8B-B14F-4D97-AF65-F5344CB8AC3E}">
        <p14:creationId xmlns:p14="http://schemas.microsoft.com/office/powerpoint/2010/main" val="37465025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A36AB-D314-44DF-829A-85208A62A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771" y="687921"/>
            <a:ext cx="6896784" cy="864654"/>
          </a:xfrm>
        </p:spPr>
        <p:txBody>
          <a:bodyPr wrap="square" anchor="t">
            <a:normAutofit/>
          </a:bodyPr>
          <a:lstStyle/>
          <a:p>
            <a:r>
              <a:rPr lang="en-US" dirty="0"/>
              <a:t>TOETS</a:t>
            </a:r>
            <a:br>
              <a:rPr lang="en-US" dirty="0"/>
            </a:br>
            <a:r>
              <a:rPr lang="en-US" sz="2200" b="0" dirty="0" err="1">
                <a:solidFill>
                  <a:schemeClr val="accent2"/>
                </a:solidFill>
              </a:rPr>
              <a:t>Vraag</a:t>
            </a:r>
            <a:r>
              <a:rPr lang="en-US" sz="2200" b="0" dirty="0">
                <a:solidFill>
                  <a:schemeClr val="accent2"/>
                </a:solidFill>
              </a:rPr>
              <a:t> 6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562151F-4B75-4A12-A499-12CCDF2EA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8746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7E4004F-4CC6-40C9-B0B5-510548401FB5}" type="slidenum">
              <a:rPr kumimoji="0" lang="nl-NL" sz="600" b="0" i="0" u="none" strike="noStrike" kern="1200" cap="none" spc="0" normalizeH="0" baseline="0" noProof="0" smtClean="0">
                <a:ln>
                  <a:noFill/>
                </a:ln>
                <a:solidFill>
                  <a:srgbClr val="82786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87467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nl-NL" sz="600" b="0" i="0" u="none" strike="noStrike" kern="1200" cap="none" spc="0" normalizeH="0" baseline="0" noProof="0">
              <a:ln>
                <a:noFill/>
              </a:ln>
              <a:solidFill>
                <a:srgbClr val="82786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4" name="Vertical Text Placeholder 13">
            <a:extLst>
              <a:ext uri="{FF2B5EF4-FFF2-40B4-BE49-F238E27FC236}">
                <a16:creationId xmlns:a16="http://schemas.microsoft.com/office/drawing/2014/main" id="{3EEA9AC0-82BA-40BC-83DE-6E09964536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82772" y="1806047"/>
            <a:ext cx="7094131" cy="4656746"/>
          </a:xfrm>
        </p:spPr>
        <p:txBody>
          <a:bodyPr/>
          <a:lstStyle/>
          <a:p>
            <a:r>
              <a:rPr lang="nl-NL" b="1" dirty="0"/>
              <a:t>Het verschil in effectiviteit tussen een DPP-4 remmer en een GLP-1 receptoragonist kan worden verklaard door: </a:t>
            </a:r>
          </a:p>
          <a:p>
            <a:endParaRPr lang="nl-NL" b="1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nl-NL" sz="1600" dirty="0"/>
              <a:t>GLP-1 receptoragonisten werken ook op de glucose reabsorptie in de nieren</a:t>
            </a:r>
            <a:endParaRPr lang="en-GB" sz="1600" dirty="0"/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nl-NL" sz="1600" dirty="0"/>
              <a:t>De compliance bij GLP-1 receptoragonisten is verminderd ten opzichte van DPP4 remmers</a:t>
            </a:r>
            <a:endParaRPr lang="en-GB" sz="1600" dirty="0"/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nl-NL" sz="1600" dirty="0"/>
              <a:t>De resorptie van orale middelen is verminderd bij diabetes type 2</a:t>
            </a:r>
            <a:endParaRPr lang="en-GB" sz="1600" dirty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nl-NL" sz="1600" dirty="0"/>
              <a:t>Bij het subcutaan injecteren van GLP-1 receptoragonisten worden supra-fysiologische concentraties bereikt</a:t>
            </a:r>
            <a:endParaRPr lang="en-GB" sz="1600" dirty="0"/>
          </a:p>
          <a:p>
            <a:r>
              <a:rPr lang="nl-NL" dirty="0"/>
              <a:t> </a:t>
            </a:r>
            <a:endParaRPr lang="en-GB" dirty="0"/>
          </a:p>
          <a:p>
            <a:endParaRPr lang="en-GB" dirty="0"/>
          </a:p>
        </p:txBody>
      </p:sp>
      <p:pic>
        <p:nvPicPr>
          <p:cNvPr id="10" name="Picture Placeholder 9">
            <a:extLst>
              <a:ext uri="{FF2B5EF4-FFF2-40B4-BE49-F238E27FC236}">
                <a16:creationId xmlns:a16="http://schemas.microsoft.com/office/drawing/2014/main" id="{D7673047-D02E-4A5B-8D04-7F1803739291}"/>
              </a:ext>
            </a:extLst>
          </p:cNvPr>
          <p:cNvPicPr>
            <a:picLocks noGrp="1" noChangeAspect="1"/>
          </p:cNvPicPr>
          <p:nvPr>
            <p:ph type="pic" sz="quarter" idx="15"/>
            <p:custDataLst>
              <p:tags r:id="rId1"/>
            </p:custDataLst>
          </p:nvPr>
        </p:nvPicPr>
        <p:blipFill rotWithShape="1">
          <a:blip r:embed="rId3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45" r="15945"/>
          <a:stretch/>
        </p:blipFill>
        <p:spPr>
          <a:xfrm>
            <a:off x="8245098" y="0"/>
            <a:ext cx="3946902" cy="6870700"/>
          </a:xfrm>
        </p:spPr>
      </p:pic>
    </p:spTree>
    <p:extLst>
      <p:ext uri="{BB962C8B-B14F-4D97-AF65-F5344CB8AC3E}">
        <p14:creationId xmlns:p14="http://schemas.microsoft.com/office/powerpoint/2010/main" val="1738473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A36AB-D314-44DF-829A-85208A62A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771" y="687921"/>
            <a:ext cx="6896784" cy="864654"/>
          </a:xfrm>
        </p:spPr>
        <p:txBody>
          <a:bodyPr wrap="square" anchor="t">
            <a:normAutofit/>
          </a:bodyPr>
          <a:lstStyle/>
          <a:p>
            <a:r>
              <a:rPr lang="en-US" dirty="0"/>
              <a:t>TOETS</a:t>
            </a:r>
            <a:br>
              <a:rPr lang="en-US" dirty="0"/>
            </a:br>
            <a:r>
              <a:rPr lang="en-US" sz="2200" b="0" dirty="0" err="1">
                <a:solidFill>
                  <a:schemeClr val="accent2"/>
                </a:solidFill>
              </a:rPr>
              <a:t>Vraag</a:t>
            </a:r>
            <a:r>
              <a:rPr lang="en-US" sz="2200" b="0" dirty="0">
                <a:solidFill>
                  <a:schemeClr val="accent2"/>
                </a:solidFill>
              </a:rPr>
              <a:t> 7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562151F-4B75-4A12-A499-12CCDF2EA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8746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7E4004F-4CC6-40C9-B0B5-510548401FB5}" type="slidenum">
              <a:rPr kumimoji="0" lang="nl-NL" sz="600" b="0" i="0" u="none" strike="noStrike" kern="1200" cap="none" spc="0" normalizeH="0" baseline="0" noProof="0" smtClean="0">
                <a:ln>
                  <a:noFill/>
                </a:ln>
                <a:solidFill>
                  <a:srgbClr val="82786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87467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nl-NL" sz="600" b="0" i="0" u="none" strike="noStrike" kern="1200" cap="none" spc="0" normalizeH="0" baseline="0" noProof="0">
              <a:ln>
                <a:noFill/>
              </a:ln>
              <a:solidFill>
                <a:srgbClr val="82786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4" name="Vertical Text Placeholder 13">
            <a:extLst>
              <a:ext uri="{FF2B5EF4-FFF2-40B4-BE49-F238E27FC236}">
                <a16:creationId xmlns:a16="http://schemas.microsoft.com/office/drawing/2014/main" id="{3EEA9AC0-82BA-40BC-83DE-6E09964536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82772" y="1806047"/>
            <a:ext cx="7462326" cy="4656746"/>
          </a:xfrm>
        </p:spPr>
        <p:txBody>
          <a:bodyPr/>
          <a:lstStyle/>
          <a:p>
            <a:r>
              <a:rPr lang="nl-NL" b="1" dirty="0"/>
              <a:t>Een </a:t>
            </a:r>
            <a:r>
              <a:rPr lang="nl-NL" b="1" dirty="0" err="1"/>
              <a:t>obese</a:t>
            </a:r>
            <a:r>
              <a:rPr lang="nl-NL" b="1" dirty="0"/>
              <a:t> patiënte komt voor de jaarcontrole diabetes type 2. Mw. heeft lab laten prikken. Hieruit blijkt dat mw. een HbA</a:t>
            </a:r>
            <a:r>
              <a:rPr lang="nl-NL" b="1" baseline="-25000" dirty="0"/>
              <a:t>1c</a:t>
            </a:r>
            <a:r>
              <a:rPr lang="nl-NL" b="1" dirty="0"/>
              <a:t> heeft van 64 </a:t>
            </a:r>
            <a:r>
              <a:rPr lang="nl-NL" b="1" dirty="0" err="1"/>
              <a:t>mmol</a:t>
            </a:r>
            <a:r>
              <a:rPr lang="nl-NL" b="1" dirty="0"/>
              <a:t>/mol. Verder valt u op dat zij een nierfunctie heeft van 32 ml/min.</a:t>
            </a:r>
            <a:endParaRPr lang="en-GB" b="1" dirty="0"/>
          </a:p>
          <a:p>
            <a:r>
              <a:rPr lang="nl-NL" b="1" dirty="0"/>
              <a:t>Eerder had u met mw. besproken dat zij zou starten met een GLP-1 receptoragonist. Mw. staat op maximale orale therapie en het HbA</a:t>
            </a:r>
            <a:r>
              <a:rPr lang="nl-NL" b="1" baseline="-25000" dirty="0"/>
              <a:t>1c</a:t>
            </a:r>
            <a:r>
              <a:rPr lang="nl-NL" b="1" dirty="0"/>
              <a:t> is al langer te hoog. Is het verstandig om mw. nu te laten starten met deze therapie?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nl-NL" sz="1600" dirty="0"/>
              <a:t>Nee, de nierfunctie van mw. is te laag om te starten met een GLP-1 receptoragonist</a:t>
            </a:r>
            <a:endParaRPr lang="en-GB" sz="1600" dirty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nl-NL" sz="1600" dirty="0"/>
              <a:t>Ja, GLP-1 receptoragonist zijn geïndiceerd bij een MDRD van in ieder geval 30 ml/min en hoger</a:t>
            </a:r>
            <a:endParaRPr lang="en-GB" sz="1600" dirty="0"/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nl-NL" sz="1600" dirty="0"/>
              <a:t>Nee, mw. moet eerst starten met (middel) langwerkend insuline voor zij een GLP-1 receptoragonist vergoed krijgt</a:t>
            </a:r>
            <a:endParaRPr lang="en-GB" sz="1600" dirty="0"/>
          </a:p>
          <a:p>
            <a:endParaRPr lang="en-GB" dirty="0"/>
          </a:p>
        </p:txBody>
      </p:sp>
      <p:pic>
        <p:nvPicPr>
          <p:cNvPr id="10" name="Picture Placeholder 9">
            <a:extLst>
              <a:ext uri="{FF2B5EF4-FFF2-40B4-BE49-F238E27FC236}">
                <a16:creationId xmlns:a16="http://schemas.microsoft.com/office/drawing/2014/main" id="{D7673047-D02E-4A5B-8D04-7F1803739291}"/>
              </a:ext>
            </a:extLst>
          </p:cNvPr>
          <p:cNvPicPr>
            <a:picLocks noGrp="1" noChangeAspect="1"/>
          </p:cNvPicPr>
          <p:nvPr>
            <p:ph type="pic" sz="quarter" idx="15"/>
            <p:custDataLst>
              <p:tags r:id="rId1"/>
            </p:custDataLst>
          </p:nvPr>
        </p:nvPicPr>
        <p:blipFill rotWithShape="1">
          <a:blip r:embed="rId3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45" r="15945"/>
          <a:stretch/>
        </p:blipFill>
        <p:spPr>
          <a:xfrm>
            <a:off x="8539566" y="0"/>
            <a:ext cx="3652434" cy="6870700"/>
          </a:xfrm>
        </p:spPr>
      </p:pic>
    </p:spTree>
    <p:extLst>
      <p:ext uri="{BB962C8B-B14F-4D97-AF65-F5344CB8AC3E}">
        <p14:creationId xmlns:p14="http://schemas.microsoft.com/office/powerpoint/2010/main" val="42489436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A36AB-D314-44DF-829A-85208A62A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771" y="687921"/>
            <a:ext cx="6896784" cy="864654"/>
          </a:xfrm>
        </p:spPr>
        <p:txBody>
          <a:bodyPr wrap="square" anchor="t">
            <a:normAutofit/>
          </a:bodyPr>
          <a:lstStyle/>
          <a:p>
            <a:r>
              <a:rPr lang="en-US" dirty="0"/>
              <a:t>TOETS</a:t>
            </a:r>
            <a:br>
              <a:rPr lang="en-US" dirty="0"/>
            </a:br>
            <a:r>
              <a:rPr lang="en-US" sz="2200" b="0" dirty="0" err="1">
                <a:solidFill>
                  <a:schemeClr val="accent2"/>
                </a:solidFill>
              </a:rPr>
              <a:t>Vraag</a:t>
            </a:r>
            <a:r>
              <a:rPr lang="en-US" sz="2200" b="0" dirty="0">
                <a:solidFill>
                  <a:schemeClr val="accent2"/>
                </a:solidFill>
              </a:rPr>
              <a:t> 8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562151F-4B75-4A12-A499-12CCDF2EA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8746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7E4004F-4CC6-40C9-B0B5-510548401FB5}" type="slidenum">
              <a:rPr kumimoji="0" lang="nl-NL" sz="600" b="0" i="0" u="none" strike="noStrike" kern="1200" cap="none" spc="0" normalizeH="0" baseline="0" noProof="0" smtClean="0">
                <a:ln>
                  <a:noFill/>
                </a:ln>
                <a:solidFill>
                  <a:srgbClr val="82786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87467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nl-NL" sz="600" b="0" i="0" u="none" strike="noStrike" kern="1200" cap="none" spc="0" normalizeH="0" baseline="0" noProof="0">
              <a:ln>
                <a:noFill/>
              </a:ln>
              <a:solidFill>
                <a:srgbClr val="82786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4" name="Vertical Text Placeholder 13">
            <a:extLst>
              <a:ext uri="{FF2B5EF4-FFF2-40B4-BE49-F238E27FC236}">
                <a16:creationId xmlns:a16="http://schemas.microsoft.com/office/drawing/2014/main" id="{3EEA9AC0-82BA-40BC-83DE-6E09964536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82772" y="1806047"/>
            <a:ext cx="7462326" cy="4656746"/>
          </a:xfrm>
        </p:spPr>
        <p:txBody>
          <a:bodyPr/>
          <a:lstStyle/>
          <a:p>
            <a:r>
              <a:rPr lang="nl-NL" b="1" dirty="0"/>
              <a:t>Uw patiënt is vorige week gestart met een GLP-1 receptoragonist. Vandaag belt zij naar de praktijk. Ze heeft de laatste dagen last van misselijkheid en diarree. Welke adviezen geeft u?</a:t>
            </a:r>
          </a:p>
          <a:p>
            <a:r>
              <a:rPr lang="nl-NL" sz="1600" i="1" dirty="0"/>
              <a:t>meerdere antwoorden mogelijk</a:t>
            </a:r>
            <a:endParaRPr lang="en-GB" sz="1600" i="1" dirty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nl-NL" sz="1600" dirty="0"/>
              <a:t>Je stelt mw. gerust. Deze klachten horen bij de start van het middel en </a:t>
            </a:r>
            <a:r>
              <a:rPr lang="en-US" sz="1600" dirty="0"/>
              <a:t>over het </a:t>
            </a:r>
            <a:r>
              <a:rPr lang="en-US" sz="1600" dirty="0" err="1"/>
              <a:t>algemeen</a:t>
            </a:r>
            <a:r>
              <a:rPr lang="en-US" sz="1600" dirty="0"/>
              <a:t> van </a:t>
            </a:r>
            <a:r>
              <a:rPr lang="en-US" sz="1600" dirty="0" err="1"/>
              <a:t>voorbijgaande</a:t>
            </a:r>
            <a:r>
              <a:rPr lang="en-US" sz="1600" dirty="0"/>
              <a:t> </a:t>
            </a:r>
            <a:r>
              <a:rPr lang="en-US" sz="1600" dirty="0" err="1"/>
              <a:t>aard</a:t>
            </a:r>
            <a:r>
              <a:rPr lang="en-US" sz="1600" dirty="0"/>
              <a:t> </a:t>
            </a:r>
            <a:r>
              <a:rPr lang="en-US" sz="1600" dirty="0" err="1"/>
              <a:t>zijn</a:t>
            </a:r>
            <a:r>
              <a:rPr lang="en-US" sz="1600" dirty="0"/>
              <a:t>.</a:t>
            </a:r>
            <a:endParaRPr lang="en-GB" sz="1600" dirty="0"/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nl-NL" sz="1600" dirty="0"/>
              <a:t>Tijdelijk staken van de metformine, deze veroorzaakt waarschijnlijk de klachten</a:t>
            </a:r>
            <a:endParaRPr lang="en-GB" sz="1600" dirty="0"/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nl-NL" sz="1600" dirty="0"/>
              <a:t>Je bespreekt nogmaals de voedingsadviezen met mw. om te kijken of daar de oorzaak van de klachten kan liggen</a:t>
            </a:r>
            <a:endParaRPr lang="en-GB" sz="1600" dirty="0"/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nl-NL" sz="1600" dirty="0"/>
              <a:t>Direct stoppen met de GLP-1 receptoragonist</a:t>
            </a:r>
            <a:endParaRPr lang="en-GB" sz="1600" dirty="0"/>
          </a:p>
          <a:p>
            <a:r>
              <a:rPr lang="nl-NL" sz="1600" dirty="0"/>
              <a:t> </a:t>
            </a:r>
            <a:endParaRPr lang="en-GB" sz="1600" dirty="0"/>
          </a:p>
          <a:p>
            <a:endParaRPr lang="en-GB" dirty="0"/>
          </a:p>
        </p:txBody>
      </p:sp>
      <p:pic>
        <p:nvPicPr>
          <p:cNvPr id="10" name="Picture Placeholder 9">
            <a:extLst>
              <a:ext uri="{FF2B5EF4-FFF2-40B4-BE49-F238E27FC236}">
                <a16:creationId xmlns:a16="http://schemas.microsoft.com/office/drawing/2014/main" id="{D7673047-D02E-4A5B-8D04-7F1803739291}"/>
              </a:ext>
            </a:extLst>
          </p:cNvPr>
          <p:cNvPicPr>
            <a:picLocks noGrp="1" noChangeAspect="1"/>
          </p:cNvPicPr>
          <p:nvPr>
            <p:ph type="pic" sz="quarter" idx="15"/>
            <p:custDataLst>
              <p:tags r:id="rId1"/>
            </p:custDataLst>
          </p:nvPr>
        </p:nvPicPr>
        <p:blipFill rotWithShape="1">
          <a:blip r:embed="rId3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45" r="15945"/>
          <a:stretch/>
        </p:blipFill>
        <p:spPr>
          <a:xfrm>
            <a:off x="8539566" y="0"/>
            <a:ext cx="3652434" cy="6870700"/>
          </a:xfrm>
        </p:spPr>
      </p:pic>
    </p:spTree>
    <p:extLst>
      <p:ext uri="{BB962C8B-B14F-4D97-AF65-F5344CB8AC3E}">
        <p14:creationId xmlns:p14="http://schemas.microsoft.com/office/powerpoint/2010/main" val="28034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A3095CD-7F6F-4612-A26C-539519DAD2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Poll &amp; </a:t>
            </a:r>
            <a:r>
              <a:rPr lang="en-US" dirty="0" err="1"/>
              <a:t>toetsvragen</a:t>
            </a:r>
            <a:endParaRPr lang="nl-NL" dirty="0"/>
          </a:p>
        </p:txBody>
      </p:sp>
      <p:sp>
        <p:nvSpPr>
          <p:cNvPr id="5" name="Ondertitel 4">
            <a:extLst>
              <a:ext uri="{FF2B5EF4-FFF2-40B4-BE49-F238E27FC236}">
                <a16:creationId xmlns:a16="http://schemas.microsoft.com/office/drawing/2014/main" id="{80F28E24-BD64-4B39-B240-0685B9DE14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b="0" dirty="0"/>
              <a:t>Titel ME:</a:t>
            </a:r>
          </a:p>
          <a:p>
            <a:r>
              <a:rPr lang="nl-NL" b="0" dirty="0" err="1"/>
              <a:t>Promomatsnummer</a:t>
            </a:r>
            <a:r>
              <a:rPr lang="nl-NL" b="0" dirty="0"/>
              <a:t>: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41B5BCC-5CC2-4D03-A123-565936F54F5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1C1A9-F777-4F8E-9DA5-16FDB57626AC}" type="slidenum">
              <a:rPr lang="en-GB" altLang="en-US">
                <a:solidFill>
                  <a:srgbClr val="82786F"/>
                </a:solidFill>
                <a:latin typeface="Verdana"/>
              </a:rPr>
              <a:pPr/>
              <a:t>3</a:t>
            </a:fld>
            <a:endParaRPr lang="en-GB" altLang="en-US" dirty="0">
              <a:solidFill>
                <a:srgbClr val="82786F"/>
              </a:solidFill>
              <a:latin typeface="Verdana"/>
            </a:endParaRP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FC31729E-612A-4A82-86FA-5DCA19FF8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82786F"/>
                </a:solidFill>
                <a:latin typeface="Verdana"/>
              </a:rPr>
              <a:t>Masterclass Novo Nordisk</a:t>
            </a:r>
            <a:endParaRPr lang="en-GB" dirty="0">
              <a:solidFill>
                <a:srgbClr val="82786F"/>
              </a:solidFill>
              <a:latin typeface="Verdana"/>
            </a:endParaRPr>
          </a:p>
        </p:txBody>
      </p:sp>
      <p:sp>
        <p:nvSpPr>
          <p:cNvPr id="8" name="Tijdelijke aanduiding voor datum 7">
            <a:extLst>
              <a:ext uri="{FF2B5EF4-FFF2-40B4-BE49-F238E27FC236}">
                <a16:creationId xmlns:a16="http://schemas.microsoft.com/office/drawing/2014/main" id="{533370CD-EFC9-49AD-8F24-ABCFEE8340A0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06AAD8F5-E014-4788-AFC3-8CC9C3534E98}" type="datetime4">
              <a:rPr lang="nl-NL">
                <a:solidFill>
                  <a:srgbClr val="82786F"/>
                </a:solidFill>
                <a:latin typeface="Verdana"/>
              </a:rPr>
              <a:pPr>
                <a:defRPr/>
              </a:pPr>
              <a:t>15 juni 2020</a:t>
            </a:fld>
            <a:endParaRPr lang="en-GB" dirty="0">
              <a:solidFill>
                <a:srgbClr val="82786F"/>
              </a:solidFill>
              <a:latin typeface="Verdana"/>
            </a:endParaRPr>
          </a:p>
        </p:txBody>
      </p:sp>
      <p:pic>
        <p:nvPicPr>
          <p:cNvPr id="15" name="Picture Placeholder 10">
            <a:extLst>
              <a:ext uri="{FF2B5EF4-FFF2-40B4-BE49-F238E27FC236}">
                <a16:creationId xmlns:a16="http://schemas.microsoft.com/office/drawing/2014/main" id="{D952C4D6-341E-4C64-995B-E605B0B4CEA2}"/>
              </a:ext>
            </a:extLst>
          </p:cNvPr>
          <p:cNvPicPr>
            <a:picLocks noGrp="1" noChangeAspect="1"/>
          </p:cNvPicPr>
          <p:nvPr>
            <p:ph type="pic" sz="quarter" idx="13"/>
            <p:custDataLst>
              <p:tags r:id="rId1"/>
            </p:custData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" b="15"/>
          <a:stretch/>
        </p:blipFill>
        <p:spPr>
          <a:xfrm>
            <a:off x="0" y="-1392527"/>
            <a:ext cx="12192037" cy="6858000"/>
          </a:xfrm>
        </p:spPr>
      </p:pic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A8D66A2-300B-4393-8CAC-93FD1028E065}"/>
              </a:ext>
            </a:extLst>
          </p:cNvPr>
          <p:cNvSpPr>
            <a:spLocks noGrp="1"/>
          </p:cNvSpPr>
          <p:nvPr>
            <p:ph type="body" orient="vert" idx="14"/>
          </p:nvPr>
        </p:nvSpPr>
        <p:spPr>
          <a:xfrm>
            <a:off x="-19" y="3284984"/>
            <a:ext cx="12192000" cy="3573016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68C49D1-F8FC-4EEC-8193-D750024D0E83}"/>
              </a:ext>
            </a:extLst>
          </p:cNvPr>
          <p:cNvSpPr txBox="1"/>
          <p:nvPr/>
        </p:nvSpPr>
        <p:spPr>
          <a:xfrm>
            <a:off x="1198287" y="4228637"/>
            <a:ext cx="8860113" cy="202847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4400" b="1" dirty="0">
                <a:solidFill>
                  <a:schemeClr val="accent1"/>
                </a:solidFill>
              </a:rPr>
              <a:t>Poll-</a:t>
            </a:r>
            <a:r>
              <a:rPr lang="en-US" sz="4400" b="1" dirty="0" err="1">
                <a:solidFill>
                  <a:schemeClr val="accent1"/>
                </a:solidFill>
              </a:rPr>
              <a:t>vragen</a:t>
            </a:r>
            <a:endParaRPr lang="en-US" sz="4400" b="1" dirty="0">
              <a:solidFill>
                <a:schemeClr val="accent1"/>
              </a:solidFill>
            </a:endParaRPr>
          </a:p>
          <a:p>
            <a:endParaRPr lang="en-US" sz="2000" dirty="0">
              <a:solidFill>
                <a:schemeClr val="accent1"/>
              </a:solidFill>
            </a:endParaRPr>
          </a:p>
          <a:p>
            <a:r>
              <a:rPr lang="en-US" sz="2000" dirty="0">
                <a:solidFill>
                  <a:schemeClr val="accent1"/>
                </a:solidFill>
              </a:rPr>
              <a:t>GLP-1 </a:t>
            </a:r>
            <a:r>
              <a:rPr lang="en-US" sz="2000" dirty="0" err="1">
                <a:solidFill>
                  <a:schemeClr val="accent1"/>
                </a:solidFill>
              </a:rPr>
              <a:t>gebaseerde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therapie</a:t>
            </a:r>
            <a:r>
              <a:rPr lang="en-US" sz="2000" dirty="0">
                <a:solidFill>
                  <a:schemeClr val="accent1"/>
                </a:solidFill>
              </a:rPr>
              <a:t> module 1</a:t>
            </a:r>
          </a:p>
          <a:p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BD05231-A338-4E51-B01E-514553E23C62}"/>
              </a:ext>
            </a:extLst>
          </p:cNvPr>
          <p:cNvSpPr txBox="1"/>
          <p:nvPr/>
        </p:nvSpPr>
        <p:spPr>
          <a:xfrm>
            <a:off x="5377295" y="2317172"/>
            <a:ext cx="914400" cy="914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endParaRPr lang="en-GB" sz="1600" dirty="0" err="1">
              <a:solidFill>
                <a:schemeClr val="accent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BD5C80B-69A1-447A-9988-FA88FD314137}"/>
              </a:ext>
            </a:extLst>
          </p:cNvPr>
          <p:cNvSpPr txBox="1"/>
          <p:nvPr/>
        </p:nvSpPr>
        <p:spPr>
          <a:xfrm>
            <a:off x="170349" y="6600237"/>
            <a:ext cx="1885950" cy="15296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700" dirty="0">
                <a:solidFill>
                  <a:schemeClr val="accent5"/>
                </a:solidFill>
              </a:rPr>
              <a:t>NL20CD00110</a:t>
            </a:r>
            <a:endParaRPr lang="en-GB" sz="700" dirty="0" err="1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826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A36AB-D314-44DF-829A-85208A62A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771" y="687921"/>
            <a:ext cx="6896784" cy="864654"/>
          </a:xfrm>
        </p:spPr>
        <p:txBody>
          <a:bodyPr wrap="square" anchor="t">
            <a:normAutofit/>
          </a:bodyPr>
          <a:lstStyle/>
          <a:p>
            <a:r>
              <a:rPr lang="en-US" dirty="0"/>
              <a:t>POLL</a:t>
            </a:r>
            <a:br>
              <a:rPr lang="en-US" dirty="0"/>
            </a:br>
            <a:endParaRPr lang="en-US" sz="2200" b="0" dirty="0">
              <a:solidFill>
                <a:schemeClr val="accent2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562151F-4B75-4A12-A499-12CCDF2EA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8746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7E4004F-4CC6-40C9-B0B5-510548401FB5}" type="slidenum">
              <a:rPr kumimoji="0" lang="nl-NL" sz="600" b="0" i="0" u="none" strike="noStrike" kern="1200" cap="none" spc="0" normalizeH="0" baseline="0" noProof="0" smtClean="0">
                <a:ln>
                  <a:noFill/>
                </a:ln>
                <a:solidFill>
                  <a:srgbClr val="82786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87467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nl-NL" sz="600" b="0" i="0" u="none" strike="noStrike" kern="1200" cap="none" spc="0" normalizeH="0" baseline="0" noProof="0">
              <a:ln>
                <a:noFill/>
              </a:ln>
              <a:solidFill>
                <a:srgbClr val="82786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4" name="Vertical Text Placeholder 13">
            <a:extLst>
              <a:ext uri="{FF2B5EF4-FFF2-40B4-BE49-F238E27FC236}">
                <a16:creationId xmlns:a16="http://schemas.microsoft.com/office/drawing/2014/main" id="{3EEA9AC0-82BA-40BC-83DE-6E09964536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82772" y="1806047"/>
            <a:ext cx="7256665" cy="3885720"/>
          </a:xfrm>
        </p:spPr>
        <p:txBody>
          <a:bodyPr/>
          <a:lstStyle/>
          <a:p>
            <a:r>
              <a:rPr lang="nl-NL" sz="1800" b="1" dirty="0">
                <a:solidFill>
                  <a:srgbClr val="001965"/>
                </a:solidFill>
              </a:rPr>
              <a:t>Waarom is het van belang een te hoog HbA</a:t>
            </a:r>
            <a:r>
              <a:rPr lang="nl-NL" sz="1800" b="1" baseline="-25000" dirty="0">
                <a:solidFill>
                  <a:srgbClr val="001965"/>
                </a:solidFill>
              </a:rPr>
              <a:t>1c</a:t>
            </a:r>
            <a:r>
              <a:rPr lang="nl-NL" sz="1800" b="1" dirty="0">
                <a:solidFill>
                  <a:srgbClr val="001965"/>
                </a:solidFill>
              </a:rPr>
              <a:t> bij diabetes type 2 te verlagen?</a:t>
            </a:r>
          </a:p>
          <a:p>
            <a:endParaRPr lang="nl-NL" sz="1800" dirty="0">
              <a:solidFill>
                <a:srgbClr val="001965"/>
              </a:solidFill>
            </a:endParaRPr>
          </a:p>
          <a:p>
            <a:endParaRPr lang="nl-NL" sz="1800" dirty="0">
              <a:solidFill>
                <a:srgbClr val="001965"/>
              </a:solidFill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nl-NL" sz="1600" dirty="0">
                <a:solidFill>
                  <a:srgbClr val="001965"/>
                </a:solidFill>
              </a:rPr>
              <a:t>Door het verlagen van het HbA</a:t>
            </a:r>
            <a:r>
              <a:rPr lang="nl-NL" sz="1600" baseline="-25000" dirty="0">
                <a:solidFill>
                  <a:srgbClr val="001965"/>
                </a:solidFill>
              </a:rPr>
              <a:t>1c</a:t>
            </a:r>
            <a:r>
              <a:rPr lang="nl-NL" sz="1600" dirty="0">
                <a:solidFill>
                  <a:srgbClr val="001965"/>
                </a:solidFill>
              </a:rPr>
              <a:t> is diabetes type 2 te genezen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nl-NL" sz="1600" dirty="0">
                <a:solidFill>
                  <a:srgbClr val="001965"/>
                </a:solidFill>
              </a:rPr>
              <a:t>Het verlagen van het HbA</a:t>
            </a:r>
            <a:r>
              <a:rPr lang="nl-NL" sz="1600" baseline="-25000" dirty="0">
                <a:solidFill>
                  <a:srgbClr val="001965"/>
                </a:solidFill>
              </a:rPr>
              <a:t>1c</a:t>
            </a:r>
            <a:r>
              <a:rPr lang="nl-NL" sz="1600" dirty="0">
                <a:solidFill>
                  <a:srgbClr val="001965"/>
                </a:solidFill>
              </a:rPr>
              <a:t> is geassocieerd met risicoreductie op diverse vasculaire eindpunten en sterfte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nl-NL" sz="1600" dirty="0">
                <a:solidFill>
                  <a:srgbClr val="001965"/>
                </a:solidFill>
              </a:rPr>
              <a:t>Het verlagen van het HbA</a:t>
            </a:r>
            <a:r>
              <a:rPr lang="nl-NL" sz="1600" baseline="-25000" dirty="0">
                <a:solidFill>
                  <a:srgbClr val="001965"/>
                </a:solidFill>
              </a:rPr>
              <a:t>1c  </a:t>
            </a:r>
            <a:r>
              <a:rPr lang="nl-NL" sz="1600" dirty="0">
                <a:solidFill>
                  <a:srgbClr val="001965"/>
                </a:solidFill>
              </a:rPr>
              <a:t>is niet van belang </a:t>
            </a:r>
            <a:endParaRPr lang="en-GB" sz="1600" dirty="0">
              <a:solidFill>
                <a:srgbClr val="001965"/>
              </a:solidFill>
            </a:endParaRPr>
          </a:p>
          <a:p>
            <a:endParaRPr lang="en-GB" dirty="0"/>
          </a:p>
        </p:txBody>
      </p:sp>
      <p:pic>
        <p:nvPicPr>
          <p:cNvPr id="10" name="Picture Placeholder 9">
            <a:extLst>
              <a:ext uri="{FF2B5EF4-FFF2-40B4-BE49-F238E27FC236}">
                <a16:creationId xmlns:a16="http://schemas.microsoft.com/office/drawing/2014/main" id="{D7673047-D02E-4A5B-8D04-7F1803739291}"/>
              </a:ext>
            </a:extLst>
          </p:cNvPr>
          <p:cNvPicPr>
            <a:picLocks noGrp="1" noChangeAspect="1"/>
          </p:cNvPicPr>
          <p:nvPr>
            <p:ph type="pic" sz="quarter" idx="15"/>
            <p:custDataLst>
              <p:tags r:id="rId1"/>
            </p:custDataLst>
          </p:nvPr>
        </p:nvPicPr>
        <p:blipFill rotWithShape="1">
          <a:blip r:embed="rId3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45" r="15945"/>
          <a:stretch/>
        </p:blipFill>
        <p:spPr>
          <a:xfrm>
            <a:off x="8039100" y="0"/>
            <a:ext cx="4152900" cy="6870700"/>
          </a:xfrm>
        </p:spPr>
      </p:pic>
    </p:spTree>
    <p:extLst>
      <p:ext uri="{BB962C8B-B14F-4D97-AF65-F5344CB8AC3E}">
        <p14:creationId xmlns:p14="http://schemas.microsoft.com/office/powerpoint/2010/main" val="776928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A36AB-D314-44DF-829A-85208A62A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771" y="687921"/>
            <a:ext cx="6896784" cy="864654"/>
          </a:xfrm>
        </p:spPr>
        <p:txBody>
          <a:bodyPr wrap="square" anchor="t">
            <a:normAutofit/>
          </a:bodyPr>
          <a:lstStyle/>
          <a:p>
            <a:r>
              <a:rPr lang="en-US" dirty="0"/>
              <a:t>POLL</a:t>
            </a:r>
            <a:br>
              <a:rPr lang="en-US" dirty="0"/>
            </a:br>
            <a:endParaRPr lang="en-US" sz="2200" b="0" dirty="0">
              <a:solidFill>
                <a:schemeClr val="accent2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562151F-4B75-4A12-A499-12CCDF2EA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8746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7E4004F-4CC6-40C9-B0B5-510548401FB5}" type="slidenum">
              <a:rPr kumimoji="0" lang="nl-NL" sz="600" b="0" i="0" u="none" strike="noStrike" kern="1200" cap="none" spc="0" normalizeH="0" baseline="0" noProof="0" smtClean="0">
                <a:ln>
                  <a:noFill/>
                </a:ln>
                <a:solidFill>
                  <a:srgbClr val="82786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87467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nl-NL" sz="600" b="0" i="0" u="none" strike="noStrike" kern="1200" cap="none" spc="0" normalizeH="0" baseline="0" noProof="0">
              <a:ln>
                <a:noFill/>
              </a:ln>
              <a:solidFill>
                <a:srgbClr val="82786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4" name="Vertical Text Placeholder 13">
            <a:extLst>
              <a:ext uri="{FF2B5EF4-FFF2-40B4-BE49-F238E27FC236}">
                <a16:creationId xmlns:a16="http://schemas.microsoft.com/office/drawing/2014/main" id="{3EEA9AC0-82BA-40BC-83DE-6E09964536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82772" y="1806047"/>
            <a:ext cx="7256665" cy="3885720"/>
          </a:xfrm>
        </p:spPr>
        <p:txBody>
          <a:bodyPr/>
          <a:lstStyle/>
          <a:p>
            <a:r>
              <a:rPr lang="nl-NL" sz="1800" b="1" dirty="0">
                <a:solidFill>
                  <a:srgbClr val="001965"/>
                </a:solidFill>
              </a:rPr>
              <a:t>Wat zijn mogelijke overwegingen om bij stap 3 in de NHG standaard DM2 2018 niet te starten met insuline therapie en voor een DPP-4i of GLP-1ra te kiezen?</a:t>
            </a:r>
          </a:p>
          <a:p>
            <a:r>
              <a:rPr lang="en-GB" sz="1600" i="1" dirty="0" err="1"/>
              <a:t>Meerdere</a:t>
            </a:r>
            <a:r>
              <a:rPr lang="en-GB" sz="1600" i="1" dirty="0"/>
              <a:t> </a:t>
            </a:r>
            <a:r>
              <a:rPr lang="en-GB" sz="1600" i="1" dirty="0" err="1"/>
              <a:t>antwoorden</a:t>
            </a:r>
            <a:r>
              <a:rPr lang="en-GB" sz="1600" i="1" dirty="0"/>
              <a:t> </a:t>
            </a:r>
            <a:r>
              <a:rPr lang="en-GB" sz="1600" i="1" dirty="0" err="1"/>
              <a:t>mogelijk</a:t>
            </a:r>
            <a:endParaRPr lang="en-GB" sz="1600" i="1" dirty="0"/>
          </a:p>
          <a:p>
            <a:endParaRPr lang="en-GB" sz="1600" i="1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sz="1600" dirty="0"/>
              <a:t>Grote </a:t>
            </a:r>
            <a:r>
              <a:rPr lang="en-GB" sz="1600" dirty="0" err="1"/>
              <a:t>bezwaren</a:t>
            </a:r>
            <a:r>
              <a:rPr lang="en-GB" sz="1600" dirty="0"/>
              <a:t> </a:t>
            </a:r>
            <a:r>
              <a:rPr lang="en-GB" sz="1600" dirty="0" err="1"/>
              <a:t>spuiten</a:t>
            </a:r>
            <a:endParaRPr lang="en-GB" sz="1600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sz="1600" dirty="0" err="1"/>
              <a:t>Gewichtstoename</a:t>
            </a:r>
            <a:r>
              <a:rPr lang="en-GB" sz="1600" dirty="0"/>
              <a:t> </a:t>
            </a:r>
            <a:r>
              <a:rPr lang="en-GB" sz="1600" dirty="0" err="1"/>
              <a:t>vermijden</a:t>
            </a:r>
            <a:endParaRPr lang="en-GB" sz="1600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sz="1600" dirty="0" err="1"/>
              <a:t>Vermijden</a:t>
            </a:r>
            <a:r>
              <a:rPr lang="en-GB" sz="1600" dirty="0"/>
              <a:t> </a:t>
            </a:r>
            <a:r>
              <a:rPr lang="en-GB" sz="1600" dirty="0" err="1"/>
              <a:t>hypoglykemie</a:t>
            </a:r>
            <a:r>
              <a:rPr lang="en-GB" sz="1600" dirty="0"/>
              <a:t> van </a:t>
            </a:r>
            <a:r>
              <a:rPr lang="en-GB" sz="1600" dirty="0" err="1"/>
              <a:t>groot</a:t>
            </a:r>
            <a:r>
              <a:rPr lang="en-GB" sz="1600" dirty="0"/>
              <a:t> </a:t>
            </a:r>
            <a:r>
              <a:rPr lang="en-GB" sz="1600" dirty="0" err="1"/>
              <a:t>belang</a:t>
            </a:r>
            <a:endParaRPr lang="en-GB" sz="1600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sz="1600" dirty="0"/>
              <a:t>Anders </a:t>
            </a:r>
            <a:r>
              <a:rPr lang="en-GB" sz="1600" dirty="0" err="1"/>
              <a:t>namelijk</a:t>
            </a:r>
            <a:r>
              <a:rPr lang="en-GB" sz="1600" dirty="0"/>
              <a:t>,…….</a:t>
            </a:r>
          </a:p>
        </p:txBody>
      </p:sp>
      <p:pic>
        <p:nvPicPr>
          <p:cNvPr id="10" name="Picture Placeholder 9">
            <a:extLst>
              <a:ext uri="{FF2B5EF4-FFF2-40B4-BE49-F238E27FC236}">
                <a16:creationId xmlns:a16="http://schemas.microsoft.com/office/drawing/2014/main" id="{D7673047-D02E-4A5B-8D04-7F1803739291}"/>
              </a:ext>
            </a:extLst>
          </p:cNvPr>
          <p:cNvPicPr>
            <a:picLocks noGrp="1" noChangeAspect="1"/>
          </p:cNvPicPr>
          <p:nvPr>
            <p:ph type="pic" sz="quarter" idx="15"/>
            <p:custDataLst>
              <p:tags r:id="rId1"/>
            </p:custDataLst>
          </p:nvPr>
        </p:nvPicPr>
        <p:blipFill rotWithShape="1">
          <a:blip r:embed="rId3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45" r="15945"/>
          <a:stretch/>
        </p:blipFill>
        <p:spPr>
          <a:xfrm>
            <a:off x="8039100" y="0"/>
            <a:ext cx="4152900" cy="6870700"/>
          </a:xfrm>
        </p:spPr>
      </p:pic>
    </p:spTree>
    <p:extLst>
      <p:ext uri="{BB962C8B-B14F-4D97-AF65-F5344CB8AC3E}">
        <p14:creationId xmlns:p14="http://schemas.microsoft.com/office/powerpoint/2010/main" val="1644987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A36AB-D314-44DF-829A-85208A62A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771" y="687921"/>
            <a:ext cx="6896784" cy="864654"/>
          </a:xfrm>
        </p:spPr>
        <p:txBody>
          <a:bodyPr wrap="square" anchor="t">
            <a:normAutofit/>
          </a:bodyPr>
          <a:lstStyle/>
          <a:p>
            <a:r>
              <a:rPr lang="en-US" dirty="0"/>
              <a:t>POLL</a:t>
            </a:r>
            <a:br>
              <a:rPr lang="en-US" dirty="0"/>
            </a:br>
            <a:endParaRPr lang="en-US" sz="2200" b="0" dirty="0">
              <a:solidFill>
                <a:schemeClr val="accent2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562151F-4B75-4A12-A499-12CCDF2EA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8746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7E4004F-4CC6-40C9-B0B5-510548401FB5}" type="slidenum">
              <a:rPr kumimoji="0" lang="nl-NL" sz="600" b="0" i="0" u="none" strike="noStrike" kern="1200" cap="none" spc="0" normalizeH="0" baseline="0" noProof="0" smtClean="0">
                <a:ln>
                  <a:noFill/>
                </a:ln>
                <a:solidFill>
                  <a:srgbClr val="82786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87467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nl-NL" sz="600" b="0" i="0" u="none" strike="noStrike" kern="1200" cap="none" spc="0" normalizeH="0" baseline="0" noProof="0">
              <a:ln>
                <a:noFill/>
              </a:ln>
              <a:solidFill>
                <a:srgbClr val="82786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4" name="Vertical Text Placeholder 13">
            <a:extLst>
              <a:ext uri="{FF2B5EF4-FFF2-40B4-BE49-F238E27FC236}">
                <a16:creationId xmlns:a16="http://schemas.microsoft.com/office/drawing/2014/main" id="{3EEA9AC0-82BA-40BC-83DE-6E09964536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82772" y="1806047"/>
            <a:ext cx="7256665" cy="3885720"/>
          </a:xfrm>
        </p:spPr>
        <p:txBody>
          <a:bodyPr/>
          <a:lstStyle/>
          <a:p>
            <a:pPr lvl="0"/>
            <a:r>
              <a:rPr lang="nl-NL" sz="1800" b="1" dirty="0">
                <a:solidFill>
                  <a:srgbClr val="001965"/>
                </a:solidFill>
              </a:rPr>
              <a:t>Wat is het effect op de afgifte van insuline en glucagon dat wordt veroorzaakt door het darmhormoon GLP-1 wanneer er voedsel de darmen passeert </a:t>
            </a:r>
            <a:r>
              <a:rPr lang="nl-NL" sz="1600" b="1" i="1" dirty="0">
                <a:solidFill>
                  <a:srgbClr val="001965"/>
                </a:solidFill>
              </a:rPr>
              <a:t>(het </a:t>
            </a:r>
            <a:r>
              <a:rPr lang="nl-NL" sz="1600" b="1" i="1" dirty="0" err="1">
                <a:solidFill>
                  <a:srgbClr val="001965"/>
                </a:solidFill>
              </a:rPr>
              <a:t>incretine</a:t>
            </a:r>
            <a:r>
              <a:rPr lang="nl-NL" sz="1600" b="1" i="1" dirty="0">
                <a:solidFill>
                  <a:srgbClr val="001965"/>
                </a:solidFill>
              </a:rPr>
              <a:t> effect):</a:t>
            </a:r>
          </a:p>
          <a:p>
            <a:pPr lvl="0"/>
            <a:endParaRPr lang="en-GB" sz="1600" b="1" i="1" dirty="0">
              <a:solidFill>
                <a:srgbClr val="001965"/>
              </a:solidFill>
            </a:endParaRP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nl-NL" sz="1600" dirty="0">
                <a:solidFill>
                  <a:srgbClr val="001965"/>
                </a:solidFill>
              </a:rPr>
              <a:t>Toename van de afgifte van insuline, afname van de afgifte van glucagon</a:t>
            </a:r>
            <a:endParaRPr lang="en-GB" sz="1600" dirty="0">
              <a:solidFill>
                <a:srgbClr val="001965"/>
              </a:solidFill>
            </a:endParaRP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nl-NL" sz="1600" dirty="0">
                <a:solidFill>
                  <a:srgbClr val="001965"/>
                </a:solidFill>
              </a:rPr>
              <a:t>Toename van de afgifte van insuline, toename van de afgifte van glucagon</a:t>
            </a:r>
            <a:endParaRPr lang="en-GB" sz="1600" dirty="0">
              <a:solidFill>
                <a:srgbClr val="001965"/>
              </a:solidFill>
            </a:endParaRP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nl-NL" sz="1600" dirty="0">
                <a:solidFill>
                  <a:srgbClr val="001965"/>
                </a:solidFill>
              </a:rPr>
              <a:t>Afname van de afgifte van insuline, afname van de afgifte van glucagon</a:t>
            </a:r>
            <a:endParaRPr lang="en-GB" sz="1600" dirty="0">
              <a:solidFill>
                <a:srgbClr val="001965"/>
              </a:solidFill>
            </a:endParaRP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nl-NL" sz="1600" dirty="0">
                <a:solidFill>
                  <a:srgbClr val="001965"/>
                </a:solidFill>
              </a:rPr>
              <a:t>Afname van de afgifte van insuline, toename van de afgifte van glucagon</a:t>
            </a:r>
            <a:endParaRPr lang="en-GB" sz="1600" dirty="0">
              <a:solidFill>
                <a:srgbClr val="001965"/>
              </a:solidFill>
            </a:endParaRPr>
          </a:p>
          <a:p>
            <a:endParaRPr lang="en-GB" dirty="0"/>
          </a:p>
        </p:txBody>
      </p:sp>
      <p:pic>
        <p:nvPicPr>
          <p:cNvPr id="10" name="Picture Placeholder 9">
            <a:extLst>
              <a:ext uri="{FF2B5EF4-FFF2-40B4-BE49-F238E27FC236}">
                <a16:creationId xmlns:a16="http://schemas.microsoft.com/office/drawing/2014/main" id="{D7673047-D02E-4A5B-8D04-7F1803739291}"/>
              </a:ext>
            </a:extLst>
          </p:cNvPr>
          <p:cNvPicPr>
            <a:picLocks noGrp="1" noChangeAspect="1"/>
          </p:cNvPicPr>
          <p:nvPr>
            <p:ph type="pic" sz="quarter" idx="15"/>
            <p:custDataLst>
              <p:tags r:id="rId1"/>
            </p:custDataLst>
          </p:nvPr>
        </p:nvPicPr>
        <p:blipFill rotWithShape="1">
          <a:blip r:embed="rId3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45" r="15945"/>
          <a:stretch/>
        </p:blipFill>
        <p:spPr>
          <a:xfrm>
            <a:off x="8039100" y="0"/>
            <a:ext cx="4152900" cy="6870700"/>
          </a:xfrm>
        </p:spPr>
      </p:pic>
    </p:spTree>
    <p:extLst>
      <p:ext uri="{BB962C8B-B14F-4D97-AF65-F5344CB8AC3E}">
        <p14:creationId xmlns:p14="http://schemas.microsoft.com/office/powerpoint/2010/main" val="1475188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A36AB-D314-44DF-829A-85208A62A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771" y="687921"/>
            <a:ext cx="6896784" cy="864654"/>
          </a:xfrm>
        </p:spPr>
        <p:txBody>
          <a:bodyPr wrap="square" anchor="t">
            <a:normAutofit/>
          </a:bodyPr>
          <a:lstStyle/>
          <a:p>
            <a:r>
              <a:rPr lang="en-US" dirty="0"/>
              <a:t>POLL</a:t>
            </a:r>
            <a:br>
              <a:rPr lang="en-US" dirty="0"/>
            </a:br>
            <a:endParaRPr lang="en-US" sz="2200" b="0" dirty="0">
              <a:solidFill>
                <a:schemeClr val="accent2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562151F-4B75-4A12-A499-12CCDF2EA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8746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7E4004F-4CC6-40C9-B0B5-510548401FB5}" type="slidenum">
              <a:rPr kumimoji="0" lang="nl-NL" sz="600" b="0" i="0" u="none" strike="noStrike" kern="1200" cap="none" spc="0" normalizeH="0" baseline="0" noProof="0" smtClean="0">
                <a:ln>
                  <a:noFill/>
                </a:ln>
                <a:solidFill>
                  <a:srgbClr val="82786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87467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nl-NL" sz="600" b="0" i="0" u="none" strike="noStrike" kern="1200" cap="none" spc="0" normalizeH="0" baseline="0" noProof="0">
              <a:ln>
                <a:noFill/>
              </a:ln>
              <a:solidFill>
                <a:srgbClr val="82786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4" name="Vertical Text Placeholder 13">
            <a:extLst>
              <a:ext uri="{FF2B5EF4-FFF2-40B4-BE49-F238E27FC236}">
                <a16:creationId xmlns:a16="http://schemas.microsoft.com/office/drawing/2014/main" id="{3EEA9AC0-82BA-40BC-83DE-6E09964536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22890" y="1552575"/>
            <a:ext cx="7256665" cy="4656746"/>
          </a:xfrm>
        </p:spPr>
        <p:txBody>
          <a:bodyPr/>
          <a:lstStyle/>
          <a:p>
            <a:pPr lvl="0"/>
            <a:r>
              <a:rPr lang="nl-NL" sz="1800" b="1" dirty="0">
                <a:solidFill>
                  <a:srgbClr val="001965"/>
                </a:solidFill>
              </a:rPr>
              <a:t>Welke stelling(en) is(/zijn) juist rondom de huidige vergoedingscriteria voor </a:t>
            </a:r>
            <a:r>
              <a:rPr lang="nl-NL" sz="1800" b="1" dirty="0" err="1">
                <a:solidFill>
                  <a:srgbClr val="001965"/>
                </a:solidFill>
              </a:rPr>
              <a:t>incretines</a:t>
            </a:r>
            <a:r>
              <a:rPr lang="nl-NL" sz="1800" b="1" dirty="0">
                <a:solidFill>
                  <a:srgbClr val="001965"/>
                </a:solidFill>
              </a:rPr>
              <a:t>?</a:t>
            </a:r>
            <a:endParaRPr lang="en-GB" sz="1800" b="1" dirty="0">
              <a:solidFill>
                <a:srgbClr val="001965"/>
              </a:solidFill>
            </a:endParaRPr>
          </a:p>
          <a:p>
            <a:pPr lvl="0"/>
            <a:r>
              <a:rPr lang="nl-NL" sz="1600" dirty="0">
                <a:solidFill>
                  <a:srgbClr val="001965"/>
                </a:solidFill>
              </a:rPr>
              <a:t>A. GLP-1 therapie wordt vergoed bij een BMI ≥ 30 kg/</a:t>
            </a:r>
            <a:r>
              <a:rPr lang="nl-NL" sz="1600" baseline="30000" dirty="0">
                <a:solidFill>
                  <a:srgbClr val="001965"/>
                </a:solidFill>
              </a:rPr>
              <a:t>m2</a:t>
            </a:r>
            <a:r>
              <a:rPr lang="nl-NL" sz="1600" dirty="0">
                <a:solidFill>
                  <a:srgbClr val="001965"/>
                </a:solidFill>
              </a:rPr>
              <a:t> bij onvoldoende </a:t>
            </a:r>
            <a:r>
              <a:rPr lang="nl-NL" sz="1600" dirty="0" err="1">
                <a:solidFill>
                  <a:srgbClr val="001965"/>
                </a:solidFill>
              </a:rPr>
              <a:t>glykemische</a:t>
            </a:r>
            <a:r>
              <a:rPr lang="nl-NL" sz="1600" dirty="0">
                <a:solidFill>
                  <a:srgbClr val="001965"/>
                </a:solidFill>
              </a:rPr>
              <a:t> controle met metformine en SU in maximaal verdraagbare dosering</a:t>
            </a:r>
            <a:endParaRPr lang="en-GB" sz="1600" dirty="0">
              <a:solidFill>
                <a:srgbClr val="001965"/>
              </a:solidFill>
            </a:endParaRPr>
          </a:p>
          <a:p>
            <a:pPr lvl="0"/>
            <a:r>
              <a:rPr lang="nl-NL" sz="1600" dirty="0">
                <a:solidFill>
                  <a:srgbClr val="001965"/>
                </a:solidFill>
              </a:rPr>
              <a:t>B.	DPP-4 remmers worden vergoed bij insuline in combinatie met metformine en SU in de hoogst verdraagbare dosering</a:t>
            </a:r>
          </a:p>
          <a:p>
            <a:pPr lvl="0"/>
            <a:r>
              <a:rPr lang="nl-NL" sz="1600" dirty="0">
                <a:solidFill>
                  <a:srgbClr val="001965"/>
                </a:solidFill>
              </a:rPr>
              <a:t>C. GLP-1 therapie wordt vergoed bij een BMI ≥ 30 kg/</a:t>
            </a:r>
            <a:r>
              <a:rPr lang="nl-NL" sz="1600" baseline="30000" dirty="0">
                <a:solidFill>
                  <a:srgbClr val="001965"/>
                </a:solidFill>
              </a:rPr>
              <a:t>m2</a:t>
            </a:r>
            <a:r>
              <a:rPr lang="nl-NL" sz="1600" dirty="0">
                <a:solidFill>
                  <a:srgbClr val="001965"/>
                </a:solidFill>
              </a:rPr>
              <a:t> bij onvoldoende </a:t>
            </a:r>
            <a:r>
              <a:rPr lang="nl-NL" sz="1600" dirty="0" err="1">
                <a:solidFill>
                  <a:srgbClr val="001965"/>
                </a:solidFill>
              </a:rPr>
              <a:t>glykemische</a:t>
            </a:r>
            <a:r>
              <a:rPr lang="nl-NL" sz="1600" dirty="0">
                <a:solidFill>
                  <a:srgbClr val="001965"/>
                </a:solidFill>
              </a:rPr>
              <a:t> controle na ≥ 3 maanden basale insuline in combinatie met metformine (al dan niet met een SU derivaat) in een maximaal verdraagbare dosering</a:t>
            </a:r>
          </a:p>
          <a:p>
            <a:pPr lvl="0"/>
            <a:endParaRPr lang="en-GB" sz="1600" dirty="0">
              <a:solidFill>
                <a:srgbClr val="001965"/>
              </a:solidFill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nl-NL" sz="1600" dirty="0">
                <a:solidFill>
                  <a:srgbClr val="001965"/>
                </a:solidFill>
              </a:rPr>
              <a:t> Stelling A en B zijn juist</a:t>
            </a:r>
            <a:endParaRPr lang="en-GB" sz="1600" dirty="0">
              <a:solidFill>
                <a:srgbClr val="001965"/>
              </a:solidFill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nl-NL" sz="1600" dirty="0">
                <a:solidFill>
                  <a:srgbClr val="001965"/>
                </a:solidFill>
              </a:rPr>
              <a:t>	Stelling A en C zijn juist</a:t>
            </a:r>
            <a:endParaRPr lang="en-GB" sz="1600" dirty="0">
              <a:solidFill>
                <a:srgbClr val="001965"/>
              </a:solidFill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nl-NL" sz="1600" dirty="0">
                <a:solidFill>
                  <a:srgbClr val="001965"/>
                </a:solidFill>
              </a:rPr>
              <a:t>	Stelling B en C zijn juist</a:t>
            </a:r>
            <a:endParaRPr lang="en-GB" sz="1600" dirty="0">
              <a:solidFill>
                <a:srgbClr val="001965"/>
              </a:solidFill>
            </a:endParaRPr>
          </a:p>
          <a:p>
            <a:endParaRPr lang="en-GB" dirty="0"/>
          </a:p>
        </p:txBody>
      </p:sp>
      <p:pic>
        <p:nvPicPr>
          <p:cNvPr id="10" name="Picture Placeholder 9">
            <a:extLst>
              <a:ext uri="{FF2B5EF4-FFF2-40B4-BE49-F238E27FC236}">
                <a16:creationId xmlns:a16="http://schemas.microsoft.com/office/drawing/2014/main" id="{D7673047-D02E-4A5B-8D04-7F1803739291}"/>
              </a:ext>
            </a:extLst>
          </p:cNvPr>
          <p:cNvPicPr>
            <a:picLocks noGrp="1" noChangeAspect="1"/>
          </p:cNvPicPr>
          <p:nvPr>
            <p:ph type="pic" sz="quarter" idx="15"/>
            <p:custDataLst>
              <p:tags r:id="rId1"/>
            </p:custDataLst>
          </p:nvPr>
        </p:nvPicPr>
        <p:blipFill rotWithShape="1">
          <a:blip r:embed="rId3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45" r="15945"/>
          <a:stretch/>
        </p:blipFill>
        <p:spPr>
          <a:xfrm>
            <a:off x="8039100" y="0"/>
            <a:ext cx="4152900" cy="6870700"/>
          </a:xfrm>
        </p:spPr>
      </p:pic>
    </p:spTree>
    <p:extLst>
      <p:ext uri="{BB962C8B-B14F-4D97-AF65-F5344CB8AC3E}">
        <p14:creationId xmlns:p14="http://schemas.microsoft.com/office/powerpoint/2010/main" val="4029693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A36AB-D314-44DF-829A-85208A62A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771" y="687921"/>
            <a:ext cx="6896784" cy="864654"/>
          </a:xfrm>
        </p:spPr>
        <p:txBody>
          <a:bodyPr wrap="square" anchor="t">
            <a:normAutofit/>
          </a:bodyPr>
          <a:lstStyle/>
          <a:p>
            <a:r>
              <a:rPr lang="en-US" dirty="0"/>
              <a:t>TOETS</a:t>
            </a:r>
            <a:br>
              <a:rPr lang="en-US" dirty="0"/>
            </a:br>
            <a:r>
              <a:rPr lang="en-US" sz="2200" b="0" dirty="0" err="1">
                <a:solidFill>
                  <a:schemeClr val="accent2"/>
                </a:solidFill>
              </a:rPr>
              <a:t>Vraag</a:t>
            </a:r>
            <a:r>
              <a:rPr lang="en-US" sz="2200" b="0" dirty="0">
                <a:solidFill>
                  <a:schemeClr val="accent2"/>
                </a:solidFill>
              </a:rPr>
              <a:t> 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562151F-4B75-4A12-A499-12CCDF2EA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8746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7E4004F-4CC6-40C9-B0B5-510548401FB5}" type="slidenum">
              <a:rPr kumimoji="0" lang="nl-NL" sz="600" b="0" i="0" u="none" strike="noStrike" kern="1200" cap="none" spc="0" normalizeH="0" baseline="0" noProof="0" smtClean="0">
                <a:ln>
                  <a:noFill/>
                </a:ln>
                <a:solidFill>
                  <a:srgbClr val="82786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87467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nl-NL" sz="600" b="0" i="0" u="none" strike="noStrike" kern="1200" cap="none" spc="0" normalizeH="0" baseline="0" noProof="0">
              <a:ln>
                <a:noFill/>
              </a:ln>
              <a:solidFill>
                <a:srgbClr val="82786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4" name="Vertical Text Placeholder 13">
            <a:extLst>
              <a:ext uri="{FF2B5EF4-FFF2-40B4-BE49-F238E27FC236}">
                <a16:creationId xmlns:a16="http://schemas.microsoft.com/office/drawing/2014/main" id="{3EEA9AC0-82BA-40BC-83DE-6E09964536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82772" y="1806047"/>
            <a:ext cx="7256665" cy="3885720"/>
          </a:xfrm>
        </p:spPr>
        <p:txBody>
          <a:bodyPr/>
          <a:lstStyle/>
          <a:p>
            <a:pPr lvl="0"/>
            <a:r>
              <a:rPr lang="nl-NL" sz="1800" b="1" dirty="0">
                <a:solidFill>
                  <a:srgbClr val="001965"/>
                </a:solidFill>
              </a:rPr>
              <a:t>De streefwaarde die door de NHG-standaard wordt geadviseerd voor een patiënt van 68 jaar met 12 jaar DM2 die wordt behandeld met metformine en SU is:</a:t>
            </a:r>
          </a:p>
          <a:p>
            <a:pPr lvl="0"/>
            <a:endParaRPr lang="en-GB" sz="1800" b="1" dirty="0">
              <a:solidFill>
                <a:srgbClr val="001965"/>
              </a:solidFill>
            </a:endParaRP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nl-NL" sz="1600" dirty="0">
                <a:solidFill>
                  <a:srgbClr val="001965"/>
                </a:solidFill>
              </a:rPr>
              <a:t>≤53 </a:t>
            </a:r>
            <a:r>
              <a:rPr lang="nl-NL" sz="1600" dirty="0" err="1">
                <a:solidFill>
                  <a:srgbClr val="001965"/>
                </a:solidFill>
              </a:rPr>
              <a:t>mmol</a:t>
            </a:r>
            <a:r>
              <a:rPr lang="nl-NL" sz="1600" dirty="0">
                <a:solidFill>
                  <a:srgbClr val="001965"/>
                </a:solidFill>
              </a:rPr>
              <a:t>/mol</a:t>
            </a:r>
            <a:endParaRPr lang="en-GB" sz="1600" dirty="0">
              <a:solidFill>
                <a:srgbClr val="001965"/>
              </a:solidFill>
            </a:endParaRP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nl-NL" sz="1600" dirty="0">
                <a:solidFill>
                  <a:srgbClr val="001965"/>
                </a:solidFill>
              </a:rPr>
              <a:t>&lt;69 </a:t>
            </a:r>
            <a:r>
              <a:rPr lang="nl-NL" sz="1600" dirty="0" err="1">
                <a:solidFill>
                  <a:srgbClr val="001965"/>
                </a:solidFill>
              </a:rPr>
              <a:t>mmol</a:t>
            </a:r>
            <a:r>
              <a:rPr lang="nl-NL" sz="1600" dirty="0">
                <a:solidFill>
                  <a:srgbClr val="001965"/>
                </a:solidFill>
              </a:rPr>
              <a:t>/mol</a:t>
            </a:r>
            <a:endParaRPr lang="en-GB" sz="1600" dirty="0">
              <a:solidFill>
                <a:srgbClr val="001965"/>
              </a:solidFill>
            </a:endParaRP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nl-NL" sz="1600" dirty="0">
                <a:solidFill>
                  <a:srgbClr val="001965"/>
                </a:solidFill>
              </a:rPr>
              <a:t>&lt;64 </a:t>
            </a:r>
            <a:r>
              <a:rPr lang="nl-NL" sz="1600" dirty="0" err="1">
                <a:solidFill>
                  <a:srgbClr val="001965"/>
                </a:solidFill>
              </a:rPr>
              <a:t>mmol</a:t>
            </a:r>
            <a:r>
              <a:rPr lang="nl-NL" sz="1600" dirty="0">
                <a:solidFill>
                  <a:srgbClr val="001965"/>
                </a:solidFill>
              </a:rPr>
              <a:t>/mol</a:t>
            </a:r>
            <a:endParaRPr lang="en-GB" sz="1600" dirty="0">
              <a:solidFill>
                <a:srgbClr val="001965"/>
              </a:solidFill>
            </a:endParaRPr>
          </a:p>
          <a:p>
            <a:endParaRPr lang="en-GB" dirty="0"/>
          </a:p>
        </p:txBody>
      </p:sp>
      <p:pic>
        <p:nvPicPr>
          <p:cNvPr id="10" name="Picture Placeholder 9">
            <a:extLst>
              <a:ext uri="{FF2B5EF4-FFF2-40B4-BE49-F238E27FC236}">
                <a16:creationId xmlns:a16="http://schemas.microsoft.com/office/drawing/2014/main" id="{D7673047-D02E-4A5B-8D04-7F1803739291}"/>
              </a:ext>
            </a:extLst>
          </p:cNvPr>
          <p:cNvPicPr>
            <a:picLocks noGrp="1" noChangeAspect="1"/>
          </p:cNvPicPr>
          <p:nvPr>
            <p:ph type="pic" sz="quarter" idx="15"/>
            <p:custDataLst>
              <p:tags r:id="rId1"/>
            </p:custDataLst>
          </p:nvPr>
        </p:nvPicPr>
        <p:blipFill rotWithShape="1">
          <a:blip r:embed="rId3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45" r="15945"/>
          <a:stretch/>
        </p:blipFill>
        <p:spPr>
          <a:xfrm>
            <a:off x="8039100" y="0"/>
            <a:ext cx="4152900" cy="6870700"/>
          </a:xfrm>
        </p:spPr>
      </p:pic>
    </p:spTree>
    <p:extLst>
      <p:ext uri="{BB962C8B-B14F-4D97-AF65-F5344CB8AC3E}">
        <p14:creationId xmlns:p14="http://schemas.microsoft.com/office/powerpoint/2010/main" val="3234683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A36AB-D314-44DF-829A-85208A62A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771" y="687921"/>
            <a:ext cx="6896784" cy="864654"/>
          </a:xfrm>
        </p:spPr>
        <p:txBody>
          <a:bodyPr wrap="square" anchor="t">
            <a:normAutofit/>
          </a:bodyPr>
          <a:lstStyle/>
          <a:p>
            <a:r>
              <a:rPr lang="en-US" dirty="0"/>
              <a:t>TOETS</a:t>
            </a:r>
            <a:br>
              <a:rPr lang="en-US" dirty="0"/>
            </a:br>
            <a:r>
              <a:rPr lang="en-US" sz="2200" b="0" dirty="0" err="1">
                <a:solidFill>
                  <a:schemeClr val="accent2"/>
                </a:solidFill>
              </a:rPr>
              <a:t>Vraag</a:t>
            </a:r>
            <a:r>
              <a:rPr lang="en-US" sz="2200" b="0" dirty="0">
                <a:solidFill>
                  <a:schemeClr val="accent2"/>
                </a:solidFill>
              </a:rPr>
              <a:t> 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562151F-4B75-4A12-A499-12CCDF2EA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8746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7E4004F-4CC6-40C9-B0B5-510548401FB5}" type="slidenum">
              <a:rPr kumimoji="0" lang="nl-NL" sz="600" b="0" i="0" u="none" strike="noStrike" kern="1200" cap="none" spc="0" normalizeH="0" baseline="0" noProof="0" smtClean="0">
                <a:ln>
                  <a:noFill/>
                </a:ln>
                <a:solidFill>
                  <a:srgbClr val="82786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87467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nl-NL" sz="600" b="0" i="0" u="none" strike="noStrike" kern="1200" cap="none" spc="0" normalizeH="0" baseline="0" noProof="0">
              <a:ln>
                <a:noFill/>
              </a:ln>
              <a:solidFill>
                <a:srgbClr val="82786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4" name="Vertical Text Placeholder 13">
            <a:extLst>
              <a:ext uri="{FF2B5EF4-FFF2-40B4-BE49-F238E27FC236}">
                <a16:creationId xmlns:a16="http://schemas.microsoft.com/office/drawing/2014/main" id="{3EEA9AC0-82BA-40BC-83DE-6E09964536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82772" y="1806047"/>
            <a:ext cx="7256665" cy="3885720"/>
          </a:xfrm>
        </p:spPr>
        <p:txBody>
          <a:bodyPr/>
          <a:lstStyle/>
          <a:p>
            <a:pPr lvl="0"/>
            <a:r>
              <a:rPr lang="nl-NL" sz="1800" b="1" dirty="0">
                <a:solidFill>
                  <a:srgbClr val="001965"/>
                </a:solidFill>
              </a:rPr>
              <a:t>Bij welk van de onderstaande middelen verwacht je de hoogste daling in het HbA</a:t>
            </a:r>
            <a:r>
              <a:rPr lang="nl-NL" sz="1800" b="1" baseline="-25000" dirty="0">
                <a:solidFill>
                  <a:srgbClr val="001965"/>
                </a:solidFill>
              </a:rPr>
              <a:t>1c</a:t>
            </a:r>
            <a:r>
              <a:rPr lang="nl-NL" sz="1800" b="1" dirty="0">
                <a:solidFill>
                  <a:srgbClr val="001965"/>
                </a:solidFill>
              </a:rPr>
              <a:t>:</a:t>
            </a:r>
          </a:p>
          <a:p>
            <a:pPr lvl="0"/>
            <a:endParaRPr lang="en-GB" sz="1800" b="1" dirty="0">
              <a:solidFill>
                <a:srgbClr val="001965"/>
              </a:solidFill>
            </a:endParaRP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nl-NL" sz="1600" dirty="0">
                <a:solidFill>
                  <a:srgbClr val="001965"/>
                </a:solidFill>
              </a:rPr>
              <a:t>Insuline</a:t>
            </a:r>
            <a:endParaRPr lang="en-GB" sz="1600" dirty="0">
              <a:solidFill>
                <a:srgbClr val="001965"/>
              </a:solidFill>
            </a:endParaRP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nl-NL" sz="1600" dirty="0">
                <a:solidFill>
                  <a:srgbClr val="001965"/>
                </a:solidFill>
              </a:rPr>
              <a:t>GLP-1 receptoragonist</a:t>
            </a:r>
            <a:endParaRPr lang="en-GB" sz="1600" dirty="0">
              <a:solidFill>
                <a:srgbClr val="001965"/>
              </a:solidFill>
            </a:endParaRP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nl-NL" sz="1600" dirty="0">
                <a:solidFill>
                  <a:srgbClr val="001965"/>
                </a:solidFill>
              </a:rPr>
              <a:t>SU-derivaat</a:t>
            </a:r>
            <a:endParaRPr lang="en-GB" sz="1600" dirty="0">
              <a:solidFill>
                <a:srgbClr val="001965"/>
              </a:solidFill>
            </a:endParaRP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nl-NL" sz="1600" dirty="0">
                <a:solidFill>
                  <a:srgbClr val="001965"/>
                </a:solidFill>
              </a:rPr>
              <a:t>DPP4 remmer</a:t>
            </a:r>
            <a:endParaRPr lang="en-GB" sz="1600" dirty="0">
              <a:solidFill>
                <a:srgbClr val="001965"/>
              </a:solidFill>
            </a:endParaRPr>
          </a:p>
          <a:p>
            <a:endParaRPr lang="en-GB" dirty="0"/>
          </a:p>
        </p:txBody>
      </p:sp>
      <p:pic>
        <p:nvPicPr>
          <p:cNvPr id="10" name="Picture Placeholder 9">
            <a:extLst>
              <a:ext uri="{FF2B5EF4-FFF2-40B4-BE49-F238E27FC236}">
                <a16:creationId xmlns:a16="http://schemas.microsoft.com/office/drawing/2014/main" id="{D7673047-D02E-4A5B-8D04-7F1803739291}"/>
              </a:ext>
            </a:extLst>
          </p:cNvPr>
          <p:cNvPicPr>
            <a:picLocks noGrp="1" noChangeAspect="1"/>
          </p:cNvPicPr>
          <p:nvPr>
            <p:ph type="pic" sz="quarter" idx="15"/>
            <p:custDataLst>
              <p:tags r:id="rId1"/>
            </p:custDataLst>
          </p:nvPr>
        </p:nvPicPr>
        <p:blipFill rotWithShape="1">
          <a:blip r:embed="rId3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45" r="15945"/>
          <a:stretch/>
        </p:blipFill>
        <p:spPr>
          <a:xfrm>
            <a:off x="8039100" y="0"/>
            <a:ext cx="4152900" cy="6870700"/>
          </a:xfrm>
        </p:spPr>
      </p:pic>
    </p:spTree>
    <p:extLst>
      <p:ext uri="{BB962C8B-B14F-4D97-AF65-F5344CB8AC3E}">
        <p14:creationId xmlns:p14="http://schemas.microsoft.com/office/powerpoint/2010/main" val="1143225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98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AINEDIMAGEPATH" val="C:\Users\mnve\AppData\Local\Temp\Templafy\PowerPointVsto\Assets\Vertical---Area-meeting-01--DK.jp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AINEDIMAGEPATH" val="C:\Users\mnve\AppData\Local\Temp\Templafy\PowerPointVsto\Assets\Vertical---Area-meeting-01--DK.jp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AINEDIMAGEPATH" val="C:\Users\mnve\AppData\Local\Temp\Templafy\PowerPointVsto\Assets\Vertical---Area-meeting-01--DK.jp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AINEDIMAGEPATH" val="C:\Users\mnve\AppData\Local\Temp\Templafy\PowerPointVsto\Assets\Vertical---Area-meeting-01--DK.jpg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AINEDIMAGEPATH" val="C:\Users\mnve\AppData\Local\Temp\Templafy\PowerPointVsto\Assets\Vertical---Area-meeting-01--DK.jp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AINEDIMAGEPATH" val="C:\Users\mnve\AppData\Local\Temp\Templafy\PowerPointVsto\Assets\Vertical---Area-meeting-01--DK.jpg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AINEDIMAGEPATH" val="C:\Users\mnve\AppData\Local\Temp\Templafy\PowerPointVsto\Assets\Vertical---Area-meeting-01--DK.jpg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AINEDIMAGEPATH" val="C:\Users\mnve\AppData\Local\Temp\Templafy\PowerPointVsto\Assets\Vertical---Area-meeting-01--DK.jpg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AINEDIMAGEPATH" val="C:\Users\mnve\AppData\Local\Temp\Templafy\PowerPointVsto\Assets\Vertical---Area-meeting-01--DK.jpg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AINEDIMAGEPATH" val="C:\Users\mnve\AppData\Local\Temp\Templafy\PowerPointVsto\Assets\Vertical---Area-meeting-01--DK.jp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983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AINEDIMAGEPATH" val="C:\Users\mnve\AppData\Local\Temp\Templafy\PowerPointVsto\Assets\Vertical---Area-meeting-01--DK.jpg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AINEDIMAGEPATH" val="C:\Users\mnve\AppData\Local\Temp\Templafy\PowerPointVsto\Assets\Full-frame---nature-14.jpg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AINEDIMAGEPATH" val="C:\Users\mnve\AppData\Local\Temp\Templafy\PowerPointVsto\Assets\Vertical---Area-meeting-01--DK.jpg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AINEDIMAGEPATH" val="C:\Users\mnve\AppData\Local\Temp\Templafy\PowerPointVsto\Assets\Vertical---Area-meeting-01--DK.jpg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AINEDIMAGEPATH" val="C:\Users\mnve\AppData\Local\Temp\Templafy\PowerPointVsto\Assets\Vertical---Area-meeting-01--DK.jpg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AINEDIMAGEPATH" val="C:\Users\mnve\AppData\Local\Temp\Templafy\PowerPointVsto\Assets\Vertical---Area-meeting-01--DK.jpg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AINEDIMAGEPATH" val="C:\Users\mnve\AppData\Local\Temp\Templafy\PowerPointVsto\Assets\Vertical---Area-meeting-01--DK.jpg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AINEDIMAGEPATH" val="C:\Users\mnve\AppData\Local\Temp\Templafy\PowerPointVsto\Assets\Vertical---Area-meeting-01--DK.jpg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AINEDIMAGEPATH" val="C:\Users\mnve\AppData\Local\Temp\Templafy\PowerPointVsto\Assets\Vertical---Area-meeting-01--DK.jpg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AINEDIMAGEPATH" val="C:\Users\mnve\AppData\Local\Temp\Templafy\PowerPointVsto\Assets\Vertical---Area-meeting-01--DK.jp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98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AINEDIMAGEPATH" val="C:\Users\mnve\AppData\Local\Temp\Templafy\PowerPointVsto\Assets\Vertical---Area-meeting-01--DK.jpg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AINEDIMAGEPATH" val="C:\Users\mnve\AppData\Local\Temp\Templafy\PowerPointVsto\Assets\Vertical---Area-meeting-01--DK.jpg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AINEDIMAGEPATH" val="C:\Users\mnve\AppData\Local\Temp\Templafy\PowerPointVsto\Assets\Vertical---Area-meeting-01--DK.jpg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AINEDIMAGEPATH" val="C:\Users\mnve\AppData\Local\Temp\Templafy\PowerPointVsto\Assets\Vertical---Area-meeting-01--DK.jp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98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98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AINEDIMAGEPATH" val="C:\Users\mnve\AppData\Local\Temp\Templafy\PowerPointVsto\Assets\Horizontal---GSM2017-01.jp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AINEDIMAGEPATH" val="C:\Users\mnve\AppData\Local\Temp\Templafy\PowerPointVsto\Assets\Full-frame---nature-14.jp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AINEDIMAGEPATH" val="C:\Users\mnve\AppData\Local\Temp\Templafy\PowerPointVsto\Assets\Full-frame---nature-14.jp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AINEDIMAGEPATH" val="C:\Users\mnve\AppData\Local\Temp\Templafy\PowerPointVsto\Assets\Vertical---Area-meeting-01--DK.jpg"/>
</p:tagLst>
</file>

<file path=ppt/theme/theme1.xml><?xml version="1.0" encoding="utf-8"?>
<a:theme xmlns:a="http://schemas.openxmlformats.org/drawingml/2006/main" name="Novo Nordisk template">
  <a:themeElements>
    <a:clrScheme name="Novo Nordisk">
      <a:dk1>
        <a:srgbClr val="000000"/>
      </a:dk1>
      <a:lt1>
        <a:srgbClr val="FFFFFF"/>
      </a:lt1>
      <a:dk2>
        <a:srgbClr val="82786F"/>
      </a:dk2>
      <a:lt2>
        <a:srgbClr val="E0DED8"/>
      </a:lt2>
      <a:accent1>
        <a:srgbClr val="001965"/>
      </a:accent1>
      <a:accent2>
        <a:srgbClr val="009FDA"/>
      </a:accent2>
      <a:accent3>
        <a:srgbClr val="E64A0E"/>
      </a:accent3>
      <a:accent4>
        <a:srgbClr val="001423"/>
      </a:accent4>
      <a:accent5>
        <a:srgbClr val="AEA79F"/>
      </a:accent5>
      <a:accent6>
        <a:srgbClr val="C7C2BA"/>
      </a:accent6>
      <a:hlink>
        <a:srgbClr val="009FDA"/>
      </a:hlink>
      <a:folHlink>
        <a:srgbClr val="001965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 w="9525"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ap="rnd">
          <a:solidFill>
            <a:schemeClr val="accent1"/>
          </a:solidFill>
          <a:prstDash val="sysDot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algn="ctr">
          <a:defRPr sz="1600" dirty="0" err="1" smtClean="0">
            <a:solidFill>
              <a:schemeClr val="accent1"/>
            </a:solidFill>
          </a:defRPr>
        </a:defPPr>
      </a:lstStyle>
    </a:txDef>
  </a:objectDefaults>
  <a:extraClrSchemeLst/>
  <a:custClrLst>
    <a:custClr name="NN White - Primary Color">
      <a:srgbClr val="FFFFFF"/>
    </a:custClr>
    <a:custClr name="NN Dark blue - Primary Color">
      <a:srgbClr val="001965"/>
    </a:custClr>
    <a:custClr name="NN Light blue - Primary Color">
      <a:srgbClr val="009FDA"/>
    </a:custClr>
    <a:custClr name="NN Lava red - Secondary Color">
      <a:srgbClr val="E64A0E"/>
    </a:custClr>
    <a:custClr name="NN Granite grey - Secondary Color">
      <a:srgbClr val="82786F"/>
    </a:custClr>
    <a:custClr name="NN Concrete grey - Secondary Color">
      <a:srgbClr val="AEA79F"/>
    </a:custClr>
    <a:custClr name="NN Marble grey - Secondary Color">
      <a:srgbClr val="C7C2BA"/>
    </a:custClr>
    <a:custClr name="NN Pearl grey - Secondary Color">
      <a:srgbClr val="E0DED8"/>
    </a:custClr>
    <a:custClr name="NN Black - Accent Color">
      <a:srgbClr val="001423"/>
    </a:custClr>
    <a:custClr name="NN Forest green - Accent Color">
      <a:srgbClr val="3F9C35"/>
    </a:custClr>
    <a:custClr name="NN Grass green - Accent Color">
      <a:srgbClr val="739600"/>
    </a:custClr>
    <a:custClr name="NN Lime Green - Accent Color">
      <a:srgbClr val="C9DD03"/>
    </a:custClr>
    <a:custClr name="NN Ocean blue - Accent Color">
      <a:srgbClr val="007C92"/>
    </a:custClr>
    <a:custClr name="NN Sky blue - Accent Color">
      <a:srgbClr val="72B5CC"/>
    </a:custClr>
    <a:custClr name="NN Misty blue - Accent Color">
      <a:srgbClr val="C2DEEA"/>
    </a:custClr>
    <a:custClr name="NN Sunset orange - Accent Color">
      <a:srgbClr val="D47600"/>
    </a:custClr>
    <a:custClr name="NN Golden yellow - Accent Color">
      <a:srgbClr val="EAAB00"/>
    </a:custClr>
  </a:custClrLst>
</a:theme>
</file>

<file path=ppt/theme/theme2.xml><?xml version="1.0" encoding="utf-8"?>
<a:theme xmlns:a="http://schemas.openxmlformats.org/drawingml/2006/main" name="1_Novo Nordisk template">
  <a:themeElements>
    <a:clrScheme name="Novo Nordisk">
      <a:dk1>
        <a:srgbClr val="000000"/>
      </a:dk1>
      <a:lt1>
        <a:srgbClr val="FFFFFF"/>
      </a:lt1>
      <a:dk2>
        <a:srgbClr val="82786F"/>
      </a:dk2>
      <a:lt2>
        <a:srgbClr val="E0DED8"/>
      </a:lt2>
      <a:accent1>
        <a:srgbClr val="001965"/>
      </a:accent1>
      <a:accent2>
        <a:srgbClr val="009FDA"/>
      </a:accent2>
      <a:accent3>
        <a:srgbClr val="E64A0E"/>
      </a:accent3>
      <a:accent4>
        <a:srgbClr val="001423"/>
      </a:accent4>
      <a:accent5>
        <a:srgbClr val="AEA79F"/>
      </a:accent5>
      <a:accent6>
        <a:srgbClr val="C7C2BA"/>
      </a:accent6>
      <a:hlink>
        <a:srgbClr val="009FDA"/>
      </a:hlink>
      <a:folHlink>
        <a:srgbClr val="001965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 w="9525"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ap="rnd">
          <a:solidFill>
            <a:schemeClr val="accent1"/>
          </a:solidFill>
          <a:prstDash val="sysDot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algn="ctr">
          <a:defRPr sz="1600" dirty="0" err="1" smtClean="0">
            <a:solidFill>
              <a:schemeClr val="accent1"/>
            </a:solidFill>
          </a:defRPr>
        </a:defPPr>
      </a:lstStyle>
    </a:txDef>
  </a:objectDefaults>
  <a:extraClrSchemeLst/>
  <a:custClrLst>
    <a:custClr name="NN White - Primary Color">
      <a:srgbClr val="FFFFFF"/>
    </a:custClr>
    <a:custClr name="NN Dark blue - Primary Color">
      <a:srgbClr val="001965"/>
    </a:custClr>
    <a:custClr name="NN Light blue - Primary Color">
      <a:srgbClr val="009FDA"/>
    </a:custClr>
    <a:custClr name="NN Lava red - Secondary Color">
      <a:srgbClr val="E64A0E"/>
    </a:custClr>
    <a:custClr name="NN Granite grey - Secondary Color">
      <a:srgbClr val="82786F"/>
    </a:custClr>
    <a:custClr name="NN Concrete grey - Secondary Color">
      <a:srgbClr val="AEA79F"/>
    </a:custClr>
    <a:custClr name="NN Marble grey - Secondary Color">
      <a:srgbClr val="C7C2BA"/>
    </a:custClr>
    <a:custClr name="NN Pearl grey - Secondary Color">
      <a:srgbClr val="E0DED8"/>
    </a:custClr>
    <a:custClr name="NN Black - Accent Color">
      <a:srgbClr val="001423"/>
    </a:custClr>
    <a:custClr name="NN Forest green - Accent Color">
      <a:srgbClr val="3F9C35"/>
    </a:custClr>
    <a:custClr name="NN Grass green - Accent Color">
      <a:srgbClr val="739600"/>
    </a:custClr>
    <a:custClr name="NN Lime Green - Accent Color">
      <a:srgbClr val="C9DD03"/>
    </a:custClr>
    <a:custClr name="NN Ocean blue - Accent Color">
      <a:srgbClr val="007C92"/>
    </a:custClr>
    <a:custClr name="NN Sky blue - Accent Color">
      <a:srgbClr val="72B5CC"/>
    </a:custClr>
    <a:custClr name="NN Misty blue - Accent Color">
      <a:srgbClr val="C2DEEA"/>
    </a:custClr>
    <a:custClr name="NN Sunset orange - Accent Color">
      <a:srgbClr val="D47600"/>
    </a:custClr>
    <a:custClr name="NN Golden yellow - Accent Color">
      <a:srgbClr val="EAAB00"/>
    </a:custClr>
  </a:custClr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9FC0E1675BCB34691D7A2B0314D1831" ma:contentTypeVersion="2" ma:contentTypeDescription="Een nieuw document maken." ma:contentTypeScope="" ma:versionID="f8a543a6f9ab415a9cfa445cd9d0cc88">
  <xsd:schema xmlns:xsd="http://www.w3.org/2001/XMLSchema" xmlns:xs="http://www.w3.org/2001/XMLSchema" xmlns:p="http://schemas.microsoft.com/office/2006/metadata/properties" xmlns:ns2="e12726fd-5ea7-41f4-91b2-a5d977149aae" targetNamespace="http://schemas.microsoft.com/office/2006/metadata/properties" ma:root="true" ma:fieldsID="cb6be37f908728efc7b3c3d5b350264a" ns2:_="">
    <xsd:import namespace="e12726fd-5ea7-41f4-91b2-a5d977149a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2726fd-5ea7-41f4-91b2-a5d977149aa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3388823-1EBE-4AB3-AF2F-8E6ACCEA78C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B39E9D4-885F-4D0C-BEFC-4BD2A5D28E80}"/>
</file>

<file path=customXml/itemProps3.xml><?xml version="1.0" encoding="utf-8"?>
<ds:datastoreItem xmlns:ds="http://schemas.openxmlformats.org/officeDocument/2006/customXml" ds:itemID="{2F79A892-3DC1-415B-8501-2B26206537D0}">
  <ds:schemaRefs>
    <ds:schemaRef ds:uri="http://schemas.openxmlformats.org/package/2006/metadata/core-properties"/>
    <ds:schemaRef ds:uri="http://purl.org/dc/terms/"/>
    <ds:schemaRef ds:uri="2b9e4574-0373-49b5-9608-37908ef1c0f8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a45ef038-5be1-49f7-9c58-1dacae6df841"/>
    <ds:schemaRef ds:uri="http://schemas.microsoft.com/sharepoint/v3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1555</Words>
  <Application>Microsoft Office PowerPoint</Application>
  <PresentationFormat>Widescreen</PresentationFormat>
  <Paragraphs>240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Calibri</vt:lpstr>
      <vt:lpstr>Courier New</vt:lpstr>
      <vt:lpstr>Verdana</vt:lpstr>
      <vt:lpstr>Wingdings</vt:lpstr>
      <vt:lpstr>Novo Nordisk template</vt:lpstr>
      <vt:lpstr>1_Novo Nordisk template</vt:lpstr>
      <vt:lpstr>Poll &amp; toetsvragen</vt:lpstr>
      <vt:lpstr>Poll &amp; toetsvragen</vt:lpstr>
      <vt:lpstr>Poll &amp; toetsvragen</vt:lpstr>
      <vt:lpstr>POLL </vt:lpstr>
      <vt:lpstr>POLL </vt:lpstr>
      <vt:lpstr>POLL </vt:lpstr>
      <vt:lpstr>POLL </vt:lpstr>
      <vt:lpstr>TOETS Vraag 1</vt:lpstr>
      <vt:lpstr>TOETS Vraag 2</vt:lpstr>
      <vt:lpstr>TOETS Vraag 3</vt:lpstr>
      <vt:lpstr>TOETS Vraag 4</vt:lpstr>
      <vt:lpstr>TOETS Vraag 5</vt:lpstr>
      <vt:lpstr>TOETS Vraag 6</vt:lpstr>
      <vt:lpstr>TOETS Vraag 7</vt:lpstr>
      <vt:lpstr>TOETS Vraag 8</vt:lpstr>
      <vt:lpstr>Poll &amp; toetsvragen</vt:lpstr>
      <vt:lpstr>POLL </vt:lpstr>
      <vt:lpstr>POLL </vt:lpstr>
      <vt:lpstr>POLL </vt:lpstr>
      <vt:lpstr>POLL </vt:lpstr>
      <vt:lpstr>TOETS Vraag 1</vt:lpstr>
      <vt:lpstr>TOETS Vraag 2</vt:lpstr>
      <vt:lpstr>TOETS Vraag 3</vt:lpstr>
      <vt:lpstr>TOETS Vraag 4</vt:lpstr>
      <vt:lpstr>TOETS Vraag 5</vt:lpstr>
      <vt:lpstr>TOETS Vraag 6</vt:lpstr>
      <vt:lpstr>TOETS Vraag 7</vt:lpstr>
      <vt:lpstr>TOETS Vraag 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Poll &amp; toetsvragen</dc:title>
  <dc:creator>MNVE (Marianne Vissers)</dc:creator>
  <cp:lastModifiedBy>MNVE (Marianne Vissers)</cp:lastModifiedBy>
  <cp:revision>19</cp:revision>
  <dcterms:created xsi:type="dcterms:W3CDTF">2020-06-09T06:13:57Z</dcterms:created>
  <dcterms:modified xsi:type="dcterms:W3CDTF">2020-06-15T12:04:27Z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0x01010099FC0E1675BCB34691D7A2B0314D1831</vt:lpwstr>
  </property>
</Properties>
</file>